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63175" y="2266950"/>
            <a:ext cx="4200526" cy="62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06927" y="349"/>
            <a:ext cx="1737069" cy="5142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5202" y="2264536"/>
            <a:ext cx="73735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193" y="1184098"/>
            <a:ext cx="374142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csail.mit.edu/instance_ross.pptx" TargetMode="External"/><Relationship Id="rId3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hyperlink" Target="http://deeplearning.csail.mit.edu/instance_ross.pptx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2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36.jpg"/><Relationship Id="rId5" Type="http://schemas.openxmlformats.org/officeDocument/2006/relationships/image" Target="../media/image4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cs231n.stanford.edu/slides/2016/winter1516_lecture8.pdf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cv@brodmann17.co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cs231n.stanford.edu/slides/2016/winter1516_lecture8.pdf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cs231n.stanford.edu/slides/2016/winter1516_lecture8.pdf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0"/>
              <a:ext cx="1758875" cy="5142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78073" y="4804298"/>
              <a:ext cx="2265924" cy="33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Introduction </a:t>
            </a:r>
            <a:r>
              <a:rPr dirty="0" spc="55"/>
              <a:t>to </a:t>
            </a:r>
            <a:r>
              <a:rPr dirty="0" spc="105"/>
              <a:t>Object</a:t>
            </a:r>
            <a:r>
              <a:rPr dirty="0" spc="65"/>
              <a:t> </a:t>
            </a:r>
            <a:r>
              <a:rPr dirty="0" spc="100"/>
              <a:t>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357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55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dirty="0" sz="2400" spc="-2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000000"/>
                </a:solidFill>
                <a:latin typeface="Trebuchet MS"/>
                <a:cs typeface="Trebuchet MS"/>
              </a:rPr>
              <a:t>2007-2012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75" y="4894454"/>
            <a:ext cx="6416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Ross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Girshick’s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CVPR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Tutorial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2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"/>
              </a:rPr>
              <a:t>http://deeplearning.csail.mit.edu/instance_ross.pptx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100" y="1017656"/>
            <a:ext cx="6372858" cy="367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7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55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dirty="0" sz="2400" spc="-24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000000"/>
                </a:solidFill>
                <a:latin typeface="Trebuchet MS"/>
                <a:cs typeface="Trebuchet MS"/>
              </a:rPr>
              <a:t>Today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325" y="1017657"/>
            <a:ext cx="7002407" cy="367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6416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Ross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Girshick’s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CVPR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Tutorial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2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http://deeplearning.csail.mit.edu/instance_ross.pptx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1050" y="1171484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8359649" y="654900"/>
                  </a:moveTo>
                  <a:lnTo>
                    <a:pt x="8359649" y="491175"/>
                  </a:lnTo>
                  <a:lnTo>
                    <a:pt x="0" y="491175"/>
                  </a:lnTo>
                  <a:lnTo>
                    <a:pt x="0" y="163724"/>
                  </a:lnTo>
                  <a:lnTo>
                    <a:pt x="8359649" y="163724"/>
                  </a:lnTo>
                  <a:lnTo>
                    <a:pt x="8359649" y="0"/>
                  </a:lnTo>
                  <a:lnTo>
                    <a:pt x="8687099" y="327449"/>
                  </a:lnTo>
                  <a:lnTo>
                    <a:pt x="8359649" y="6549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050" y="1171484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0" y="163724"/>
                  </a:moveTo>
                  <a:lnTo>
                    <a:pt x="8359649" y="163724"/>
                  </a:lnTo>
                  <a:lnTo>
                    <a:pt x="8359649" y="0"/>
                  </a:lnTo>
                  <a:lnTo>
                    <a:pt x="8687099" y="327449"/>
                  </a:lnTo>
                  <a:lnTo>
                    <a:pt x="8359649" y="654900"/>
                  </a:lnTo>
                  <a:lnTo>
                    <a:pt x="8359649" y="491175"/>
                  </a:lnTo>
                  <a:lnTo>
                    <a:pt x="0" y="491175"/>
                  </a:lnTo>
                  <a:lnTo>
                    <a:pt x="0" y="163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547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9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dirty="0" sz="2400" spc="-23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000000"/>
                </a:solidFill>
                <a:latin typeface="Trebuchet MS"/>
                <a:cs typeface="Trebuchet MS"/>
              </a:rPr>
              <a:t>Datasets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536" y="1058135"/>
            <a:ext cx="41973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2007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193" y="1296260"/>
            <a:ext cx="1905635" cy="129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dirty="0" sz="2300" spc="180">
                <a:solidFill>
                  <a:srgbClr val="595959"/>
                </a:solidFill>
                <a:latin typeface="Calibri"/>
                <a:cs typeface="Calibri"/>
              </a:rPr>
              <a:t>Pascal</a:t>
            </a:r>
            <a:r>
              <a:rPr dirty="0" sz="23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300" spc="155">
                <a:solidFill>
                  <a:srgbClr val="595959"/>
                </a:solidFill>
                <a:latin typeface="Calibri"/>
                <a:cs typeface="Calibri"/>
              </a:rPr>
              <a:t>VOC</a:t>
            </a:r>
            <a:endParaRPr sz="23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62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50">
                <a:solidFill>
                  <a:srgbClr val="595959"/>
                </a:solidFill>
                <a:latin typeface="Trebuchet MS"/>
                <a:cs typeface="Trebuchet MS"/>
              </a:rPr>
              <a:t>11K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3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50">
                <a:solidFill>
                  <a:srgbClr val="595959"/>
                </a:solidFill>
                <a:latin typeface="Trebuchet MS"/>
                <a:cs typeface="Trebuchet MS"/>
              </a:rPr>
              <a:t>27K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2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2761967"/>
            <a:ext cx="216408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65">
                <a:solidFill>
                  <a:srgbClr val="595959"/>
                </a:solidFill>
                <a:latin typeface="Trebuchet MS"/>
                <a:cs typeface="Trebuchet MS"/>
              </a:rPr>
              <a:t>Was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de-facto standard, 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currently </a:t>
            </a: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used </a:t>
            </a:r>
            <a:r>
              <a:rPr dirty="0" sz="1400" spc="75">
                <a:solidFill>
                  <a:srgbClr val="595959"/>
                </a:solidFill>
                <a:latin typeface="Trebuchet MS"/>
                <a:cs typeface="Trebuchet MS"/>
              </a:rPr>
              <a:t>as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quick 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benchmark </a:t>
            </a:r>
            <a:r>
              <a:rPr dirty="0" sz="1400" spc="-40">
                <a:solidFill>
                  <a:srgbClr val="595959"/>
                </a:solidFill>
                <a:latin typeface="Trebuchet MS"/>
                <a:cs typeface="Trebuchet MS"/>
              </a:rPr>
              <a:t>to evaluate</a:t>
            </a:r>
            <a:r>
              <a:rPr dirty="0" sz="1400" spc="-23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new  </a:t>
            </a:r>
            <a:r>
              <a:rPr dirty="0" sz="1400" spc="-4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dirty="0" sz="1400" spc="-9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algorithms.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262" y="1058135"/>
            <a:ext cx="41973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2013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4909" y="1296260"/>
            <a:ext cx="232854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00">
                <a:solidFill>
                  <a:srgbClr val="595959"/>
                </a:solidFill>
                <a:latin typeface="Calibri"/>
                <a:cs typeface="Calibri"/>
              </a:rPr>
              <a:t>ImageNet</a:t>
            </a:r>
            <a:r>
              <a:rPr dirty="0" sz="23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300" spc="195">
                <a:solidFill>
                  <a:srgbClr val="595959"/>
                </a:solidFill>
                <a:latin typeface="Calibri"/>
                <a:cs typeface="Calibri"/>
              </a:rPr>
              <a:t>ILSVRC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8917" y="1818992"/>
            <a:ext cx="1999614" cy="7683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200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476K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3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534K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2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8450" y="2761967"/>
            <a:ext cx="238061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Essentially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scaled 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up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version 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1400" spc="65">
                <a:solidFill>
                  <a:srgbClr val="595959"/>
                </a:solidFill>
                <a:latin typeface="Trebuchet MS"/>
                <a:cs typeface="Trebuchet MS"/>
              </a:rPr>
              <a:t>PASCAL</a:t>
            </a:r>
            <a:r>
              <a:rPr dirty="0" sz="1400" spc="-3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595959"/>
                </a:solidFill>
                <a:latin typeface="Trebuchet MS"/>
                <a:cs typeface="Trebuchet MS"/>
              </a:rPr>
              <a:t>VOC,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similar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object 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statistics.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643" y="1043060"/>
            <a:ext cx="1999614" cy="15443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266700">
              <a:lnSpc>
                <a:spcPct val="100000"/>
              </a:lnSpc>
              <a:spcBef>
                <a:spcPts val="215"/>
              </a:spcBef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2015</a:t>
            </a:r>
            <a:endParaRPr sz="1400">
              <a:latin typeface="Trebuchet MS"/>
              <a:cs typeface="Trebuchet MS"/>
            </a:endParaRPr>
          </a:p>
          <a:p>
            <a:pPr algn="ctr" marL="265430">
              <a:lnSpc>
                <a:spcPct val="100000"/>
              </a:lnSpc>
              <a:spcBef>
                <a:spcPts val="195"/>
              </a:spcBef>
            </a:pPr>
            <a:r>
              <a:rPr dirty="0" sz="2300" spc="170">
                <a:solidFill>
                  <a:srgbClr val="595959"/>
                </a:solidFill>
                <a:latin typeface="Calibri"/>
                <a:cs typeface="Calibri"/>
              </a:rPr>
              <a:t>MS</a:t>
            </a:r>
            <a:r>
              <a:rPr dirty="0" sz="2300" spc="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300" spc="155">
                <a:solidFill>
                  <a:srgbClr val="595959"/>
                </a:solidFill>
                <a:latin typeface="Calibri"/>
                <a:cs typeface="Calibri"/>
              </a:rPr>
              <a:t>COCO</a:t>
            </a:r>
            <a:endParaRPr sz="23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63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80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200K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3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1.5M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400" spc="-25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2175" y="2761967"/>
            <a:ext cx="2343150" cy="175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30">
                <a:solidFill>
                  <a:srgbClr val="595959"/>
                </a:solidFill>
                <a:latin typeface="Trebuchet MS"/>
                <a:cs typeface="Trebuchet MS"/>
              </a:rPr>
              <a:t>More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categories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and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more 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object </a:t>
            </a:r>
            <a:r>
              <a:rPr dirty="0" sz="1400" spc="5">
                <a:solidFill>
                  <a:srgbClr val="595959"/>
                </a:solidFill>
                <a:latin typeface="Trebuchet MS"/>
                <a:cs typeface="Trebuchet MS"/>
              </a:rPr>
              <a:t>instances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in every 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image.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Only </a:t>
            </a:r>
            <a:r>
              <a:rPr dirty="0" sz="1400" spc="85">
                <a:solidFill>
                  <a:srgbClr val="595959"/>
                </a:solidFill>
                <a:latin typeface="Trebuchet MS"/>
                <a:cs typeface="Trebuchet MS"/>
              </a:rPr>
              <a:t>10%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images 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contain </a:t>
            </a:r>
            <a:r>
              <a:rPr dirty="0" sz="1400" spc="1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single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object 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category, </a:t>
            </a:r>
            <a:r>
              <a:rPr dirty="0" sz="1400" spc="85">
                <a:solidFill>
                  <a:srgbClr val="595959"/>
                </a:solidFill>
                <a:latin typeface="Trebuchet MS"/>
                <a:cs typeface="Trebuchet MS"/>
              </a:rPr>
              <a:t>60%</a:t>
            </a:r>
            <a:r>
              <a:rPr dirty="0" sz="1400" spc="-2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Pascal.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More 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small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objects than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large 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objects.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92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000000"/>
                </a:solidFill>
                <a:latin typeface="Trebuchet MS"/>
                <a:cs typeface="Trebuchet MS"/>
              </a:rPr>
              <a:t>Pascal</a:t>
            </a:r>
            <a:r>
              <a:rPr dirty="0" sz="2400" spc="-21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000000"/>
                </a:solidFill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786" y="789054"/>
            <a:ext cx="8606790" cy="4060190"/>
            <a:chOff x="268786" y="789054"/>
            <a:chExt cx="8606790" cy="4060190"/>
          </a:xfrm>
        </p:grpSpPr>
        <p:sp>
          <p:nvSpPr>
            <p:cNvPr id="4" name="object 4"/>
            <p:cNvSpPr/>
            <p:nvPr/>
          </p:nvSpPr>
          <p:spPr>
            <a:xfrm>
              <a:off x="306895" y="921382"/>
              <a:ext cx="2735699" cy="1802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57323" y="789054"/>
              <a:ext cx="2573399" cy="1958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2882" y="2803591"/>
              <a:ext cx="2740199" cy="2043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8786" y="2815837"/>
              <a:ext cx="2688000" cy="2033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69578" y="825793"/>
              <a:ext cx="2773799" cy="18584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6407" y="2889314"/>
              <a:ext cx="2998799" cy="1818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091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solidFill>
                  <a:srgbClr val="000000"/>
                </a:solidFill>
                <a:latin typeface="Trebuchet MS"/>
                <a:cs typeface="Trebuchet MS"/>
              </a:rPr>
              <a:t>COCO</a:t>
            </a:r>
            <a:r>
              <a:rPr dirty="0" sz="2400" spc="-2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000000"/>
                </a:solidFill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1137" y="910299"/>
            <a:ext cx="8042275" cy="3955415"/>
            <a:chOff x="551137" y="910299"/>
            <a:chExt cx="8042275" cy="3955415"/>
          </a:xfrm>
        </p:grpSpPr>
        <p:sp>
          <p:nvSpPr>
            <p:cNvPr id="4" name="object 4"/>
            <p:cNvSpPr/>
            <p:nvPr/>
          </p:nvSpPr>
          <p:spPr>
            <a:xfrm>
              <a:off x="551137" y="910299"/>
              <a:ext cx="2580900" cy="1717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87176" y="936975"/>
              <a:ext cx="2579699" cy="1721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47267" y="923544"/>
              <a:ext cx="2457600" cy="1842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1936" y="2694983"/>
              <a:ext cx="2170499" cy="2170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06778" y="2784651"/>
              <a:ext cx="2669999" cy="2002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87136" y="2880865"/>
              <a:ext cx="2605799" cy="1954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25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dirty="0" sz="2400" spc="-20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9892" y="1986886"/>
            <a:ext cx="4000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400" spc="-105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99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pc="-65"/>
              <a:t>Input:</a:t>
            </a:r>
            <a:r>
              <a:rPr dirty="0" spc="-90"/>
              <a:t> </a:t>
            </a:r>
            <a:r>
              <a:rPr dirty="0" spc="15"/>
              <a:t>Image</a:t>
            </a:r>
          </a:p>
          <a:p>
            <a:pPr marL="285115" marR="5080" indent="-273050">
              <a:lnSpc>
                <a:spcPct val="116100"/>
              </a:lnSpc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  <a:tab pos="1967864" algn="l"/>
                <a:tab pos="2513965" algn="l"/>
                <a:tab pos="3400425" algn="l"/>
              </a:tabLst>
            </a:pPr>
            <a:r>
              <a:rPr dirty="0" spc="-65"/>
              <a:t>Output: </a:t>
            </a:r>
            <a:r>
              <a:rPr dirty="0"/>
              <a:t>For </a:t>
            </a:r>
            <a:r>
              <a:rPr dirty="0" spc="-5"/>
              <a:t>each </a:t>
            </a:r>
            <a:r>
              <a:rPr dirty="0" spc="-55"/>
              <a:t>object </a:t>
            </a:r>
            <a:r>
              <a:rPr dirty="0" spc="40"/>
              <a:t>class </a:t>
            </a:r>
            <a:r>
              <a:rPr dirty="0" spc="25"/>
              <a:t>c </a:t>
            </a:r>
            <a:r>
              <a:rPr dirty="0"/>
              <a:t>and </a:t>
            </a:r>
            <a:r>
              <a:rPr dirty="0" spc="-5"/>
              <a:t>each  </a:t>
            </a:r>
            <a:r>
              <a:rPr dirty="0"/>
              <a:t>image </a:t>
            </a:r>
            <a:r>
              <a:rPr dirty="0" spc="-170"/>
              <a:t>i, </a:t>
            </a:r>
            <a:r>
              <a:rPr dirty="0" spc="5"/>
              <a:t>an </a:t>
            </a:r>
            <a:r>
              <a:rPr dirty="0" spc="-25"/>
              <a:t>algorithm returns </a:t>
            </a:r>
            <a:r>
              <a:rPr dirty="0" spc="-45"/>
              <a:t>predicted  </a:t>
            </a:r>
            <a:r>
              <a:rPr dirty="0" spc="-45"/>
              <a:t>detections</a:t>
            </a:r>
            <a:r>
              <a:rPr dirty="0" spc="-30"/>
              <a:t>:</a:t>
            </a:r>
            <a:r>
              <a:rPr dirty="0"/>
              <a:t>		</a:t>
            </a:r>
            <a:r>
              <a:rPr dirty="0"/>
              <a:t>ocation</a:t>
            </a:r>
            <a:r>
              <a:rPr dirty="0" spc="5"/>
              <a:t>s</a:t>
            </a:r>
            <a:r>
              <a:rPr dirty="0"/>
              <a:t>	</a:t>
            </a:r>
            <a:r>
              <a:rPr dirty="0" spc="-45"/>
              <a:t>with  </a:t>
            </a:r>
            <a:r>
              <a:rPr dirty="0" spc="-20"/>
              <a:t>confidence</a:t>
            </a:r>
            <a:r>
              <a:rPr dirty="0" spc="-40"/>
              <a:t> </a:t>
            </a:r>
            <a:r>
              <a:rPr dirty="0" spc="30"/>
              <a:t>scores	</a:t>
            </a:r>
            <a:r>
              <a:rPr dirty="0" spc="-18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3796031" y="1934906"/>
            <a:ext cx="234599" cy="35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671600" y="94550"/>
            <a:ext cx="7004684" cy="4792345"/>
            <a:chOff x="1671600" y="94550"/>
            <a:chExt cx="7004684" cy="4792345"/>
          </a:xfrm>
        </p:grpSpPr>
        <p:sp>
          <p:nvSpPr>
            <p:cNvPr id="8" name="object 8"/>
            <p:cNvSpPr/>
            <p:nvPr/>
          </p:nvSpPr>
          <p:spPr>
            <a:xfrm>
              <a:off x="1692018" y="1962694"/>
              <a:ext cx="1280099" cy="32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42306" y="2249548"/>
              <a:ext cx="234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5387" y="94550"/>
              <a:ext cx="3200716" cy="2395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82841" y="2490512"/>
              <a:ext cx="3176384" cy="23959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71600" y="1962686"/>
              <a:ext cx="1280099" cy="32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9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dirty="0" sz="240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5676900" cy="209232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35">
                <a:solidFill>
                  <a:srgbClr val="595959"/>
                </a:solidFill>
                <a:latin typeface="Trebuchet MS"/>
                <a:cs typeface="Trebuchet MS"/>
              </a:rPr>
              <a:t>True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positive: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correct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prediction</a:t>
            </a:r>
            <a:r>
              <a:rPr dirty="0" sz="18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dirty="0" sz="1800" spc="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95959"/>
                </a:solidFill>
                <a:latin typeface="Trebuchet MS"/>
                <a:cs typeface="Trebuchet MS"/>
              </a:rPr>
              <a:t>&gt;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95959"/>
                </a:solidFill>
                <a:latin typeface="Trebuchet MS"/>
                <a:cs typeface="Trebuchet MS"/>
              </a:rPr>
              <a:t>50%.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10">
                <a:solidFill>
                  <a:srgbClr val="595959"/>
                </a:solidFill>
                <a:latin typeface="Trebuchet MS"/>
                <a:cs typeface="Trebuchet MS"/>
              </a:rPr>
              <a:t>False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positive: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wrong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Trebuchet MS"/>
                <a:cs typeface="Trebuchet MS"/>
              </a:rPr>
              <a:t>&lt;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95959"/>
                </a:solidFill>
                <a:latin typeface="Trebuchet MS"/>
                <a:cs typeface="Trebuchet MS"/>
              </a:rPr>
              <a:t>50%.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10">
                <a:solidFill>
                  <a:srgbClr val="595959"/>
                </a:solidFill>
                <a:latin typeface="Trebuchet MS"/>
                <a:cs typeface="Trebuchet MS"/>
              </a:rPr>
              <a:t>False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negative: </a:t>
            </a:r>
            <a:r>
              <a:rPr dirty="0" sz="1800" spc="45">
                <a:solidFill>
                  <a:srgbClr val="595959"/>
                </a:solidFill>
                <a:latin typeface="Trebuchet MS"/>
                <a:cs typeface="Trebuchet MS"/>
              </a:rPr>
              <a:t>missed</a:t>
            </a:r>
            <a:r>
              <a:rPr dirty="0" sz="1800" spc="-3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(not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detected) </a:t>
            </a:r>
            <a:r>
              <a:rPr dirty="0" sz="1800" spc="-7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Only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matched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595959"/>
                </a:solidFill>
                <a:latin typeface="Trebuchet MS"/>
                <a:cs typeface="Trebuchet MS"/>
              </a:rPr>
              <a:t>object.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1800">
                <a:solidFill>
                  <a:srgbClr val="FFAB4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226" y="2505937"/>
            <a:ext cx="8349615" cy="2352675"/>
            <a:chOff x="668226" y="2505937"/>
            <a:chExt cx="8349615" cy="2352675"/>
          </a:xfrm>
        </p:grpSpPr>
        <p:sp>
          <p:nvSpPr>
            <p:cNvPr id="5" name="object 5"/>
            <p:cNvSpPr/>
            <p:nvPr/>
          </p:nvSpPr>
          <p:spPr>
            <a:xfrm>
              <a:off x="4869937" y="2505937"/>
              <a:ext cx="4147799" cy="2352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8226" y="2786450"/>
              <a:ext cx="2881500" cy="676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9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dirty="0" sz="240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112759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55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Trebuchet MS"/>
                <a:cs typeface="Trebuchet MS"/>
              </a:rPr>
              <a:t>(mAP)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classes,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Precision  (AP)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95959"/>
                </a:solidFill>
                <a:latin typeface="Trebuchet MS"/>
                <a:cs typeface="Trebuchet MS"/>
              </a:rPr>
              <a:t>per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class,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dirty="0" sz="18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95959"/>
                </a:solidFill>
                <a:latin typeface="Calibri"/>
                <a:cs typeface="Calibri"/>
              </a:rPr>
              <a:t>Precision</a:t>
            </a:r>
            <a:r>
              <a:rPr dirty="0" sz="1800" spc="6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95959"/>
                </a:solidFill>
                <a:latin typeface="Calibri"/>
                <a:cs typeface="Calibri"/>
              </a:rPr>
              <a:t>Recall</a:t>
            </a:r>
            <a:r>
              <a:rPr dirty="0" sz="1800" spc="4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079" y="1627961"/>
            <a:ext cx="7736840" cy="3209290"/>
            <a:chOff x="1252079" y="1627961"/>
            <a:chExt cx="7736840" cy="3209290"/>
          </a:xfrm>
        </p:grpSpPr>
        <p:sp>
          <p:nvSpPr>
            <p:cNvPr id="5" name="object 5"/>
            <p:cNvSpPr/>
            <p:nvPr/>
          </p:nvSpPr>
          <p:spPr>
            <a:xfrm>
              <a:off x="6552548" y="1627961"/>
              <a:ext cx="2435999" cy="3208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2079" y="2227659"/>
              <a:ext cx="3388499" cy="2260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902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dirty="0" sz="2400" spc="-15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15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Recall</a:t>
            </a:r>
            <a:r>
              <a:rPr dirty="0" sz="2400" spc="-15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2400" spc="-15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400" spc="-15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Trebuchet MS"/>
                <a:cs typeface="Trebuchet MS"/>
              </a:rPr>
              <a:t>Threshold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0353" y="136132"/>
            <a:ext cx="7219950" cy="4708525"/>
            <a:chOff x="1830353" y="136132"/>
            <a:chExt cx="7219950" cy="4708525"/>
          </a:xfrm>
        </p:grpSpPr>
        <p:sp>
          <p:nvSpPr>
            <p:cNvPr id="4" name="object 4"/>
            <p:cNvSpPr/>
            <p:nvPr/>
          </p:nvSpPr>
          <p:spPr>
            <a:xfrm>
              <a:off x="1845141" y="2392442"/>
              <a:ext cx="3572699" cy="78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0353" y="1480738"/>
              <a:ext cx="3602399" cy="821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5141" y="3376702"/>
              <a:ext cx="2392799" cy="559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97781" y="136132"/>
              <a:ext cx="2652299" cy="4708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9927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0000"/>
                </a:solidFill>
                <a:latin typeface="Trebuchet MS"/>
                <a:cs typeface="Trebuchet MS"/>
              </a:rPr>
              <a:t>Precision-Recall</a:t>
            </a:r>
            <a:r>
              <a:rPr dirty="0" sz="240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Trebuchet MS"/>
                <a:cs typeface="Trebuchet MS"/>
              </a:rPr>
              <a:t>Curve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8064" y="1057327"/>
            <a:ext cx="5577899" cy="35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4984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Drawing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Prof.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William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H.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Press,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Texas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Austin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dirty="0" sz="2400" spc="5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dirty="0" sz="2400" spc="-3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6960"/>
            <a:ext cx="9143963" cy="386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dirty="0" sz="1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2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061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Average </a:t>
            </a:r>
            <a:r>
              <a:rPr dirty="0" sz="2400" spc="-5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dirty="0" sz="2400" spc="-3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rebuchet MS"/>
                <a:cs typeface="Trebuchet MS"/>
              </a:rPr>
              <a:t>(AP)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216355"/>
            <a:ext cx="7248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90">
                <a:solidFill>
                  <a:srgbClr val="595959"/>
                </a:solidFill>
                <a:latin typeface="Trebuchet MS"/>
                <a:cs typeface="Trebuchet MS"/>
              </a:rPr>
              <a:t>[In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vision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community]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95959"/>
                </a:solidFill>
                <a:latin typeface="Trebuchet MS"/>
                <a:cs typeface="Trebuchet MS"/>
              </a:rPr>
              <a:t>AP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Trebuchet MS"/>
                <a:cs typeface="Trebuchet MS"/>
              </a:rPr>
              <a:t>estimated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Trebuchet MS"/>
                <a:cs typeface="Trebuchet MS"/>
              </a:rPr>
              <a:t>area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95959"/>
                </a:solidFill>
                <a:latin typeface="Trebuchet MS"/>
                <a:cs typeface="Trebuchet MS"/>
              </a:rPr>
              <a:t>under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595959"/>
                </a:solidFill>
                <a:latin typeface="Trebuchet MS"/>
                <a:cs typeface="Trebuchet MS"/>
              </a:rPr>
              <a:t>PR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curve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623" y="1894012"/>
            <a:ext cx="8375650" cy="2973705"/>
            <a:chOff x="675623" y="1894012"/>
            <a:chExt cx="8375650" cy="2973705"/>
          </a:xfrm>
        </p:grpSpPr>
        <p:sp>
          <p:nvSpPr>
            <p:cNvPr id="5" name="object 5"/>
            <p:cNvSpPr/>
            <p:nvPr/>
          </p:nvSpPr>
          <p:spPr>
            <a:xfrm>
              <a:off x="795149" y="1894012"/>
              <a:ext cx="6871500" cy="97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5623" y="3225759"/>
              <a:ext cx="5020499" cy="1056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32754" y="2890031"/>
              <a:ext cx="3118200" cy="197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1567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solidFill>
                  <a:srgbClr val="000000"/>
                </a:solidFill>
                <a:latin typeface="Trebuchet MS"/>
                <a:cs typeface="Trebuchet MS"/>
              </a:rPr>
              <a:t>Mean </a:t>
            </a: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Average </a:t>
            </a:r>
            <a:r>
              <a:rPr dirty="0" sz="2400" spc="-5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dirty="0" sz="2400" spc="-5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000000"/>
                </a:solidFill>
                <a:latin typeface="Trebuchet MS"/>
                <a:cs typeface="Trebuchet MS"/>
              </a:rPr>
              <a:t>(mAP)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096884" cy="96837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winner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8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Trebuchet MS"/>
                <a:cs typeface="Trebuchet MS"/>
              </a:rPr>
              <a:t>team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z="18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highest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endParaRPr sz="1800">
              <a:latin typeface="Trebuchet MS"/>
              <a:cs typeface="Trebuchet MS"/>
            </a:endParaRPr>
          </a:p>
          <a:p>
            <a:pPr marL="315595" marR="730885" indent="-303530">
              <a:lnSpc>
                <a:spcPct val="114599"/>
              </a:lnSpc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winner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challenge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Trebuchet MS"/>
                <a:cs typeface="Trebuchet MS"/>
              </a:rPr>
              <a:t>team</a:t>
            </a:r>
            <a:r>
              <a:rPr dirty="0" sz="18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highest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95959"/>
                </a:solidFill>
                <a:latin typeface="Trebuchet MS"/>
                <a:cs typeface="Trebuchet MS"/>
              </a:rPr>
              <a:t>Average 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Precision </a:t>
            </a:r>
            <a:r>
              <a:rPr dirty="0" sz="1800" spc="15">
                <a:solidFill>
                  <a:srgbClr val="595959"/>
                </a:solidFill>
                <a:latin typeface="Trebuchet MS"/>
                <a:cs typeface="Trebuchet MS"/>
              </a:rPr>
              <a:t>(mAP) </a:t>
            </a:r>
            <a:r>
              <a:rPr dirty="0" sz="1800" spc="55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dirty="0" sz="1800" spc="-3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dirty="0" sz="1800" spc="15">
                <a:solidFill>
                  <a:srgbClr val="595959"/>
                </a:solidFill>
                <a:latin typeface="Trebuchet MS"/>
                <a:cs typeface="Trebuchet MS"/>
              </a:rPr>
              <a:t>classes.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2432" y="2452858"/>
            <a:ext cx="6098999" cy="81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9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dirty="0" sz="240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112759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55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95959"/>
                </a:solidFill>
                <a:latin typeface="Trebuchet MS"/>
                <a:cs typeface="Trebuchet MS"/>
              </a:rPr>
              <a:t>(mAP)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classes,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dirty="0" sz="1800" spc="-10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Precision  (AP)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95959"/>
                </a:solidFill>
                <a:latin typeface="Trebuchet MS"/>
                <a:cs typeface="Trebuchet MS"/>
              </a:rPr>
              <a:t>per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class,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dirty="0" sz="18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95959"/>
                </a:solidFill>
                <a:latin typeface="Calibri"/>
                <a:cs typeface="Calibri"/>
              </a:rPr>
              <a:t>Precision</a:t>
            </a:r>
            <a:r>
              <a:rPr dirty="0" sz="1800" spc="6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95959"/>
                </a:solidFill>
                <a:latin typeface="Calibri"/>
                <a:cs typeface="Calibri"/>
              </a:rPr>
              <a:t>Recall</a:t>
            </a:r>
            <a:r>
              <a:rPr dirty="0" sz="1800" spc="4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700" y="2385037"/>
            <a:ext cx="8520524" cy="181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9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dirty="0" sz="240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62308"/>
            <a:ext cx="5732145" cy="11049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52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5">
                <a:solidFill>
                  <a:srgbClr val="595959"/>
                </a:solidFill>
                <a:latin typeface="Trebuchet MS"/>
                <a:cs typeface="Trebuchet MS"/>
              </a:rPr>
              <a:t>Today </a:t>
            </a:r>
            <a:r>
              <a:rPr dirty="0" sz="1800" spc="-15">
                <a:solidFill>
                  <a:srgbClr val="595959"/>
                </a:solidFill>
                <a:latin typeface="Trebuchet MS"/>
                <a:cs typeface="Trebuchet MS"/>
              </a:rPr>
              <a:t>new metrics</a:t>
            </a:r>
            <a:r>
              <a:rPr dirty="0" sz="1800" spc="-3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are </a:t>
            </a:r>
            <a:r>
              <a:rPr dirty="0" sz="1800" spc="-10">
                <a:solidFill>
                  <a:srgbClr val="595959"/>
                </a:solidFill>
                <a:latin typeface="Trebuchet MS"/>
                <a:cs typeface="Trebuchet MS"/>
              </a:rPr>
              <a:t>emerging</a:t>
            </a:r>
            <a:endParaRPr sz="18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over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thresholds: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0.5:0.05:0.95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different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595959"/>
                </a:solidFill>
                <a:latin typeface="Trebuchet MS"/>
                <a:cs typeface="Trebuchet MS"/>
              </a:rPr>
              <a:t>sizes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(small,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medium,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big)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recall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595959"/>
                </a:solidFill>
                <a:latin typeface="Trebuchet MS"/>
                <a:cs typeface="Trebuchet MS"/>
              </a:rPr>
              <a:t>as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595959"/>
                </a:solidFill>
                <a:latin typeface="Trebuchet MS"/>
                <a:cs typeface="Trebuchet MS"/>
              </a:rPr>
              <a:t>metric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595959"/>
                </a:solidFill>
                <a:latin typeface="Trebuchet MS"/>
                <a:cs typeface="Trebuchet MS"/>
              </a:rPr>
              <a:t>measure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proposal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quality.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3925" y="2316305"/>
            <a:ext cx="5855999" cy="25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677" y="3020132"/>
            <a:ext cx="4451985" cy="111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40" b="1">
                <a:solidFill>
                  <a:srgbClr val="FFFFFF"/>
                </a:solidFill>
                <a:latin typeface="Arial"/>
                <a:cs typeface="Arial"/>
              </a:rPr>
              <a:t>brilliant</a:t>
            </a:r>
            <a:r>
              <a:rPr dirty="0" sz="24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FFFFFF"/>
                </a:solidFill>
                <a:latin typeface="Arial"/>
                <a:cs typeface="Arial"/>
              </a:rPr>
              <a:t>researchers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algn="ctr" marL="10160">
              <a:lnSpc>
                <a:spcPct val="100000"/>
              </a:lnSpc>
            </a:pPr>
            <a:r>
              <a:rPr dirty="0" sz="2400" spc="-8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cv@brodmann17.com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dirty="0" sz="2400" spc="5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dirty="0" sz="2400" spc="-3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76960"/>
            <a:ext cx="9144000" cy="3860800"/>
            <a:chOff x="0" y="976960"/>
            <a:chExt cx="9144000" cy="3860800"/>
          </a:xfrm>
        </p:grpSpPr>
        <p:sp>
          <p:nvSpPr>
            <p:cNvPr id="4" name="object 4"/>
            <p:cNvSpPr/>
            <p:nvPr/>
          </p:nvSpPr>
          <p:spPr>
            <a:xfrm>
              <a:off x="0" y="976960"/>
              <a:ext cx="9143963" cy="3860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027099"/>
              <a:ext cx="9077325" cy="3810000"/>
            </a:xfrm>
            <a:custGeom>
              <a:avLst/>
              <a:gdLst/>
              <a:ahLst/>
              <a:cxnLst/>
              <a:rect l="l" t="t" r="r" b="b"/>
              <a:pathLst>
                <a:path w="9077325" h="3810000">
                  <a:moveTo>
                    <a:pt x="2181504" y="40513"/>
                  </a:moveTo>
                  <a:lnTo>
                    <a:pt x="0" y="40513"/>
                  </a:lnTo>
                  <a:lnTo>
                    <a:pt x="0" y="3800411"/>
                  </a:lnTo>
                  <a:lnTo>
                    <a:pt x="2181504" y="3800411"/>
                  </a:lnTo>
                  <a:lnTo>
                    <a:pt x="2181504" y="40513"/>
                  </a:lnTo>
                  <a:close/>
                </a:path>
                <a:path w="9077325" h="3810000">
                  <a:moveTo>
                    <a:pt x="9077223" y="0"/>
                  </a:moveTo>
                  <a:lnTo>
                    <a:pt x="4330319" y="0"/>
                  </a:lnTo>
                  <a:lnTo>
                    <a:pt x="4330319" y="3810000"/>
                  </a:lnTo>
                  <a:lnTo>
                    <a:pt x="9077223" y="3810000"/>
                  </a:lnTo>
                  <a:lnTo>
                    <a:pt x="9077223" y="0"/>
                  </a:lnTo>
                  <a:close/>
                </a:path>
              </a:pathLst>
            </a:custGeom>
            <a:solidFill>
              <a:srgbClr val="FFFFFF">
                <a:alpha val="719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dirty="0" sz="1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2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33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+</a:t>
            </a:r>
            <a:r>
              <a:rPr dirty="0" sz="2400" spc="-3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000000"/>
                </a:solidFill>
                <a:latin typeface="Trebuchet MS"/>
                <a:cs typeface="Trebuchet MS"/>
              </a:rPr>
              <a:t>Localization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62308"/>
            <a:ext cx="3893820" cy="37147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52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Classification:</a:t>
            </a:r>
            <a:endParaRPr sz="18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Output: </a:t>
            </a:r>
            <a:r>
              <a:rPr dirty="0" sz="1400" spc="5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4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label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Loss: </a:t>
            </a:r>
            <a:r>
              <a:rPr dirty="0" sz="1400" spc="55">
                <a:solidFill>
                  <a:srgbClr val="595959"/>
                </a:solidFill>
                <a:latin typeface="Trebuchet MS"/>
                <a:cs typeface="Trebuchet MS"/>
              </a:rPr>
              <a:t>Cross</a:t>
            </a:r>
            <a:r>
              <a:rPr dirty="0" sz="1400" spc="-2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entropy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(Softmaxlog)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Evaluation </a:t>
            </a: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metric:</a:t>
            </a:r>
            <a:r>
              <a:rPr dirty="0" sz="1400" spc="-1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Accuracy</a:t>
            </a:r>
            <a:endParaRPr sz="14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Localization:</a:t>
            </a:r>
            <a:endParaRPr sz="18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Output: </a:t>
            </a: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Box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image </a:t>
            </a:r>
            <a:r>
              <a:rPr dirty="0" sz="1400" spc="-114">
                <a:solidFill>
                  <a:srgbClr val="595959"/>
                </a:solidFill>
                <a:latin typeface="Trebuchet MS"/>
                <a:cs typeface="Trebuchet MS"/>
              </a:rPr>
              <a:t>(x, </a:t>
            </a:r>
            <a:r>
              <a:rPr dirty="0" sz="1400" spc="-140">
                <a:solidFill>
                  <a:srgbClr val="595959"/>
                </a:solidFill>
                <a:latin typeface="Trebuchet MS"/>
                <a:cs typeface="Trebuchet MS"/>
              </a:rPr>
              <a:t>y, </a:t>
            </a:r>
            <a:r>
              <a:rPr dirty="0" sz="1400" spc="-120">
                <a:solidFill>
                  <a:srgbClr val="595959"/>
                </a:solidFill>
                <a:latin typeface="Trebuchet MS"/>
                <a:cs typeface="Trebuchet MS"/>
              </a:rPr>
              <a:t>w,</a:t>
            </a:r>
            <a:r>
              <a:rPr dirty="0" sz="1400" spc="-3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h)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Loss: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595959"/>
                </a:solidFill>
                <a:latin typeface="Trebuchet MS"/>
                <a:cs typeface="Trebuchet MS"/>
              </a:rPr>
              <a:t>L2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595959"/>
                </a:solidFill>
                <a:latin typeface="Trebuchet MS"/>
                <a:cs typeface="Trebuchet MS"/>
              </a:rPr>
              <a:t>Loss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(Euclidean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distance)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Evaluation </a:t>
            </a: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metric: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Intersection over</a:t>
            </a:r>
            <a:r>
              <a:rPr dirty="0" sz="1400" spc="-22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Union</a:t>
            </a:r>
            <a:endParaRPr sz="14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15">
                <a:solidFill>
                  <a:srgbClr val="595959"/>
                </a:solidFill>
                <a:latin typeface="Trebuchet MS"/>
                <a:cs typeface="Trebuchet MS"/>
              </a:rPr>
              <a:t>Classification </a:t>
            </a:r>
            <a:r>
              <a:rPr dirty="0" sz="1800" spc="7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dirty="0" sz="1800" spc="-20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95959"/>
                </a:solidFill>
                <a:latin typeface="Trebuchet MS"/>
                <a:cs typeface="Trebuchet MS"/>
              </a:rPr>
              <a:t>Localization:</a:t>
            </a:r>
            <a:endParaRPr sz="18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-65">
                <a:solidFill>
                  <a:srgbClr val="595959"/>
                </a:solidFill>
                <a:latin typeface="Trebuchet MS"/>
                <a:cs typeface="Trebuchet MS"/>
              </a:rPr>
              <a:t>Output: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label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box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>
              <a:latin typeface="Trebuchet MS"/>
              <a:cs typeface="Trebuchet MS"/>
            </a:endParaRPr>
          </a:p>
          <a:p>
            <a:pPr lvl="1" marL="65849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Loss: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75">
                <a:solidFill>
                  <a:srgbClr val="595959"/>
                </a:solidFill>
                <a:latin typeface="Trebuchet MS"/>
                <a:cs typeface="Trebuchet MS"/>
              </a:rPr>
              <a:t>Sum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both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595959"/>
                </a:solidFill>
                <a:latin typeface="Trebuchet MS"/>
                <a:cs typeface="Trebuchet MS"/>
              </a:rPr>
              <a:t>losses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9525" y="1152468"/>
            <a:ext cx="3284854" cy="2689225"/>
            <a:chOff x="5499525" y="1152468"/>
            <a:chExt cx="3284854" cy="2689225"/>
          </a:xfrm>
        </p:grpSpPr>
        <p:sp>
          <p:nvSpPr>
            <p:cNvPr id="5" name="object 5"/>
            <p:cNvSpPr/>
            <p:nvPr/>
          </p:nvSpPr>
          <p:spPr>
            <a:xfrm>
              <a:off x="5499525" y="1152468"/>
              <a:ext cx="3284247" cy="2689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44893" y="1249893"/>
              <a:ext cx="1431925" cy="2522855"/>
            </a:xfrm>
            <a:custGeom>
              <a:avLst/>
              <a:gdLst/>
              <a:ahLst/>
              <a:cxnLst/>
              <a:rect l="l" t="t" r="r" b="b"/>
              <a:pathLst>
                <a:path w="1431925" h="2522854">
                  <a:moveTo>
                    <a:pt x="0" y="0"/>
                  </a:moveTo>
                  <a:lnTo>
                    <a:pt x="1431599" y="0"/>
                  </a:lnTo>
                  <a:lnTo>
                    <a:pt x="1431599" y="2522399"/>
                  </a:lnTo>
                  <a:lnTo>
                    <a:pt x="0" y="2522399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5792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+ </a:t>
            </a:r>
            <a:r>
              <a:rPr dirty="0" sz="2400" spc="-65">
                <a:solidFill>
                  <a:srgbClr val="000000"/>
                </a:solidFill>
                <a:latin typeface="Trebuchet MS"/>
                <a:cs typeface="Trebuchet MS"/>
              </a:rPr>
              <a:t>Localization: </a:t>
            </a:r>
            <a:r>
              <a:rPr dirty="0" sz="2400" spc="5">
                <a:solidFill>
                  <a:srgbClr val="000000"/>
                </a:solidFill>
                <a:latin typeface="Trebuchet MS"/>
                <a:cs typeface="Trebuchet MS"/>
              </a:rPr>
              <a:t>ImageNet</a:t>
            </a:r>
            <a:r>
              <a:rPr dirty="0" sz="2400" spc="-54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000000"/>
                </a:solidFill>
                <a:latin typeface="Trebuchet MS"/>
                <a:cs typeface="Trebuchet MS"/>
              </a:rPr>
              <a:t>Challenge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93" y="1177197"/>
            <a:ext cx="3747770" cy="24225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2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30">
                <a:solidFill>
                  <a:srgbClr val="595959"/>
                </a:solidFill>
                <a:latin typeface="Trebuchet MS"/>
                <a:cs typeface="Trebuchet MS"/>
              </a:rPr>
              <a:t>1000</a:t>
            </a:r>
            <a:r>
              <a:rPr dirty="0" sz="1200" spc="-16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595959"/>
                </a:solidFill>
                <a:latin typeface="Trebuchet MS"/>
                <a:cs typeface="Trebuchet MS"/>
              </a:rPr>
              <a:t>Classes.</a:t>
            </a:r>
            <a:endParaRPr sz="1200">
              <a:latin typeface="Trebuchet MS"/>
              <a:cs typeface="Trebuchet MS"/>
            </a:endParaRPr>
          </a:p>
          <a:p>
            <a:pPr lvl="1" marL="628015" marR="418465" indent="-257175">
              <a:lnSpc>
                <a:spcPct val="114599"/>
              </a:lnSpc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15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595959"/>
                </a:solidFill>
                <a:latin typeface="Trebuchet MS"/>
                <a:cs typeface="Trebuchet MS"/>
              </a:rPr>
              <a:t>has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595959"/>
                </a:solidFill>
                <a:latin typeface="Trebuchet MS"/>
                <a:cs typeface="Trebuchet MS"/>
              </a:rPr>
              <a:t>least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Trebuchet MS"/>
                <a:cs typeface="Trebuchet MS"/>
              </a:rPr>
              <a:t>one  </a:t>
            </a:r>
            <a:r>
              <a:rPr dirty="0" sz="1200" spc="-5">
                <a:solidFill>
                  <a:srgbClr val="595959"/>
                </a:solidFill>
                <a:latin typeface="Trebuchet MS"/>
                <a:cs typeface="Trebuchet MS"/>
              </a:rPr>
              <a:t>bounding</a:t>
            </a:r>
            <a:r>
              <a:rPr dirty="0" sz="12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595959"/>
                </a:solidFill>
                <a:latin typeface="Trebuchet MS"/>
                <a:cs typeface="Trebuchet MS"/>
              </a:rPr>
              <a:t>box.</a:t>
            </a:r>
            <a:endParaRPr sz="12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210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70">
                <a:solidFill>
                  <a:srgbClr val="595959"/>
                </a:solidFill>
                <a:latin typeface="Trebuchet MS"/>
                <a:cs typeface="Trebuchet MS"/>
              </a:rPr>
              <a:t>~800</a:t>
            </a:r>
            <a:r>
              <a:rPr dirty="0" sz="1200" spc="-2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595959"/>
                </a:solidFill>
                <a:latin typeface="Trebuchet MS"/>
                <a:cs typeface="Trebuchet MS"/>
              </a:rPr>
              <a:t>Training </a:t>
            </a:r>
            <a:r>
              <a:rPr dirty="0" sz="1200" spc="20">
                <a:solidFill>
                  <a:srgbClr val="595959"/>
                </a:solidFill>
                <a:latin typeface="Trebuchet MS"/>
                <a:cs typeface="Trebuchet MS"/>
              </a:rPr>
              <a:t>images </a:t>
            </a:r>
            <a:r>
              <a:rPr dirty="0" sz="1200" spc="-40">
                <a:solidFill>
                  <a:srgbClr val="595959"/>
                </a:solidFill>
                <a:latin typeface="Trebuchet MS"/>
                <a:cs typeface="Trebuchet MS"/>
              </a:rPr>
              <a:t>per </a:t>
            </a:r>
            <a:r>
              <a:rPr dirty="0" sz="1200">
                <a:solidFill>
                  <a:srgbClr val="595959"/>
                </a:solidFill>
                <a:latin typeface="Trebuchet MS"/>
                <a:cs typeface="Trebuchet MS"/>
              </a:rPr>
              <a:t>class.</a:t>
            </a:r>
            <a:endParaRPr sz="12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Evaluation</a:t>
            </a:r>
            <a:endParaRPr sz="1400">
              <a:latin typeface="Trebuchet MS"/>
              <a:cs typeface="Trebuchet MS"/>
            </a:endParaRPr>
          </a:p>
          <a:p>
            <a:pPr lvl="1" marL="628015" marR="132080" indent="-257175">
              <a:lnSpc>
                <a:spcPct val="114599"/>
              </a:lnSpc>
              <a:spcBef>
                <a:spcPts val="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-20">
                <a:solidFill>
                  <a:srgbClr val="595959"/>
                </a:solidFill>
                <a:latin typeface="Trebuchet MS"/>
                <a:cs typeface="Trebuchet MS"/>
              </a:rPr>
              <a:t>Algorithm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595959"/>
                </a:solidFill>
                <a:latin typeface="Trebuchet MS"/>
                <a:cs typeface="Trebuchet MS"/>
              </a:rPr>
              <a:t>produces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595959"/>
                </a:solidFill>
                <a:latin typeface="Trebuchet MS"/>
                <a:cs typeface="Trebuchet MS"/>
              </a:rPr>
              <a:t>(class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595959"/>
                </a:solidFill>
                <a:latin typeface="Trebuchet MS"/>
                <a:cs typeface="Trebuchet MS"/>
              </a:rPr>
              <a:t>bounding</a:t>
            </a:r>
            <a:r>
              <a:rPr dirty="0" sz="1200" spc="-7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595959"/>
                </a:solidFill>
                <a:latin typeface="Trebuchet MS"/>
                <a:cs typeface="Trebuchet MS"/>
              </a:rPr>
              <a:t>box)  </a:t>
            </a:r>
            <a:r>
              <a:rPr dirty="0" sz="1200" spc="20">
                <a:solidFill>
                  <a:srgbClr val="595959"/>
                </a:solidFill>
                <a:latin typeface="Trebuchet MS"/>
                <a:cs typeface="Trebuchet MS"/>
              </a:rPr>
              <a:t>guesses.</a:t>
            </a:r>
            <a:endParaRPr sz="1200">
              <a:latin typeface="Trebuchet MS"/>
              <a:cs typeface="Trebuchet MS"/>
            </a:endParaRPr>
          </a:p>
          <a:p>
            <a:pPr lvl="1" marL="628015" marR="5080" indent="-257175">
              <a:lnSpc>
                <a:spcPct val="114599"/>
              </a:lnSpc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55">
                <a:solidFill>
                  <a:srgbClr val="595959"/>
                </a:solidFill>
                <a:latin typeface="Calibri"/>
                <a:cs typeface="Calibri"/>
              </a:rPr>
              <a:t>Example</a:t>
            </a:r>
            <a:r>
              <a:rPr dirty="0" sz="120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dirty="0" sz="1200" spc="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Calibri"/>
                <a:cs typeface="Calibri"/>
              </a:rPr>
              <a:t>correct</a:t>
            </a:r>
            <a:r>
              <a:rPr dirty="0" sz="120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595959"/>
                </a:solidFill>
                <a:latin typeface="Calibri"/>
                <a:cs typeface="Calibri"/>
              </a:rPr>
              <a:t>if</a:t>
            </a:r>
            <a:r>
              <a:rPr dirty="0" sz="1200" spc="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595959"/>
                </a:solidFill>
                <a:latin typeface="Calibri"/>
                <a:cs typeface="Calibri"/>
              </a:rPr>
              <a:t>at</a:t>
            </a:r>
            <a:r>
              <a:rPr dirty="0" sz="120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595959"/>
                </a:solidFill>
                <a:latin typeface="Calibri"/>
                <a:cs typeface="Calibri"/>
              </a:rPr>
              <a:t>least</a:t>
            </a:r>
            <a:r>
              <a:rPr dirty="0" sz="1200" spc="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Calibri"/>
                <a:cs typeface="Calibri"/>
              </a:rPr>
              <a:t>one</a:t>
            </a:r>
            <a:r>
              <a:rPr dirty="0" sz="120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1200" spc="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90">
                <a:solidFill>
                  <a:srgbClr val="595959"/>
                </a:solidFill>
                <a:latin typeface="Calibri"/>
                <a:cs typeface="Calibri"/>
              </a:rPr>
              <a:t>guess</a:t>
            </a:r>
            <a:r>
              <a:rPr dirty="0" sz="1200" spc="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595959"/>
                </a:solidFill>
                <a:latin typeface="Calibri"/>
                <a:cs typeface="Calibri"/>
              </a:rPr>
              <a:t>has  </a:t>
            </a:r>
            <a:r>
              <a:rPr dirty="0" sz="1200" spc="35">
                <a:solidFill>
                  <a:srgbClr val="595959"/>
                </a:solidFill>
                <a:latin typeface="Calibri"/>
                <a:cs typeface="Calibri"/>
              </a:rPr>
              <a:t>correct </a:t>
            </a:r>
            <a:r>
              <a:rPr dirty="0" sz="1200" spc="95">
                <a:solidFill>
                  <a:srgbClr val="595959"/>
                </a:solidFill>
                <a:latin typeface="Calibri"/>
                <a:cs typeface="Calibri"/>
              </a:rPr>
              <a:t>class </a:t>
            </a:r>
            <a:r>
              <a:rPr dirty="0" sz="1200" spc="65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dirty="0" sz="1200" spc="40">
                <a:solidFill>
                  <a:srgbClr val="595959"/>
                </a:solidFill>
                <a:latin typeface="Calibri"/>
                <a:cs typeface="Calibri"/>
              </a:rPr>
              <a:t>bounding </a:t>
            </a:r>
            <a:r>
              <a:rPr dirty="0" sz="1200" spc="50">
                <a:solidFill>
                  <a:srgbClr val="595959"/>
                </a:solidFill>
                <a:latin typeface="Calibri"/>
                <a:cs typeface="Calibri"/>
              </a:rPr>
              <a:t>box </a:t>
            </a:r>
            <a:r>
              <a:rPr dirty="0" sz="1200" spc="30">
                <a:solidFill>
                  <a:srgbClr val="595959"/>
                </a:solidFill>
                <a:latin typeface="Calibri"/>
                <a:cs typeface="Calibri"/>
              </a:rPr>
              <a:t>at </a:t>
            </a:r>
            <a:r>
              <a:rPr dirty="0" sz="1200" spc="50">
                <a:solidFill>
                  <a:srgbClr val="595959"/>
                </a:solidFill>
                <a:latin typeface="Calibri"/>
                <a:cs typeface="Calibri"/>
              </a:rPr>
              <a:t>least </a:t>
            </a:r>
            <a:r>
              <a:rPr dirty="0" sz="1200" spc="45">
                <a:solidFill>
                  <a:srgbClr val="595959"/>
                </a:solidFill>
                <a:latin typeface="Calibri"/>
                <a:cs typeface="Calibri"/>
              </a:rPr>
              <a:t>50%  </a:t>
            </a:r>
            <a:r>
              <a:rPr dirty="0" sz="1200" spc="30">
                <a:solidFill>
                  <a:srgbClr val="595959"/>
                </a:solidFill>
                <a:latin typeface="Calibri"/>
                <a:cs typeface="Calibri"/>
              </a:rPr>
              <a:t>intersection </a:t>
            </a:r>
            <a:r>
              <a:rPr dirty="0" sz="1200" spc="25">
                <a:solidFill>
                  <a:srgbClr val="595959"/>
                </a:solidFill>
                <a:latin typeface="Calibri"/>
                <a:cs typeface="Calibri"/>
              </a:rPr>
              <a:t>over</a:t>
            </a:r>
            <a:r>
              <a:rPr dirty="0" sz="1200" spc="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union</a:t>
            </a:r>
            <a:r>
              <a:rPr dirty="0" sz="120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61334" y="1011972"/>
            <a:ext cx="4678680" cy="4102735"/>
            <a:chOff x="4361334" y="1011972"/>
            <a:chExt cx="4678680" cy="4102735"/>
          </a:xfrm>
        </p:grpSpPr>
        <p:sp>
          <p:nvSpPr>
            <p:cNvPr id="6" name="object 6"/>
            <p:cNvSpPr/>
            <p:nvPr/>
          </p:nvSpPr>
          <p:spPr>
            <a:xfrm>
              <a:off x="7506750" y="4788993"/>
              <a:ext cx="1533149" cy="325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61334" y="1011972"/>
              <a:ext cx="4678557" cy="36974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858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000000"/>
                </a:solidFill>
                <a:latin typeface="Trebuchet MS"/>
                <a:cs typeface="Trebuchet MS"/>
              </a:rPr>
              <a:t>Intersection </a:t>
            </a:r>
            <a:r>
              <a:rPr dirty="0" sz="2400" spc="-60">
                <a:solidFill>
                  <a:srgbClr val="000000"/>
                </a:solidFill>
                <a:latin typeface="Trebuchet MS"/>
                <a:cs typeface="Trebuchet MS"/>
              </a:rPr>
              <a:t>Over </a:t>
            </a: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Union</a:t>
            </a:r>
            <a:r>
              <a:rPr dirty="0" sz="2400" spc="-36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000000"/>
                </a:solidFill>
                <a:latin typeface="Trebuchet MS"/>
                <a:cs typeface="Trebuchet MS"/>
              </a:rPr>
              <a:t>(IoU)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5023485" cy="65405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Important </a:t>
            </a:r>
            <a:r>
              <a:rPr dirty="0" sz="1800" spc="-5">
                <a:solidFill>
                  <a:srgbClr val="595959"/>
                </a:solidFill>
                <a:latin typeface="Trebuchet MS"/>
                <a:cs typeface="Trebuchet MS"/>
              </a:rPr>
              <a:t>measurement </a:t>
            </a: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for </a:t>
            </a:r>
            <a:r>
              <a:rPr dirty="0" sz="1800" spc="-65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800" spc="-36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localization.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dirty="0" sz="1800" spc="30">
                <a:solidFill>
                  <a:srgbClr val="595959"/>
                </a:solidFill>
                <a:latin typeface="Trebuchet MS"/>
                <a:cs typeface="Trebuchet MS"/>
              </a:rPr>
              <a:t>Used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95959"/>
                </a:solidFill>
                <a:latin typeface="Trebuchet MS"/>
                <a:cs typeface="Trebuchet MS"/>
              </a:rPr>
              <a:t>both</a:t>
            </a:r>
            <a:r>
              <a:rPr dirty="0" sz="1800" spc="-11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dirty="0" sz="1800" spc="-11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95959"/>
                </a:solidFill>
                <a:latin typeface="Trebuchet MS"/>
                <a:cs typeface="Trebuchet MS"/>
              </a:rPr>
              <a:t>evaluation.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137" y="2556841"/>
            <a:ext cx="21939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70">
                <a:solidFill>
                  <a:srgbClr val="B6D7A8"/>
                </a:solidFill>
                <a:latin typeface="Calibri"/>
                <a:cs typeface="Calibri"/>
              </a:rPr>
              <a:t>Intersection(A,B)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9363" y="3166441"/>
            <a:ext cx="140462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60">
                <a:solidFill>
                  <a:srgbClr val="EA9999"/>
                </a:solidFill>
                <a:latin typeface="Calibri"/>
                <a:cs typeface="Calibri"/>
              </a:rPr>
              <a:t>Union(A,B)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8506" y="650099"/>
            <a:ext cx="5279390" cy="2437130"/>
            <a:chOff x="3378506" y="650099"/>
            <a:chExt cx="5279390" cy="2437130"/>
          </a:xfrm>
        </p:grpSpPr>
        <p:sp>
          <p:nvSpPr>
            <p:cNvPr id="7" name="object 7"/>
            <p:cNvSpPr/>
            <p:nvPr/>
          </p:nvSpPr>
          <p:spPr>
            <a:xfrm>
              <a:off x="3378506" y="3077512"/>
              <a:ext cx="2340610" cy="0"/>
            </a:xfrm>
            <a:custGeom>
              <a:avLst/>
              <a:gdLst/>
              <a:ahLst/>
              <a:cxnLst/>
              <a:rect l="l" t="t" r="r" b="b"/>
              <a:pathLst>
                <a:path w="2340610" h="0">
                  <a:moveTo>
                    <a:pt x="0" y="0"/>
                  </a:moveTo>
                  <a:lnTo>
                    <a:pt x="23405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25155" y="814856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1098449" y="1341674"/>
                  </a:moveTo>
                  <a:lnTo>
                    <a:pt x="0" y="1341674"/>
                  </a:lnTo>
                  <a:lnTo>
                    <a:pt x="0" y="0"/>
                  </a:lnTo>
                  <a:lnTo>
                    <a:pt x="1098449" y="0"/>
                  </a:lnTo>
                  <a:lnTo>
                    <a:pt x="1098449" y="1341674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5155" y="814856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0" y="0"/>
                  </a:moveTo>
                  <a:lnTo>
                    <a:pt x="1098449" y="0"/>
                  </a:lnTo>
                  <a:lnTo>
                    <a:pt x="1098449" y="1341674"/>
                  </a:lnTo>
                  <a:lnTo>
                    <a:pt x="0" y="13416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69112" y="664387"/>
              <a:ext cx="1674495" cy="1821180"/>
            </a:xfrm>
            <a:custGeom>
              <a:avLst/>
              <a:gdLst/>
              <a:ahLst/>
              <a:cxnLst/>
              <a:rect l="l" t="t" r="r" b="b"/>
              <a:pathLst>
                <a:path w="1674495" h="1821180">
                  <a:moveTo>
                    <a:pt x="356043" y="0"/>
                  </a:moveTo>
                  <a:lnTo>
                    <a:pt x="1674093" y="0"/>
                  </a:lnTo>
                  <a:lnTo>
                    <a:pt x="1674093" y="1492199"/>
                  </a:lnTo>
                  <a:lnTo>
                    <a:pt x="356043" y="1492199"/>
                  </a:lnTo>
                  <a:lnTo>
                    <a:pt x="356043" y="0"/>
                  </a:lnTo>
                  <a:close/>
                </a:path>
                <a:path w="1674495" h="1821180">
                  <a:moveTo>
                    <a:pt x="0" y="150468"/>
                  </a:moveTo>
                  <a:lnTo>
                    <a:pt x="1454399" y="150468"/>
                  </a:lnTo>
                  <a:lnTo>
                    <a:pt x="1454399" y="1820643"/>
                  </a:lnTo>
                  <a:lnTo>
                    <a:pt x="0" y="1820643"/>
                  </a:lnTo>
                  <a:lnTo>
                    <a:pt x="0" y="15046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78081" y="2865328"/>
            <a:ext cx="112585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70" b="1">
                <a:solidFill>
                  <a:srgbClr val="595959"/>
                </a:solidFill>
                <a:latin typeface="Arial"/>
                <a:cs typeface="Arial"/>
              </a:rPr>
              <a:t>IoU(A,B)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300" spc="-30" b="1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54825" y="2733937"/>
          <a:ext cx="1717039" cy="1849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1098550"/>
                <a:gridCol w="219709"/>
              </a:tblGrid>
              <a:tr h="150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1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</a:tr>
              <a:tr h="3284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707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+ </a:t>
            </a:r>
            <a:r>
              <a:rPr dirty="0" sz="2400" spc="-65">
                <a:solidFill>
                  <a:srgbClr val="000000"/>
                </a:solidFill>
                <a:latin typeface="Trebuchet MS"/>
                <a:cs typeface="Trebuchet MS"/>
              </a:rPr>
              <a:t>Localization:</a:t>
            </a:r>
            <a:r>
              <a:rPr dirty="0" sz="2400" spc="-50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1131956"/>
            <a:ext cx="6930544" cy="36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13968" y="1274031"/>
            <a:ext cx="163068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40" b="1">
                <a:latin typeface="Arial"/>
                <a:cs typeface="Arial"/>
              </a:rPr>
              <a:t>Classification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Head:</a:t>
            </a:r>
            <a:endParaRPr sz="1400">
              <a:latin typeface="Arial"/>
              <a:cs typeface="Arial"/>
            </a:endParaRPr>
          </a:p>
          <a:p>
            <a:pPr marL="355600" marR="135255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dirty="0" sz="1400" spc="160">
                <a:latin typeface="Calibri"/>
                <a:cs typeface="Calibri"/>
              </a:rPr>
              <a:t>C </a:t>
            </a:r>
            <a:r>
              <a:rPr dirty="0" sz="1400" spc="90">
                <a:latin typeface="Calibri"/>
                <a:cs typeface="Calibri"/>
              </a:rPr>
              <a:t>Scores</a:t>
            </a:r>
            <a:r>
              <a:rPr dirty="0" sz="1400" spc="-170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for </a:t>
            </a:r>
            <a:r>
              <a:rPr dirty="0" sz="1400" spc="160">
                <a:latin typeface="Calibri"/>
                <a:cs typeface="Calibri"/>
              </a:rPr>
              <a:t>C  </a:t>
            </a:r>
            <a:r>
              <a:rPr dirty="0" sz="1400" spc="11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3968" y="3369531"/>
            <a:ext cx="157162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45" b="1">
                <a:latin typeface="Arial"/>
                <a:cs typeface="Arial"/>
              </a:rPr>
              <a:t>Localization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Head:</a:t>
            </a:r>
            <a:endParaRPr sz="1400">
              <a:latin typeface="Arial"/>
              <a:cs typeface="Arial"/>
            </a:endParaRPr>
          </a:p>
          <a:p>
            <a:pPr marL="355600" marR="5080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dirty="0" sz="1400" spc="120">
                <a:latin typeface="Calibri"/>
                <a:cs typeface="Calibri"/>
              </a:rPr>
              <a:t>Class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agnostic:  </a:t>
            </a:r>
            <a:r>
              <a:rPr dirty="0" sz="1400" spc="5">
                <a:latin typeface="Calibri"/>
                <a:cs typeface="Calibri"/>
              </a:rPr>
              <a:t>(x,y,w,h)</a:t>
            </a:r>
            <a:endParaRPr sz="1400">
              <a:latin typeface="Calibri"/>
              <a:cs typeface="Calibri"/>
            </a:endParaRPr>
          </a:p>
          <a:p>
            <a:pPr marL="355600" marR="66040" indent="-273050">
              <a:lnSpc>
                <a:spcPts val="1650"/>
              </a:lnSpc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dirty="0" sz="1400" spc="120">
                <a:latin typeface="Calibri"/>
                <a:cs typeface="Calibri"/>
              </a:rPr>
              <a:t>Class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specific:  </a:t>
            </a:r>
            <a:r>
              <a:rPr dirty="0" sz="1400" spc="5">
                <a:latin typeface="Calibri"/>
                <a:cs typeface="Calibri"/>
              </a:rPr>
              <a:t>(x,y,w,h) </a:t>
            </a:r>
            <a:r>
              <a:rPr dirty="0" sz="1400" spc="150">
                <a:latin typeface="Calibri"/>
                <a:cs typeface="Calibri"/>
              </a:rPr>
              <a:t>X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6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dirty="0" sz="2400" spc="5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dirty="0" sz="2400" spc="-3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76960"/>
            <a:ext cx="9144000" cy="3860800"/>
            <a:chOff x="0" y="976960"/>
            <a:chExt cx="9144000" cy="3860800"/>
          </a:xfrm>
        </p:grpSpPr>
        <p:sp>
          <p:nvSpPr>
            <p:cNvPr id="4" name="object 4"/>
            <p:cNvSpPr/>
            <p:nvPr/>
          </p:nvSpPr>
          <p:spPr>
            <a:xfrm>
              <a:off x="0" y="976960"/>
              <a:ext cx="9143963" cy="3860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027099"/>
              <a:ext cx="9077325" cy="3810000"/>
            </a:xfrm>
            <a:custGeom>
              <a:avLst/>
              <a:gdLst/>
              <a:ahLst/>
              <a:cxnLst/>
              <a:rect l="l" t="t" r="r" b="b"/>
              <a:pathLst>
                <a:path w="9077325" h="3810000">
                  <a:moveTo>
                    <a:pt x="4336694" y="40513"/>
                  </a:moveTo>
                  <a:lnTo>
                    <a:pt x="0" y="40513"/>
                  </a:lnTo>
                  <a:lnTo>
                    <a:pt x="0" y="3800411"/>
                  </a:lnTo>
                  <a:lnTo>
                    <a:pt x="4336694" y="3800411"/>
                  </a:lnTo>
                  <a:lnTo>
                    <a:pt x="4336694" y="40513"/>
                  </a:lnTo>
                  <a:close/>
                </a:path>
                <a:path w="9077325" h="3810000">
                  <a:moveTo>
                    <a:pt x="9077071" y="0"/>
                  </a:moveTo>
                  <a:lnTo>
                    <a:pt x="6730174" y="0"/>
                  </a:lnTo>
                  <a:lnTo>
                    <a:pt x="6730174" y="3002343"/>
                  </a:lnTo>
                  <a:lnTo>
                    <a:pt x="4336847" y="3002343"/>
                  </a:lnTo>
                  <a:lnTo>
                    <a:pt x="4336847" y="3800335"/>
                  </a:lnTo>
                  <a:lnTo>
                    <a:pt x="6730174" y="3800335"/>
                  </a:lnTo>
                  <a:lnTo>
                    <a:pt x="6730174" y="3810000"/>
                  </a:lnTo>
                  <a:lnTo>
                    <a:pt x="9077071" y="3810000"/>
                  </a:lnTo>
                  <a:lnTo>
                    <a:pt x="9077071" y="0"/>
                  </a:lnTo>
                  <a:close/>
                </a:path>
              </a:pathLst>
            </a:custGeom>
            <a:solidFill>
              <a:srgbClr val="FFFFFF">
                <a:alpha val="7190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dirty="0" sz="1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12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357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dirty="0" sz="2400" spc="-55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dirty="0" sz="2400" spc="-2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000000"/>
                </a:solidFill>
                <a:latin typeface="Trebuchet MS"/>
                <a:cs typeface="Trebuchet MS"/>
              </a:rPr>
              <a:t>2001-2007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93" y="1184091"/>
            <a:ext cx="4281170" cy="260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16100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Rapid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Trebuchet MS"/>
                <a:cs typeface="Trebuchet MS"/>
              </a:rPr>
              <a:t>Boosted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Cascade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of  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Simple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Features</a:t>
            </a:r>
            <a:r>
              <a:rPr dirty="0" sz="1400" spc="-17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(2001)</a:t>
            </a:r>
            <a:endParaRPr sz="14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-25">
                <a:solidFill>
                  <a:srgbClr val="595959"/>
                </a:solidFill>
                <a:latin typeface="Trebuchet MS"/>
                <a:cs typeface="Trebuchet MS"/>
              </a:rPr>
              <a:t>Viola </a:t>
            </a:r>
            <a:r>
              <a:rPr dirty="0" sz="1200" spc="-110">
                <a:solidFill>
                  <a:srgbClr val="595959"/>
                </a:solidFill>
                <a:latin typeface="Trebuchet MS"/>
                <a:cs typeface="Trebuchet MS"/>
              </a:rPr>
              <a:t>&amp;</a:t>
            </a:r>
            <a:r>
              <a:rPr dirty="0" sz="1200" spc="-1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595959"/>
                </a:solidFill>
                <a:latin typeface="Trebuchet MS"/>
                <a:cs typeface="Trebuchet MS"/>
              </a:rPr>
              <a:t>Jones</a:t>
            </a:r>
            <a:endParaRPr sz="1200">
              <a:latin typeface="Trebuchet MS"/>
              <a:cs typeface="Trebuchet MS"/>
            </a:endParaRPr>
          </a:p>
          <a:p>
            <a:pPr marL="285115" marR="505459" indent="-273050">
              <a:lnSpc>
                <a:spcPts val="1950"/>
              </a:lnSpc>
              <a:spcBef>
                <a:spcPts val="4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25">
                <a:solidFill>
                  <a:srgbClr val="595959"/>
                </a:solidFill>
                <a:latin typeface="Trebuchet MS"/>
                <a:cs typeface="Trebuchet MS"/>
              </a:rPr>
              <a:t>Histograms</a:t>
            </a:r>
            <a:r>
              <a:rPr dirty="0" sz="14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z="1400" spc="-9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Oriented</a:t>
            </a:r>
            <a:r>
              <a:rPr dirty="0" sz="1400" spc="-10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Gradients</a:t>
            </a:r>
            <a:r>
              <a:rPr dirty="0" sz="1400" spc="-9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z="1400" spc="-9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595959"/>
                </a:solidFill>
                <a:latin typeface="Trebuchet MS"/>
                <a:cs typeface="Trebuchet MS"/>
              </a:rPr>
              <a:t>Human 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dirty="0" sz="1400" spc="-9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(2005)</a:t>
            </a:r>
            <a:endParaRPr sz="14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1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-25">
                <a:solidFill>
                  <a:srgbClr val="595959"/>
                </a:solidFill>
                <a:latin typeface="Trebuchet MS"/>
                <a:cs typeface="Trebuchet MS"/>
              </a:rPr>
              <a:t>Dalal </a:t>
            </a:r>
            <a:r>
              <a:rPr dirty="0" sz="1200" spc="-110">
                <a:solidFill>
                  <a:srgbClr val="595959"/>
                </a:solidFill>
                <a:latin typeface="Trebuchet MS"/>
                <a:cs typeface="Trebuchet MS"/>
              </a:rPr>
              <a:t>&amp;</a:t>
            </a:r>
            <a:r>
              <a:rPr dirty="0" sz="1200" spc="-13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595959"/>
                </a:solidFill>
                <a:latin typeface="Trebuchet MS"/>
                <a:cs typeface="Trebuchet MS"/>
              </a:rPr>
              <a:t>Triggs</a:t>
            </a:r>
            <a:endParaRPr sz="1200">
              <a:latin typeface="Trebuchet MS"/>
              <a:cs typeface="Trebuchet MS"/>
            </a:endParaRPr>
          </a:p>
          <a:p>
            <a:pPr marL="285115" marR="73660" indent="-273050">
              <a:lnSpc>
                <a:spcPts val="1950"/>
              </a:lnSpc>
              <a:spcBef>
                <a:spcPts val="4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-60">
                <a:solidFill>
                  <a:srgbClr val="595959"/>
                </a:solidFill>
                <a:latin typeface="Trebuchet MS"/>
                <a:cs typeface="Trebuchet MS"/>
              </a:rPr>
              <a:t>Object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Detection 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with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Discriminatively Trained</a:t>
            </a:r>
            <a:r>
              <a:rPr dirty="0" sz="1400" spc="-229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Trebuchet MS"/>
                <a:cs typeface="Trebuchet MS"/>
              </a:rPr>
              <a:t>Part  </a:t>
            </a:r>
            <a:r>
              <a:rPr dirty="0" sz="1400" spc="30">
                <a:solidFill>
                  <a:srgbClr val="595959"/>
                </a:solidFill>
                <a:latin typeface="Trebuchet MS"/>
                <a:cs typeface="Trebuchet MS"/>
              </a:rPr>
              <a:t>Based </a:t>
            </a:r>
            <a:r>
              <a:rPr dirty="0" sz="1400" spc="35">
                <a:solidFill>
                  <a:srgbClr val="595959"/>
                </a:solidFill>
                <a:latin typeface="Trebuchet MS"/>
                <a:cs typeface="Trebuchet MS"/>
              </a:rPr>
              <a:t>Models</a:t>
            </a:r>
            <a:r>
              <a:rPr dirty="0" sz="1400" spc="-204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(2010)</a:t>
            </a:r>
            <a:endParaRPr sz="14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1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-25">
                <a:solidFill>
                  <a:srgbClr val="595959"/>
                </a:solidFill>
                <a:latin typeface="Trebuchet MS"/>
                <a:cs typeface="Trebuchet MS"/>
              </a:rPr>
              <a:t>Felzenszwalb, </a:t>
            </a:r>
            <a:r>
              <a:rPr dirty="0" sz="1200" spc="-40">
                <a:solidFill>
                  <a:srgbClr val="595959"/>
                </a:solidFill>
                <a:latin typeface="Trebuchet MS"/>
                <a:cs typeface="Trebuchet MS"/>
              </a:rPr>
              <a:t>Girshick,</a:t>
            </a:r>
            <a:r>
              <a:rPr dirty="0" sz="1200" spc="-12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595959"/>
                </a:solidFill>
                <a:latin typeface="Trebuchet MS"/>
                <a:cs typeface="Trebuchet MS"/>
              </a:rPr>
              <a:t>Ramanan</a:t>
            </a:r>
            <a:endParaRPr sz="12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dirty="0" sz="1400" spc="20">
                <a:solidFill>
                  <a:srgbClr val="595959"/>
                </a:solidFill>
                <a:latin typeface="Trebuchet MS"/>
                <a:cs typeface="Trebuchet MS"/>
              </a:rPr>
              <a:t>Fast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Feature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595959"/>
                </a:solidFill>
                <a:latin typeface="Trebuchet MS"/>
                <a:cs typeface="Trebuchet MS"/>
              </a:rPr>
              <a:t>Pyramids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dirty="0" sz="1400" spc="-8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(2014)</a:t>
            </a:r>
            <a:endParaRPr sz="1400">
              <a:latin typeface="Trebuchet MS"/>
              <a:cs typeface="Trebuchet MS"/>
            </a:endParaRPr>
          </a:p>
          <a:p>
            <a:pPr lvl="1" marL="628015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dirty="0" sz="1200" spc="-30">
                <a:solidFill>
                  <a:srgbClr val="595959"/>
                </a:solidFill>
                <a:latin typeface="Trebuchet MS"/>
                <a:cs typeface="Trebuchet MS"/>
              </a:rPr>
              <a:t>Dollar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69248" y="988784"/>
            <a:ext cx="3905250" cy="3416300"/>
            <a:chOff x="5069248" y="988784"/>
            <a:chExt cx="3905250" cy="3416300"/>
          </a:xfrm>
        </p:grpSpPr>
        <p:sp>
          <p:nvSpPr>
            <p:cNvPr id="6" name="object 6"/>
            <p:cNvSpPr/>
            <p:nvPr/>
          </p:nvSpPr>
          <p:spPr>
            <a:xfrm>
              <a:off x="5069249" y="1016990"/>
              <a:ext cx="2402380" cy="1580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44291" y="988784"/>
              <a:ext cx="1429808" cy="16369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69248" y="2665237"/>
              <a:ext cx="3904855" cy="17394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2021-01-27T08:28:26Z</dcterms:created>
  <dcterms:modified xsi:type="dcterms:W3CDTF">2021-01-27T08:28:26Z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