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uROz6Kwz6UA2U2L2MkHlOTSa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2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27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9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2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echnofaq.org/posts/2020/01/important-documents-required-for-availing-loans-in-the-uk/" TargetMode="External"/><Relationship Id="rId5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vSjHZmXkfIRs1CL1oqnsDQn6bSrs2t_M?usp=sharing" TargetMode="External"/><Relationship Id="rId4" Type="http://schemas.openxmlformats.org/officeDocument/2006/relationships/hyperlink" Target="https://www.loom.com/share/721c0c18255f42fa87d44e39d5ed250e?sid=092afb15-c8cc-4135-9d99-e1b47805cfed" TargetMode="External"/><Relationship Id="rId5" Type="http://schemas.openxmlformats.org/officeDocument/2006/relationships/hyperlink" Target="https://www.loom.com/share/7110308fc3384ab2b5ab2f762df0beb5?sid=6d3e9040-f635-416f-a709-d297cdfb5bf9" TargetMode="External"/><Relationship Id="rId6" Type="http://schemas.openxmlformats.org/officeDocument/2006/relationships/hyperlink" Target="https://www.loom.com/share/6a9c302a40884f6e855f533c08595ce5?sid=2c0780a4-35b0-437c-a60e-4d14b00c1748" TargetMode="External"/><Relationship Id="rId7" Type="http://schemas.openxmlformats.org/officeDocument/2006/relationships/hyperlink" Target="https://www.loom.com/share/2e1c06c69c93429ba168410c4b8855ad?sid=e8bc97ed-2da6-4375-9945-23461b34010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calculator and a pen&#10;&#10;Description automatically generated" id="96" name="Google Shape;96;p1"/>
          <p:cNvPicPr preferRelativeResize="0"/>
          <p:nvPr/>
        </p:nvPicPr>
        <p:blipFill rotWithShape="1">
          <a:blip r:embed="rId3">
            <a:alphaModFix/>
          </a:blip>
          <a:srcRect b="7942" l="0" r="-1" t="1678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5349318"/>
            <a:ext cx="9144000" cy="720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 sz="4400"/>
              <a:t>BANK LOAN CASE STUDY 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4000" y="6023152"/>
            <a:ext cx="9144000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By Sumit Kumar Prajapat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9308035" y="6657945"/>
            <a:ext cx="2880917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by Unknown author is licensed under </a:t>
            </a:r>
            <a:r>
              <a:rPr b="0" i="0" lang="en-US" sz="7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BY-SA-NC</a:t>
            </a:r>
            <a:r>
              <a:rPr b="0" i="0" lang="en-US" sz="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0"/>
          <p:cNvSpPr txBox="1"/>
          <p:nvPr>
            <p:ph type="ctrTitle"/>
          </p:nvPr>
        </p:nvSpPr>
        <p:spPr>
          <a:xfrm>
            <a:off x="884144" y="5494220"/>
            <a:ext cx="10911714" cy="782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</a:pPr>
            <a:r>
              <a:rPr lang="en-US" sz="4500">
                <a:solidFill>
                  <a:schemeClr val="lt1"/>
                </a:solidFill>
              </a:rPr>
              <a:t>TASK 4: UNIVARIATE ANALYSIS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10957738" y="81499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1316518" y="104429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10942198" y="1268720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10"/>
          <p:cNvCxnSpPr/>
          <p:nvPr/>
        </p:nvCxnSpPr>
        <p:spPr>
          <a:xfrm rot="10800000">
            <a:off x="829322" y="6274341"/>
            <a:ext cx="11353800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A graph of credit amount&#10;&#10;Description automatically generated"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012" y="435079"/>
            <a:ext cx="9896901" cy="483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1"/>
          <p:cNvSpPr txBox="1"/>
          <p:nvPr>
            <p:ph type="ctrTitle"/>
          </p:nvPr>
        </p:nvSpPr>
        <p:spPr>
          <a:xfrm>
            <a:off x="994873" y="5157515"/>
            <a:ext cx="10817559" cy="97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lang="en-US" sz="5100">
                <a:solidFill>
                  <a:schemeClr val="lt1"/>
                </a:solidFill>
              </a:rPr>
              <a:t>TASK 4: SEGMENT UNIVARIATE ANALYSIS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1241367" y="1059736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graph of a person and person&#10;&#10;Description automatically generated" id="209" name="Google Shape;209;p11"/>
          <p:cNvPicPr preferRelativeResize="0"/>
          <p:nvPr/>
        </p:nvPicPr>
        <p:blipFill rotWithShape="1">
          <a:blip r:embed="rId3">
            <a:alphaModFix/>
          </a:blip>
          <a:srcRect b="1" l="1041" r="1" t="0"/>
          <a:stretch/>
        </p:blipFill>
        <p:spPr>
          <a:xfrm>
            <a:off x="5629657" y="444199"/>
            <a:ext cx="5324921" cy="3895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210" name="Google Shape;210;p11"/>
          <p:cNvPicPr preferRelativeResize="0"/>
          <p:nvPr/>
        </p:nvPicPr>
        <p:blipFill rotWithShape="1">
          <a:blip r:embed="rId4">
            <a:alphaModFix/>
          </a:blip>
          <a:srcRect b="-1" l="13175" r="16588" t="0"/>
          <a:stretch/>
        </p:blipFill>
        <p:spPr>
          <a:xfrm>
            <a:off x="465059" y="444199"/>
            <a:ext cx="4554390" cy="382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/>
          <p:nvPr/>
        </p:nvSpPr>
        <p:spPr>
          <a:xfrm>
            <a:off x="10915814" y="2482932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10352738" y="3556837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12"/>
          <p:cNvSpPr txBox="1"/>
          <p:nvPr>
            <p:ph type="ctrTitle"/>
          </p:nvPr>
        </p:nvSpPr>
        <p:spPr>
          <a:xfrm>
            <a:off x="457200" y="1598246"/>
            <a:ext cx="4412419" cy="362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lang="en-US" sz="5000">
                <a:solidFill>
                  <a:schemeClr val="lt1"/>
                </a:solidFill>
              </a:rPr>
              <a:t>TASK 4: BIVARIATE ANALYSIS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11512034" y="1267063"/>
            <a:ext cx="139037" cy="13903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12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A graph with blue and orange dots&#10;&#10;Description automatically generated"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861" y="1268426"/>
            <a:ext cx="5941218" cy="51815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/>
          <p:nvPr/>
        </p:nvSpPr>
        <p:spPr>
          <a:xfrm>
            <a:off x="11752801" y="1659316"/>
            <a:ext cx="127713" cy="127714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graph of a heatmap&#10;&#10;Description automatically generated" id="228" name="Google Shape;228;p13"/>
          <p:cNvPicPr preferRelativeResize="0"/>
          <p:nvPr/>
        </p:nvPicPr>
        <p:blipFill rotWithShape="1">
          <a:blip r:embed="rId3">
            <a:alphaModFix/>
          </a:blip>
          <a:srcRect b="15708" l="0" r="-1" t="0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13"/>
          <p:cNvSpPr txBox="1"/>
          <p:nvPr>
            <p:ph type="ctrTitle"/>
          </p:nvPr>
        </p:nvSpPr>
        <p:spPr>
          <a:xfrm>
            <a:off x="1478507" y="5531288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Open Sans"/>
              <a:buNone/>
            </a:pPr>
            <a:r>
              <a:rPr lang="en-US" sz="3700">
                <a:solidFill>
                  <a:srgbClr val="000000"/>
                </a:solidFill>
              </a:rPr>
              <a:t>TASK 5: CORELATION FOR PAYMENT DIFFICULTIES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diagram of a graph&#10;&#10;Description automatically generated" id="236" name="Google Shape;236;p14"/>
          <p:cNvPicPr preferRelativeResize="0"/>
          <p:nvPr/>
        </p:nvPicPr>
        <p:blipFill rotWithShape="1">
          <a:blip r:embed="rId3">
            <a:alphaModFix/>
          </a:blip>
          <a:srcRect b="21308" l="0" r="-1" t="0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4"/>
          <p:cNvSpPr txBox="1"/>
          <p:nvPr>
            <p:ph type="ctrTitle"/>
          </p:nvPr>
        </p:nvSpPr>
        <p:spPr>
          <a:xfrm>
            <a:off x="1569493" y="4928512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Open Sans"/>
              <a:buNone/>
            </a:pPr>
            <a:r>
              <a:rPr lang="en-US" sz="3700">
                <a:solidFill>
                  <a:srgbClr val="000000"/>
                </a:solidFill>
              </a:rPr>
              <a:t>TASK 5: CORELATION FOR NO PAYMENT DIFFICULTIES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5"/>
          <p:cNvSpPr txBox="1"/>
          <p:nvPr>
            <p:ph type="ctrTitle"/>
          </p:nvPr>
        </p:nvSpPr>
        <p:spPr>
          <a:xfrm>
            <a:off x="1522025" y="1209222"/>
            <a:ext cx="91479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>
                <a:solidFill>
                  <a:schemeClr val="lt1"/>
                </a:solidFill>
              </a:rPr>
              <a:t>THANK YOU 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5"/>
          <p:cNvSpPr txBox="1"/>
          <p:nvPr>
            <p:ph idx="1" type="subTitle"/>
          </p:nvPr>
        </p:nvSpPr>
        <p:spPr>
          <a:xfrm>
            <a:off x="1522025" y="2265477"/>
            <a:ext cx="91479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By Sumit K Prajapat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Drive Link: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Data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Video Explanation: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First Video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second vedio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Third Vedio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Fourth video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1261869" y="2383077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10724364" y="2265467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11024834" y="253720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1064053" y="2832967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0772266" y="2803988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413405" y="3242499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Google Shape;252;p15"/>
          <p:cNvCxnSpPr/>
          <p:nvPr/>
        </p:nvCxnSpPr>
        <p:spPr>
          <a:xfrm>
            <a:off x="0" y="5831729"/>
            <a:ext cx="1218895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"/>
          <p:cNvSpPr txBox="1"/>
          <p:nvPr>
            <p:ph type="ctr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PROJECT DESCRIPTION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6101338" y="370562"/>
            <a:ext cx="5368303" cy="59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Objective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 Analyze a loan application dataset for patterns, outliers, imbalances, and correlations related to loan defaults. Build insights for accurate prediction models.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Approach: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Missing Data: Use Python functions for identification (e.g., </a:t>
            </a:r>
            <a:r>
              <a:rPr b="1" lang="en-US" sz="1600"/>
              <a:t>isnull()</a:t>
            </a:r>
            <a:r>
              <a:rPr lang="en-US" sz="1600"/>
              <a:t>) and impute missing values (e.g., mean, median).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Outlier Detection: Utilize Python's statistical functions and visualizations to find outliers in numerical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Data Imbalance: Calculate class frequencies in Python (</a:t>
            </a:r>
            <a:r>
              <a:rPr b="1" lang="en-US" sz="1600"/>
              <a:t>pandas</a:t>
            </a:r>
            <a:r>
              <a:rPr lang="en-US" sz="1600"/>
              <a:t>) and address imbalance through techniques like oversampling/undersampling.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Descriptive &amp; Bivariate Analysis: Perform univariate analysis (</a:t>
            </a:r>
            <a:r>
              <a:rPr b="1" lang="en-US" sz="1600"/>
              <a:t>describe()</a:t>
            </a:r>
            <a:r>
              <a:rPr lang="en-US" sz="1600"/>
              <a:t>) and explore relationships between variables (correlation).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Correlation Analysis: Calculate variable-target correlations with Python visualize using heatmaps.</a:t>
            </a:r>
            <a:endParaRPr/>
          </a:p>
          <a:p>
            <a:pPr indent="1016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2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3"/>
          <p:cNvSpPr txBox="1"/>
          <p:nvPr>
            <p:ph type="ctr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US" sz="4000">
                <a:solidFill>
                  <a:schemeClr val="lt1"/>
                </a:solidFill>
              </a:rPr>
              <a:t>APPROACH</a:t>
            </a: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6101338" y="370562"/>
            <a:ext cx="5368303" cy="630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I began the project by analyzing a application dataset to understand its structure and identify any missing data. I used Python and its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500">
                <a:solidFill>
                  <a:srgbClr val="374151"/>
                </a:solidFill>
              </a:rPr>
              <a:t> library to handle missing values, employing functions like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isnull()</a:t>
            </a:r>
            <a:r>
              <a:rPr lang="en-US" sz="1500">
                <a:solidFill>
                  <a:srgbClr val="374151"/>
                </a:solidFill>
              </a:rPr>
              <a:t> to detect missing entries.</a:t>
            </a:r>
            <a:endParaRPr sz="1500">
              <a:solidFill>
                <a:srgbClr val="37415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To identify potential outliers that could impact the analysis, I utilized Python's statistical functions and visualizations, such as box plots and scatter plots.</a:t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Next, I addressed data imbalance issues in the dataset using Python's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500">
                <a:solidFill>
                  <a:srgbClr val="374151"/>
                </a:solidFill>
              </a:rPr>
              <a:t> library. I calculated  target variable with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value_counts()</a:t>
            </a:r>
            <a:r>
              <a:rPr lang="en-US" sz="1500">
                <a:solidFill>
                  <a:srgbClr val="374151"/>
                </a:solidFill>
              </a:rPr>
              <a:t> and considered techniques to balance the data.</a:t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For gaining insights into the dataset, I conducted univariate, segmented univariate, and bivariate analyses using Python's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describe()</a:t>
            </a:r>
            <a:r>
              <a:rPr lang="en-US" sz="1500">
                <a:solidFill>
                  <a:srgbClr val="374151"/>
                </a:solidFill>
              </a:rPr>
              <a:t> function for descriptive statistics, </a:t>
            </a:r>
            <a:r>
              <a:rPr lang="en-US" sz="15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1500">
                <a:solidFill>
                  <a:srgbClr val="374151"/>
                </a:solidFill>
              </a:rPr>
              <a:t> segmented analysis, and  bivariate analysis.</a:t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To explore the relationships between variables and the target variable, I calculated correlation coefficients using Python's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corr()</a:t>
            </a:r>
            <a:r>
              <a:rPr lang="en-US" sz="1500">
                <a:solidFill>
                  <a:srgbClr val="374151"/>
                </a:solidFill>
              </a:rPr>
              <a:t> function and visualized the correlations with heatmaps.</a:t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374151"/>
                </a:solidFill>
              </a:rPr>
              <a:t>Throughout the project, I leveraged various Python libraries, including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pandas </a:t>
            </a:r>
            <a:r>
              <a:rPr lang="en-US" sz="1500">
                <a:solidFill>
                  <a:srgbClr val="374151"/>
                </a:solidFill>
              </a:rPr>
              <a:t>and </a:t>
            </a: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matplotlib</a:t>
            </a:r>
            <a:r>
              <a:rPr lang="en-US" sz="1500">
                <a:solidFill>
                  <a:srgbClr val="374151"/>
                </a:solidFill>
              </a:rPr>
              <a:t>, to efficiently handle, analyze, and visualize the data</a:t>
            </a:r>
            <a:endParaRPr sz="1500"/>
          </a:p>
        </p:txBody>
      </p:sp>
      <p:sp>
        <p:nvSpPr>
          <p:cNvPr id="125" name="Google Shape;125;p3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4"/>
          <p:cNvSpPr txBox="1"/>
          <p:nvPr>
            <p:ph type="ctr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lang="en-US"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TECH STACK USED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633061" y="554152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075643" y="837005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13892" y="1472473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4"/>
          <p:cNvSpPr txBox="1"/>
          <p:nvPr>
            <p:ph idx="1" type="subTitle"/>
          </p:nvPr>
        </p:nvSpPr>
        <p:spPr>
          <a:xfrm>
            <a:off x="6096000" y="381935"/>
            <a:ext cx="4986955" cy="59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Tech-Stack Used: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Python: Utilized for data analysis and manipulation.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PyCharm : Facilitated efficient coding and debugging.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Libraries: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pandas: Employed for data handling and analysis.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Seaborn : Used for creating visualizations, including box plots, scatter plots, and heatmaps.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matplotlib : Used for additional data visualization capabilities and customization.</a:t>
            </a:r>
            <a:endParaRPr/>
          </a:p>
          <a:p>
            <a:pPr indent="-1143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cxnSp>
        <p:nvCxnSpPr>
          <p:cNvPr id="139" name="Google Shape;139;p4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5" name="Google Shape;14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5"/>
          <p:cNvSpPr txBox="1"/>
          <p:nvPr>
            <p:ph type="ctr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 sz="5400">
                <a:solidFill>
                  <a:schemeClr val="lt1"/>
                </a:solidFill>
              </a:rPr>
              <a:t>INSIGHT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33061" y="554152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075643" y="837005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13892" y="1472473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5"/>
          <p:cNvSpPr txBox="1"/>
          <p:nvPr>
            <p:ph idx="1" type="subTitle"/>
          </p:nvPr>
        </p:nvSpPr>
        <p:spPr>
          <a:xfrm>
            <a:off x="6096000" y="381935"/>
            <a:ext cx="4986955" cy="59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Addressed missing data using Python, ensuring dataset completeness.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Identified outliers in numerical variables, understanding extreme data points' impact.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Balanced data distribution, improving prediction model accuracy.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Discovered patterns and trends through descriptive and bivariate analysis.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Uncovered significant correlations, highlighting loan default indicators.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Built accurate prediction models for risk assessment and informed decision-making.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Enhanced risk management and loan approval procedures for financial institutions.</a:t>
            </a:r>
            <a:endParaRPr sz="1800"/>
          </a:p>
          <a:p>
            <a:pPr indent="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cxnSp>
        <p:nvCxnSpPr>
          <p:cNvPr id="152" name="Google Shape;152;p5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58" name="Google Shape;15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6"/>
          <p:cNvSpPr txBox="1"/>
          <p:nvPr>
            <p:ph type="ctr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Open Sans"/>
              <a:buNone/>
            </a:pPr>
            <a:r>
              <a:rPr lang="en-US" sz="6100">
                <a:solidFill>
                  <a:schemeClr val="lt1"/>
                </a:solidFill>
              </a:rPr>
              <a:t>RESULT </a:t>
            </a:r>
            <a:endParaRPr sz="6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6"/>
          <p:cNvSpPr txBox="1"/>
          <p:nvPr>
            <p:ph idx="1" type="subTitle"/>
          </p:nvPr>
        </p:nvSpPr>
        <p:spPr>
          <a:xfrm>
            <a:off x="6397039" y="381935"/>
            <a:ext cx="4685916" cy="59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Analyzed the loan application dataset, gaining insights into loan default factors.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Utilized Python and its libraries for proficient data analysis.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Handled missing data, identified outliers, and addressed data imbalances.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Built accurate loan default prediction models, improving risk assessment.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Emphasized the importance of data-driven decision-making in financial institutions.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Acquired transferable skills applicable to diverse datasets and real-world scenarios.</a:t>
            </a:r>
            <a:endParaRPr sz="1800"/>
          </a:p>
          <a:p>
            <a:pPr indent="-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74151"/>
                </a:solidFill>
              </a:rPr>
              <a:t>A transformative and enlightening journey in data analysis and financial risk management.</a:t>
            </a:r>
            <a:endParaRPr sz="1800"/>
          </a:p>
          <a:p>
            <a:pPr indent="1143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7"/>
          <p:cNvSpPr txBox="1"/>
          <p:nvPr>
            <p:ph type="ctrTitle"/>
          </p:nvPr>
        </p:nvSpPr>
        <p:spPr>
          <a:xfrm>
            <a:off x="1085678" y="5179371"/>
            <a:ext cx="9679449" cy="146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en-US" sz="4400">
                <a:solidFill>
                  <a:schemeClr val="lt1"/>
                </a:solidFill>
              </a:rPr>
              <a:t>TASK 1 MISSING DATA</a:t>
            </a:r>
            <a:endParaRPr sz="4400">
              <a:solidFill>
                <a:schemeClr val="lt1"/>
              </a:solidFill>
            </a:endParaRPr>
          </a:p>
        </p:txBody>
      </p:sp>
      <p:pic>
        <p:nvPicPr>
          <p:cNvPr descr="A graph showing the missing values&#10;&#10;Description automatically generated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320573"/>
            <a:ext cx="11444996" cy="54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8"/>
          <p:cNvSpPr txBox="1"/>
          <p:nvPr>
            <p:ph type="ctrTitle"/>
          </p:nvPr>
        </p:nvSpPr>
        <p:spPr>
          <a:xfrm>
            <a:off x="1085678" y="5179371"/>
            <a:ext cx="9679449" cy="146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en-US" sz="4400">
                <a:solidFill>
                  <a:schemeClr val="lt1"/>
                </a:solidFill>
              </a:rPr>
              <a:t>TASK 2 OUTLIERS</a:t>
            </a:r>
            <a:endParaRPr sz="4400">
              <a:solidFill>
                <a:schemeClr val="lt1"/>
              </a:solidFill>
            </a:endParaRPr>
          </a:p>
        </p:txBody>
      </p:sp>
      <p:pic>
        <p:nvPicPr>
          <p:cNvPr descr="A graph with numbers and lines&#10;&#10;Description automatically generated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370" y="303501"/>
            <a:ext cx="8361527" cy="550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9"/>
          <p:cNvSpPr txBox="1"/>
          <p:nvPr>
            <p:ph type="ctrTitle"/>
          </p:nvPr>
        </p:nvSpPr>
        <p:spPr>
          <a:xfrm>
            <a:off x="793159" y="1377146"/>
            <a:ext cx="4076460" cy="3626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</a:pPr>
            <a:r>
              <a:rPr lang="en-US" sz="4500">
                <a:solidFill>
                  <a:schemeClr val="lt1"/>
                </a:solidFill>
              </a:rPr>
              <a:t>TASK 3 DATA IMBALANCED</a:t>
            </a:r>
            <a:endParaRPr sz="4500">
              <a:solidFill>
                <a:schemeClr val="lt1"/>
              </a:solidFill>
            </a:endParaRPr>
          </a:p>
        </p:txBody>
      </p:sp>
      <p:pic>
        <p:nvPicPr>
          <p:cNvPr descr="A blue pie chart with a red triangle&#10;&#10;Description automatically generated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839" y="-60733"/>
            <a:ext cx="6370788" cy="691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10957738" y="81499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1316518" y="104429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0942198" y="1268720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9"/>
          <p:cNvCxnSpPr/>
          <p:nvPr/>
        </p:nvCxnSpPr>
        <p:spPr>
          <a:xfrm rot="10800000">
            <a:off x="829322" y="6274341"/>
            <a:ext cx="11353800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Office Them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2023-07-25T14:22:33Z</dcterms:created>
</cp:coreProperties>
</file>