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342038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4DE510-3F28-4545-85BE-8587DF510B7E}" type="datetimeFigureOut">
              <a:rPr lang="es-CO" smtClean="0"/>
              <a:t>28/05/2023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35692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4064662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121177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2946222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2325321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3924130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304241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7140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38645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4DE510-3F28-4545-85BE-8587DF510B7E}" type="datetimeFigureOut">
              <a:rPr lang="es-CO" smtClean="0"/>
              <a:t>28/05/2023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274517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4DE510-3F28-4545-85BE-8587DF510B7E}" type="datetimeFigureOut">
              <a:rPr lang="es-CO" smtClean="0"/>
              <a:t>28/05/2023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241332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4DE510-3F28-4545-85BE-8587DF510B7E}" type="datetimeFigureOut">
              <a:rPr lang="es-CO" smtClean="0"/>
              <a:t>28/05/2023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408561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4DE510-3F28-4545-85BE-8587DF510B7E}" type="datetimeFigureOut">
              <a:rPr lang="es-CO" smtClean="0"/>
              <a:t>28/05/2023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91900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DE510-3F28-4545-85BE-8587DF510B7E}" type="datetimeFigureOut">
              <a:rPr lang="es-CO" smtClean="0"/>
              <a:t>28/05/2023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255390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4DE510-3F28-4545-85BE-8587DF510B7E}" type="datetimeFigureOut">
              <a:rPr lang="es-CO" smtClean="0"/>
              <a:t>28/05/2023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5396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2F4DE510-3F28-4545-85BE-8587DF510B7E}" type="datetimeFigureOut">
              <a:rPr lang="es-CO" smtClean="0"/>
              <a:t>28/05/2023</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B703CF32-A13D-48B4-AB55-28BE1B30123D}" type="slidenum">
              <a:rPr lang="es-CO" smtClean="0"/>
              <a:t>‹Nº›</a:t>
            </a:fld>
            <a:endParaRPr lang="es-CO"/>
          </a:p>
        </p:txBody>
      </p:sp>
    </p:spTree>
    <p:extLst>
      <p:ext uri="{BB962C8B-B14F-4D97-AF65-F5344CB8AC3E}">
        <p14:creationId xmlns:p14="http://schemas.microsoft.com/office/powerpoint/2010/main" val="88940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4DE510-3F28-4545-85BE-8587DF510B7E}" type="datetimeFigureOut">
              <a:rPr lang="es-CO" smtClean="0"/>
              <a:t>28/05/2023</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703CF32-A13D-48B4-AB55-28BE1B30123D}" type="slidenum">
              <a:rPr lang="es-CO" smtClean="0"/>
              <a:t>‹Nº›</a:t>
            </a:fld>
            <a:endParaRPr lang="es-CO"/>
          </a:p>
        </p:txBody>
      </p:sp>
    </p:spTree>
    <p:extLst>
      <p:ext uri="{BB962C8B-B14F-4D97-AF65-F5344CB8AC3E}">
        <p14:creationId xmlns:p14="http://schemas.microsoft.com/office/powerpoint/2010/main" val="27197828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D54E9-B5DE-711C-3C05-FDDBD73FE695}"/>
              </a:ext>
            </a:extLst>
          </p:cNvPr>
          <p:cNvSpPr>
            <a:spLocks noGrp="1"/>
          </p:cNvSpPr>
          <p:nvPr>
            <p:ph type="ctrTitle"/>
          </p:nvPr>
        </p:nvSpPr>
        <p:spPr>
          <a:xfrm>
            <a:off x="1524000" y="1501304"/>
            <a:ext cx="9144000" cy="2387600"/>
          </a:xfrm>
        </p:spPr>
        <p:txBody>
          <a:bodyPr>
            <a:noAutofit/>
          </a:bodyPr>
          <a:lstStyle/>
          <a:p>
            <a:r>
              <a:rPr lang="es-ES" sz="4000" b="1" dirty="0">
                <a:effectLst/>
                <a:latin typeface="Consolas" panose="020B0609020204030204" pitchFamily="49" charset="0"/>
              </a:rPr>
              <a:t>Predicción de enfermedades cardíacas mediante el aprendizaje automático</a:t>
            </a:r>
            <a:br>
              <a:rPr lang="es-ES" sz="4000" b="0" dirty="0">
                <a:solidFill>
                  <a:srgbClr val="BBBBBB"/>
                </a:solidFill>
                <a:effectLst/>
                <a:latin typeface="Consolas" panose="020B0609020204030204" pitchFamily="49" charset="0"/>
              </a:rPr>
            </a:br>
            <a:endParaRPr lang="es-CO" sz="4000" dirty="0"/>
          </a:p>
        </p:txBody>
      </p:sp>
      <p:sp>
        <p:nvSpPr>
          <p:cNvPr id="3" name="Subtítulo 2">
            <a:extLst>
              <a:ext uri="{FF2B5EF4-FFF2-40B4-BE49-F238E27FC236}">
                <a16:creationId xmlns:a16="http://schemas.microsoft.com/office/drawing/2014/main" id="{5680A0EE-62D6-4131-DD24-AC6762EC9C84}"/>
              </a:ext>
            </a:extLst>
          </p:cNvPr>
          <p:cNvSpPr>
            <a:spLocks noGrp="1"/>
          </p:cNvSpPr>
          <p:nvPr>
            <p:ph type="subTitle" idx="1"/>
          </p:nvPr>
        </p:nvSpPr>
        <p:spPr>
          <a:xfrm>
            <a:off x="271849" y="4907756"/>
            <a:ext cx="2734962" cy="1655762"/>
          </a:xfrm>
        </p:spPr>
        <p:txBody>
          <a:bodyPr>
            <a:normAutofit/>
          </a:bodyPr>
          <a:lstStyle/>
          <a:p>
            <a:r>
              <a:rPr lang="es-ES" dirty="0"/>
              <a:t>Juan Felipe Hurtado</a:t>
            </a:r>
          </a:p>
          <a:p>
            <a:r>
              <a:rPr lang="es-ES" dirty="0"/>
              <a:t>Alex Peñaranda</a:t>
            </a:r>
          </a:p>
          <a:p>
            <a:r>
              <a:rPr lang="es-ES" dirty="0"/>
              <a:t>Nicolás Yandi</a:t>
            </a:r>
          </a:p>
        </p:txBody>
      </p:sp>
    </p:spTree>
    <p:extLst>
      <p:ext uri="{BB962C8B-B14F-4D97-AF65-F5344CB8AC3E}">
        <p14:creationId xmlns:p14="http://schemas.microsoft.com/office/powerpoint/2010/main" val="77690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CB9FC-EB96-9C25-3216-9C0A2217BD8F}"/>
              </a:ext>
            </a:extLst>
          </p:cNvPr>
          <p:cNvSpPr>
            <a:spLocks noGrp="1"/>
          </p:cNvSpPr>
          <p:nvPr>
            <p:ph type="title"/>
          </p:nvPr>
        </p:nvSpPr>
        <p:spPr/>
        <p:txBody>
          <a:bodyPr/>
          <a:lstStyle/>
          <a:p>
            <a:r>
              <a:rPr lang="es-ES" b="0" i="1" dirty="0">
                <a:solidFill>
                  <a:schemeClr val="tx1"/>
                </a:solidFill>
                <a:effectLst/>
                <a:latin typeface="Consolas" panose="020B0609020204030204" pitchFamily="49" charset="0"/>
              </a:rPr>
              <a:t>Los histogramas son una excelente manera de verificar la distribución de una variable</a:t>
            </a:r>
            <a:br>
              <a:rPr lang="es-ES" b="0" dirty="0">
                <a:solidFill>
                  <a:schemeClr val="tx1"/>
                </a:solidFill>
                <a:effectLst/>
                <a:latin typeface="Consolas" panose="020B0609020204030204" pitchFamily="49" charset="0"/>
              </a:rPr>
            </a:br>
            <a:endParaRPr lang="es-CO" dirty="0">
              <a:solidFill>
                <a:schemeClr val="tx1"/>
              </a:solidFill>
            </a:endParaRPr>
          </a:p>
        </p:txBody>
      </p:sp>
      <p:pic>
        <p:nvPicPr>
          <p:cNvPr id="5" name="Marcador de contenido 4">
            <a:extLst>
              <a:ext uri="{FF2B5EF4-FFF2-40B4-BE49-F238E27FC236}">
                <a16:creationId xmlns:a16="http://schemas.microsoft.com/office/drawing/2014/main" id="{2B45EFB9-7B43-8A1D-2AB6-EE145C01D4F4}"/>
              </a:ext>
            </a:extLst>
          </p:cNvPr>
          <p:cNvPicPr>
            <a:picLocks noGrp="1" noChangeAspect="1"/>
          </p:cNvPicPr>
          <p:nvPr>
            <p:ph idx="1"/>
          </p:nvPr>
        </p:nvPicPr>
        <p:blipFill>
          <a:blip r:embed="rId2"/>
          <a:stretch>
            <a:fillRect/>
          </a:stretch>
        </p:blipFill>
        <p:spPr>
          <a:xfrm>
            <a:off x="302909" y="2514600"/>
            <a:ext cx="4251332" cy="3124200"/>
          </a:xfrm>
        </p:spPr>
      </p:pic>
      <p:sp>
        <p:nvSpPr>
          <p:cNvPr id="6" name="CuadroTexto 5">
            <a:extLst>
              <a:ext uri="{FF2B5EF4-FFF2-40B4-BE49-F238E27FC236}">
                <a16:creationId xmlns:a16="http://schemas.microsoft.com/office/drawing/2014/main" id="{6D1BE4CE-0027-FBC0-FDA2-75A5CD8305FC}"/>
              </a:ext>
            </a:extLst>
          </p:cNvPr>
          <p:cNvSpPr txBox="1"/>
          <p:nvPr/>
        </p:nvSpPr>
        <p:spPr>
          <a:xfrm>
            <a:off x="6094412" y="2603157"/>
            <a:ext cx="4713631" cy="2308324"/>
          </a:xfrm>
          <a:prstGeom prst="rect">
            <a:avLst/>
          </a:prstGeom>
          <a:noFill/>
        </p:spPr>
        <p:txBody>
          <a:bodyPr wrap="square" rtlCol="0">
            <a:spAutoFit/>
          </a:bodyPr>
          <a:lstStyle/>
          <a:p>
            <a:r>
              <a:rPr lang="es-ES" b="0" dirty="0">
                <a:solidFill>
                  <a:srgbClr val="FFFFFF"/>
                </a:solidFill>
                <a:effectLst/>
                <a:latin typeface="Consolas" panose="020B0609020204030204" pitchFamily="49" charset="0"/>
              </a:rPr>
              <a:t>Podemos ver que es una [</a:t>
            </a:r>
            <a:r>
              <a:rPr lang="es-ES" b="1" dirty="0">
                <a:solidFill>
                  <a:srgbClr val="2EE2FA"/>
                </a:solidFill>
                <a:effectLst/>
                <a:latin typeface="Consolas" panose="020B0609020204030204" pitchFamily="49" charset="0"/>
              </a:rPr>
              <a:t>**distribución normal**</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https://en.wikipedia.org/wiki/Normal_distribution</a:t>
            </a:r>
            <a:r>
              <a:rPr lang="es-ES" b="0" dirty="0">
                <a:solidFill>
                  <a:srgbClr val="FFFFFF"/>
                </a:solidFill>
                <a:effectLst/>
                <a:latin typeface="Consolas" panose="020B0609020204030204" pitchFamily="49" charset="0"/>
              </a:rPr>
              <a:t>) pero ligeramente oscilante hacia la derecha, lo que se refleja en el diagrama de dispersión anterior.</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248574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5B7FC-4C2E-5B5B-4836-017D9F064A4B}"/>
              </a:ext>
            </a:extLst>
          </p:cNvPr>
          <p:cNvSpPr>
            <a:spLocks noGrp="1"/>
          </p:cNvSpPr>
          <p:nvPr>
            <p:ph type="title"/>
          </p:nvPr>
        </p:nvSpPr>
        <p:spPr>
          <a:xfrm>
            <a:off x="0" y="140044"/>
            <a:ext cx="7145854" cy="1905000"/>
          </a:xfrm>
        </p:spPr>
        <p:txBody>
          <a:bodyPr>
            <a:normAutofit fontScale="90000"/>
          </a:bodyPr>
          <a:lstStyle/>
          <a:p>
            <a:r>
              <a:rPr lang="es-ES" b="1" dirty="0">
                <a:solidFill>
                  <a:schemeClr val="tx1"/>
                </a:solidFill>
                <a:effectLst/>
                <a:latin typeface="Consolas" panose="020B0609020204030204" pitchFamily="49" charset="0"/>
              </a:rPr>
              <a:t>Frecuencia de enfermedades cardíacas por tipo de dolor torácico</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67BCE4DC-5778-08AA-4ECC-8EE12FA2BDF3}"/>
              </a:ext>
            </a:extLst>
          </p:cNvPr>
          <p:cNvSpPr>
            <a:spLocks noGrp="1"/>
          </p:cNvSpPr>
          <p:nvPr>
            <p:ph idx="1"/>
          </p:nvPr>
        </p:nvSpPr>
        <p:spPr>
          <a:xfrm>
            <a:off x="1048500" y="2329602"/>
            <a:ext cx="3669484" cy="3124201"/>
          </a:xfrm>
        </p:spPr>
        <p:txBody>
          <a:bodyPr/>
          <a:lstStyle/>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Probemos con otra variable independiente. Esta vez,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cp</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(dolor en el pecho).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Usaremos el mismo proceso que hicimos antes con </a:t>
            </a:r>
            <a:r>
              <a:rPr lang="es-ES" b="0" i="1" dirty="0">
                <a:solidFill>
                  <a:srgbClr val="72F1B8"/>
                </a:solidFill>
                <a:effectLst/>
                <a:latin typeface="Consolas" panose="020B0609020204030204" pitchFamily="49" charset="0"/>
              </a:rPr>
              <a:t>`sex`</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sp>
        <p:nvSpPr>
          <p:cNvPr id="4" name="CuadroTexto 3">
            <a:extLst>
              <a:ext uri="{FF2B5EF4-FFF2-40B4-BE49-F238E27FC236}">
                <a16:creationId xmlns:a16="http://schemas.microsoft.com/office/drawing/2014/main" id="{B9BCD918-D79F-D01D-48CD-4C9A1E63618F}"/>
              </a:ext>
            </a:extLst>
          </p:cNvPr>
          <p:cNvSpPr txBox="1"/>
          <p:nvPr/>
        </p:nvSpPr>
        <p:spPr>
          <a:xfrm>
            <a:off x="6272643" y="2045044"/>
            <a:ext cx="4761471" cy="3693319"/>
          </a:xfrm>
          <a:prstGeom prst="rect">
            <a:avLst/>
          </a:prstGeom>
          <a:noFill/>
        </p:spPr>
        <p:txBody>
          <a:bodyPr wrap="square" rtlCol="0">
            <a:spAutoFit/>
          </a:bodyPr>
          <a:lstStyle/>
          <a:p>
            <a:r>
              <a:rPr lang="es-ES" b="0" dirty="0" err="1">
                <a:solidFill>
                  <a:srgbClr val="FFFFFF"/>
                </a:solidFill>
                <a:effectLst/>
                <a:latin typeface="Consolas" panose="020B0609020204030204" pitchFamily="49" charset="0"/>
              </a:rPr>
              <a:t>cp</a:t>
            </a:r>
            <a:r>
              <a:rPr lang="es-ES" b="0" dirty="0">
                <a:solidFill>
                  <a:srgbClr val="FFFFFF"/>
                </a:solidFill>
                <a:effectLst/>
                <a:latin typeface="Consolas" panose="020B0609020204030204" pitchFamily="49" charset="0"/>
              </a:rPr>
              <a:t> - tipo de dolor en el pecho</a:t>
            </a:r>
            <a:endParaRPr lang="es-ES" b="0" dirty="0">
              <a:solidFill>
                <a:srgbClr val="BBBBBB"/>
              </a:solidFill>
              <a:effectLst/>
              <a:latin typeface="Consolas" panose="020B0609020204030204" pitchFamily="49" charset="0"/>
            </a:endParaRPr>
          </a:p>
          <a:p>
            <a:pPr marL="285750" indent="-285750">
              <a:buFont typeface="Arial" panose="020B0604020202020204" pitchFamily="34" charset="0"/>
              <a:buChar char="•"/>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0: Angina típica: dolor torácico relacionado con disminución del suministro de sangre al corazón</a:t>
            </a:r>
            <a:endParaRPr lang="es-ES" b="0" dirty="0">
              <a:solidFill>
                <a:srgbClr val="BBBBBB"/>
              </a:solidFill>
              <a:effectLst/>
              <a:latin typeface="Consolas" panose="020B0609020204030204" pitchFamily="49" charset="0"/>
            </a:endParaRPr>
          </a:p>
          <a:p>
            <a:pPr marL="285750" indent="-285750">
              <a:buFont typeface="Arial" panose="020B0604020202020204" pitchFamily="34" charset="0"/>
              <a:buChar char="•"/>
            </a:pPr>
            <a:r>
              <a:rPr lang="es-ES" b="0" dirty="0">
                <a:solidFill>
                  <a:srgbClr val="FFFFFF"/>
                </a:solidFill>
                <a:effectLst/>
                <a:latin typeface="Consolas" panose="020B0609020204030204" pitchFamily="49" charset="0"/>
              </a:rPr>
              <a:t>1: Angina atípica: dolor torácico no relacionado con el corazón</a:t>
            </a:r>
            <a:endParaRPr lang="es-ES" b="0" dirty="0">
              <a:solidFill>
                <a:srgbClr val="BBBBBB"/>
              </a:solidFill>
              <a:effectLst/>
              <a:latin typeface="Consolas" panose="020B0609020204030204" pitchFamily="49" charset="0"/>
            </a:endParaRPr>
          </a:p>
          <a:p>
            <a:pPr marL="285750" indent="-285750">
              <a:buFont typeface="Arial" panose="020B0604020202020204" pitchFamily="34" charset="0"/>
              <a:buChar char="•"/>
            </a:pPr>
            <a:r>
              <a:rPr lang="es-ES" b="0" dirty="0">
                <a:solidFill>
                  <a:srgbClr val="FFFFFF"/>
                </a:solidFill>
                <a:effectLst/>
                <a:latin typeface="Consolas" panose="020B0609020204030204" pitchFamily="49" charset="0"/>
              </a:rPr>
              <a:t>2: Dolor no anginoso: típicamente espasmos esofágicos (no relacionados con el corazón)</a:t>
            </a:r>
            <a:endParaRPr lang="es-ES" b="0" dirty="0">
              <a:solidFill>
                <a:srgbClr val="BBBBBB"/>
              </a:solidFill>
              <a:effectLst/>
              <a:latin typeface="Consolas" panose="020B0609020204030204" pitchFamily="49" charset="0"/>
            </a:endParaRPr>
          </a:p>
          <a:p>
            <a:pPr marL="285750" indent="-285750">
              <a:buFont typeface="Arial" panose="020B0604020202020204" pitchFamily="34" charset="0"/>
              <a:buChar char="•"/>
            </a:pPr>
            <a:r>
              <a:rPr lang="es-ES" b="0" dirty="0">
                <a:solidFill>
                  <a:srgbClr val="FFFFFF"/>
                </a:solidFill>
                <a:effectLst/>
                <a:latin typeface="Consolas" panose="020B0609020204030204" pitchFamily="49" charset="0"/>
              </a:rPr>
              <a:t>3: Asintomático: dolor torácico sin signos de enfermedad</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252393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B01149D-8F69-A094-F5F4-4CBE6C1E571A}"/>
              </a:ext>
            </a:extLst>
          </p:cNvPr>
          <p:cNvPicPr>
            <a:picLocks noGrp="1" noChangeAspect="1"/>
          </p:cNvPicPr>
          <p:nvPr>
            <p:ph idx="1"/>
          </p:nvPr>
        </p:nvPicPr>
        <p:blipFill>
          <a:blip r:embed="rId2"/>
          <a:stretch>
            <a:fillRect/>
          </a:stretch>
        </p:blipFill>
        <p:spPr>
          <a:xfrm>
            <a:off x="7315447" y="1866900"/>
            <a:ext cx="4201051" cy="3124200"/>
          </a:xfrm>
        </p:spPr>
      </p:pic>
      <p:sp>
        <p:nvSpPr>
          <p:cNvPr id="6" name="CuadroTexto 5">
            <a:extLst>
              <a:ext uri="{FF2B5EF4-FFF2-40B4-BE49-F238E27FC236}">
                <a16:creationId xmlns:a16="http://schemas.microsoft.com/office/drawing/2014/main" id="{9B21805B-650A-2102-E332-B00BD583D662}"/>
              </a:ext>
            </a:extLst>
          </p:cNvPr>
          <p:cNvSpPr txBox="1"/>
          <p:nvPr/>
        </p:nvSpPr>
        <p:spPr>
          <a:xfrm>
            <a:off x="551937" y="1499288"/>
            <a:ext cx="5782962" cy="4185761"/>
          </a:xfrm>
          <a:prstGeom prst="rect">
            <a:avLst/>
          </a:prstGeom>
          <a:noFill/>
        </p:spPr>
        <p:txBody>
          <a:bodyPr wrap="square" rtlCol="0">
            <a:spAutoFit/>
          </a:bodyPr>
          <a:lstStyle/>
          <a:p>
            <a:r>
              <a:rPr lang="es-ES" sz="1400" b="0" dirty="0">
                <a:solidFill>
                  <a:srgbClr val="FFFFFF"/>
                </a:solidFill>
                <a:effectLst/>
                <a:latin typeface="Consolas" panose="020B0609020204030204" pitchFamily="49" charset="0"/>
              </a:rPr>
              <a:t>¿Qué podemos inferir de esto?</a:t>
            </a:r>
            <a:endParaRPr lang="es-ES" sz="1400" b="0" dirty="0">
              <a:solidFill>
                <a:srgbClr val="BBBBBB"/>
              </a:solidFill>
              <a:effectLst/>
              <a:latin typeface="Consolas" panose="020B0609020204030204" pitchFamily="49" charset="0"/>
            </a:endParaRPr>
          </a:p>
          <a:p>
            <a:br>
              <a:rPr lang="es-ES" sz="1400" b="0" dirty="0">
                <a:solidFill>
                  <a:srgbClr val="BBBBBB"/>
                </a:solidFill>
                <a:effectLst/>
                <a:latin typeface="Consolas" panose="020B0609020204030204" pitchFamily="49" charset="0"/>
              </a:rPr>
            </a:br>
            <a:r>
              <a:rPr lang="es-ES" sz="1400" b="0" dirty="0">
                <a:solidFill>
                  <a:srgbClr val="FFFFFF"/>
                </a:solidFill>
                <a:effectLst/>
                <a:latin typeface="Consolas" panose="020B0609020204030204" pitchFamily="49" charset="0"/>
              </a:rPr>
              <a:t>Los diferentes niveles de dolor torácico.</a:t>
            </a:r>
            <a:endParaRPr lang="es-ES" sz="1400" b="0" dirty="0">
              <a:solidFill>
                <a:srgbClr val="BBBBBB"/>
              </a:solidFill>
              <a:effectLst/>
              <a:latin typeface="Consolas" panose="020B0609020204030204" pitchFamily="49" charset="0"/>
            </a:endParaRPr>
          </a:p>
          <a:p>
            <a:br>
              <a:rPr lang="es-ES" sz="1400" b="0" dirty="0">
                <a:solidFill>
                  <a:srgbClr val="BBBBBB"/>
                </a:solidFill>
                <a:effectLst/>
                <a:latin typeface="Consolas" panose="020B0609020204030204" pitchFamily="49" charset="0"/>
              </a:rPr>
            </a:br>
            <a:r>
              <a:rPr lang="es-ES" sz="1400" b="0" dirty="0">
                <a:solidFill>
                  <a:srgbClr val="FFFFFF"/>
                </a:solidFill>
                <a:effectLst/>
                <a:latin typeface="Consolas" panose="020B0609020204030204" pitchFamily="49" charset="0"/>
              </a:rPr>
              <a:t>3. </a:t>
            </a:r>
            <a:r>
              <a:rPr lang="es-ES" sz="1400" b="0" dirty="0" err="1">
                <a:solidFill>
                  <a:srgbClr val="FFFFFF"/>
                </a:solidFill>
                <a:effectLst/>
                <a:latin typeface="Consolas" panose="020B0609020204030204" pitchFamily="49" charset="0"/>
              </a:rPr>
              <a:t>cp</a:t>
            </a:r>
            <a:r>
              <a:rPr lang="es-ES" sz="1400" b="0" dirty="0">
                <a:solidFill>
                  <a:srgbClr val="FFFFFF"/>
                </a:solidFill>
                <a:effectLst/>
                <a:latin typeface="Consolas" panose="020B0609020204030204" pitchFamily="49" charset="0"/>
              </a:rPr>
              <a:t> - tipo de dolor en el pecho</a:t>
            </a:r>
            <a:endParaRPr lang="es-ES" sz="1400" b="0" dirty="0">
              <a:solidFill>
                <a:srgbClr val="BBBBBB"/>
              </a:solidFill>
              <a:effectLst/>
              <a:latin typeface="Consolas" panose="020B0609020204030204" pitchFamily="49" charset="0"/>
            </a:endParaRPr>
          </a:p>
          <a:p>
            <a:r>
              <a:rPr lang="es-ES" sz="1400" b="0" dirty="0">
                <a:solidFill>
                  <a:srgbClr val="FFFFFF"/>
                </a:solidFill>
                <a:effectLst/>
                <a:latin typeface="Consolas" panose="020B0609020204030204" pitchFamily="49" charset="0"/>
              </a:rPr>
              <a:t>    * 0: Angina típica: dolor torácico relacionado con disminución del suministro de sangre al corazón</a:t>
            </a:r>
            <a:endParaRPr lang="es-ES" sz="1400" b="0" dirty="0">
              <a:solidFill>
                <a:srgbClr val="BBBBBB"/>
              </a:solidFill>
              <a:effectLst/>
              <a:latin typeface="Consolas" panose="020B0609020204030204" pitchFamily="49" charset="0"/>
            </a:endParaRPr>
          </a:p>
          <a:p>
            <a:r>
              <a:rPr lang="es-ES" sz="1400" b="0" dirty="0">
                <a:solidFill>
                  <a:srgbClr val="FFFFFF"/>
                </a:solidFill>
                <a:effectLst/>
                <a:latin typeface="Consolas" panose="020B0609020204030204" pitchFamily="49" charset="0"/>
              </a:rPr>
              <a:t>    * 1: Angina atípica: dolor torácico no relacionado con el corazón</a:t>
            </a:r>
            <a:endParaRPr lang="es-ES" sz="1400" b="0" dirty="0">
              <a:solidFill>
                <a:srgbClr val="BBBBBB"/>
              </a:solidFill>
              <a:effectLst/>
              <a:latin typeface="Consolas" panose="020B0609020204030204" pitchFamily="49" charset="0"/>
            </a:endParaRPr>
          </a:p>
          <a:p>
            <a:r>
              <a:rPr lang="es-ES" sz="1400" b="0" dirty="0">
                <a:solidFill>
                  <a:srgbClr val="FFFFFF"/>
                </a:solidFill>
                <a:effectLst/>
                <a:latin typeface="Consolas" panose="020B0609020204030204" pitchFamily="49" charset="0"/>
              </a:rPr>
              <a:t>    * 2: Dolor no anginoso: típicamente espasmos esofágicos (no relacionados con el corazón)</a:t>
            </a:r>
            <a:endParaRPr lang="es-ES" sz="1400" b="0" dirty="0">
              <a:solidFill>
                <a:srgbClr val="BBBBBB"/>
              </a:solidFill>
              <a:effectLst/>
              <a:latin typeface="Consolas" panose="020B0609020204030204" pitchFamily="49" charset="0"/>
            </a:endParaRPr>
          </a:p>
          <a:p>
            <a:r>
              <a:rPr lang="es-ES" sz="1400" b="0" dirty="0">
                <a:solidFill>
                  <a:srgbClr val="FFFFFF"/>
                </a:solidFill>
                <a:effectLst/>
                <a:latin typeface="Consolas" panose="020B0609020204030204" pitchFamily="49" charset="0"/>
              </a:rPr>
              <a:t>    * 3: Asintomático: dolor torácico sin signos de enfermedad</a:t>
            </a:r>
            <a:endParaRPr lang="es-ES" sz="1400" b="0" dirty="0">
              <a:solidFill>
                <a:srgbClr val="BBBBBB"/>
              </a:solidFill>
              <a:effectLst/>
              <a:latin typeface="Consolas" panose="020B0609020204030204" pitchFamily="49" charset="0"/>
            </a:endParaRPr>
          </a:p>
          <a:p>
            <a:r>
              <a:rPr lang="es-ES" sz="1400" b="0" dirty="0">
                <a:solidFill>
                  <a:srgbClr val="FFFFFF"/>
                </a:solidFill>
                <a:effectLst/>
                <a:latin typeface="Consolas" panose="020B0609020204030204" pitchFamily="49" charset="0"/>
              </a:rPr>
              <a:t>    </a:t>
            </a:r>
            <a:endParaRPr lang="es-ES" sz="1400" b="0" dirty="0">
              <a:solidFill>
                <a:srgbClr val="BBBBBB"/>
              </a:solidFill>
              <a:effectLst/>
              <a:latin typeface="Consolas" panose="020B0609020204030204" pitchFamily="49" charset="0"/>
            </a:endParaRPr>
          </a:p>
          <a:p>
            <a:r>
              <a:rPr lang="es-ES" sz="1400" b="0" dirty="0">
                <a:solidFill>
                  <a:srgbClr val="FFFFFF"/>
                </a:solidFill>
                <a:effectLst/>
                <a:latin typeface="Consolas" panose="020B0609020204030204" pitchFamily="49" charset="0"/>
              </a:rPr>
              <a:t>Es interesante que la agina atípica (valor 1) indique que no está relacionada con el corazón, pero parece tener una mayor proporción de participantes con enfermedades cardíacas que no.</a:t>
            </a:r>
            <a:endParaRPr lang="es-ES" sz="1400" b="0" dirty="0">
              <a:solidFill>
                <a:srgbClr val="BBBBBB"/>
              </a:solidFill>
              <a:effectLst/>
              <a:latin typeface="Consolas" panose="020B0609020204030204" pitchFamily="49" charset="0"/>
            </a:endParaRPr>
          </a:p>
          <a:p>
            <a:endParaRPr lang="es-CO" sz="1400" dirty="0"/>
          </a:p>
        </p:txBody>
      </p:sp>
    </p:spTree>
    <p:extLst>
      <p:ext uri="{BB962C8B-B14F-4D97-AF65-F5344CB8AC3E}">
        <p14:creationId xmlns:p14="http://schemas.microsoft.com/office/powerpoint/2010/main" val="142836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B5FE-8D08-FB29-145E-0C90A257142E}"/>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Correlación entre variables independientes</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9530C137-0A2C-5F6F-4332-E89DEE9EB74B}"/>
              </a:ext>
            </a:extLst>
          </p:cNvPr>
          <p:cNvSpPr>
            <a:spLocks noGrp="1"/>
          </p:cNvSpPr>
          <p:nvPr>
            <p:ph idx="1"/>
          </p:nvPr>
        </p:nvSpPr>
        <p:spPr/>
        <p:txBody>
          <a:bodyPr>
            <a:normAutofit fontScale="92500" lnSpcReduction="20000"/>
          </a:bodyPr>
          <a:lstStyle/>
          <a:p>
            <a:pPr marL="0" indent="0">
              <a:buNone/>
            </a:pPr>
            <a:r>
              <a:rPr lang="es-ES" b="0" dirty="0">
                <a:solidFill>
                  <a:srgbClr val="FFFFFF"/>
                </a:solidFill>
                <a:effectLst/>
                <a:latin typeface="Consolas" panose="020B0609020204030204" pitchFamily="49" charset="0"/>
              </a:rPr>
              <a:t>Finalmente, comparamos todas las variables independientes de una sola vez.</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¿Por qué?</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 puede dar una idea de qué variables independientes pueden o no tener un impacto en nuestra variable objetivo.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Podemos hacer esto usando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df.corr</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que creará una [</a:t>
            </a:r>
            <a:r>
              <a:rPr lang="es-ES" b="1" dirty="0">
                <a:solidFill>
                  <a:srgbClr val="2EE2FA"/>
                </a:solidFill>
                <a:effectLst/>
                <a:latin typeface="Consolas" panose="020B0609020204030204" pitchFamily="49" charset="0"/>
              </a:rPr>
              <a:t>**matriz de correlación**</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https://www.statisticshowto.datasciencecentral.com/correlation-matrix/</a:t>
            </a:r>
            <a:r>
              <a:rPr lang="es-ES" b="0" dirty="0">
                <a:solidFill>
                  <a:srgbClr val="FFFFFF"/>
                </a:solidFill>
                <a:effectLst/>
                <a:latin typeface="Consolas" panose="020B0609020204030204" pitchFamily="49" charset="0"/>
              </a:rPr>
              <a:t>) una gran tabla de números que nos dice qué tan relacionada está cada variable con la otra.</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159941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BF439-C220-835B-985D-A2FBBDD40474}"/>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Correlación entre variables independientes</a:t>
            </a:r>
            <a:br>
              <a:rPr lang="es-CO" b="0" dirty="0">
                <a:solidFill>
                  <a:schemeClr val="tx1"/>
                </a:solidFill>
                <a:effectLst/>
                <a:latin typeface="Consolas" panose="020B0609020204030204" pitchFamily="49" charset="0"/>
              </a:rPr>
            </a:br>
            <a:endParaRPr lang="es-CO" dirty="0">
              <a:solidFill>
                <a:schemeClr val="tx1"/>
              </a:solidFill>
            </a:endParaRPr>
          </a:p>
        </p:txBody>
      </p:sp>
      <p:pic>
        <p:nvPicPr>
          <p:cNvPr id="5" name="Marcador de contenido 4">
            <a:extLst>
              <a:ext uri="{FF2B5EF4-FFF2-40B4-BE49-F238E27FC236}">
                <a16:creationId xmlns:a16="http://schemas.microsoft.com/office/drawing/2014/main" id="{50032851-00FF-D371-0419-5A6414861B6B}"/>
              </a:ext>
            </a:extLst>
          </p:cNvPr>
          <p:cNvPicPr>
            <a:picLocks noGrp="1" noChangeAspect="1"/>
          </p:cNvPicPr>
          <p:nvPr>
            <p:ph idx="1"/>
          </p:nvPr>
        </p:nvPicPr>
        <p:blipFill>
          <a:blip r:embed="rId2"/>
          <a:stretch>
            <a:fillRect/>
          </a:stretch>
        </p:blipFill>
        <p:spPr>
          <a:xfrm>
            <a:off x="463094" y="1829899"/>
            <a:ext cx="6606919" cy="4513235"/>
          </a:xfrm>
        </p:spPr>
      </p:pic>
      <p:sp>
        <p:nvSpPr>
          <p:cNvPr id="6" name="CuadroTexto 5">
            <a:extLst>
              <a:ext uri="{FF2B5EF4-FFF2-40B4-BE49-F238E27FC236}">
                <a16:creationId xmlns:a16="http://schemas.microsoft.com/office/drawing/2014/main" id="{196E26BA-8335-F0AF-D905-BF0028BBCA4F}"/>
              </a:ext>
            </a:extLst>
          </p:cNvPr>
          <p:cNvSpPr txBox="1"/>
          <p:nvPr/>
        </p:nvSpPr>
        <p:spPr>
          <a:xfrm>
            <a:off x="7538092" y="2413337"/>
            <a:ext cx="3509319" cy="2031325"/>
          </a:xfrm>
          <a:prstGeom prst="rect">
            <a:avLst/>
          </a:prstGeom>
          <a:noFill/>
        </p:spPr>
        <p:txBody>
          <a:bodyPr wrap="square" rtlCol="0">
            <a:spAutoFit/>
          </a:bodyPr>
          <a:lstStyle/>
          <a:p>
            <a:r>
              <a:rPr lang="es-ES" b="0" dirty="0">
                <a:solidFill>
                  <a:srgbClr val="FFFFFF"/>
                </a:solidFill>
                <a:effectLst/>
                <a:latin typeface="Consolas" panose="020B0609020204030204" pitchFamily="49" charset="0"/>
              </a:rPr>
              <a:t>Un valor positivo alto significa una correlación positiva (aumento) y un valor negativo alto significa una correlación negativa (disminución).</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93189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525B-31A1-DF78-9DDC-66CEDE3442DD}"/>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Modelado</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60094829-2302-A51E-DB51-956E6B68FDE0}"/>
              </a:ext>
            </a:extLst>
          </p:cNvPr>
          <p:cNvSpPr>
            <a:spLocks noGrp="1"/>
          </p:cNvSpPr>
          <p:nvPr>
            <p:ph idx="1"/>
          </p:nvPr>
        </p:nvSpPr>
        <p:spPr>
          <a:xfrm>
            <a:off x="589478" y="2337486"/>
            <a:ext cx="9905998" cy="3124201"/>
          </a:xfrm>
        </p:spPr>
        <p:txBody>
          <a:bodyPr>
            <a:normAutofit lnSpcReduction="10000"/>
          </a:bodyPr>
          <a:lstStyle/>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 han explorado los datos, ahora se intentara usar el aprendizaje automático para predecir la variable objetivo en función de las 13 variables independientes.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Antes de construir un modelo, se debe preparar el conjunto de datos.</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Estamos tratando de predecir la variable objetivo usando todas las demás variables.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Para hacer esto, se divide la variable de destino del resto.</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44358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7DB68-AF98-FE90-C347-520AC2D9C314}"/>
              </a:ext>
            </a:extLst>
          </p:cNvPr>
          <p:cNvSpPr>
            <a:spLocks noGrp="1"/>
          </p:cNvSpPr>
          <p:nvPr>
            <p:ph type="title"/>
          </p:nvPr>
        </p:nvSpPr>
        <p:spPr>
          <a:xfrm>
            <a:off x="111683" y="172995"/>
            <a:ext cx="9905998" cy="1905000"/>
          </a:xfrm>
        </p:spPr>
        <p:txBody>
          <a:bodyPr/>
          <a:lstStyle/>
          <a:p>
            <a:r>
              <a:rPr lang="es-ES" b="1" dirty="0">
                <a:solidFill>
                  <a:schemeClr val="tx1"/>
                </a:solidFill>
                <a:effectLst/>
                <a:latin typeface="Consolas" panose="020B0609020204030204" pitchFamily="49" charset="0"/>
              </a:rPr>
              <a:t> División de entrenamiento y prueba</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31828DAA-1609-02A4-BBFE-D7810170FBB3}"/>
              </a:ext>
            </a:extLst>
          </p:cNvPr>
          <p:cNvSpPr>
            <a:spLocks noGrp="1"/>
          </p:cNvSpPr>
          <p:nvPr>
            <p:ph idx="1"/>
          </p:nvPr>
        </p:nvSpPr>
        <p:spPr>
          <a:xfrm>
            <a:off x="259965" y="1771135"/>
            <a:ext cx="4707451" cy="3219965"/>
          </a:xfrm>
        </p:spPr>
        <p:txBody>
          <a:bodyPr>
            <a:normAutofit/>
          </a:bodyPr>
          <a:lstStyle/>
          <a:p>
            <a:r>
              <a:rPr lang="es-ES" sz="1800" b="0" dirty="0">
                <a:solidFill>
                  <a:srgbClr val="FFFFFF"/>
                </a:solidFill>
                <a:effectLst/>
                <a:latin typeface="Consolas" panose="020B0609020204030204" pitchFamily="49" charset="0"/>
              </a:rPr>
              <a:t>Para dividir nuestros datos en un conjunto de prueba y entrenamiento, podemos usar [</a:t>
            </a:r>
            <a:r>
              <a:rPr lang="es-ES" sz="1800" b="0" i="1" dirty="0">
                <a:solidFill>
                  <a:srgbClr val="72F1B8"/>
                </a:solidFill>
                <a:effectLst/>
                <a:latin typeface="Consolas" panose="020B0609020204030204" pitchFamily="49" charset="0"/>
              </a:rPr>
              <a:t>`</a:t>
            </a:r>
            <a:r>
              <a:rPr lang="es-ES" sz="1800" b="0" i="1" dirty="0" err="1">
                <a:solidFill>
                  <a:srgbClr val="72F1B8"/>
                </a:solidFill>
                <a:effectLst/>
                <a:latin typeface="Consolas" panose="020B0609020204030204" pitchFamily="49" charset="0"/>
              </a:rPr>
              <a:t>train_test_split</a:t>
            </a:r>
            <a:r>
              <a:rPr lang="es-ES" sz="1800" b="0" i="1" dirty="0">
                <a:solidFill>
                  <a:srgbClr val="72F1B8"/>
                </a:solidFill>
                <a:effectLst/>
                <a:latin typeface="Consolas" panose="020B0609020204030204" pitchFamily="49" charset="0"/>
              </a:rPr>
              <a:t>()`</a:t>
            </a:r>
            <a:r>
              <a:rPr lang="es-ES" sz="1800" b="0" dirty="0">
                <a:solidFill>
                  <a:srgbClr val="FFFFFF"/>
                </a:solidFill>
                <a:effectLst/>
                <a:latin typeface="Consolas" panose="020B0609020204030204" pitchFamily="49" charset="0"/>
              </a:rPr>
              <a:t>](</a:t>
            </a:r>
            <a:r>
              <a:rPr lang="es-ES" sz="1800" b="0" i="1" dirty="0">
                <a:solidFill>
                  <a:srgbClr val="72F1B8"/>
                </a:solidFill>
                <a:effectLst/>
                <a:latin typeface="Consolas" panose="020B0609020204030204" pitchFamily="49" charset="0"/>
              </a:rPr>
              <a:t>https://scikit-learn.org/stable/modules/generated/sklearn.model_selection.train_test_split.html</a:t>
            </a:r>
            <a:r>
              <a:rPr lang="es-ES" sz="1800" b="0" dirty="0">
                <a:solidFill>
                  <a:srgbClr val="FFFFFF"/>
                </a:solidFill>
                <a:effectLst/>
                <a:latin typeface="Consolas" panose="020B0609020204030204" pitchFamily="49" charset="0"/>
              </a:rPr>
              <a:t>) de </a:t>
            </a:r>
            <a:r>
              <a:rPr lang="es-ES" sz="1800" b="0" dirty="0" err="1">
                <a:solidFill>
                  <a:srgbClr val="FFFFFF"/>
                </a:solidFill>
                <a:effectLst/>
                <a:latin typeface="Consolas" panose="020B0609020204030204" pitchFamily="49" charset="0"/>
              </a:rPr>
              <a:t>Scikit</a:t>
            </a:r>
            <a:r>
              <a:rPr lang="es-ES" sz="1800" b="0" dirty="0">
                <a:solidFill>
                  <a:srgbClr val="FFFFFF"/>
                </a:solidFill>
                <a:effectLst/>
                <a:latin typeface="Consolas" panose="020B0609020204030204" pitchFamily="49" charset="0"/>
              </a:rPr>
              <a:t>-Learn y alimentarlo con nuestras variables independientes y dependientes (</a:t>
            </a:r>
            <a:r>
              <a:rPr lang="es-ES" sz="1800" b="0" i="1" dirty="0">
                <a:solidFill>
                  <a:srgbClr val="72F1B8"/>
                </a:solidFill>
                <a:effectLst/>
                <a:latin typeface="Consolas" panose="020B0609020204030204" pitchFamily="49" charset="0"/>
              </a:rPr>
              <a:t>`X`</a:t>
            </a:r>
            <a:r>
              <a:rPr lang="es-ES" sz="1800" b="0" dirty="0">
                <a:solidFill>
                  <a:srgbClr val="FFFFFF"/>
                </a:solidFill>
                <a:effectLst/>
                <a:latin typeface="Consolas" panose="020B0609020204030204" pitchFamily="49" charset="0"/>
              </a:rPr>
              <a:t> &amp; </a:t>
            </a:r>
            <a:r>
              <a:rPr lang="es-ES" sz="1800" b="0" i="1" dirty="0">
                <a:solidFill>
                  <a:srgbClr val="72F1B8"/>
                </a:solidFill>
                <a:effectLst/>
                <a:latin typeface="Consolas" panose="020B0609020204030204" pitchFamily="49" charset="0"/>
              </a:rPr>
              <a:t>`y`</a:t>
            </a:r>
            <a:r>
              <a:rPr lang="es-ES" sz="1800" b="0" dirty="0">
                <a:solidFill>
                  <a:srgbClr val="FFFFFF"/>
                </a:solidFill>
                <a:effectLst/>
                <a:latin typeface="Consolas" panose="020B0609020204030204" pitchFamily="49" charset="0"/>
              </a:rPr>
              <a:t>).</a:t>
            </a:r>
            <a:endParaRPr lang="es-ES" sz="1800" b="0" dirty="0">
              <a:solidFill>
                <a:srgbClr val="BBBBBB"/>
              </a:solidFill>
              <a:effectLst/>
              <a:latin typeface="Consolas" panose="020B0609020204030204" pitchFamily="49" charset="0"/>
            </a:endParaRPr>
          </a:p>
          <a:p>
            <a:endParaRPr lang="es-CO" sz="1800" dirty="0"/>
          </a:p>
        </p:txBody>
      </p:sp>
      <p:sp>
        <p:nvSpPr>
          <p:cNvPr id="4" name="CuadroTexto 3">
            <a:extLst>
              <a:ext uri="{FF2B5EF4-FFF2-40B4-BE49-F238E27FC236}">
                <a16:creationId xmlns:a16="http://schemas.microsoft.com/office/drawing/2014/main" id="{63F76E62-35CD-97DD-2E0B-B35870E0272F}"/>
              </a:ext>
            </a:extLst>
          </p:cNvPr>
          <p:cNvSpPr txBox="1"/>
          <p:nvPr/>
        </p:nvSpPr>
        <p:spPr>
          <a:xfrm>
            <a:off x="6400800" y="1886465"/>
            <a:ext cx="4819135" cy="2862322"/>
          </a:xfrm>
          <a:prstGeom prst="rect">
            <a:avLst/>
          </a:prstGeom>
          <a:noFill/>
        </p:spPr>
        <p:txBody>
          <a:bodyPr wrap="square" rtlCol="0">
            <a:spAutoFit/>
          </a:bodyPr>
          <a:lstStyle/>
          <a:p>
            <a:r>
              <a:rPr lang="es-ES" sz="1600" b="0" dirty="0">
                <a:solidFill>
                  <a:srgbClr val="FFFFFF"/>
                </a:solidFill>
                <a:effectLst/>
                <a:latin typeface="Consolas" panose="020B0609020204030204" pitchFamily="49" charset="0"/>
              </a:rPr>
              <a:t>Tenemos los datos divididos en conjuntos de prueba y entrenamiento, es hora de construir un modelo de aprendizaje automático.</a:t>
            </a:r>
            <a:endParaRPr lang="es-ES" sz="1600" b="0" dirty="0">
              <a:solidFill>
                <a:srgbClr val="BBBBBB"/>
              </a:solidFill>
              <a:effectLst/>
              <a:latin typeface="Consolas" panose="020B0609020204030204" pitchFamily="49" charset="0"/>
            </a:endParaRPr>
          </a:p>
          <a:p>
            <a:br>
              <a:rPr lang="es-ES" sz="1600" b="0" dirty="0">
                <a:solidFill>
                  <a:srgbClr val="BBBBBB"/>
                </a:solidFill>
                <a:effectLst/>
                <a:latin typeface="Consolas" panose="020B0609020204030204" pitchFamily="49" charset="0"/>
              </a:rPr>
            </a:br>
            <a:r>
              <a:rPr lang="es-ES" sz="1600" b="0" dirty="0">
                <a:solidFill>
                  <a:srgbClr val="FFFFFF"/>
                </a:solidFill>
                <a:effectLst/>
                <a:latin typeface="Consolas" panose="020B0609020204030204" pitchFamily="49" charset="0"/>
              </a:rPr>
              <a:t>Vamos a probar 3 modelos diferentes de aprendizaje automático:</a:t>
            </a:r>
            <a:endParaRPr lang="es-ES" sz="1600" b="0" dirty="0">
              <a:solidFill>
                <a:srgbClr val="BBBBBB"/>
              </a:solidFill>
              <a:effectLst/>
              <a:latin typeface="Consolas" panose="020B0609020204030204" pitchFamily="49" charset="0"/>
            </a:endParaRPr>
          </a:p>
          <a:p>
            <a:r>
              <a:rPr lang="es-ES" sz="1600" b="0" dirty="0">
                <a:solidFill>
                  <a:srgbClr val="FFFFFF"/>
                </a:solidFill>
                <a:effectLst/>
                <a:latin typeface="Consolas" panose="020B0609020204030204" pitchFamily="49" charset="0"/>
              </a:rPr>
              <a:t>1. Regresión logística</a:t>
            </a:r>
            <a:endParaRPr lang="es-ES" sz="1600" b="0" dirty="0">
              <a:solidFill>
                <a:srgbClr val="BBBBBB"/>
              </a:solidFill>
              <a:effectLst/>
              <a:latin typeface="Consolas" panose="020B0609020204030204" pitchFamily="49" charset="0"/>
            </a:endParaRPr>
          </a:p>
          <a:p>
            <a:r>
              <a:rPr lang="es-ES" sz="1600" b="0" dirty="0">
                <a:solidFill>
                  <a:srgbClr val="FFFFFF"/>
                </a:solidFill>
                <a:effectLst/>
                <a:latin typeface="Consolas" panose="020B0609020204030204" pitchFamily="49" charset="0"/>
              </a:rPr>
              <a:t>2. K-Clasificador de vecinos más cercanos</a:t>
            </a:r>
            <a:endParaRPr lang="es-ES" sz="1600" b="0" dirty="0">
              <a:solidFill>
                <a:srgbClr val="BBBBBB"/>
              </a:solidFill>
              <a:effectLst/>
              <a:latin typeface="Consolas" panose="020B0609020204030204" pitchFamily="49" charset="0"/>
            </a:endParaRPr>
          </a:p>
          <a:p>
            <a:r>
              <a:rPr lang="es-ES" sz="1600" b="0" dirty="0">
                <a:solidFill>
                  <a:srgbClr val="FFFFFF"/>
                </a:solidFill>
                <a:effectLst/>
                <a:latin typeface="Consolas" panose="020B0609020204030204" pitchFamily="49" charset="0"/>
              </a:rPr>
              <a:t>3. Clasificador de bosque aleatorio</a:t>
            </a:r>
            <a:endParaRPr lang="es-ES" sz="1600" b="0" dirty="0">
              <a:solidFill>
                <a:srgbClr val="BBBBBB"/>
              </a:solidFill>
              <a:effectLst/>
              <a:latin typeface="Consolas" panose="020B0609020204030204" pitchFamily="49" charset="0"/>
            </a:endParaRPr>
          </a:p>
          <a:p>
            <a:endParaRPr lang="es-CO" sz="1600" dirty="0"/>
          </a:p>
        </p:txBody>
      </p:sp>
    </p:spTree>
    <p:extLst>
      <p:ext uri="{BB962C8B-B14F-4D97-AF65-F5344CB8AC3E}">
        <p14:creationId xmlns:p14="http://schemas.microsoft.com/office/powerpoint/2010/main" val="112492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7746C-B41D-0143-830D-172FF6980793}"/>
              </a:ext>
            </a:extLst>
          </p:cNvPr>
          <p:cNvSpPr>
            <a:spLocks noGrp="1"/>
          </p:cNvSpPr>
          <p:nvPr>
            <p:ph type="title"/>
          </p:nvPr>
        </p:nvSpPr>
        <p:spPr/>
        <p:txBody>
          <a:bodyPr/>
          <a:lstStyle/>
          <a:p>
            <a:r>
              <a:rPr lang="es-ES" b="1" dirty="0">
                <a:solidFill>
                  <a:schemeClr val="tx1"/>
                </a:solidFill>
                <a:effectLst/>
                <a:latin typeface="Consolas" panose="020B0609020204030204" pitchFamily="49" charset="0"/>
              </a:rPr>
              <a:t>División de entrenamiento y prueba</a:t>
            </a:r>
            <a:endParaRPr lang="es-CO" dirty="0"/>
          </a:p>
        </p:txBody>
      </p:sp>
      <p:sp>
        <p:nvSpPr>
          <p:cNvPr id="3" name="Marcador de contenido 2">
            <a:extLst>
              <a:ext uri="{FF2B5EF4-FFF2-40B4-BE49-F238E27FC236}">
                <a16:creationId xmlns:a16="http://schemas.microsoft.com/office/drawing/2014/main" id="{E14C7B06-BA09-82D1-0820-06B94466DA0D}"/>
              </a:ext>
            </a:extLst>
          </p:cNvPr>
          <p:cNvSpPr>
            <a:spLocks noGrp="1"/>
          </p:cNvSpPr>
          <p:nvPr>
            <p:ph idx="1"/>
          </p:nvPr>
        </p:nvSpPr>
        <p:spPr/>
        <p:txBody>
          <a:bodyPr/>
          <a:lstStyle/>
          <a:p>
            <a:r>
              <a:rPr lang="es-ES" b="0" dirty="0">
                <a:solidFill>
                  <a:srgbClr val="FFFFFF"/>
                </a:solidFill>
                <a:effectLst/>
                <a:latin typeface="Consolas" panose="020B0609020204030204" pitchFamily="49" charset="0"/>
              </a:rPr>
              <a:t>Todos los algoritmos de la biblioteca </a:t>
            </a:r>
            <a:r>
              <a:rPr lang="es-ES" b="0" dirty="0" err="1">
                <a:solidFill>
                  <a:srgbClr val="FFFFFF"/>
                </a:solidFill>
                <a:effectLst/>
                <a:latin typeface="Consolas" panose="020B0609020204030204" pitchFamily="49" charset="0"/>
              </a:rPr>
              <a:t>Scikit</a:t>
            </a:r>
            <a:r>
              <a:rPr lang="es-ES" b="0" dirty="0">
                <a:solidFill>
                  <a:srgbClr val="FFFFFF"/>
                </a:solidFill>
                <a:effectLst/>
                <a:latin typeface="Consolas" panose="020B0609020204030204" pitchFamily="49" charset="0"/>
              </a:rPr>
              <a:t>-Learn utilizan las mismas funciones, para entrenar un modelo,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model.fit</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X_train</a:t>
            </a:r>
            <a:r>
              <a:rPr lang="es-ES" b="0" i="1" dirty="0">
                <a:solidFill>
                  <a:srgbClr val="72F1B8"/>
                </a:solidFill>
                <a:effectLst/>
                <a:latin typeface="Consolas" panose="020B0609020204030204" pitchFamily="49" charset="0"/>
              </a:rPr>
              <a:t>, </a:t>
            </a:r>
            <a:r>
              <a:rPr lang="es-ES" b="0" i="1" dirty="0" err="1">
                <a:solidFill>
                  <a:srgbClr val="72F1B8"/>
                </a:solidFill>
                <a:effectLst/>
                <a:latin typeface="Consolas" panose="020B0609020204030204" pitchFamily="49" charset="0"/>
              </a:rPr>
              <a:t>y_train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y para puntuar un modelo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model.score</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X_test</a:t>
            </a:r>
            <a:r>
              <a:rPr lang="es-ES" b="0" i="1" dirty="0">
                <a:solidFill>
                  <a:srgbClr val="72F1B8"/>
                </a:solidFill>
                <a:effectLst/>
                <a:latin typeface="Consolas" panose="020B0609020204030204" pitchFamily="49" charset="0"/>
              </a:rPr>
              <a:t>, </a:t>
            </a:r>
            <a:r>
              <a:rPr lang="es-ES" b="0" i="1" dirty="0" err="1">
                <a:solidFill>
                  <a:srgbClr val="72F1B8"/>
                </a:solidFill>
                <a:effectLst/>
                <a:latin typeface="Consolas" panose="020B0609020204030204" pitchFamily="49" charset="0"/>
              </a:rPr>
              <a:t>y_test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a:t>
            </a:r>
            <a:r>
              <a:rPr lang="es-ES" b="0" i="1" dirty="0">
                <a:solidFill>
                  <a:srgbClr val="72F1B8"/>
                </a:solidFill>
                <a:effectLst/>
                <a:latin typeface="Consolas" panose="020B0609020204030204" pitchFamily="49" charset="0"/>
              </a:rPr>
              <a:t>`score()`</a:t>
            </a:r>
            <a:r>
              <a:rPr lang="es-ES" b="0" dirty="0">
                <a:solidFill>
                  <a:srgbClr val="FFFFFF"/>
                </a:solidFill>
                <a:effectLst/>
                <a:latin typeface="Consolas" panose="020B0609020204030204" pitchFamily="49" charset="0"/>
              </a:rPr>
              <a:t> devuelve la proporción de predicciones correctas (1.0 = 100% correcto).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Dado que los algoritmos que hemos elegido implementan los mismos métodos para ajustarlos a los datos y evaluarlos, pongámoslos en un diccionario y creemos uno que los ajuste y los puntúe.</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23210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18CA9-7B05-ADAB-EF71-AA2822CAC494}"/>
              </a:ext>
            </a:extLst>
          </p:cNvPr>
          <p:cNvSpPr>
            <a:spLocks noGrp="1"/>
          </p:cNvSpPr>
          <p:nvPr>
            <p:ph type="title"/>
          </p:nvPr>
        </p:nvSpPr>
        <p:spPr>
          <a:xfrm>
            <a:off x="902516" y="691630"/>
            <a:ext cx="5193484" cy="1905000"/>
          </a:xfrm>
        </p:spPr>
        <p:txBody>
          <a:bodyPr/>
          <a:lstStyle/>
          <a:p>
            <a:r>
              <a:rPr lang="es-CO" b="1" dirty="0">
                <a:solidFill>
                  <a:schemeClr val="tx1"/>
                </a:solidFill>
                <a:effectLst/>
                <a:latin typeface="Consolas" panose="020B0609020204030204" pitchFamily="49" charset="0"/>
              </a:rPr>
              <a:t>Comparación de modelos</a:t>
            </a:r>
            <a:br>
              <a:rPr lang="es-CO" b="0" dirty="0">
                <a:solidFill>
                  <a:schemeClr val="tx1"/>
                </a:solidFill>
                <a:effectLst/>
                <a:latin typeface="Consolas" panose="020B0609020204030204" pitchFamily="49" charset="0"/>
              </a:rPr>
            </a:br>
            <a:endParaRPr lang="es-CO" dirty="0">
              <a:solidFill>
                <a:schemeClr val="tx1"/>
              </a:solidFill>
            </a:endParaRPr>
          </a:p>
        </p:txBody>
      </p:sp>
      <p:pic>
        <p:nvPicPr>
          <p:cNvPr id="5" name="Marcador de contenido 4">
            <a:extLst>
              <a:ext uri="{FF2B5EF4-FFF2-40B4-BE49-F238E27FC236}">
                <a16:creationId xmlns:a16="http://schemas.microsoft.com/office/drawing/2014/main" id="{FA89EA68-3EFB-0801-F2FE-03ABC805B20D}"/>
              </a:ext>
            </a:extLst>
          </p:cNvPr>
          <p:cNvPicPr>
            <a:picLocks noGrp="1" noChangeAspect="1"/>
          </p:cNvPicPr>
          <p:nvPr>
            <p:ph idx="1"/>
          </p:nvPr>
        </p:nvPicPr>
        <p:blipFill>
          <a:blip r:embed="rId2"/>
          <a:stretch>
            <a:fillRect/>
          </a:stretch>
        </p:blipFill>
        <p:spPr>
          <a:xfrm>
            <a:off x="420129" y="3339712"/>
            <a:ext cx="6730316" cy="2826658"/>
          </a:xfrm>
        </p:spPr>
      </p:pic>
      <p:sp>
        <p:nvSpPr>
          <p:cNvPr id="6" name="CuadroTexto 5">
            <a:extLst>
              <a:ext uri="{FF2B5EF4-FFF2-40B4-BE49-F238E27FC236}">
                <a16:creationId xmlns:a16="http://schemas.microsoft.com/office/drawing/2014/main" id="{F376856C-7FC9-E281-5417-2DB474D3BB6B}"/>
              </a:ext>
            </a:extLst>
          </p:cNvPr>
          <p:cNvSpPr txBox="1"/>
          <p:nvPr/>
        </p:nvSpPr>
        <p:spPr>
          <a:xfrm>
            <a:off x="7784757" y="576649"/>
            <a:ext cx="4061254" cy="2031325"/>
          </a:xfrm>
          <a:prstGeom prst="rect">
            <a:avLst/>
          </a:prstGeom>
          <a:noFill/>
        </p:spPr>
        <p:txBody>
          <a:bodyPr wrap="square" rtlCol="0">
            <a:spAutoFit/>
          </a:bodyPr>
          <a:lstStyle/>
          <a:p>
            <a:r>
              <a:rPr lang="es-ES" b="0" dirty="0">
                <a:solidFill>
                  <a:srgbClr val="FFFFFF"/>
                </a:solidFill>
                <a:effectLst/>
                <a:latin typeface="Consolas" panose="020B0609020204030204" pitchFamily="49" charset="0"/>
              </a:rPr>
              <a:t>Dado que hemos guardado las puntuaciones de nuestros modelos en un diccionario, podemos trazarlas convirtiéndolas primero en un </a:t>
            </a:r>
            <a:r>
              <a:rPr lang="es-ES" b="0" dirty="0" err="1">
                <a:solidFill>
                  <a:srgbClr val="FFFFFF"/>
                </a:solidFill>
                <a:effectLst/>
                <a:latin typeface="Consolas" panose="020B0609020204030204" pitchFamily="49" charset="0"/>
              </a:rPr>
              <a:t>DataFrame</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pic>
        <p:nvPicPr>
          <p:cNvPr id="8" name="Imagen 7">
            <a:extLst>
              <a:ext uri="{FF2B5EF4-FFF2-40B4-BE49-F238E27FC236}">
                <a16:creationId xmlns:a16="http://schemas.microsoft.com/office/drawing/2014/main" id="{0FBAEAE1-1446-2EAE-FC6A-5775AF285370}"/>
              </a:ext>
            </a:extLst>
          </p:cNvPr>
          <p:cNvPicPr>
            <a:picLocks noChangeAspect="1"/>
          </p:cNvPicPr>
          <p:nvPr/>
        </p:nvPicPr>
        <p:blipFill>
          <a:blip r:embed="rId3"/>
          <a:stretch>
            <a:fillRect/>
          </a:stretch>
        </p:blipFill>
        <p:spPr>
          <a:xfrm>
            <a:off x="8096829" y="2830395"/>
            <a:ext cx="3749182" cy="3646371"/>
          </a:xfrm>
          <a:prstGeom prst="rect">
            <a:avLst/>
          </a:prstGeom>
        </p:spPr>
      </p:pic>
    </p:spTree>
    <p:extLst>
      <p:ext uri="{BB962C8B-B14F-4D97-AF65-F5344CB8AC3E}">
        <p14:creationId xmlns:p14="http://schemas.microsoft.com/office/powerpoint/2010/main" val="75120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705391-1E2F-B1BC-FE1A-41886AC88208}"/>
              </a:ext>
            </a:extLst>
          </p:cNvPr>
          <p:cNvSpPr>
            <a:spLocks noGrp="1"/>
          </p:cNvSpPr>
          <p:nvPr>
            <p:ph idx="1"/>
          </p:nvPr>
        </p:nvSpPr>
        <p:spPr>
          <a:xfrm>
            <a:off x="259964" y="2092411"/>
            <a:ext cx="4592122" cy="4197178"/>
          </a:xfrm>
        </p:spPr>
        <p:txBody>
          <a:bodyPr>
            <a:noAutofit/>
          </a:bodyPr>
          <a:lstStyle/>
          <a:p>
            <a:pPr marL="0" indent="0">
              <a:buNone/>
            </a:pPr>
            <a:r>
              <a:rPr lang="es-ES" sz="1800" b="0" dirty="0">
                <a:solidFill>
                  <a:srgbClr val="FFFFFF"/>
                </a:solidFill>
                <a:effectLst/>
                <a:latin typeface="Consolas" panose="020B0609020204030204" pitchFamily="49" charset="0"/>
              </a:rPr>
              <a:t>Ya se ha encontrado el mejor modelo: </a:t>
            </a:r>
            <a:r>
              <a:rPr lang="es-ES" sz="1800" b="0" dirty="0" err="1">
                <a:solidFill>
                  <a:srgbClr val="FFFFFF"/>
                </a:solidFill>
                <a:effectLst/>
                <a:latin typeface="Consolas" panose="020B0609020204030204" pitchFamily="49" charset="0"/>
              </a:rPr>
              <a:t>Logistic</a:t>
            </a:r>
            <a:r>
              <a:rPr lang="es-ES" sz="1800" b="0" dirty="0">
                <a:solidFill>
                  <a:srgbClr val="FFFFFF"/>
                </a:solidFill>
                <a:effectLst/>
                <a:latin typeface="Consolas" panose="020B0609020204030204" pitchFamily="49" charset="0"/>
              </a:rPr>
              <a:t> </a:t>
            </a:r>
            <a:r>
              <a:rPr lang="es-ES" sz="1800" b="0" dirty="0" err="1">
                <a:solidFill>
                  <a:srgbClr val="FFFFFF"/>
                </a:solidFill>
                <a:effectLst/>
                <a:latin typeface="Consolas" panose="020B0609020204030204" pitchFamily="49" charset="0"/>
              </a:rPr>
              <a:t>Regression</a:t>
            </a:r>
            <a:br>
              <a:rPr lang="es-ES" sz="1800" b="0" dirty="0">
                <a:solidFill>
                  <a:srgbClr val="BBBBBB"/>
                </a:solidFill>
                <a:effectLst/>
                <a:latin typeface="Consolas" panose="020B0609020204030204" pitchFamily="49" charset="0"/>
              </a:rPr>
            </a:br>
            <a:r>
              <a:rPr lang="es-ES" sz="1800" b="0" dirty="0">
                <a:solidFill>
                  <a:srgbClr val="FFFFFF"/>
                </a:solidFill>
                <a:effectLst/>
                <a:latin typeface="Consolas" panose="020B0609020204030204" pitchFamily="49" charset="0"/>
              </a:rPr>
              <a:t>Ahora tenemos un modelo de referencia. </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Y sabemos que las primeras predicciones de un modelo no siempre son lo que deberíamos basar en nuestros próximos pasos. ¿Qué debemos hacer?</a:t>
            </a:r>
            <a:br>
              <a:rPr lang="es-ES" sz="1800" b="0" dirty="0">
                <a:solidFill>
                  <a:srgbClr val="BBBBBB"/>
                </a:solidFill>
                <a:effectLst/>
                <a:latin typeface="Consolas" panose="020B0609020204030204" pitchFamily="49" charset="0"/>
              </a:rPr>
            </a:br>
            <a:r>
              <a:rPr lang="es-ES" sz="1800" b="0" dirty="0">
                <a:solidFill>
                  <a:srgbClr val="FFFFFF"/>
                </a:solidFill>
                <a:effectLst/>
                <a:latin typeface="Consolas" panose="020B0609020204030204" pitchFamily="49" charset="0"/>
              </a:rPr>
              <a:t>Veamos lo siguiente:</a:t>
            </a:r>
            <a:br>
              <a:rPr lang="es-ES" sz="1800" b="0" dirty="0">
                <a:solidFill>
                  <a:srgbClr val="BBBBBB"/>
                </a:solidFill>
                <a:effectLst/>
                <a:latin typeface="Consolas" panose="020B0609020204030204" pitchFamily="49" charset="0"/>
              </a:rPr>
            </a:br>
            <a:endParaRPr lang="es-ES" sz="1800" b="0" dirty="0">
              <a:solidFill>
                <a:srgbClr val="BBBBBB"/>
              </a:solidFill>
              <a:effectLst/>
              <a:latin typeface="Consolas" panose="020B0609020204030204" pitchFamily="49" charset="0"/>
            </a:endParaRPr>
          </a:p>
        </p:txBody>
      </p:sp>
      <p:sp>
        <p:nvSpPr>
          <p:cNvPr id="4" name="Título 1">
            <a:extLst>
              <a:ext uri="{FF2B5EF4-FFF2-40B4-BE49-F238E27FC236}">
                <a16:creationId xmlns:a16="http://schemas.microsoft.com/office/drawing/2014/main" id="{E644332E-2B4C-24B4-F0D9-39263FD5DC29}"/>
              </a:ext>
            </a:extLst>
          </p:cNvPr>
          <p:cNvSpPr>
            <a:spLocks noGrp="1"/>
          </p:cNvSpPr>
          <p:nvPr>
            <p:ph type="title"/>
          </p:nvPr>
        </p:nvSpPr>
        <p:spPr>
          <a:xfrm>
            <a:off x="259964" y="304800"/>
            <a:ext cx="4592122" cy="1905000"/>
          </a:xfrm>
        </p:spPr>
        <p:txBody>
          <a:bodyPr/>
          <a:lstStyle/>
          <a:p>
            <a:r>
              <a:rPr lang="es-CO" b="1" dirty="0">
                <a:solidFill>
                  <a:schemeClr val="tx1"/>
                </a:solidFill>
                <a:effectLst/>
                <a:latin typeface="Consolas" panose="020B0609020204030204" pitchFamily="49" charset="0"/>
              </a:rPr>
              <a:t>Comparación de modelos</a:t>
            </a:r>
            <a:endParaRPr lang="es-CO" dirty="0">
              <a:solidFill>
                <a:schemeClr val="tx1"/>
              </a:solidFill>
            </a:endParaRPr>
          </a:p>
        </p:txBody>
      </p:sp>
      <p:sp>
        <p:nvSpPr>
          <p:cNvPr id="5" name="CuadroTexto 4">
            <a:extLst>
              <a:ext uri="{FF2B5EF4-FFF2-40B4-BE49-F238E27FC236}">
                <a16:creationId xmlns:a16="http://schemas.microsoft.com/office/drawing/2014/main" id="{47D1A661-F889-7DF4-DA84-86E88C98A433}"/>
              </a:ext>
            </a:extLst>
          </p:cNvPr>
          <p:cNvSpPr txBox="1"/>
          <p:nvPr/>
        </p:nvSpPr>
        <p:spPr>
          <a:xfrm>
            <a:off x="6096000" y="2916194"/>
            <a:ext cx="5140411" cy="3139321"/>
          </a:xfrm>
          <a:prstGeom prst="rect">
            <a:avLst/>
          </a:prstGeom>
          <a:noFill/>
        </p:spPr>
        <p:txBody>
          <a:bodyPr wrap="square" rtlCol="0">
            <a:spAutoFit/>
          </a:bodyPr>
          <a:lstStyle/>
          <a:p>
            <a:pPr marL="0" indent="0">
              <a:buNone/>
            </a:pPr>
            <a:r>
              <a:rPr lang="es-ES" sz="1800" b="0" dirty="0">
                <a:solidFill>
                  <a:srgbClr val="FFFFFF"/>
                </a:solidFill>
                <a:effectLst/>
                <a:latin typeface="Consolas" panose="020B0609020204030204" pitchFamily="49" charset="0"/>
              </a:rPr>
              <a:t>- Ajuste de </a:t>
            </a:r>
            <a:r>
              <a:rPr lang="es-ES" sz="1800" b="0" dirty="0" err="1">
                <a:solidFill>
                  <a:srgbClr val="FFFFFF"/>
                </a:solidFill>
                <a:effectLst/>
                <a:latin typeface="Consolas" panose="020B0609020204030204" pitchFamily="49" charset="0"/>
              </a:rPr>
              <a:t>hiperparámetros</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Importancia de la característica</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Matriz de confusión</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Validación cruzada</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Precisión</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Recuerdo</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Puntuación F1</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Informe de clasificación</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Curva ROC</a:t>
            </a:r>
            <a:endParaRPr lang="es-ES" sz="1800" b="0" dirty="0">
              <a:solidFill>
                <a:srgbClr val="BBBBBB"/>
              </a:solidFill>
              <a:effectLst/>
              <a:latin typeface="Consolas" panose="020B0609020204030204" pitchFamily="49" charset="0"/>
            </a:endParaRPr>
          </a:p>
          <a:p>
            <a:pPr marL="0" indent="0">
              <a:buNone/>
            </a:pPr>
            <a:r>
              <a:rPr lang="es-ES" sz="1800" b="0" dirty="0">
                <a:solidFill>
                  <a:srgbClr val="FFFFFF"/>
                </a:solidFill>
                <a:effectLst/>
                <a:latin typeface="Consolas" panose="020B0609020204030204" pitchFamily="49" charset="0"/>
              </a:rPr>
              <a:t>- Área bajo la curva (AUC)</a:t>
            </a:r>
            <a:endParaRPr lang="es-ES" sz="1800"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267022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D84C9-8EA6-85AA-0E4C-5B8D81AEDC5D}"/>
              </a:ext>
            </a:extLst>
          </p:cNvPr>
          <p:cNvSpPr>
            <a:spLocks noGrp="1"/>
          </p:cNvSpPr>
          <p:nvPr>
            <p:ph type="title"/>
          </p:nvPr>
        </p:nvSpPr>
        <p:spPr/>
        <p:txBody>
          <a:bodyPr/>
          <a:lstStyle/>
          <a:p>
            <a:r>
              <a:rPr lang="es-CO" b="1" i="0" dirty="0">
                <a:effectLst/>
                <a:latin typeface="-apple-system"/>
              </a:rPr>
              <a:t>Definición del problema</a:t>
            </a:r>
            <a:br>
              <a:rPr lang="es-CO" b="1" i="0" dirty="0">
                <a:effectLst/>
                <a:latin typeface="-apple-system"/>
              </a:rPr>
            </a:br>
            <a:endParaRPr lang="es-CO" dirty="0"/>
          </a:p>
        </p:txBody>
      </p:sp>
      <p:sp>
        <p:nvSpPr>
          <p:cNvPr id="6" name="Marcador de contenido 5">
            <a:extLst>
              <a:ext uri="{FF2B5EF4-FFF2-40B4-BE49-F238E27FC236}">
                <a16:creationId xmlns:a16="http://schemas.microsoft.com/office/drawing/2014/main" id="{7466EE75-764B-1DCD-5F5E-F86A281F69C2}"/>
              </a:ext>
            </a:extLst>
          </p:cNvPr>
          <p:cNvSpPr>
            <a:spLocks noGrp="1"/>
          </p:cNvSpPr>
          <p:nvPr>
            <p:ph idx="1"/>
          </p:nvPr>
        </p:nvSpPr>
        <p:spPr/>
        <p:txBody>
          <a:bodyPr>
            <a:normAutofit/>
          </a:bodyPr>
          <a:lstStyle/>
          <a:p>
            <a:pPr marL="0" indent="0">
              <a:buNone/>
            </a:pPr>
            <a:r>
              <a:rPr lang="es-ES" b="0" dirty="0">
                <a:solidFill>
                  <a:srgbClr val="FFFFFF"/>
                </a:solidFill>
                <a:effectLst/>
                <a:latin typeface="Consolas" panose="020B0609020204030204" pitchFamily="49" charset="0"/>
              </a:rPr>
              <a:t>El problema que exploraremos es la </a:t>
            </a:r>
            <a:r>
              <a:rPr lang="es-ES" b="1" dirty="0">
                <a:solidFill>
                  <a:srgbClr val="2EE2FA"/>
                </a:solidFill>
                <a:effectLst/>
                <a:latin typeface="Consolas" panose="020B0609020204030204" pitchFamily="49" charset="0"/>
              </a:rPr>
              <a:t>**clasificación binaria**</a:t>
            </a:r>
            <a:r>
              <a:rPr lang="es-ES" b="0" dirty="0">
                <a:solidFill>
                  <a:srgbClr val="FFFFFF"/>
                </a:solidFill>
                <a:effectLst/>
                <a:latin typeface="Consolas" panose="020B0609020204030204" pitchFamily="49" charset="0"/>
              </a:rPr>
              <a:t> (una muestra solo puede ser una de dos cosas).</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Esto se debe a que vamos a utilizar una serie de </a:t>
            </a:r>
            <a:r>
              <a:rPr lang="es-ES" b="1" dirty="0">
                <a:solidFill>
                  <a:srgbClr val="2EE2FA"/>
                </a:solidFill>
                <a:effectLst/>
                <a:latin typeface="Consolas" panose="020B0609020204030204" pitchFamily="49" charset="0"/>
              </a:rPr>
              <a:t>**características**</a:t>
            </a:r>
            <a:r>
              <a:rPr lang="es-ES" b="0" dirty="0">
                <a:solidFill>
                  <a:srgbClr val="FFFFFF"/>
                </a:solidFill>
                <a:effectLst/>
                <a:latin typeface="Consolas" panose="020B0609020204030204" pitchFamily="49" charset="0"/>
              </a:rPr>
              <a:t> diferentes sobre una persona para predecir si tiene una enfermedad cardíaca o no.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En una oración, </a:t>
            </a:r>
            <a:r>
              <a:rPr lang="es-ES" b="0" i="1" dirty="0">
                <a:solidFill>
                  <a:srgbClr val="72F1B8"/>
                </a:solidFill>
                <a:effectLst/>
                <a:latin typeface="Consolas" panose="020B0609020204030204" pitchFamily="49" charset="0"/>
              </a:rPr>
              <a:t>&gt; Dados los parámetros clínicos de un paciente, ¿podemos predecir si tiene o no una cardiopatía?</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01596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FAAE0-D0E1-13A2-E260-4509880F3597}"/>
              </a:ext>
            </a:extLst>
          </p:cNvPr>
          <p:cNvSpPr>
            <a:spLocks noGrp="1"/>
          </p:cNvSpPr>
          <p:nvPr>
            <p:ph type="title"/>
          </p:nvPr>
        </p:nvSpPr>
        <p:spPr>
          <a:xfrm>
            <a:off x="367056" y="395416"/>
            <a:ext cx="5836036" cy="1905000"/>
          </a:xfrm>
        </p:spPr>
        <p:txBody>
          <a:bodyPr/>
          <a:lstStyle/>
          <a:p>
            <a:r>
              <a:rPr lang="es-CO" b="0" dirty="0">
                <a:solidFill>
                  <a:srgbClr val="FFFFFF"/>
                </a:solidFill>
                <a:effectLst/>
                <a:latin typeface="Consolas" panose="020B0609020204030204" pitchFamily="49" charset="0"/>
              </a:rPr>
              <a:t>Repasemos algunos conceptos.</a:t>
            </a:r>
            <a:br>
              <a:rPr lang="es-CO" b="0" dirty="0">
                <a:solidFill>
                  <a:srgbClr val="BBBBBB"/>
                </a:solidFill>
                <a:effectLst/>
                <a:latin typeface="Consolas" panose="020B0609020204030204" pitchFamily="49" charset="0"/>
              </a:rPr>
            </a:br>
            <a:endParaRPr lang="es-CO" dirty="0"/>
          </a:p>
        </p:txBody>
      </p:sp>
      <p:sp>
        <p:nvSpPr>
          <p:cNvPr id="3" name="Marcador de contenido 2">
            <a:extLst>
              <a:ext uri="{FF2B5EF4-FFF2-40B4-BE49-F238E27FC236}">
                <a16:creationId xmlns:a16="http://schemas.microsoft.com/office/drawing/2014/main" id="{22E6193F-9606-C4EB-3BF4-99587BEC9613}"/>
              </a:ext>
            </a:extLst>
          </p:cNvPr>
          <p:cNvSpPr>
            <a:spLocks noGrp="1"/>
          </p:cNvSpPr>
          <p:nvPr>
            <p:ph idx="1"/>
          </p:nvPr>
        </p:nvSpPr>
        <p:spPr>
          <a:xfrm>
            <a:off x="259965" y="1655805"/>
            <a:ext cx="9905998" cy="5122905"/>
          </a:xfrm>
        </p:spPr>
        <p:txBody>
          <a:bodyPr>
            <a:normAutofit fontScale="47500" lnSpcReduction="20000"/>
          </a:bodyPr>
          <a:lstStyle/>
          <a:p>
            <a:pPr marL="0" indent="0">
              <a:buNone/>
            </a:pPr>
            <a:br>
              <a:rPr lang="es-ES" sz="900" b="0" dirty="0">
                <a:solidFill>
                  <a:srgbClr val="BBBBBB"/>
                </a:solidFill>
                <a:effectLst/>
                <a:latin typeface="Consolas" panose="020B0609020204030204" pitchFamily="49" charset="0"/>
              </a:rPr>
            </a:b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**Ajuste de </a:t>
            </a:r>
            <a:r>
              <a:rPr lang="es-ES" sz="2500" b="1" dirty="0" err="1">
                <a:solidFill>
                  <a:srgbClr val="2EE2FA"/>
                </a:solidFill>
                <a:effectLst/>
                <a:latin typeface="Consolas" panose="020B0609020204030204" pitchFamily="49" charset="0"/>
              </a:rPr>
              <a:t>hiperparámetros</a:t>
            </a:r>
            <a:r>
              <a:rPr lang="es-ES" sz="2500" b="1" dirty="0">
                <a:solidFill>
                  <a:srgbClr val="2EE2FA"/>
                </a:solidFill>
                <a:effectLst/>
                <a:latin typeface="Consolas" panose="020B0609020204030204" pitchFamily="49" charset="0"/>
              </a:rPr>
              <a:t>:**</a:t>
            </a:r>
            <a:r>
              <a:rPr lang="es-ES" sz="2500" b="0" dirty="0">
                <a:solidFill>
                  <a:srgbClr val="FFFFFF"/>
                </a:solidFill>
                <a:effectLst/>
                <a:latin typeface="Consolas" panose="020B0609020204030204" pitchFamily="49" charset="0"/>
              </a:rPr>
              <a:t>: Cada modelo que usa tiene una serie de diales, manillas(configuración) que puede girar para dictar cómo funcionan. Cambiar estos valores puede aumentar o disminuir el rendimiento del modelo.</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**Importancia de las funciones:**</a:t>
            </a:r>
            <a:r>
              <a:rPr lang="es-ES" sz="2500" b="0" dirty="0">
                <a:solidFill>
                  <a:srgbClr val="FFFFFF"/>
                </a:solidFill>
                <a:effectLst/>
                <a:latin typeface="Consolas" panose="020B0609020204030204" pitchFamily="49" charset="0"/>
              </a:rPr>
              <a:t>: Si hay una gran cantidad de funciones que estamos usando para hacer predicciones, ¿algunas tienen más importancia que otras? Por ejemplo, para predecir enfermedades del corazón, ¿qué es más importante, el sexo o la edad?</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**Matriz de confusión:**</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https://www.dataschool.io/simple-guide-to-confusion-matrix-terminology/</a:t>
            </a:r>
            <a:r>
              <a:rPr lang="es-ES" sz="2500" b="0" dirty="0">
                <a:solidFill>
                  <a:srgbClr val="FFFFFF"/>
                </a:solidFill>
                <a:effectLst/>
                <a:latin typeface="Consolas" panose="020B0609020204030204" pitchFamily="49" charset="0"/>
              </a:rPr>
              <a:t>) - Compara los valores pronosticados con los valores reales de forma tabular, si es 100% correcto, todos los valores en la matriz estarán de arriba a la izquierda a abajo a la derecha (línea de diagnóstico).</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**Validación cruzada:**</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https://scikit-learn.org/stable/modules/cross_validation.html</a:t>
            </a:r>
            <a:r>
              <a:rPr lang="es-ES" sz="2500" b="0" dirty="0">
                <a:solidFill>
                  <a:srgbClr val="FFFFFF"/>
                </a:solidFill>
                <a:effectLst/>
                <a:latin typeface="Consolas" panose="020B0609020204030204" pitchFamily="49" charset="0"/>
              </a:rPr>
              <a:t>): divide su conjunto de datos en varias partes y entrena y prueba su modelo en cada parte y evalúa el rendimiento como un promedio.</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**Precisión:**</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https://scikit-learn.org/stable/modules/generated/sklearn.metrics.precision_score.html#sklearn.metrics.precision_score</a:t>
            </a:r>
            <a:r>
              <a:rPr lang="es-ES" sz="2500" b="0" dirty="0">
                <a:solidFill>
                  <a:srgbClr val="FFFFFF"/>
                </a:solidFill>
                <a:effectLst/>
                <a:latin typeface="Consolas" panose="020B0609020204030204" pitchFamily="49" charset="0"/>
              </a:rPr>
              <a:t>): proporción de verdaderos positivos sobre el número total de muestras. Una mayor precisión conduce a menos falsos positivos.</a:t>
            </a: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**Recordar:**</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https://scikit-learn.org/stable/modules/generated/sklearn.metrics.recall_score.html#sklearn.metrics.recall_score</a:t>
            </a:r>
            <a:r>
              <a:rPr lang="es-ES" sz="2500" b="0" dirty="0">
                <a:solidFill>
                  <a:srgbClr val="FFFFFF"/>
                </a:solidFill>
                <a:effectLst/>
                <a:latin typeface="Consolas" panose="020B0609020204030204" pitchFamily="49" charset="0"/>
              </a:rPr>
              <a:t>): proporción de verdaderos positivos sobre el número total de verdaderos positivos y falsos negativos. Un mayor recuerdo conduce a menos falsos negativos.</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**Puntuación F1:**</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https://scikit-learn.org/stable/modules/generated/sklearn.metrics.f1_score.html#sklearn.metrics.f1_score</a:t>
            </a:r>
            <a:r>
              <a:rPr lang="es-ES" sz="2500" b="0" dirty="0">
                <a:solidFill>
                  <a:srgbClr val="FFFFFF"/>
                </a:solidFill>
                <a:effectLst/>
                <a:latin typeface="Consolas" panose="020B0609020204030204" pitchFamily="49" charset="0"/>
              </a:rPr>
              <a:t>): combina precisión y recuperación en una métrica. 1 es mejor, 0 es peor.</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**Informe de clasificación:**</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https://scikit-learn.org/stable/modules/generated/sklearn.metrics.classification_report.html</a:t>
            </a:r>
            <a:r>
              <a:rPr lang="es-ES" sz="2500" b="0" dirty="0">
                <a:solidFill>
                  <a:srgbClr val="FFFFFF"/>
                </a:solidFill>
                <a:effectLst/>
                <a:latin typeface="Consolas" panose="020B0609020204030204" pitchFamily="49" charset="0"/>
              </a:rPr>
              <a:t>) - </a:t>
            </a:r>
            <a:r>
              <a:rPr lang="es-ES" sz="2500" b="0" dirty="0" err="1">
                <a:solidFill>
                  <a:srgbClr val="FFFFFF"/>
                </a:solidFill>
                <a:effectLst/>
                <a:latin typeface="Consolas" panose="020B0609020204030204" pitchFamily="49" charset="0"/>
              </a:rPr>
              <a:t>Sklearn</a:t>
            </a:r>
            <a:r>
              <a:rPr lang="es-ES" sz="2500" b="0" dirty="0">
                <a:solidFill>
                  <a:srgbClr val="FFFFFF"/>
                </a:solidFill>
                <a:effectLst/>
                <a:latin typeface="Consolas" panose="020B0609020204030204" pitchFamily="49" charset="0"/>
              </a:rPr>
              <a:t> tiene una función integrada llamada </a:t>
            </a:r>
            <a:r>
              <a:rPr lang="es-ES" sz="2500" b="0" i="1" dirty="0">
                <a:solidFill>
                  <a:srgbClr val="72F1B8"/>
                </a:solidFill>
                <a:effectLst/>
                <a:latin typeface="Consolas" panose="020B0609020204030204" pitchFamily="49" charset="0"/>
              </a:rPr>
              <a:t>`</a:t>
            </a:r>
            <a:r>
              <a:rPr lang="es-ES" sz="2500" b="0" i="1" dirty="0" err="1">
                <a:solidFill>
                  <a:srgbClr val="72F1B8"/>
                </a:solidFill>
                <a:effectLst/>
                <a:latin typeface="Consolas" panose="020B0609020204030204" pitchFamily="49" charset="0"/>
              </a:rPr>
              <a:t>classification_report</a:t>
            </a:r>
            <a:r>
              <a:rPr lang="es-ES" sz="2500" b="0" i="1" dirty="0">
                <a:solidFill>
                  <a:srgbClr val="72F1B8"/>
                </a:solidFill>
                <a:effectLst/>
                <a:latin typeface="Consolas" panose="020B0609020204030204" pitchFamily="49" charset="0"/>
              </a:rPr>
              <a:t>()`</a:t>
            </a:r>
            <a:r>
              <a:rPr lang="es-ES" sz="2500" b="0" dirty="0">
                <a:solidFill>
                  <a:srgbClr val="FFFFFF"/>
                </a:solidFill>
                <a:effectLst/>
                <a:latin typeface="Consolas" panose="020B0609020204030204" pitchFamily="49" charset="0"/>
              </a:rPr>
              <a:t> que devuelve algunas de las principales métricas de clasificación como precisión, recuperación y puntuación f1.</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**Curva ROC:**</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https://scikit-learn.org/stable/modules/generated/sklearn.metrics.roc_score.html</a:t>
            </a:r>
            <a:r>
              <a:rPr lang="es-ES" sz="2500" b="0" dirty="0">
                <a:solidFill>
                  <a:srgbClr val="FFFFFF"/>
                </a:solidFill>
                <a:effectLst/>
                <a:latin typeface="Consolas" panose="020B0609020204030204" pitchFamily="49" charset="0"/>
              </a:rPr>
              <a:t>) - [Características operativas del receptor](https://en.wikipedia.org /wiki/</a:t>
            </a:r>
            <a:r>
              <a:rPr lang="es-ES" sz="2500" b="0" dirty="0" err="1">
                <a:solidFill>
                  <a:srgbClr val="FFFFFF"/>
                </a:solidFill>
                <a:effectLst/>
                <a:latin typeface="Consolas" panose="020B0609020204030204" pitchFamily="49" charset="0"/>
              </a:rPr>
              <a:t>Receiver_operating_characteristic</a:t>
            </a:r>
            <a:r>
              <a:rPr lang="es-ES" sz="2500" b="0" dirty="0">
                <a:solidFill>
                  <a:srgbClr val="FFFFFF"/>
                </a:solidFill>
                <a:effectLst/>
                <a:latin typeface="Consolas" panose="020B0609020204030204" pitchFamily="49" charset="0"/>
              </a:rPr>
              <a:t>) es un gráfico de la tasa de verdaderos positivos frente a la tasa de falsos positivos.</a:t>
            </a:r>
            <a:endParaRPr lang="es-ES" sz="2500" b="0" dirty="0">
              <a:solidFill>
                <a:srgbClr val="BBBBBB"/>
              </a:solidFill>
              <a:effectLst/>
              <a:latin typeface="Consolas" panose="020B0609020204030204" pitchFamily="49" charset="0"/>
            </a:endParaRPr>
          </a:p>
          <a:p>
            <a:pPr marL="0" indent="0">
              <a:buNone/>
            </a:pPr>
            <a:r>
              <a:rPr lang="es-ES" sz="2500" b="0" dirty="0">
                <a:solidFill>
                  <a:srgbClr val="FFFFFF"/>
                </a:solidFill>
                <a:effectLst/>
                <a:latin typeface="Consolas" panose="020B0609020204030204" pitchFamily="49" charset="0"/>
              </a:rPr>
              <a:t>* [</a:t>
            </a:r>
            <a:r>
              <a:rPr lang="es-ES" sz="2500" b="1" dirty="0">
                <a:solidFill>
                  <a:srgbClr val="2EE2FA"/>
                </a:solidFill>
                <a:effectLst/>
                <a:latin typeface="Consolas" panose="020B0609020204030204" pitchFamily="49" charset="0"/>
              </a:rPr>
              <a:t>**Área bajo la curva (AUC):**</a:t>
            </a:r>
            <a:r>
              <a:rPr lang="es-ES" sz="2500" b="0" dirty="0">
                <a:solidFill>
                  <a:srgbClr val="FFFFFF"/>
                </a:solidFill>
                <a:effectLst/>
                <a:latin typeface="Consolas" panose="020B0609020204030204" pitchFamily="49" charset="0"/>
              </a:rPr>
              <a:t>](</a:t>
            </a:r>
            <a:r>
              <a:rPr lang="es-ES" sz="2500" b="0" i="1" dirty="0">
                <a:solidFill>
                  <a:srgbClr val="72F1B8"/>
                </a:solidFill>
                <a:effectLst/>
                <a:latin typeface="Consolas" panose="020B0609020204030204" pitchFamily="49" charset="0"/>
              </a:rPr>
              <a:t>https://scikit-learn.org/stable/modules/generated/sklearn.metrics.roc_auc_score.html</a:t>
            </a:r>
            <a:r>
              <a:rPr lang="es-ES" sz="2500" b="0" dirty="0">
                <a:solidFill>
                  <a:srgbClr val="FFFFFF"/>
                </a:solidFill>
                <a:effectLst/>
                <a:latin typeface="Consolas" panose="020B0609020204030204" pitchFamily="49" charset="0"/>
              </a:rPr>
              <a:t>): el área debajo de la curva ROC. Un modelo perfecto logra una puntuación de 1,0.</a:t>
            </a:r>
            <a:endParaRPr lang="es-ES" sz="2500" b="0" dirty="0">
              <a:solidFill>
                <a:srgbClr val="BBBBBB"/>
              </a:solidFill>
              <a:effectLst/>
              <a:latin typeface="Consolas" panose="020B0609020204030204" pitchFamily="49" charset="0"/>
            </a:endParaRPr>
          </a:p>
          <a:p>
            <a:endParaRPr lang="es-ES" sz="900" b="0" dirty="0">
              <a:solidFill>
                <a:srgbClr val="BBBBBB"/>
              </a:solidFill>
              <a:effectLst/>
              <a:latin typeface="Consolas" panose="020B0609020204030204" pitchFamily="49" charset="0"/>
            </a:endParaRPr>
          </a:p>
          <a:p>
            <a:endParaRPr lang="es-CO" sz="900" dirty="0"/>
          </a:p>
        </p:txBody>
      </p:sp>
    </p:spTree>
    <p:extLst>
      <p:ext uri="{BB962C8B-B14F-4D97-AF65-F5344CB8AC3E}">
        <p14:creationId xmlns:p14="http://schemas.microsoft.com/office/powerpoint/2010/main" val="389346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E3AEC-7797-409A-D5C6-47C082152235}"/>
              </a:ext>
            </a:extLst>
          </p:cNvPr>
          <p:cNvSpPr>
            <a:spLocks noGrp="1"/>
          </p:cNvSpPr>
          <p:nvPr>
            <p:ph type="title"/>
          </p:nvPr>
        </p:nvSpPr>
        <p:spPr>
          <a:xfrm>
            <a:off x="70495" y="114300"/>
            <a:ext cx="9905998" cy="1905000"/>
          </a:xfrm>
        </p:spPr>
        <p:txBody>
          <a:bodyPr/>
          <a:lstStyle/>
          <a:p>
            <a:r>
              <a:rPr lang="es-ES" b="1" dirty="0">
                <a:solidFill>
                  <a:schemeClr val="tx1"/>
                </a:solidFill>
                <a:effectLst/>
                <a:latin typeface="Consolas" panose="020B0609020204030204" pitchFamily="49" charset="0"/>
              </a:rPr>
              <a:t>Ajuste de </a:t>
            </a:r>
            <a:r>
              <a:rPr lang="es-ES" b="1" dirty="0" err="1">
                <a:solidFill>
                  <a:schemeClr val="tx1"/>
                </a:solidFill>
                <a:effectLst/>
                <a:latin typeface="Consolas" panose="020B0609020204030204" pitchFamily="49" charset="0"/>
              </a:rPr>
              <a:t>hiperparámetros</a:t>
            </a:r>
            <a:r>
              <a:rPr lang="es-ES" b="1" dirty="0">
                <a:solidFill>
                  <a:schemeClr val="tx1"/>
                </a:solidFill>
                <a:effectLst/>
                <a:latin typeface="Consolas" panose="020B0609020204030204" pitchFamily="49" charset="0"/>
              </a:rPr>
              <a:t> y validación cruzada</a:t>
            </a:r>
            <a:br>
              <a:rPr lang="es-ES" b="0" dirty="0">
                <a:solidFill>
                  <a:srgbClr val="BBBBBB"/>
                </a:solidFill>
                <a:effectLst/>
                <a:latin typeface="Consolas" panose="020B0609020204030204" pitchFamily="49" charset="0"/>
              </a:rPr>
            </a:br>
            <a:endParaRPr lang="es-CO" dirty="0"/>
          </a:p>
        </p:txBody>
      </p:sp>
      <p:sp>
        <p:nvSpPr>
          <p:cNvPr id="3" name="Marcador de contenido 2">
            <a:extLst>
              <a:ext uri="{FF2B5EF4-FFF2-40B4-BE49-F238E27FC236}">
                <a16:creationId xmlns:a16="http://schemas.microsoft.com/office/drawing/2014/main" id="{166E7F99-3FBB-E97B-93DF-C58309863F89}"/>
              </a:ext>
            </a:extLst>
          </p:cNvPr>
          <p:cNvSpPr>
            <a:spLocks noGrp="1"/>
          </p:cNvSpPr>
          <p:nvPr>
            <p:ph idx="1"/>
          </p:nvPr>
        </p:nvSpPr>
        <p:spPr>
          <a:xfrm>
            <a:off x="416483" y="1598142"/>
            <a:ext cx="9905998" cy="4820164"/>
          </a:xfrm>
        </p:spPr>
        <p:txBody>
          <a:bodyPr>
            <a:normAutofit fontScale="70000" lnSpcReduction="20000"/>
          </a:bodyPr>
          <a:lstStyle/>
          <a:p>
            <a:r>
              <a:rPr lang="es-ES" b="0" dirty="0">
                <a:solidFill>
                  <a:srgbClr val="FFFFFF"/>
                </a:solidFill>
                <a:effectLst/>
                <a:latin typeface="Consolas" panose="020B0609020204030204" pitchFamily="49" charset="0"/>
              </a:rPr>
              <a:t>Hay que tener cuidado cuando cambias la configuración y funciona tan bien que </a:t>
            </a:r>
            <a:r>
              <a:rPr lang="es-ES" b="1" dirty="0">
                <a:solidFill>
                  <a:srgbClr val="2EE2FA"/>
                </a:solidFill>
                <a:effectLst/>
                <a:latin typeface="Consolas" panose="020B0609020204030204" pitchFamily="49" charset="0"/>
              </a:rPr>
              <a:t>**</a:t>
            </a:r>
            <a:r>
              <a:rPr lang="es-ES" b="1" dirty="0" err="1">
                <a:solidFill>
                  <a:srgbClr val="2EE2FA"/>
                </a:solidFill>
                <a:effectLst/>
                <a:latin typeface="Consolas" panose="020B0609020204030204" pitchFamily="49" charset="0"/>
              </a:rPr>
              <a:t>sobreajusta</a:t>
            </a:r>
            <a:r>
              <a:rPr lang="es-ES" b="1" dirty="0">
                <a:solidFill>
                  <a:srgbClr val="2EE2FA"/>
                </a:solidFill>
                <a:effectLst/>
                <a:latin typeface="Consolas" panose="020B0609020204030204" pitchFamily="49" charset="0"/>
              </a:rPr>
              <a:t>**</a:t>
            </a:r>
            <a:r>
              <a:rPr lang="es-ES" b="0" dirty="0">
                <a:solidFill>
                  <a:srgbClr val="FFFFFF"/>
                </a:solidFill>
                <a:effectLst/>
                <a:latin typeface="Consolas" panose="020B0609020204030204" pitchFamily="49" charset="0"/>
              </a:rPr>
              <a:t> (lo hace demasiado bien) los datos.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Para probar diferentes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podría usar un </a:t>
            </a:r>
            <a:r>
              <a:rPr lang="es-ES" b="1" dirty="0">
                <a:solidFill>
                  <a:srgbClr val="2EE2FA"/>
                </a:solidFill>
                <a:effectLst/>
                <a:latin typeface="Consolas" panose="020B0609020204030204" pitchFamily="49" charset="0"/>
              </a:rPr>
              <a:t>**conjunto de validación**</a:t>
            </a:r>
            <a:r>
              <a:rPr lang="es-ES" b="0" dirty="0">
                <a:solidFill>
                  <a:srgbClr val="FFFFFF"/>
                </a:solidFill>
                <a:effectLst/>
                <a:latin typeface="Consolas" panose="020B0609020204030204" pitchFamily="49" charset="0"/>
              </a:rPr>
              <a:t>, pero dado que no tenemos muchos datos, usaremos la </a:t>
            </a:r>
            <a:r>
              <a:rPr lang="es-ES" b="1" dirty="0">
                <a:solidFill>
                  <a:srgbClr val="2EE2FA"/>
                </a:solidFill>
                <a:effectLst/>
                <a:latin typeface="Consolas" panose="020B0609020204030204" pitchFamily="49" charset="0"/>
              </a:rPr>
              <a:t>**validación cruzada**</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El tipo más común de validación cruzada es </a:t>
            </a:r>
            <a:r>
              <a:rPr lang="es-ES" b="0" i="1" dirty="0">
                <a:solidFill>
                  <a:srgbClr val="2EE2FA"/>
                </a:solidFill>
                <a:effectLst/>
                <a:latin typeface="Consolas" panose="020B0609020204030204" pitchFamily="49" charset="0"/>
              </a:rPr>
              <a:t>*k-</a:t>
            </a:r>
            <a:r>
              <a:rPr lang="es-ES" b="0" i="1" dirty="0" err="1">
                <a:solidFill>
                  <a:srgbClr val="2EE2FA"/>
                </a:solidFill>
                <a:effectLst/>
                <a:latin typeface="Consolas" panose="020B0609020204030204" pitchFamily="49" charset="0"/>
              </a:rPr>
              <a:t>fold</a:t>
            </a:r>
            <a:r>
              <a:rPr lang="es-ES" b="0" i="1" dirty="0">
                <a:solidFill>
                  <a:srgbClr val="2EE2FA"/>
                </a:solidFill>
                <a:effectLst/>
                <a:latin typeface="Consolas" panose="020B0609020204030204" pitchFamily="49" charset="0"/>
              </a:rPr>
              <a:t>*</a:t>
            </a:r>
            <a:r>
              <a:rPr lang="es-ES" b="0" dirty="0">
                <a:solidFill>
                  <a:srgbClr val="FFFFFF"/>
                </a:solidFill>
                <a:effectLst/>
                <a:latin typeface="Consolas" panose="020B0609020204030204" pitchFamily="49" charset="0"/>
              </a:rPr>
              <a:t>. Implica dividir sus datos en </a:t>
            </a:r>
            <a:r>
              <a:rPr lang="es-ES" b="0" i="1" dirty="0">
                <a:solidFill>
                  <a:srgbClr val="2EE2FA"/>
                </a:solidFill>
                <a:effectLst/>
                <a:latin typeface="Consolas" panose="020B0609020204030204" pitchFamily="49" charset="0"/>
              </a:rPr>
              <a:t>*k-</a:t>
            </a:r>
            <a:r>
              <a:rPr lang="es-ES" b="0" i="1" dirty="0" err="1">
                <a:solidFill>
                  <a:srgbClr val="2EE2FA"/>
                </a:solidFill>
                <a:effectLst/>
                <a:latin typeface="Consolas" panose="020B0609020204030204" pitchFamily="49" charset="0"/>
              </a:rPr>
              <a:t>fold's</a:t>
            </a:r>
            <a:r>
              <a:rPr lang="es-ES" b="0" i="1" dirty="0">
                <a:solidFill>
                  <a:srgbClr val="2EE2FA"/>
                </a:solidFill>
                <a:effectLst/>
                <a:latin typeface="Consolas" panose="020B0609020204030204" pitchFamily="49" charset="0"/>
              </a:rPr>
              <a:t>*</a:t>
            </a:r>
            <a:r>
              <a:rPr lang="es-ES" b="0" dirty="0">
                <a:solidFill>
                  <a:srgbClr val="FFFFFF"/>
                </a:solidFill>
                <a:effectLst/>
                <a:latin typeface="Consolas" panose="020B0609020204030204" pitchFamily="49" charset="0"/>
              </a:rPr>
              <a:t> y luego probar un modelo en cada uno. Por ejemplo, digamos que tenemos 5 divisiones (k = 5). Esto es lo que podría parecer.</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Obtendremos algunas métricas más como </a:t>
            </a:r>
            <a:r>
              <a:rPr lang="es-ES" b="1" dirty="0">
                <a:solidFill>
                  <a:srgbClr val="2EE2FA"/>
                </a:solidFill>
                <a:effectLst/>
                <a:latin typeface="Consolas" panose="020B0609020204030204" pitchFamily="49" charset="0"/>
              </a:rPr>
              <a:t>**precisión**</a:t>
            </a: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**recuperación**</a:t>
            </a: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**F1-score**</a:t>
            </a:r>
            <a:r>
              <a:rPr lang="es-ES" b="0" dirty="0">
                <a:solidFill>
                  <a:srgbClr val="FFFFFF"/>
                </a:solidFill>
                <a:effectLst/>
                <a:latin typeface="Consolas" panose="020B0609020204030204" pitchFamily="49" charset="0"/>
              </a:rPr>
              <a:t> y </a:t>
            </a:r>
            <a:r>
              <a:rPr lang="es-ES" b="1" dirty="0">
                <a:solidFill>
                  <a:srgbClr val="2EE2FA"/>
                </a:solidFill>
                <a:effectLst/>
                <a:latin typeface="Consolas" panose="020B0609020204030204" pitchFamily="49" charset="0"/>
              </a:rPr>
              <a:t>**ROC**</a:t>
            </a:r>
            <a:r>
              <a:rPr lang="es-ES" b="0" dirty="0">
                <a:solidFill>
                  <a:srgbClr val="FFFFFF"/>
                </a:solidFill>
                <a:effectLst/>
                <a:latin typeface="Consolas" panose="020B0609020204030204" pitchFamily="49" charset="0"/>
              </a:rPr>
              <a:t> al mismo tiempo.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Esto es lo que se </a:t>
            </a:r>
            <a:r>
              <a:rPr lang="es-ES" b="0" dirty="0" err="1">
                <a:solidFill>
                  <a:srgbClr val="FFFFFF"/>
                </a:solidFill>
                <a:effectLst/>
                <a:latin typeface="Consolas" panose="020B0609020204030204" pitchFamily="49" charset="0"/>
              </a:rPr>
              <a:t>hara</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1. Ajuste los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del modelo, vea cuál funciona mejor</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2. Realizar validación cruzada</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3. Trazar curvas ROC</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4. Haz una matriz de confusión</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5. Obtenga métricas de precisión, recuperación y puntuación F1</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6. Encuentra las características más importantes del modelo</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69706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1FE4E-7D72-542E-ECAC-7040F946F1CE}"/>
              </a:ext>
            </a:extLst>
          </p:cNvPr>
          <p:cNvSpPr>
            <a:spLocks noGrp="1"/>
          </p:cNvSpPr>
          <p:nvPr>
            <p:ph type="title"/>
          </p:nvPr>
        </p:nvSpPr>
        <p:spPr>
          <a:xfrm>
            <a:off x="400006" y="271849"/>
            <a:ext cx="4394415" cy="1905000"/>
          </a:xfrm>
        </p:spPr>
        <p:txBody>
          <a:bodyPr>
            <a:normAutofit fontScale="90000"/>
          </a:bodyPr>
          <a:lstStyle/>
          <a:p>
            <a:r>
              <a:rPr lang="en-US" b="1" dirty="0" err="1">
                <a:solidFill>
                  <a:schemeClr val="tx1"/>
                </a:solidFill>
                <a:effectLst/>
                <a:latin typeface="Consolas" panose="020B0609020204030204" pitchFamily="49" charset="0"/>
              </a:rPr>
              <a:t>Ajustar</a:t>
            </a:r>
            <a:r>
              <a:rPr lang="en-US" b="1" dirty="0">
                <a:solidFill>
                  <a:schemeClr val="tx1"/>
                </a:solidFill>
                <a:effectLst/>
                <a:latin typeface="Consolas" panose="020B0609020204030204" pitchFamily="49" charset="0"/>
              </a:rPr>
              <a:t> </a:t>
            </a:r>
            <a:r>
              <a:rPr lang="en-US" b="1" dirty="0" err="1">
                <a:solidFill>
                  <a:schemeClr val="tx1"/>
                </a:solidFill>
                <a:effectLst/>
                <a:latin typeface="Consolas" panose="020B0609020204030204" pitchFamily="49" charset="0"/>
              </a:rPr>
              <a:t>KNeighborsClassifier</a:t>
            </a:r>
            <a:r>
              <a:rPr lang="en-US" b="1" dirty="0">
                <a:solidFill>
                  <a:schemeClr val="tx1"/>
                </a:solidFill>
                <a:effectLst/>
                <a:latin typeface="Consolas" panose="020B0609020204030204" pitchFamily="49" charset="0"/>
              </a:rPr>
              <a:t> (KNN) a mano</a:t>
            </a:r>
            <a:br>
              <a:rPr lang="en-U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4D20CDEF-2B20-29AA-E006-7E91C8CDC8A7}"/>
              </a:ext>
            </a:extLst>
          </p:cNvPr>
          <p:cNvSpPr>
            <a:spLocks noGrp="1"/>
          </p:cNvSpPr>
          <p:nvPr>
            <p:ph idx="1"/>
          </p:nvPr>
        </p:nvSpPr>
        <p:spPr>
          <a:xfrm>
            <a:off x="161110" y="2386913"/>
            <a:ext cx="4073138" cy="3124201"/>
          </a:xfrm>
        </p:spPr>
        <p:txBody>
          <a:bodyPr/>
          <a:lstStyle/>
          <a:p>
            <a:r>
              <a:rPr lang="es-ES" b="0" dirty="0">
                <a:solidFill>
                  <a:srgbClr val="FFFFFF"/>
                </a:solidFill>
                <a:effectLst/>
                <a:latin typeface="Consolas" panose="020B0609020204030204" pitchFamily="49" charset="0"/>
              </a:rPr>
              <a:t>Hay un </a:t>
            </a:r>
            <a:r>
              <a:rPr lang="es-ES" b="0" dirty="0" err="1">
                <a:solidFill>
                  <a:srgbClr val="FFFFFF"/>
                </a:solidFill>
                <a:effectLst/>
                <a:latin typeface="Consolas" panose="020B0609020204030204" pitchFamily="49" charset="0"/>
              </a:rPr>
              <a:t>hiperparámetro</a:t>
            </a:r>
            <a:r>
              <a:rPr lang="es-ES" b="0" dirty="0">
                <a:solidFill>
                  <a:srgbClr val="FFFFFF"/>
                </a:solidFill>
                <a:effectLst/>
                <a:latin typeface="Consolas" panose="020B0609020204030204" pitchFamily="49" charset="0"/>
              </a:rPr>
              <a:t> principal para ajustar el algoritmo K-</a:t>
            </a:r>
            <a:r>
              <a:rPr lang="es-ES" b="0" dirty="0" err="1">
                <a:solidFill>
                  <a:srgbClr val="FFFFFF"/>
                </a:solidFill>
                <a:effectLst/>
                <a:latin typeface="Consolas" panose="020B0609020204030204" pitchFamily="49" charset="0"/>
              </a:rPr>
              <a:t>Nearest</a:t>
            </a:r>
            <a:r>
              <a:rPr lang="es-ES" b="0" dirty="0">
                <a:solidFill>
                  <a:srgbClr val="FFFFFF"/>
                </a:solidFill>
                <a:effectLst/>
                <a:latin typeface="Consolas" panose="020B0609020204030204" pitchFamily="49" charset="0"/>
              </a:rPr>
              <a:t> </a:t>
            </a:r>
            <a:r>
              <a:rPr lang="es-ES" b="0" dirty="0" err="1">
                <a:solidFill>
                  <a:srgbClr val="FFFFFF"/>
                </a:solidFill>
                <a:effectLst/>
                <a:latin typeface="Consolas" panose="020B0609020204030204" pitchFamily="49" charset="0"/>
              </a:rPr>
              <a:t>Neighbors</a:t>
            </a:r>
            <a:r>
              <a:rPr lang="es-ES" b="0" dirty="0">
                <a:solidFill>
                  <a:srgbClr val="FFFFFF"/>
                </a:solidFill>
                <a:effectLst/>
                <a:latin typeface="Consolas" panose="020B0609020204030204" pitchFamily="49" charset="0"/>
              </a:rPr>
              <a:t> (KNN). El valor predeterminado es 5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n_neigbors</a:t>
            </a:r>
            <a:r>
              <a:rPr lang="es-ES" b="0" i="1" dirty="0">
                <a:solidFill>
                  <a:srgbClr val="72F1B8"/>
                </a:solidFill>
                <a:effectLst/>
                <a:latin typeface="Consolas" panose="020B0609020204030204" pitchFamily="49" charset="0"/>
              </a:rPr>
              <a:t>=5`</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 probaran algunos valores diferentes de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n_neighbors</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2E614C4E-FEFB-3E3A-6DE3-2E1801BBBBF7}"/>
              </a:ext>
            </a:extLst>
          </p:cNvPr>
          <p:cNvPicPr>
            <a:picLocks noChangeAspect="1"/>
          </p:cNvPicPr>
          <p:nvPr/>
        </p:nvPicPr>
        <p:blipFill>
          <a:blip r:embed="rId2"/>
          <a:stretch>
            <a:fillRect/>
          </a:stretch>
        </p:blipFill>
        <p:spPr>
          <a:xfrm>
            <a:off x="8670970" y="3247007"/>
            <a:ext cx="3240944" cy="2733666"/>
          </a:xfrm>
          <a:prstGeom prst="rect">
            <a:avLst/>
          </a:prstGeom>
        </p:spPr>
      </p:pic>
      <p:pic>
        <p:nvPicPr>
          <p:cNvPr id="7" name="Imagen 6">
            <a:extLst>
              <a:ext uri="{FF2B5EF4-FFF2-40B4-BE49-F238E27FC236}">
                <a16:creationId xmlns:a16="http://schemas.microsoft.com/office/drawing/2014/main" id="{238ECC98-B4B2-AAC2-25DE-C974DC88AC30}"/>
              </a:ext>
            </a:extLst>
          </p:cNvPr>
          <p:cNvPicPr>
            <a:picLocks noChangeAspect="1"/>
          </p:cNvPicPr>
          <p:nvPr/>
        </p:nvPicPr>
        <p:blipFill>
          <a:blip r:embed="rId3"/>
          <a:stretch>
            <a:fillRect/>
          </a:stretch>
        </p:blipFill>
        <p:spPr>
          <a:xfrm>
            <a:off x="6301946" y="2268818"/>
            <a:ext cx="1994714" cy="4343399"/>
          </a:xfrm>
          <a:prstGeom prst="rect">
            <a:avLst/>
          </a:prstGeom>
        </p:spPr>
      </p:pic>
      <p:pic>
        <p:nvPicPr>
          <p:cNvPr id="9" name="Imagen 8">
            <a:extLst>
              <a:ext uri="{FF2B5EF4-FFF2-40B4-BE49-F238E27FC236}">
                <a16:creationId xmlns:a16="http://schemas.microsoft.com/office/drawing/2014/main" id="{80B476AF-BD34-A176-39E6-D4BFDDEE026B}"/>
              </a:ext>
            </a:extLst>
          </p:cNvPr>
          <p:cNvPicPr>
            <a:picLocks noChangeAspect="1"/>
          </p:cNvPicPr>
          <p:nvPr/>
        </p:nvPicPr>
        <p:blipFill>
          <a:blip r:embed="rId4"/>
          <a:stretch>
            <a:fillRect/>
          </a:stretch>
        </p:blipFill>
        <p:spPr>
          <a:xfrm>
            <a:off x="4229100" y="2268819"/>
            <a:ext cx="1866900" cy="4343400"/>
          </a:xfrm>
          <a:prstGeom prst="rect">
            <a:avLst/>
          </a:prstGeom>
        </p:spPr>
      </p:pic>
    </p:spTree>
    <p:extLst>
      <p:ext uri="{BB962C8B-B14F-4D97-AF65-F5344CB8AC3E}">
        <p14:creationId xmlns:p14="http://schemas.microsoft.com/office/powerpoint/2010/main" val="133883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134DE-A2DF-028D-C79B-2EB6AA9201AE}"/>
              </a:ext>
            </a:extLst>
          </p:cNvPr>
          <p:cNvSpPr>
            <a:spLocks noGrp="1"/>
          </p:cNvSpPr>
          <p:nvPr>
            <p:ph type="title"/>
          </p:nvPr>
        </p:nvSpPr>
        <p:spPr>
          <a:xfrm>
            <a:off x="334105" y="564936"/>
            <a:ext cx="4608598" cy="784654"/>
          </a:xfrm>
        </p:spPr>
        <p:txBody>
          <a:bodyPr>
            <a:normAutofit fontScale="90000"/>
          </a:bodyPr>
          <a:lstStyle/>
          <a:p>
            <a:r>
              <a:rPr lang="es-CO" b="0" i="1" dirty="0">
                <a:solidFill>
                  <a:schemeClr val="tx1"/>
                </a:solidFill>
                <a:effectLst/>
                <a:latin typeface="Consolas" panose="020B0609020204030204" pitchFamily="49" charset="0"/>
              </a:rPr>
              <a:t>Graficamos los resultados</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48117E79-5071-8D7E-E946-E415C514720F}"/>
              </a:ext>
            </a:extLst>
          </p:cNvPr>
          <p:cNvSpPr>
            <a:spLocks noGrp="1"/>
          </p:cNvSpPr>
          <p:nvPr>
            <p:ph idx="1"/>
          </p:nvPr>
        </p:nvSpPr>
        <p:spPr>
          <a:xfrm>
            <a:off x="334105" y="1600200"/>
            <a:ext cx="6857528" cy="708454"/>
          </a:xfrm>
        </p:spPr>
        <p:txBody>
          <a:bodyPr/>
          <a:lstStyle/>
          <a:p>
            <a:pPr marL="0" indent="0">
              <a:buNone/>
            </a:pPr>
            <a:r>
              <a:rPr lang="es-ES" b="0" i="0" dirty="0">
                <a:solidFill>
                  <a:srgbClr val="BBBBBB"/>
                </a:solidFill>
                <a:effectLst/>
                <a:latin typeface="Consolas" panose="020B0609020204030204" pitchFamily="49" charset="0"/>
              </a:rPr>
              <a:t>Puntaje máximo de KNN en los datos de prueba: 75.41%</a:t>
            </a:r>
          </a:p>
          <a:p>
            <a:endParaRPr lang="es-CO" dirty="0"/>
          </a:p>
        </p:txBody>
      </p:sp>
      <p:pic>
        <p:nvPicPr>
          <p:cNvPr id="5" name="Imagen 4">
            <a:extLst>
              <a:ext uri="{FF2B5EF4-FFF2-40B4-BE49-F238E27FC236}">
                <a16:creationId xmlns:a16="http://schemas.microsoft.com/office/drawing/2014/main" id="{5F8695C1-E51C-DC2B-E64A-C7FD12FD6595}"/>
              </a:ext>
            </a:extLst>
          </p:cNvPr>
          <p:cNvPicPr>
            <a:picLocks noChangeAspect="1"/>
          </p:cNvPicPr>
          <p:nvPr/>
        </p:nvPicPr>
        <p:blipFill>
          <a:blip r:embed="rId2"/>
          <a:stretch>
            <a:fillRect/>
          </a:stretch>
        </p:blipFill>
        <p:spPr>
          <a:xfrm>
            <a:off x="238897" y="2379448"/>
            <a:ext cx="5486400" cy="4124325"/>
          </a:xfrm>
          <a:prstGeom prst="rect">
            <a:avLst/>
          </a:prstGeom>
        </p:spPr>
      </p:pic>
      <p:sp>
        <p:nvSpPr>
          <p:cNvPr id="6" name="CuadroTexto 5">
            <a:extLst>
              <a:ext uri="{FF2B5EF4-FFF2-40B4-BE49-F238E27FC236}">
                <a16:creationId xmlns:a16="http://schemas.microsoft.com/office/drawing/2014/main" id="{EA533C7B-FFCA-7D26-47E9-2C00B857C0D3}"/>
              </a:ext>
            </a:extLst>
          </p:cNvPr>
          <p:cNvSpPr txBox="1"/>
          <p:nvPr/>
        </p:nvSpPr>
        <p:spPr>
          <a:xfrm>
            <a:off x="7101015" y="459581"/>
            <a:ext cx="4542695" cy="6555641"/>
          </a:xfrm>
          <a:prstGeom prst="rect">
            <a:avLst/>
          </a:prstGeom>
          <a:noFill/>
        </p:spPr>
        <p:txBody>
          <a:bodyPr wrap="square" rtlCol="0">
            <a:spAutoFit/>
          </a:bodyPr>
          <a:lstStyle/>
          <a:p>
            <a:r>
              <a:rPr lang="es-ES" sz="1600" b="0" dirty="0">
                <a:solidFill>
                  <a:srgbClr val="FFFFFF"/>
                </a:solidFill>
                <a:effectLst/>
                <a:latin typeface="Consolas" panose="020B0609020204030204" pitchFamily="49" charset="0"/>
              </a:rPr>
              <a:t>Mirando el gráfico, </a:t>
            </a:r>
            <a:r>
              <a:rPr lang="es-ES" sz="1600" b="0" i="1" dirty="0">
                <a:solidFill>
                  <a:srgbClr val="72F1B8"/>
                </a:solidFill>
                <a:effectLst/>
                <a:latin typeface="Consolas" panose="020B0609020204030204" pitchFamily="49" charset="0"/>
              </a:rPr>
              <a:t>`</a:t>
            </a:r>
            <a:r>
              <a:rPr lang="es-ES" sz="1600" b="0" i="1" dirty="0" err="1">
                <a:solidFill>
                  <a:srgbClr val="72F1B8"/>
                </a:solidFill>
                <a:effectLst/>
                <a:latin typeface="Consolas" panose="020B0609020204030204" pitchFamily="49" charset="0"/>
              </a:rPr>
              <a:t>n_neighbors</a:t>
            </a:r>
            <a:r>
              <a:rPr lang="es-ES" sz="1600" b="0" i="1" dirty="0">
                <a:solidFill>
                  <a:srgbClr val="72F1B8"/>
                </a:solidFill>
                <a:effectLst/>
                <a:latin typeface="Consolas" panose="020B0609020204030204" pitchFamily="49" charset="0"/>
              </a:rPr>
              <a:t> = 11`</a:t>
            </a:r>
            <a:r>
              <a:rPr lang="es-ES" sz="1600" b="0" dirty="0">
                <a:solidFill>
                  <a:srgbClr val="FFFFFF"/>
                </a:solidFill>
                <a:effectLst/>
                <a:latin typeface="Consolas" panose="020B0609020204030204" pitchFamily="49" charset="0"/>
              </a:rPr>
              <a:t> parece lo mejor.</a:t>
            </a:r>
            <a:endParaRPr lang="es-ES" sz="1600" b="0" dirty="0">
              <a:solidFill>
                <a:srgbClr val="BBBBBB"/>
              </a:solidFill>
              <a:effectLst/>
              <a:latin typeface="Consolas" panose="020B0609020204030204" pitchFamily="49" charset="0"/>
            </a:endParaRPr>
          </a:p>
          <a:p>
            <a:br>
              <a:rPr lang="es-ES" sz="1600" b="0" dirty="0">
                <a:solidFill>
                  <a:srgbClr val="BBBBBB"/>
                </a:solidFill>
                <a:effectLst/>
                <a:latin typeface="Consolas" panose="020B0609020204030204" pitchFamily="49" charset="0"/>
              </a:rPr>
            </a:br>
            <a:r>
              <a:rPr lang="es-ES" sz="1600" b="0" dirty="0">
                <a:solidFill>
                  <a:srgbClr val="FFFFFF"/>
                </a:solidFill>
                <a:effectLst/>
                <a:latin typeface="Consolas" panose="020B0609020204030204" pitchFamily="49" charset="0"/>
              </a:rPr>
              <a:t>Incluso sabiendo esto, el rendimiento del modelo </a:t>
            </a:r>
            <a:r>
              <a:rPr lang="es-ES" sz="1600" b="0" i="1" dirty="0">
                <a:solidFill>
                  <a:srgbClr val="72F1B8"/>
                </a:solidFill>
                <a:effectLst/>
                <a:latin typeface="Consolas" panose="020B0609020204030204" pitchFamily="49" charset="0"/>
              </a:rPr>
              <a:t>`KNN`</a:t>
            </a:r>
            <a:r>
              <a:rPr lang="es-ES" sz="1600" b="0" dirty="0">
                <a:solidFill>
                  <a:srgbClr val="FFFFFF"/>
                </a:solidFill>
                <a:effectLst/>
                <a:latin typeface="Consolas" panose="020B0609020204030204" pitchFamily="49" charset="0"/>
              </a:rPr>
              <a:t> no se acercó a lo que hicieron </a:t>
            </a:r>
            <a:r>
              <a:rPr lang="es-ES" sz="1600" b="0" i="1" dirty="0">
                <a:solidFill>
                  <a:srgbClr val="72F1B8"/>
                </a:solidFill>
                <a:effectLst/>
                <a:latin typeface="Consolas" panose="020B0609020204030204" pitchFamily="49" charset="0"/>
              </a:rPr>
              <a:t>`</a:t>
            </a:r>
            <a:r>
              <a:rPr lang="es-ES" sz="1600" b="0" i="1" dirty="0" err="1">
                <a:solidFill>
                  <a:srgbClr val="72F1B8"/>
                </a:solidFill>
                <a:effectLst/>
                <a:latin typeface="Consolas" panose="020B0609020204030204" pitchFamily="49" charset="0"/>
              </a:rPr>
              <a:t>LogisticRegression</a:t>
            </a:r>
            <a:r>
              <a:rPr lang="es-ES" sz="1600" b="0" i="1" dirty="0">
                <a:solidFill>
                  <a:srgbClr val="72F1B8"/>
                </a:solidFill>
                <a:effectLst/>
                <a:latin typeface="Consolas" panose="020B0609020204030204" pitchFamily="49" charset="0"/>
              </a:rPr>
              <a:t>`</a:t>
            </a:r>
            <a:r>
              <a:rPr lang="es-ES" sz="1600" b="0" dirty="0">
                <a:solidFill>
                  <a:srgbClr val="FFFFFF"/>
                </a:solidFill>
                <a:effectLst/>
                <a:latin typeface="Consolas" panose="020B0609020204030204" pitchFamily="49" charset="0"/>
              </a:rPr>
              <a:t> o </a:t>
            </a:r>
            <a:r>
              <a:rPr lang="es-ES" sz="1600" b="0" i="1" dirty="0">
                <a:solidFill>
                  <a:srgbClr val="72F1B8"/>
                </a:solidFill>
                <a:effectLst/>
                <a:latin typeface="Consolas" panose="020B0609020204030204" pitchFamily="49" charset="0"/>
              </a:rPr>
              <a:t>`</a:t>
            </a:r>
            <a:r>
              <a:rPr lang="es-ES" sz="1600" b="0" i="1" dirty="0" err="1">
                <a:solidFill>
                  <a:srgbClr val="72F1B8"/>
                </a:solidFill>
                <a:effectLst/>
                <a:latin typeface="Consolas" panose="020B0609020204030204" pitchFamily="49" charset="0"/>
              </a:rPr>
              <a:t>RandomForestClassifier</a:t>
            </a:r>
            <a:r>
              <a:rPr lang="es-ES" sz="1600" b="0" i="1" dirty="0">
                <a:solidFill>
                  <a:srgbClr val="72F1B8"/>
                </a:solidFill>
                <a:effectLst/>
                <a:latin typeface="Consolas" panose="020B0609020204030204" pitchFamily="49" charset="0"/>
              </a:rPr>
              <a:t>`</a:t>
            </a:r>
            <a:r>
              <a:rPr lang="es-ES" sz="1600" b="0" dirty="0">
                <a:solidFill>
                  <a:srgbClr val="FFFFFF"/>
                </a:solidFill>
                <a:effectLst/>
                <a:latin typeface="Consolas" panose="020B0609020204030204" pitchFamily="49" charset="0"/>
              </a:rPr>
              <a:t>.</a:t>
            </a:r>
            <a:endParaRPr lang="es-ES" sz="1600" b="0" dirty="0">
              <a:solidFill>
                <a:srgbClr val="BBBBBB"/>
              </a:solidFill>
              <a:effectLst/>
              <a:latin typeface="Consolas" panose="020B0609020204030204" pitchFamily="49" charset="0"/>
            </a:endParaRPr>
          </a:p>
          <a:p>
            <a:br>
              <a:rPr lang="es-ES" sz="1600" b="0" dirty="0">
                <a:solidFill>
                  <a:srgbClr val="BBBBBB"/>
                </a:solidFill>
                <a:effectLst/>
                <a:latin typeface="Consolas" panose="020B0609020204030204" pitchFamily="49" charset="0"/>
              </a:rPr>
            </a:br>
            <a:r>
              <a:rPr lang="es-ES" sz="1600" b="0" dirty="0">
                <a:solidFill>
                  <a:srgbClr val="FFFFFF"/>
                </a:solidFill>
                <a:effectLst/>
                <a:latin typeface="Consolas" panose="020B0609020204030204" pitchFamily="49" charset="0"/>
              </a:rPr>
              <a:t>Debido a esto, se descarta </a:t>
            </a:r>
            <a:r>
              <a:rPr lang="es-ES" sz="1600" b="0" i="1" dirty="0">
                <a:solidFill>
                  <a:srgbClr val="72F1B8"/>
                </a:solidFill>
                <a:effectLst/>
                <a:latin typeface="Consolas" panose="020B0609020204030204" pitchFamily="49" charset="0"/>
              </a:rPr>
              <a:t>`KNN`</a:t>
            </a:r>
            <a:r>
              <a:rPr lang="es-ES" sz="1600" b="0" dirty="0">
                <a:solidFill>
                  <a:srgbClr val="FFFFFF"/>
                </a:solidFill>
                <a:effectLst/>
                <a:latin typeface="Consolas" panose="020B0609020204030204" pitchFamily="49" charset="0"/>
              </a:rPr>
              <a:t> y nos centraremos en los otros dos.</a:t>
            </a:r>
          </a:p>
          <a:p>
            <a:r>
              <a:rPr lang="es-ES" sz="1600" b="0" dirty="0">
                <a:solidFill>
                  <a:srgbClr val="FFFFFF"/>
                </a:solidFill>
                <a:effectLst/>
                <a:latin typeface="Consolas" panose="020B0609020204030204" pitchFamily="49" charset="0"/>
              </a:rPr>
              <a:t>Hemos ajustado </a:t>
            </a:r>
            <a:r>
              <a:rPr lang="es-ES" sz="1600" b="0" i="1" dirty="0">
                <a:solidFill>
                  <a:srgbClr val="72F1B8"/>
                </a:solidFill>
                <a:effectLst/>
                <a:latin typeface="Consolas" panose="020B0609020204030204" pitchFamily="49" charset="0"/>
              </a:rPr>
              <a:t>`KNN`</a:t>
            </a:r>
            <a:r>
              <a:rPr lang="es-ES" sz="1600" b="0" dirty="0">
                <a:solidFill>
                  <a:srgbClr val="FFFFFF"/>
                </a:solidFill>
                <a:effectLst/>
                <a:latin typeface="Consolas" panose="020B0609020204030204" pitchFamily="49" charset="0"/>
              </a:rPr>
              <a:t> a mano, pero veamos cómo podemos </a:t>
            </a:r>
            <a:r>
              <a:rPr lang="es-ES" sz="1600" b="0" i="1" dirty="0">
                <a:solidFill>
                  <a:srgbClr val="72F1B8"/>
                </a:solidFill>
                <a:effectLst/>
                <a:latin typeface="Consolas" panose="020B0609020204030204" pitchFamily="49" charset="0"/>
              </a:rPr>
              <a:t>`</a:t>
            </a:r>
            <a:r>
              <a:rPr lang="es-ES" sz="1600" b="0" i="1" dirty="0" err="1">
                <a:solidFill>
                  <a:srgbClr val="72F1B8"/>
                </a:solidFill>
                <a:effectLst/>
                <a:latin typeface="Consolas" panose="020B0609020204030204" pitchFamily="49" charset="0"/>
              </a:rPr>
              <a:t>LogisticsRegression</a:t>
            </a:r>
            <a:r>
              <a:rPr lang="es-ES" sz="1600" b="0" i="1" dirty="0">
                <a:solidFill>
                  <a:srgbClr val="72F1B8"/>
                </a:solidFill>
                <a:effectLst/>
                <a:latin typeface="Consolas" panose="020B0609020204030204" pitchFamily="49" charset="0"/>
              </a:rPr>
              <a:t>`</a:t>
            </a:r>
            <a:r>
              <a:rPr lang="es-ES" sz="1600" b="0" dirty="0">
                <a:solidFill>
                  <a:srgbClr val="FFFFFF"/>
                </a:solidFill>
                <a:effectLst/>
                <a:latin typeface="Consolas" panose="020B0609020204030204" pitchFamily="49" charset="0"/>
              </a:rPr>
              <a:t> y </a:t>
            </a:r>
            <a:r>
              <a:rPr lang="es-ES" sz="1600" b="0" i="1" dirty="0">
                <a:solidFill>
                  <a:srgbClr val="72F1B8"/>
                </a:solidFill>
                <a:effectLst/>
                <a:latin typeface="Consolas" panose="020B0609020204030204" pitchFamily="49" charset="0"/>
              </a:rPr>
              <a:t>`</a:t>
            </a:r>
            <a:r>
              <a:rPr lang="es-ES" sz="1600" b="0" i="1" dirty="0" err="1">
                <a:solidFill>
                  <a:srgbClr val="72F1B8"/>
                </a:solidFill>
                <a:effectLst/>
                <a:latin typeface="Consolas" panose="020B0609020204030204" pitchFamily="49" charset="0"/>
              </a:rPr>
              <a:t>RandomForestClassifier</a:t>
            </a:r>
            <a:r>
              <a:rPr lang="es-ES" sz="1600" b="0" i="1" dirty="0">
                <a:solidFill>
                  <a:srgbClr val="72F1B8"/>
                </a:solidFill>
                <a:effectLst/>
                <a:latin typeface="Consolas" panose="020B0609020204030204" pitchFamily="49" charset="0"/>
              </a:rPr>
              <a:t>`</a:t>
            </a:r>
            <a:r>
              <a:rPr lang="es-ES" sz="1600" b="0" dirty="0">
                <a:solidFill>
                  <a:srgbClr val="FFFFFF"/>
                </a:solidFill>
                <a:effectLst/>
                <a:latin typeface="Consolas" panose="020B0609020204030204" pitchFamily="49" charset="0"/>
              </a:rPr>
              <a:t> usando [</a:t>
            </a:r>
            <a:r>
              <a:rPr lang="es-ES" sz="1600" b="0" dirty="0">
                <a:solidFill>
                  <a:srgbClr val="FEDE5D"/>
                </a:solidFill>
                <a:effectLst/>
                <a:latin typeface="Consolas" panose="020B0609020204030204" pitchFamily="49" charset="0"/>
              </a:rPr>
              <a:t>`</a:t>
            </a:r>
            <a:r>
              <a:rPr lang="es-ES" sz="1600" b="0" dirty="0" err="1">
                <a:solidFill>
                  <a:srgbClr val="FEDE5D"/>
                </a:solidFill>
                <a:effectLst/>
                <a:latin typeface="Consolas" panose="020B0609020204030204" pitchFamily="49" charset="0"/>
              </a:rPr>
              <a:t>RandomizedSearchCV</a:t>
            </a:r>
            <a:r>
              <a:rPr lang="es-ES" sz="1600" b="0" dirty="0">
                <a:solidFill>
                  <a:srgbClr val="FEDE5D"/>
                </a:solidFill>
                <a:effectLst/>
                <a:latin typeface="Consolas" panose="020B0609020204030204" pitchFamily="49" charset="0"/>
              </a:rPr>
              <a:t>`</a:t>
            </a:r>
            <a:r>
              <a:rPr lang="es-ES" sz="1600" b="0" dirty="0">
                <a:solidFill>
                  <a:srgbClr val="FFFFFF"/>
                </a:solidFill>
                <a:effectLst/>
                <a:latin typeface="Consolas" panose="020B0609020204030204" pitchFamily="49" charset="0"/>
              </a:rPr>
              <a:t>](https://scikit-learn.org/stable/modules/generated/sklearn.model_selection.RandomizedSearchCV .</a:t>
            </a:r>
            <a:r>
              <a:rPr lang="es-ES" sz="1600" b="0" dirty="0" err="1">
                <a:solidFill>
                  <a:srgbClr val="FFFFFF"/>
                </a:solidFill>
                <a:effectLst/>
                <a:latin typeface="Consolas" panose="020B0609020204030204" pitchFamily="49" charset="0"/>
              </a:rPr>
              <a:t>html</a:t>
            </a:r>
            <a:r>
              <a:rPr lang="es-ES" sz="1600" b="0" dirty="0">
                <a:solidFill>
                  <a:srgbClr val="FFFFFF"/>
                </a:solidFill>
                <a:effectLst/>
                <a:latin typeface="Consolas" panose="020B0609020204030204" pitchFamily="49" charset="0"/>
              </a:rPr>
              <a:t>).</a:t>
            </a:r>
            <a:endParaRPr lang="es-ES" sz="1600" b="0" dirty="0">
              <a:solidFill>
                <a:srgbClr val="BBBBBB"/>
              </a:solidFill>
              <a:effectLst/>
              <a:latin typeface="Consolas" panose="020B0609020204030204" pitchFamily="49" charset="0"/>
            </a:endParaRPr>
          </a:p>
          <a:p>
            <a:br>
              <a:rPr lang="es-ES" sz="1600" b="0" dirty="0">
                <a:solidFill>
                  <a:srgbClr val="BBBBBB"/>
                </a:solidFill>
                <a:effectLst/>
                <a:latin typeface="Consolas" panose="020B0609020204030204" pitchFamily="49" charset="0"/>
              </a:rPr>
            </a:br>
            <a:r>
              <a:rPr lang="es-ES" sz="1600" b="0" dirty="0">
                <a:solidFill>
                  <a:srgbClr val="FFFFFF"/>
                </a:solidFill>
                <a:effectLst/>
                <a:latin typeface="Consolas" panose="020B0609020204030204" pitchFamily="49" charset="0"/>
              </a:rPr>
              <a:t>En lugar de que tengamos que probar manualmente diferentes </a:t>
            </a:r>
            <a:r>
              <a:rPr lang="es-ES" sz="1600" b="0" dirty="0" err="1">
                <a:solidFill>
                  <a:srgbClr val="FFFFFF"/>
                </a:solidFill>
                <a:effectLst/>
                <a:latin typeface="Consolas" panose="020B0609020204030204" pitchFamily="49" charset="0"/>
              </a:rPr>
              <a:t>hiperparámetros</a:t>
            </a:r>
            <a:r>
              <a:rPr lang="es-ES" sz="1600" b="0" dirty="0">
                <a:solidFill>
                  <a:srgbClr val="FFFFFF"/>
                </a:solidFill>
                <a:effectLst/>
                <a:latin typeface="Consolas" panose="020B0609020204030204" pitchFamily="49" charset="0"/>
              </a:rPr>
              <a:t>, </a:t>
            </a:r>
            <a:r>
              <a:rPr lang="es-ES" sz="1600" b="0" i="1" dirty="0">
                <a:solidFill>
                  <a:srgbClr val="72F1B8"/>
                </a:solidFill>
                <a:effectLst/>
                <a:latin typeface="Consolas" panose="020B0609020204030204" pitchFamily="49" charset="0"/>
              </a:rPr>
              <a:t>`</a:t>
            </a:r>
            <a:r>
              <a:rPr lang="es-ES" sz="1600" b="0" i="1" dirty="0" err="1">
                <a:solidFill>
                  <a:srgbClr val="72F1B8"/>
                </a:solidFill>
                <a:effectLst/>
                <a:latin typeface="Consolas" panose="020B0609020204030204" pitchFamily="49" charset="0"/>
              </a:rPr>
              <a:t>RandomizedSearchCV</a:t>
            </a:r>
            <a:r>
              <a:rPr lang="es-ES" sz="1600" b="0" i="1" dirty="0">
                <a:solidFill>
                  <a:srgbClr val="72F1B8"/>
                </a:solidFill>
                <a:effectLst/>
                <a:latin typeface="Consolas" panose="020B0609020204030204" pitchFamily="49" charset="0"/>
              </a:rPr>
              <a:t>`</a:t>
            </a:r>
            <a:r>
              <a:rPr lang="es-ES" sz="1600" b="0" dirty="0">
                <a:solidFill>
                  <a:srgbClr val="FFFFFF"/>
                </a:solidFill>
                <a:effectLst/>
                <a:latin typeface="Consolas" panose="020B0609020204030204" pitchFamily="49" charset="0"/>
              </a:rPr>
              <a:t> prueba varias combinaciones diferentes, las evalúa y guarda la mejor.</a:t>
            </a:r>
            <a:endParaRPr lang="es-ES" sz="1600" b="0" dirty="0">
              <a:solidFill>
                <a:srgbClr val="BBBBBB"/>
              </a:solidFill>
              <a:effectLst/>
              <a:latin typeface="Consolas" panose="020B0609020204030204" pitchFamily="49" charset="0"/>
            </a:endParaRPr>
          </a:p>
          <a:p>
            <a:endParaRPr lang="es-ES" sz="1600" b="0" dirty="0">
              <a:solidFill>
                <a:srgbClr val="BBBBBB"/>
              </a:solidFill>
              <a:effectLst/>
              <a:latin typeface="Consolas" panose="020B0609020204030204" pitchFamily="49" charset="0"/>
            </a:endParaRPr>
          </a:p>
          <a:p>
            <a:endParaRPr lang="es-CO" sz="1600" dirty="0"/>
          </a:p>
        </p:txBody>
      </p:sp>
    </p:spTree>
    <p:extLst>
      <p:ext uri="{BB962C8B-B14F-4D97-AF65-F5344CB8AC3E}">
        <p14:creationId xmlns:p14="http://schemas.microsoft.com/office/powerpoint/2010/main" val="252939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07A58-879B-7471-D5DA-EA7760CEB891}"/>
              </a:ext>
            </a:extLst>
          </p:cNvPr>
          <p:cNvSpPr>
            <a:spLocks noGrp="1"/>
          </p:cNvSpPr>
          <p:nvPr>
            <p:ph type="title"/>
          </p:nvPr>
        </p:nvSpPr>
        <p:spPr>
          <a:xfrm>
            <a:off x="202299" y="486033"/>
            <a:ext cx="9905998" cy="708454"/>
          </a:xfrm>
        </p:spPr>
        <p:txBody>
          <a:bodyPr>
            <a:normAutofit fontScale="90000"/>
          </a:bodyPr>
          <a:lstStyle/>
          <a:p>
            <a:r>
              <a:rPr lang="es-CO" b="1" dirty="0">
                <a:solidFill>
                  <a:schemeClr val="tx1"/>
                </a:solidFill>
                <a:effectLst/>
                <a:latin typeface="Consolas" panose="020B0609020204030204" pitchFamily="49" charset="0"/>
              </a:rPr>
              <a:t>Ajuste de modelos </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38664E9B-5046-43B0-0C44-324AF365C109}"/>
              </a:ext>
            </a:extLst>
          </p:cNvPr>
          <p:cNvSpPr>
            <a:spLocks noGrp="1"/>
          </p:cNvSpPr>
          <p:nvPr>
            <p:ph idx="1"/>
          </p:nvPr>
        </p:nvSpPr>
        <p:spPr>
          <a:xfrm>
            <a:off x="441196" y="2032685"/>
            <a:ext cx="9905998" cy="3124201"/>
          </a:xfrm>
        </p:spPr>
        <p:txBody>
          <a:bodyPr>
            <a:normAutofit fontScale="77500" lnSpcReduction="20000"/>
          </a:bodyPr>
          <a:lstStyle/>
          <a:p>
            <a:r>
              <a:rPr lang="es-ES" b="1" dirty="0">
                <a:solidFill>
                  <a:schemeClr val="tx1"/>
                </a:solidFill>
                <a:effectLst/>
                <a:latin typeface="Consolas" panose="020B0609020204030204" pitchFamily="49" charset="0"/>
              </a:rPr>
              <a:t>con</a:t>
            </a:r>
            <a:r>
              <a:rPr lang="es-ES" b="1" dirty="0">
                <a:solidFill>
                  <a:srgbClr val="FF7EDB"/>
                </a:solidFill>
                <a:effectLst/>
                <a:latin typeface="Consolas" panose="020B0609020204030204" pitchFamily="49" charset="0"/>
              </a:rPr>
              <a:t>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1" dirty="0">
                <a:solidFill>
                  <a:srgbClr val="FF7EDB"/>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https://scikit-learn.org/stable/modules/generated/sklearn.model_selection.RandomizedSearchCV.html</a:t>
            </a:r>
            <a:r>
              <a:rPr lang="es-ES" b="1" dirty="0">
                <a:solidFill>
                  <a:srgbClr val="FF7EDB"/>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Al leer la documentación de </a:t>
            </a:r>
            <a:r>
              <a:rPr lang="es-ES" b="0" dirty="0" err="1">
                <a:solidFill>
                  <a:srgbClr val="FFFFFF"/>
                </a:solidFill>
                <a:effectLst/>
                <a:latin typeface="Consolas" panose="020B0609020204030204" pitchFamily="49" charset="0"/>
              </a:rPr>
              <a:t>Scikit</a:t>
            </a:r>
            <a:r>
              <a:rPr lang="es-ES" b="0" dirty="0">
                <a:solidFill>
                  <a:srgbClr val="FFFFFF"/>
                </a:solidFill>
                <a:effectLst/>
                <a:latin typeface="Consolas" panose="020B0609020204030204" pitchFamily="49" charset="0"/>
              </a:rPr>
              <a:t>-Learn para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https://scikit-learn.org/stable/modules/generated/sklearn.linear_model.LogisticRegressionCV.html#sklearn.linear_model.LogisticRegressionCV</a:t>
            </a:r>
            <a:r>
              <a:rPr lang="es-ES" b="0" dirty="0">
                <a:solidFill>
                  <a:srgbClr val="FFFFFF"/>
                </a:solidFill>
                <a:effectLst/>
                <a:latin typeface="Consolas" panose="020B0609020204030204" pitchFamily="49" charset="0"/>
              </a:rPr>
              <a:t>), encontramos que hay una serie de diferentes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que podemos sintonizar.</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Lo mismo para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RandomForestClassifier</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https://scikit-learn.org/stable/modules/generated/sklearn.ensemble.RandomForestClassifier.html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Vamos a crear una cuadrícula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(un diccionario de diferentes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para cada uno y luego probarlos.</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93412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0B7F7-2139-997E-EE00-AD9313497B14}"/>
              </a:ext>
            </a:extLst>
          </p:cNvPr>
          <p:cNvSpPr>
            <a:spLocks noGrp="1"/>
          </p:cNvSpPr>
          <p:nvPr>
            <p:ph type="title"/>
          </p:nvPr>
        </p:nvSpPr>
        <p:spPr>
          <a:xfrm>
            <a:off x="230659" y="370188"/>
            <a:ext cx="4114328" cy="1393224"/>
          </a:xfrm>
        </p:spPr>
        <p:txBody>
          <a:bodyPr/>
          <a:lstStyle/>
          <a:p>
            <a:r>
              <a:rPr lang="es-CO" b="1" dirty="0">
                <a:solidFill>
                  <a:schemeClr val="tx1"/>
                </a:solidFill>
                <a:effectLst/>
                <a:latin typeface="Consolas" panose="020B0609020204030204" pitchFamily="49" charset="0"/>
              </a:rPr>
              <a:t>Ajuste de modelos</a:t>
            </a:r>
            <a:endParaRPr lang="es-CO" dirty="0"/>
          </a:p>
        </p:txBody>
      </p:sp>
      <p:sp>
        <p:nvSpPr>
          <p:cNvPr id="3" name="Marcador de contenido 2">
            <a:extLst>
              <a:ext uri="{FF2B5EF4-FFF2-40B4-BE49-F238E27FC236}">
                <a16:creationId xmlns:a16="http://schemas.microsoft.com/office/drawing/2014/main" id="{2B2C250D-85B5-92B2-F7D0-E9BD54CCAF92}"/>
              </a:ext>
            </a:extLst>
          </p:cNvPr>
          <p:cNvSpPr>
            <a:spLocks noGrp="1"/>
          </p:cNvSpPr>
          <p:nvPr>
            <p:ph idx="1"/>
          </p:nvPr>
        </p:nvSpPr>
        <p:spPr>
          <a:xfrm>
            <a:off x="230659" y="1968843"/>
            <a:ext cx="6025506" cy="3056238"/>
          </a:xfrm>
        </p:spPr>
        <p:txBody>
          <a:bodyPr/>
          <a:lstStyle/>
          <a:p>
            <a:r>
              <a:rPr lang="es-ES" b="0" dirty="0">
                <a:solidFill>
                  <a:srgbClr val="FFFFFF"/>
                </a:solidFill>
                <a:effectLst/>
                <a:latin typeface="Consolas" panose="020B0609020204030204" pitchFamily="49" charset="0"/>
              </a:rPr>
              <a:t>Ahora usemos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para probar y ajustar nuestro modelo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Le pasaremos los diferentes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de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log_reg_grid</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y estableceremos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n_iter</a:t>
            </a:r>
            <a:r>
              <a:rPr lang="es-ES" b="0" i="1" dirty="0">
                <a:solidFill>
                  <a:srgbClr val="72F1B8"/>
                </a:solidFill>
                <a:effectLst/>
                <a:latin typeface="Consolas" panose="020B0609020204030204" pitchFamily="49" charset="0"/>
              </a:rPr>
              <a:t> = 20`</a:t>
            </a:r>
            <a:r>
              <a:rPr lang="es-ES" b="0" dirty="0">
                <a:solidFill>
                  <a:srgbClr val="FFFFFF"/>
                </a:solidFill>
                <a:effectLst/>
                <a:latin typeface="Consolas" panose="020B0609020204030204" pitchFamily="49" charset="0"/>
              </a:rPr>
              <a:t>. Esto significa que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probará 20 combinaciones diferentes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de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log_reg_grid</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y guardará las mejores.</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D5F87A2D-4D2A-9D3B-701F-B3BA5FE21A6D}"/>
              </a:ext>
            </a:extLst>
          </p:cNvPr>
          <p:cNvPicPr>
            <a:picLocks noChangeAspect="1"/>
          </p:cNvPicPr>
          <p:nvPr/>
        </p:nvPicPr>
        <p:blipFill>
          <a:blip r:embed="rId2"/>
          <a:stretch>
            <a:fillRect/>
          </a:stretch>
        </p:blipFill>
        <p:spPr>
          <a:xfrm>
            <a:off x="230659" y="4914770"/>
            <a:ext cx="9182100" cy="1724025"/>
          </a:xfrm>
          <a:prstGeom prst="rect">
            <a:avLst/>
          </a:prstGeom>
        </p:spPr>
      </p:pic>
    </p:spTree>
    <p:extLst>
      <p:ext uri="{BB962C8B-B14F-4D97-AF65-F5344CB8AC3E}">
        <p14:creationId xmlns:p14="http://schemas.microsoft.com/office/powerpoint/2010/main" val="3674387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64122-E747-0EAA-8126-73DFC6094FE8}"/>
              </a:ext>
            </a:extLst>
          </p:cNvPr>
          <p:cNvSpPr>
            <a:spLocks noGrp="1"/>
          </p:cNvSpPr>
          <p:nvPr>
            <p:ph type="title"/>
          </p:nvPr>
        </p:nvSpPr>
        <p:spPr/>
        <p:txBody>
          <a:bodyPr/>
          <a:lstStyle/>
          <a:p>
            <a:r>
              <a:rPr lang="es-ES" dirty="0"/>
              <a:t>Adaptación de 5 pliegues para cada uno de los 20 candidatos, totalizando 100 ajustes.</a:t>
            </a:r>
            <a:endParaRPr lang="es-CO" dirty="0"/>
          </a:p>
        </p:txBody>
      </p:sp>
      <p:pic>
        <p:nvPicPr>
          <p:cNvPr id="8" name="Marcador de contenido 7">
            <a:extLst>
              <a:ext uri="{FF2B5EF4-FFF2-40B4-BE49-F238E27FC236}">
                <a16:creationId xmlns:a16="http://schemas.microsoft.com/office/drawing/2014/main" id="{74572D20-3BA0-E316-486A-EF3BD6BEE22C}"/>
              </a:ext>
            </a:extLst>
          </p:cNvPr>
          <p:cNvPicPr>
            <a:picLocks noGrp="1" noChangeAspect="1"/>
          </p:cNvPicPr>
          <p:nvPr>
            <p:ph idx="1"/>
          </p:nvPr>
        </p:nvPicPr>
        <p:blipFill>
          <a:blip r:embed="rId2"/>
          <a:stretch>
            <a:fillRect/>
          </a:stretch>
        </p:blipFill>
        <p:spPr>
          <a:xfrm>
            <a:off x="817949" y="2828926"/>
            <a:ext cx="9267825" cy="3028950"/>
          </a:xfrm>
        </p:spPr>
      </p:pic>
    </p:spTree>
    <p:extLst>
      <p:ext uri="{BB962C8B-B14F-4D97-AF65-F5344CB8AC3E}">
        <p14:creationId xmlns:p14="http://schemas.microsoft.com/office/powerpoint/2010/main" val="72032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3EEE1-689D-863B-F214-1A8B1CFD210D}"/>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Ajuste de modelos</a:t>
            </a:r>
            <a:endParaRPr lang="es-CO" dirty="0"/>
          </a:p>
        </p:txBody>
      </p:sp>
      <p:sp>
        <p:nvSpPr>
          <p:cNvPr id="3" name="Marcador de contenido 2">
            <a:extLst>
              <a:ext uri="{FF2B5EF4-FFF2-40B4-BE49-F238E27FC236}">
                <a16:creationId xmlns:a16="http://schemas.microsoft.com/office/drawing/2014/main" id="{40FD2929-2447-26A7-B47C-A66577FE2FC6}"/>
              </a:ext>
            </a:extLst>
          </p:cNvPr>
          <p:cNvSpPr>
            <a:spLocks noGrp="1"/>
          </p:cNvSpPr>
          <p:nvPr>
            <p:ph idx="1"/>
          </p:nvPr>
        </p:nvSpPr>
        <p:spPr>
          <a:xfrm>
            <a:off x="663618" y="2514600"/>
            <a:ext cx="6849290" cy="1614616"/>
          </a:xfrm>
        </p:spPr>
        <p:txBody>
          <a:bodyPr/>
          <a:lstStyle/>
          <a:p>
            <a:r>
              <a:rPr lang="es-ES" b="0" dirty="0">
                <a:solidFill>
                  <a:srgbClr val="FFFFFF"/>
                </a:solidFill>
                <a:effectLst/>
                <a:latin typeface="Consolas" panose="020B0609020204030204" pitchFamily="49" charset="0"/>
              </a:rPr>
              <a:t>Ahora que hemos ajustado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usando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haremos lo mismo para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RandomForestClassifier</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8E5965D7-6940-D40B-7CC0-D571962A37E4}"/>
              </a:ext>
            </a:extLst>
          </p:cNvPr>
          <p:cNvPicPr>
            <a:picLocks noChangeAspect="1"/>
          </p:cNvPicPr>
          <p:nvPr/>
        </p:nvPicPr>
        <p:blipFill>
          <a:blip r:embed="rId2"/>
          <a:stretch>
            <a:fillRect/>
          </a:stretch>
        </p:blipFill>
        <p:spPr>
          <a:xfrm>
            <a:off x="779634" y="4129216"/>
            <a:ext cx="8639175" cy="1428750"/>
          </a:xfrm>
          <a:prstGeom prst="rect">
            <a:avLst/>
          </a:prstGeom>
        </p:spPr>
      </p:pic>
    </p:spTree>
    <p:extLst>
      <p:ext uri="{BB962C8B-B14F-4D97-AF65-F5344CB8AC3E}">
        <p14:creationId xmlns:p14="http://schemas.microsoft.com/office/powerpoint/2010/main" val="4233742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31942-1F94-A177-D0DC-52129F9FF022}"/>
              </a:ext>
            </a:extLst>
          </p:cNvPr>
          <p:cNvSpPr>
            <a:spLocks noGrp="1"/>
          </p:cNvSpPr>
          <p:nvPr>
            <p:ph type="title"/>
          </p:nvPr>
        </p:nvSpPr>
        <p:spPr/>
        <p:txBody>
          <a:bodyPr/>
          <a:lstStyle/>
          <a:p>
            <a:r>
              <a:rPr lang="es-ES" dirty="0"/>
              <a:t>Adaptación de 5 pliegues para cada uno de los 20 candidatos, totalizando 100 ajustes.</a:t>
            </a:r>
            <a:endParaRPr lang="es-CO" dirty="0"/>
          </a:p>
        </p:txBody>
      </p:sp>
      <p:pic>
        <p:nvPicPr>
          <p:cNvPr id="5" name="Marcador de contenido 4">
            <a:extLst>
              <a:ext uri="{FF2B5EF4-FFF2-40B4-BE49-F238E27FC236}">
                <a16:creationId xmlns:a16="http://schemas.microsoft.com/office/drawing/2014/main" id="{44C75402-F8C5-997C-2D6E-633C76D8DF84}"/>
              </a:ext>
            </a:extLst>
          </p:cNvPr>
          <p:cNvPicPr>
            <a:picLocks noGrp="1" noChangeAspect="1"/>
          </p:cNvPicPr>
          <p:nvPr>
            <p:ph idx="1"/>
          </p:nvPr>
        </p:nvPicPr>
        <p:blipFill>
          <a:blip r:embed="rId2"/>
          <a:stretch>
            <a:fillRect/>
          </a:stretch>
        </p:blipFill>
        <p:spPr>
          <a:xfrm>
            <a:off x="1141413" y="3059897"/>
            <a:ext cx="9906000" cy="2338405"/>
          </a:xfrm>
        </p:spPr>
      </p:pic>
    </p:spTree>
    <p:extLst>
      <p:ext uri="{BB962C8B-B14F-4D97-AF65-F5344CB8AC3E}">
        <p14:creationId xmlns:p14="http://schemas.microsoft.com/office/powerpoint/2010/main" val="142258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2230D4-7827-E5B0-060B-B6843DACC08C}"/>
              </a:ext>
            </a:extLst>
          </p:cNvPr>
          <p:cNvSpPr>
            <a:spLocks noGrp="1"/>
          </p:cNvSpPr>
          <p:nvPr>
            <p:ph idx="1"/>
          </p:nvPr>
        </p:nvSpPr>
        <p:spPr>
          <a:xfrm>
            <a:off x="375294" y="1639330"/>
            <a:ext cx="2993982" cy="2825578"/>
          </a:xfrm>
        </p:spPr>
        <p:txBody>
          <a:bodyPr/>
          <a:lstStyle/>
          <a:p>
            <a:r>
              <a:rPr lang="es-ES" b="0" i="1" dirty="0">
                <a:solidFill>
                  <a:srgbClr val="848BBD"/>
                </a:solidFill>
                <a:effectLst/>
                <a:latin typeface="Consolas" panose="020B0609020204030204" pitchFamily="49" charset="0"/>
              </a:rPr>
              <a:t># VERIFICAR LOS MEJORES RESULTADOS DE PARAMETROS</a:t>
            </a:r>
            <a:endParaRPr lang="es-ES" b="0" dirty="0">
              <a:solidFill>
                <a:srgbClr val="BBBBBB"/>
              </a:solidFill>
              <a:effectLst/>
              <a:latin typeface="Consolas" panose="020B0609020204030204" pitchFamily="49" charset="0"/>
            </a:endParaRPr>
          </a:p>
          <a:p>
            <a:r>
              <a:rPr lang="es-ES" b="0" dirty="0" err="1">
                <a:solidFill>
                  <a:srgbClr val="FF7EDB"/>
                </a:solidFill>
                <a:effectLst/>
                <a:latin typeface="Consolas" panose="020B0609020204030204" pitchFamily="49" charset="0"/>
              </a:rPr>
              <a:t>rs_rf.best_params</a:t>
            </a:r>
            <a:r>
              <a:rPr lang="es-ES" b="0" dirty="0">
                <a:solidFill>
                  <a:srgbClr val="FF7EDB"/>
                </a:solidFill>
                <a:effectLst/>
                <a:latin typeface="Consolas" panose="020B0609020204030204" pitchFamily="49" charset="0"/>
              </a:rPr>
              <a:t>_</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8768F8C8-B9AD-D570-1676-FABA4B4BDEE5}"/>
              </a:ext>
            </a:extLst>
          </p:cNvPr>
          <p:cNvPicPr>
            <a:picLocks noChangeAspect="1"/>
          </p:cNvPicPr>
          <p:nvPr/>
        </p:nvPicPr>
        <p:blipFill>
          <a:blip r:embed="rId2"/>
          <a:stretch>
            <a:fillRect/>
          </a:stretch>
        </p:blipFill>
        <p:spPr>
          <a:xfrm>
            <a:off x="656452" y="3915129"/>
            <a:ext cx="2292693" cy="1099557"/>
          </a:xfrm>
          <a:prstGeom prst="rect">
            <a:avLst/>
          </a:prstGeom>
        </p:spPr>
      </p:pic>
      <p:sp>
        <p:nvSpPr>
          <p:cNvPr id="7" name="CuadroTexto 6">
            <a:extLst>
              <a:ext uri="{FF2B5EF4-FFF2-40B4-BE49-F238E27FC236}">
                <a16:creationId xmlns:a16="http://schemas.microsoft.com/office/drawing/2014/main" id="{52593EF6-78FD-EC89-3598-E05BFD374D2B}"/>
              </a:ext>
            </a:extLst>
          </p:cNvPr>
          <p:cNvSpPr txBox="1"/>
          <p:nvPr/>
        </p:nvSpPr>
        <p:spPr>
          <a:xfrm>
            <a:off x="4217773" y="2084175"/>
            <a:ext cx="3369276" cy="1200329"/>
          </a:xfrm>
          <a:prstGeom prst="rect">
            <a:avLst/>
          </a:prstGeom>
          <a:noFill/>
        </p:spPr>
        <p:txBody>
          <a:bodyPr wrap="square">
            <a:spAutoFit/>
          </a:bodyPr>
          <a:lstStyle/>
          <a:p>
            <a:r>
              <a:rPr lang="es-ES" b="0" i="1" dirty="0">
                <a:solidFill>
                  <a:srgbClr val="848BBD"/>
                </a:solidFill>
                <a:effectLst/>
                <a:latin typeface="Consolas" panose="020B0609020204030204" pitchFamily="49" charset="0"/>
              </a:rPr>
              <a:t># Evaluar el modelo de bosque aleatorio</a:t>
            </a:r>
            <a:endParaRPr lang="es-ES" b="0" dirty="0">
              <a:solidFill>
                <a:srgbClr val="BBBBBB"/>
              </a:solidFill>
              <a:effectLst/>
              <a:latin typeface="Consolas" panose="020B0609020204030204" pitchFamily="49" charset="0"/>
            </a:endParaRPr>
          </a:p>
          <a:p>
            <a:r>
              <a:rPr lang="es-ES" b="0" dirty="0" err="1">
                <a:solidFill>
                  <a:srgbClr val="FF7EDB"/>
                </a:solidFill>
                <a:effectLst/>
                <a:latin typeface="Consolas" panose="020B0609020204030204" pitchFamily="49" charset="0"/>
              </a:rPr>
              <a:t>rs_rf.</a:t>
            </a:r>
            <a:r>
              <a:rPr lang="es-ES" b="0" dirty="0" err="1">
                <a:solidFill>
                  <a:srgbClr val="36F9F6"/>
                </a:solidFill>
                <a:effectLst/>
                <a:latin typeface="Consolas" panose="020B0609020204030204" pitchFamily="49" charset="0"/>
              </a:rPr>
              <a:t>score</a:t>
            </a:r>
            <a:r>
              <a:rPr lang="es-ES" b="0" dirty="0">
                <a:solidFill>
                  <a:srgbClr val="FF7EDB"/>
                </a:solidFill>
                <a:effectLst/>
                <a:latin typeface="Consolas" panose="020B0609020204030204" pitchFamily="49" charset="0"/>
              </a:rPr>
              <a:t>(</a:t>
            </a:r>
            <a:r>
              <a:rPr lang="es-ES" b="0" dirty="0" err="1">
                <a:solidFill>
                  <a:srgbClr val="FF7EDB"/>
                </a:solidFill>
                <a:effectLst/>
                <a:latin typeface="Consolas" panose="020B0609020204030204" pitchFamily="49" charset="0"/>
              </a:rPr>
              <a:t>X_test</a:t>
            </a:r>
            <a:r>
              <a:rPr lang="es-ES" b="0" dirty="0">
                <a:solidFill>
                  <a:srgbClr val="FF7EDB"/>
                </a:solidFill>
                <a:effectLst/>
                <a:latin typeface="Consolas" panose="020B0609020204030204" pitchFamily="49" charset="0"/>
              </a:rPr>
              <a:t>, </a:t>
            </a:r>
            <a:r>
              <a:rPr lang="es-ES" b="0" dirty="0" err="1">
                <a:solidFill>
                  <a:srgbClr val="FF7EDB"/>
                </a:solidFill>
                <a:effectLst/>
                <a:latin typeface="Consolas" panose="020B0609020204030204" pitchFamily="49" charset="0"/>
              </a:rPr>
              <a:t>y_test</a:t>
            </a:r>
            <a:r>
              <a:rPr lang="es-ES" b="0" dirty="0">
                <a:solidFill>
                  <a:srgbClr val="FF7EDB"/>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p:txBody>
      </p:sp>
      <p:pic>
        <p:nvPicPr>
          <p:cNvPr id="9" name="Imagen 8">
            <a:extLst>
              <a:ext uri="{FF2B5EF4-FFF2-40B4-BE49-F238E27FC236}">
                <a16:creationId xmlns:a16="http://schemas.microsoft.com/office/drawing/2014/main" id="{A201F6B4-797A-B4B0-0AD0-F9C1FC707A18}"/>
              </a:ext>
            </a:extLst>
          </p:cNvPr>
          <p:cNvPicPr>
            <a:picLocks noChangeAspect="1"/>
          </p:cNvPicPr>
          <p:nvPr/>
        </p:nvPicPr>
        <p:blipFill>
          <a:blip r:embed="rId3"/>
          <a:stretch>
            <a:fillRect/>
          </a:stretch>
        </p:blipFill>
        <p:spPr>
          <a:xfrm>
            <a:off x="4139899" y="3915129"/>
            <a:ext cx="2557463" cy="534301"/>
          </a:xfrm>
          <a:prstGeom prst="rect">
            <a:avLst/>
          </a:prstGeom>
        </p:spPr>
      </p:pic>
      <p:sp>
        <p:nvSpPr>
          <p:cNvPr id="11" name="CuadroTexto 10">
            <a:extLst>
              <a:ext uri="{FF2B5EF4-FFF2-40B4-BE49-F238E27FC236}">
                <a16:creationId xmlns:a16="http://schemas.microsoft.com/office/drawing/2014/main" id="{5F227E32-81CB-CDA5-C071-7690D412A226}"/>
              </a:ext>
            </a:extLst>
          </p:cNvPr>
          <p:cNvSpPr txBox="1"/>
          <p:nvPr/>
        </p:nvSpPr>
        <p:spPr>
          <a:xfrm>
            <a:off x="8490163" y="2036456"/>
            <a:ext cx="2993982" cy="1477328"/>
          </a:xfrm>
          <a:prstGeom prst="rect">
            <a:avLst/>
          </a:prstGeom>
          <a:noFill/>
        </p:spPr>
        <p:txBody>
          <a:bodyPr wrap="square">
            <a:spAutoFit/>
          </a:bodyPr>
          <a:lstStyle/>
          <a:p>
            <a:r>
              <a:rPr lang="es-ES" b="0" i="1" dirty="0">
                <a:solidFill>
                  <a:srgbClr val="848BBD"/>
                </a:solidFill>
                <a:effectLst/>
                <a:latin typeface="Consolas" panose="020B0609020204030204" pitchFamily="49" charset="0"/>
              </a:rPr>
              <a:t># Mostramos los resultados sin afinar los </a:t>
            </a:r>
            <a:r>
              <a:rPr lang="es-ES" b="0" i="1" dirty="0" err="1">
                <a:solidFill>
                  <a:srgbClr val="848BBD"/>
                </a:solidFill>
                <a:effectLst/>
                <a:latin typeface="Consolas" panose="020B0609020204030204" pitchFamily="49" charset="0"/>
              </a:rPr>
              <a:t>hiperparametros</a:t>
            </a:r>
            <a:r>
              <a:rPr lang="es-ES" b="0" i="1" dirty="0">
                <a:solidFill>
                  <a:srgbClr val="848BBD"/>
                </a:solidFill>
                <a:effectLst/>
                <a:latin typeface="Consolas" panose="020B0609020204030204" pitchFamily="49" charset="0"/>
              </a:rPr>
              <a:t> para comparar</a:t>
            </a:r>
            <a:endParaRPr lang="es-ES" b="0" dirty="0">
              <a:solidFill>
                <a:srgbClr val="BBBBBB"/>
              </a:solidFill>
              <a:effectLst/>
              <a:latin typeface="Consolas" panose="020B0609020204030204" pitchFamily="49" charset="0"/>
            </a:endParaRPr>
          </a:p>
          <a:p>
            <a:r>
              <a:rPr lang="es-ES" b="0" dirty="0" err="1">
                <a:solidFill>
                  <a:srgbClr val="FF7EDB"/>
                </a:solidFill>
                <a:effectLst/>
                <a:latin typeface="Consolas" panose="020B0609020204030204" pitchFamily="49" charset="0"/>
              </a:rPr>
              <a:t>puntuaciones_modelos</a:t>
            </a:r>
            <a:endParaRPr lang="es-ES" b="0" dirty="0">
              <a:solidFill>
                <a:srgbClr val="BBBBBB"/>
              </a:solidFill>
              <a:effectLst/>
              <a:latin typeface="Consolas" panose="020B0609020204030204" pitchFamily="49" charset="0"/>
            </a:endParaRPr>
          </a:p>
        </p:txBody>
      </p:sp>
      <p:pic>
        <p:nvPicPr>
          <p:cNvPr id="13" name="Imagen 12">
            <a:extLst>
              <a:ext uri="{FF2B5EF4-FFF2-40B4-BE49-F238E27FC236}">
                <a16:creationId xmlns:a16="http://schemas.microsoft.com/office/drawing/2014/main" id="{422018B8-4511-7D2E-1802-25A1C3C0AAD8}"/>
              </a:ext>
            </a:extLst>
          </p:cNvPr>
          <p:cNvPicPr>
            <a:picLocks noChangeAspect="1"/>
          </p:cNvPicPr>
          <p:nvPr/>
        </p:nvPicPr>
        <p:blipFill>
          <a:blip r:embed="rId4"/>
          <a:stretch>
            <a:fillRect/>
          </a:stretch>
        </p:blipFill>
        <p:spPr>
          <a:xfrm>
            <a:off x="8137567" y="3871547"/>
            <a:ext cx="3495675" cy="781050"/>
          </a:xfrm>
          <a:prstGeom prst="rect">
            <a:avLst/>
          </a:prstGeom>
        </p:spPr>
      </p:pic>
      <p:sp>
        <p:nvSpPr>
          <p:cNvPr id="14" name="Título 1">
            <a:extLst>
              <a:ext uri="{FF2B5EF4-FFF2-40B4-BE49-F238E27FC236}">
                <a16:creationId xmlns:a16="http://schemas.microsoft.com/office/drawing/2014/main" id="{6768D8E7-6FB4-F786-8716-DB2ED6CEF356}"/>
              </a:ext>
            </a:extLst>
          </p:cNvPr>
          <p:cNvSpPr>
            <a:spLocks noGrp="1"/>
          </p:cNvSpPr>
          <p:nvPr>
            <p:ph type="title"/>
          </p:nvPr>
        </p:nvSpPr>
        <p:spPr>
          <a:xfrm>
            <a:off x="309391" y="179175"/>
            <a:ext cx="9905998" cy="1905000"/>
          </a:xfrm>
        </p:spPr>
        <p:txBody>
          <a:bodyPr/>
          <a:lstStyle/>
          <a:p>
            <a:r>
              <a:rPr lang="es-CO" b="1" dirty="0">
                <a:solidFill>
                  <a:schemeClr val="tx1"/>
                </a:solidFill>
                <a:effectLst/>
                <a:latin typeface="Consolas" panose="020B0609020204030204" pitchFamily="49" charset="0"/>
              </a:rPr>
              <a:t>Ajuste de modelos</a:t>
            </a:r>
            <a:endParaRPr lang="es-CO" dirty="0"/>
          </a:p>
        </p:txBody>
      </p:sp>
    </p:spTree>
    <p:extLst>
      <p:ext uri="{BB962C8B-B14F-4D97-AF65-F5344CB8AC3E}">
        <p14:creationId xmlns:p14="http://schemas.microsoft.com/office/powerpoint/2010/main" val="50868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8168B-7E4E-2CC3-FEB7-9D890BD50667}"/>
              </a:ext>
            </a:extLst>
          </p:cNvPr>
          <p:cNvSpPr>
            <a:spLocks noGrp="1"/>
          </p:cNvSpPr>
          <p:nvPr>
            <p:ph type="title"/>
          </p:nvPr>
        </p:nvSpPr>
        <p:spPr/>
        <p:txBody>
          <a:bodyPr/>
          <a:lstStyle/>
          <a:p>
            <a:r>
              <a:rPr lang="es-CO" b="1" i="0" dirty="0">
                <a:effectLst/>
                <a:latin typeface="-apple-system"/>
              </a:rPr>
              <a:t> Datos</a:t>
            </a:r>
            <a:br>
              <a:rPr lang="es-CO" b="1" i="0" dirty="0">
                <a:effectLst/>
                <a:latin typeface="-apple-system"/>
              </a:rPr>
            </a:br>
            <a:endParaRPr lang="es-CO" dirty="0"/>
          </a:p>
        </p:txBody>
      </p:sp>
      <p:sp>
        <p:nvSpPr>
          <p:cNvPr id="5" name="Marcador de contenido 4">
            <a:extLst>
              <a:ext uri="{FF2B5EF4-FFF2-40B4-BE49-F238E27FC236}">
                <a16:creationId xmlns:a16="http://schemas.microsoft.com/office/drawing/2014/main" id="{4963046D-A411-5574-F0BE-03FCD040F652}"/>
              </a:ext>
            </a:extLst>
          </p:cNvPr>
          <p:cNvSpPr>
            <a:spLocks noGrp="1"/>
          </p:cNvSpPr>
          <p:nvPr>
            <p:ph idx="1"/>
          </p:nvPr>
        </p:nvSpPr>
        <p:spPr/>
        <p:txBody>
          <a:bodyPr>
            <a:normAutofit fontScale="62500" lnSpcReduction="20000"/>
          </a:bodyPr>
          <a:lstStyle/>
          <a:p>
            <a:pPr marL="0" indent="0">
              <a:buNone/>
            </a:pPr>
            <a:r>
              <a:rPr lang="es-ES" b="0" dirty="0">
                <a:solidFill>
                  <a:srgbClr val="FFFFFF"/>
                </a:solidFill>
                <a:effectLst/>
                <a:latin typeface="Consolas" panose="020B0609020204030204" pitchFamily="49" charset="0"/>
              </a:rPr>
              <a:t>Los datos originales provienen de la [base de datos de Cleveland] (https://archive.ics.uci.edu/ml/datasets/heart+Disease) del repositorio de aprendizaje automático de UCI.</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Sin embargo, lo hemos descargado de forma formateada desde [</a:t>
            </a:r>
            <a:r>
              <a:rPr lang="es-ES" b="0" dirty="0" err="1">
                <a:solidFill>
                  <a:srgbClr val="FEDE5D"/>
                </a:solidFill>
                <a:effectLst/>
                <a:latin typeface="Consolas" panose="020B0609020204030204" pitchFamily="49" charset="0"/>
              </a:rPr>
              <a:t>Kaggle</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https://www.kaggle.com/ronitf/heart-disease-uci/</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La base de datos original contiene 76 atributos, pero aquí solo se utilizarán 14 atributos. </a:t>
            </a:r>
            <a:r>
              <a:rPr lang="es-ES" b="1" dirty="0">
                <a:solidFill>
                  <a:srgbClr val="2EE2FA"/>
                </a:solidFill>
                <a:effectLst/>
                <a:latin typeface="Consolas" panose="020B0609020204030204" pitchFamily="49" charset="0"/>
              </a:rPr>
              <a:t>**Atributos**</a:t>
            </a:r>
            <a:r>
              <a:rPr lang="es-ES" b="0" dirty="0">
                <a:solidFill>
                  <a:srgbClr val="FFFFFF"/>
                </a:solidFill>
                <a:effectLst/>
                <a:latin typeface="Consolas" panose="020B0609020204030204" pitchFamily="49" charset="0"/>
              </a:rPr>
              <a:t> (también llamados </a:t>
            </a:r>
            <a:r>
              <a:rPr lang="es-ES" b="1" dirty="0">
                <a:solidFill>
                  <a:srgbClr val="2EE2FA"/>
                </a:solidFill>
                <a:effectLst/>
                <a:latin typeface="Consolas" panose="020B0609020204030204" pitchFamily="49" charset="0"/>
              </a:rPr>
              <a:t>**características**</a:t>
            </a:r>
            <a:r>
              <a:rPr lang="es-ES" b="0" dirty="0">
                <a:solidFill>
                  <a:srgbClr val="FFFFFF"/>
                </a:solidFill>
                <a:effectLst/>
                <a:latin typeface="Consolas" panose="020B0609020204030204" pitchFamily="49" charset="0"/>
              </a:rPr>
              <a:t>) son las variables que usaremos para predecir nuestra </a:t>
            </a:r>
            <a:r>
              <a:rPr lang="es-ES" b="1" dirty="0">
                <a:solidFill>
                  <a:srgbClr val="2EE2FA"/>
                </a:solidFill>
                <a:effectLst/>
                <a:latin typeface="Consolas" panose="020B0609020204030204" pitchFamily="49" charset="0"/>
              </a:rPr>
              <a:t>**variable objetivo**</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Los atributos y características también se conocen como </a:t>
            </a:r>
            <a:r>
              <a:rPr lang="es-ES" b="1" dirty="0">
                <a:solidFill>
                  <a:srgbClr val="2EE2FA"/>
                </a:solidFill>
                <a:effectLst/>
                <a:latin typeface="Consolas" panose="020B0609020204030204" pitchFamily="49" charset="0"/>
              </a:rPr>
              <a:t>**variables independientes**</a:t>
            </a:r>
            <a:r>
              <a:rPr lang="es-ES" b="0" dirty="0">
                <a:solidFill>
                  <a:srgbClr val="FFFFFF"/>
                </a:solidFill>
                <a:effectLst/>
                <a:latin typeface="Consolas" panose="020B0609020204030204" pitchFamily="49" charset="0"/>
              </a:rPr>
              <a:t> y una variable de destino se puede denominar </a:t>
            </a:r>
            <a:r>
              <a:rPr lang="es-ES" b="1" dirty="0">
                <a:solidFill>
                  <a:srgbClr val="2EE2FA"/>
                </a:solidFill>
                <a:effectLst/>
                <a:latin typeface="Consolas" panose="020B0609020204030204" pitchFamily="49" charset="0"/>
              </a:rPr>
              <a:t>**variable dependiente**</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i="1" dirty="0">
                <a:solidFill>
                  <a:srgbClr val="72F1B8"/>
                </a:solidFill>
                <a:effectLst/>
                <a:latin typeface="Consolas" panose="020B0609020204030204" pitchFamily="49" charset="0"/>
              </a:rPr>
              <a:t>&gt; Usamos las variables independientes para predecir nuestra variable dependiente.</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O en nuestro caso, las variables independientes son los diferentes atributos médicos de un paciente y la variable dependiente es si tiene o no una enfermedad cardíaca.</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72185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563F95-8B46-6FF8-2C81-1E62BF3A36C5}"/>
              </a:ext>
            </a:extLst>
          </p:cNvPr>
          <p:cNvSpPr>
            <a:spLocks noGrp="1"/>
          </p:cNvSpPr>
          <p:nvPr>
            <p:ph idx="1"/>
          </p:nvPr>
        </p:nvSpPr>
        <p:spPr>
          <a:xfrm>
            <a:off x="342342" y="1878227"/>
            <a:ext cx="9905998" cy="4580237"/>
          </a:xfrm>
        </p:spPr>
        <p:txBody>
          <a:bodyPr>
            <a:normAutofit fontScale="70000" lnSpcReduction="20000"/>
          </a:bodyPr>
          <a:lstStyle/>
          <a:p>
            <a:r>
              <a:rPr lang="es-ES" b="0" dirty="0">
                <a:solidFill>
                  <a:srgbClr val="FFFFFF"/>
                </a:solidFill>
                <a:effectLst/>
                <a:latin typeface="Consolas" panose="020B0609020204030204" pitchFamily="49" charset="0"/>
              </a:rPr>
              <a:t>¡Excelente! El ajuste de los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para cada modelo vio un ligero aumento de rendimiento tanto en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RandomForestClassifier</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como en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Pero dado que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está al frente, intentaremos ajustarlo aún más con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https://scikit-learn.org/stable/modules/generated/sklearn.model_selection.GridSearchCV.html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1" dirty="0">
                <a:solidFill>
                  <a:srgbClr val="FF7EDB"/>
                </a:solidFill>
                <a:effectLst/>
                <a:latin typeface="Consolas" panose="020B0609020204030204" pitchFamily="49" charset="0"/>
              </a:rPr>
              <a:t>### Ajuste de un modelo con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1" dirty="0">
                <a:solidFill>
                  <a:srgbClr val="FF7EDB"/>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https://scikit-learn.org/stable/modules/generated/sklearn.model_selection.GridSearchCV.html</a:t>
            </a:r>
            <a:r>
              <a:rPr lang="es-ES" b="1" dirty="0">
                <a:solidFill>
                  <a:srgbClr val="FF7EDB"/>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La diferencia entre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y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es que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busca en una cuadrícula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realizando combinaciones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n_iter</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probará todas las combinaciones posibles.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En breve:</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prueba combinaciones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n_iter</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y guarda las mejores.</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prueba todas las combinaciones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y guarda las mejores.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Veámoslo en acción.</a:t>
            </a:r>
            <a:endParaRPr lang="es-ES" b="0" dirty="0">
              <a:solidFill>
                <a:srgbClr val="BBBBBB"/>
              </a:solidFill>
              <a:effectLst/>
              <a:latin typeface="Consolas" panose="020B0609020204030204" pitchFamily="49" charset="0"/>
            </a:endParaRPr>
          </a:p>
          <a:p>
            <a:endParaRPr lang="es-CO" dirty="0"/>
          </a:p>
        </p:txBody>
      </p:sp>
      <p:sp>
        <p:nvSpPr>
          <p:cNvPr id="4" name="Título 1">
            <a:extLst>
              <a:ext uri="{FF2B5EF4-FFF2-40B4-BE49-F238E27FC236}">
                <a16:creationId xmlns:a16="http://schemas.microsoft.com/office/drawing/2014/main" id="{8A27FF13-3B92-FA73-D610-489F801CE2A0}"/>
              </a:ext>
            </a:extLst>
          </p:cNvPr>
          <p:cNvSpPr>
            <a:spLocks noGrp="1"/>
          </p:cNvSpPr>
          <p:nvPr>
            <p:ph type="title"/>
          </p:nvPr>
        </p:nvSpPr>
        <p:spPr>
          <a:xfrm>
            <a:off x="268203" y="222421"/>
            <a:ext cx="9906000" cy="1905000"/>
          </a:xfrm>
        </p:spPr>
        <p:txBody>
          <a:bodyPr/>
          <a:lstStyle/>
          <a:p>
            <a:r>
              <a:rPr lang="es-CO" b="1" dirty="0">
                <a:solidFill>
                  <a:schemeClr val="tx1"/>
                </a:solidFill>
                <a:effectLst/>
                <a:latin typeface="Consolas" panose="020B0609020204030204" pitchFamily="49" charset="0"/>
              </a:rPr>
              <a:t>Ajuste de modelos</a:t>
            </a:r>
            <a:endParaRPr lang="es-CO" dirty="0"/>
          </a:p>
        </p:txBody>
      </p:sp>
    </p:spTree>
    <p:extLst>
      <p:ext uri="{BB962C8B-B14F-4D97-AF65-F5344CB8AC3E}">
        <p14:creationId xmlns:p14="http://schemas.microsoft.com/office/powerpoint/2010/main" val="2733366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3B305-54EF-8E21-7B77-AC439E77A195}"/>
              </a:ext>
            </a:extLst>
          </p:cNvPr>
          <p:cNvSpPr>
            <a:spLocks noGrp="1"/>
          </p:cNvSpPr>
          <p:nvPr>
            <p:ph type="title"/>
          </p:nvPr>
        </p:nvSpPr>
        <p:spPr>
          <a:xfrm>
            <a:off x="152872" y="181232"/>
            <a:ext cx="6387971" cy="1905000"/>
          </a:xfrm>
        </p:spPr>
        <p:txBody>
          <a:bodyPr/>
          <a:lstStyle/>
          <a:p>
            <a:r>
              <a:rPr lang="es-ES" b="1" dirty="0">
                <a:solidFill>
                  <a:schemeClr val="tx1"/>
                </a:solidFill>
                <a:effectLst/>
                <a:latin typeface="Consolas" panose="020B0609020204030204" pitchFamily="49" charset="0"/>
              </a:rPr>
              <a:t>Ajuste de </a:t>
            </a:r>
            <a:r>
              <a:rPr lang="es-ES" b="1" dirty="0" err="1">
                <a:solidFill>
                  <a:schemeClr val="tx1"/>
                </a:solidFill>
                <a:effectLst/>
                <a:latin typeface="Consolas" panose="020B0609020204030204" pitchFamily="49" charset="0"/>
              </a:rPr>
              <a:t>hiperparámetros</a:t>
            </a:r>
            <a:r>
              <a:rPr lang="es-ES" b="1" dirty="0">
                <a:solidFill>
                  <a:schemeClr val="tx1"/>
                </a:solidFill>
                <a:effectLst/>
                <a:latin typeface="Consolas" panose="020B0609020204030204" pitchFamily="49" charset="0"/>
              </a:rPr>
              <a:t> con </a:t>
            </a:r>
            <a:r>
              <a:rPr lang="es-ES" b="1" dirty="0" err="1">
                <a:solidFill>
                  <a:schemeClr val="tx1"/>
                </a:solidFill>
                <a:effectLst/>
                <a:latin typeface="Consolas" panose="020B0609020204030204" pitchFamily="49" charset="0"/>
              </a:rPr>
              <a:t>GridSearchCV</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64E3262B-A108-4B60-DBFF-9EA867881BB8}"/>
              </a:ext>
            </a:extLst>
          </p:cNvPr>
          <p:cNvSpPr>
            <a:spLocks noGrp="1"/>
          </p:cNvSpPr>
          <p:nvPr>
            <p:ph idx="1"/>
          </p:nvPr>
        </p:nvSpPr>
        <p:spPr>
          <a:xfrm>
            <a:off x="325867" y="2411626"/>
            <a:ext cx="3282306" cy="3124201"/>
          </a:xfrm>
        </p:spPr>
        <p:txBody>
          <a:bodyPr/>
          <a:lstStyle/>
          <a:p>
            <a:r>
              <a:rPr lang="es-ES" b="0" dirty="0">
                <a:solidFill>
                  <a:srgbClr val="FFFFFF"/>
                </a:solidFill>
                <a:effectLst/>
                <a:latin typeface="Consolas" panose="020B0609020204030204" pitchFamily="49" charset="0"/>
              </a:rPr>
              <a:t>Dado que nuestro modelo de regresión logística proporciona las mejores puntuaciones hasta el momento, intentaremos mejorarlas de nuevo utilizando </a:t>
            </a:r>
            <a:r>
              <a:rPr lang="es-ES" b="0" dirty="0" err="1">
                <a:solidFill>
                  <a:srgbClr val="FFFFFF"/>
                </a:solidFill>
                <a:effectLst/>
                <a:latin typeface="Consolas" panose="020B0609020204030204" pitchFamily="49" charset="0"/>
              </a:rPr>
              <a:t>GridSearchCV</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ADD8B6E3-EA7E-2A1A-4D0D-767795DCE662}"/>
              </a:ext>
            </a:extLst>
          </p:cNvPr>
          <p:cNvPicPr>
            <a:picLocks noChangeAspect="1"/>
          </p:cNvPicPr>
          <p:nvPr/>
        </p:nvPicPr>
        <p:blipFill>
          <a:blip r:embed="rId2"/>
          <a:stretch>
            <a:fillRect/>
          </a:stretch>
        </p:blipFill>
        <p:spPr>
          <a:xfrm>
            <a:off x="4198466" y="3113027"/>
            <a:ext cx="7268604" cy="1525467"/>
          </a:xfrm>
          <a:prstGeom prst="rect">
            <a:avLst/>
          </a:prstGeom>
        </p:spPr>
      </p:pic>
    </p:spTree>
    <p:extLst>
      <p:ext uri="{BB962C8B-B14F-4D97-AF65-F5344CB8AC3E}">
        <p14:creationId xmlns:p14="http://schemas.microsoft.com/office/powerpoint/2010/main" val="1853123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99DC5-816E-D9F8-CDA9-B819CE311461}"/>
              </a:ext>
            </a:extLst>
          </p:cNvPr>
          <p:cNvSpPr>
            <a:spLocks noGrp="1"/>
          </p:cNvSpPr>
          <p:nvPr>
            <p:ph type="title"/>
          </p:nvPr>
        </p:nvSpPr>
        <p:spPr/>
        <p:txBody>
          <a:bodyPr/>
          <a:lstStyle/>
          <a:p>
            <a:r>
              <a:rPr lang="es-ES" dirty="0"/>
              <a:t>Adaptación de 5 pliegues para cada uno de los 30 candidatos, totalizando 150 ajustes.</a:t>
            </a:r>
            <a:endParaRPr lang="es-CO" dirty="0"/>
          </a:p>
        </p:txBody>
      </p:sp>
      <p:pic>
        <p:nvPicPr>
          <p:cNvPr id="5" name="Marcador de contenido 4">
            <a:extLst>
              <a:ext uri="{FF2B5EF4-FFF2-40B4-BE49-F238E27FC236}">
                <a16:creationId xmlns:a16="http://schemas.microsoft.com/office/drawing/2014/main" id="{25C9E4B8-A014-3C7B-978A-EC1797939DA9}"/>
              </a:ext>
            </a:extLst>
          </p:cNvPr>
          <p:cNvPicPr>
            <a:picLocks noGrp="1" noChangeAspect="1"/>
          </p:cNvPicPr>
          <p:nvPr>
            <p:ph idx="1"/>
          </p:nvPr>
        </p:nvPicPr>
        <p:blipFill>
          <a:blip r:embed="rId2"/>
          <a:stretch>
            <a:fillRect/>
          </a:stretch>
        </p:blipFill>
        <p:spPr>
          <a:xfrm>
            <a:off x="2065338" y="2781300"/>
            <a:ext cx="8058150" cy="2895600"/>
          </a:xfrm>
        </p:spPr>
      </p:pic>
    </p:spTree>
    <p:extLst>
      <p:ext uri="{BB962C8B-B14F-4D97-AF65-F5344CB8AC3E}">
        <p14:creationId xmlns:p14="http://schemas.microsoft.com/office/powerpoint/2010/main" val="114885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F9235B-9199-6E91-B120-472BE75EF111}"/>
              </a:ext>
            </a:extLst>
          </p:cNvPr>
          <p:cNvSpPr>
            <a:spLocks noGrp="1"/>
          </p:cNvSpPr>
          <p:nvPr>
            <p:ph idx="1"/>
          </p:nvPr>
        </p:nvSpPr>
        <p:spPr>
          <a:xfrm>
            <a:off x="197710" y="1674342"/>
            <a:ext cx="3276600" cy="2669058"/>
          </a:xfrm>
        </p:spPr>
        <p:txBody>
          <a:bodyPr/>
          <a:lstStyle/>
          <a:p>
            <a:r>
              <a:rPr lang="es-ES" b="0" i="1" dirty="0">
                <a:solidFill>
                  <a:srgbClr val="848BBD"/>
                </a:solidFill>
                <a:effectLst/>
                <a:latin typeface="Consolas" panose="020B0609020204030204" pitchFamily="49" charset="0"/>
              </a:rPr>
              <a:t># VERIFICAR LOS MEJORES RESULTADOS DE PARAMETROS</a:t>
            </a:r>
            <a:endParaRPr lang="es-ES" b="0" dirty="0">
              <a:solidFill>
                <a:srgbClr val="BBBBBB"/>
              </a:solidFill>
              <a:effectLst/>
              <a:latin typeface="Consolas" panose="020B0609020204030204" pitchFamily="49" charset="0"/>
            </a:endParaRPr>
          </a:p>
          <a:p>
            <a:r>
              <a:rPr lang="es-ES" b="0" dirty="0" err="1">
                <a:solidFill>
                  <a:srgbClr val="FF7EDB"/>
                </a:solidFill>
                <a:effectLst/>
                <a:latin typeface="Consolas" panose="020B0609020204030204" pitchFamily="49" charset="0"/>
              </a:rPr>
              <a:t>gs_log_reg.best_params</a:t>
            </a:r>
            <a:r>
              <a:rPr lang="es-ES" b="0" dirty="0">
                <a:solidFill>
                  <a:srgbClr val="FF7EDB"/>
                </a:solidFill>
                <a:effectLst/>
                <a:latin typeface="Consolas" panose="020B0609020204030204" pitchFamily="49" charset="0"/>
              </a:rPr>
              <a:t>_</a:t>
            </a:r>
            <a:endParaRPr lang="es-ES" b="0" dirty="0">
              <a:solidFill>
                <a:srgbClr val="BBBBBB"/>
              </a:solidFill>
              <a:effectLst/>
              <a:latin typeface="Consolas" panose="020B0609020204030204" pitchFamily="49" charset="0"/>
            </a:endParaRPr>
          </a:p>
          <a:p>
            <a:endParaRPr lang="es-CO" dirty="0"/>
          </a:p>
        </p:txBody>
      </p:sp>
      <p:sp>
        <p:nvSpPr>
          <p:cNvPr id="4" name="Título 1">
            <a:extLst>
              <a:ext uri="{FF2B5EF4-FFF2-40B4-BE49-F238E27FC236}">
                <a16:creationId xmlns:a16="http://schemas.microsoft.com/office/drawing/2014/main" id="{CC201872-7549-AB9E-B291-6952CA2C6EF7}"/>
              </a:ext>
            </a:extLst>
          </p:cNvPr>
          <p:cNvSpPr>
            <a:spLocks noGrp="1"/>
          </p:cNvSpPr>
          <p:nvPr>
            <p:ph type="title"/>
          </p:nvPr>
        </p:nvSpPr>
        <p:spPr>
          <a:xfrm>
            <a:off x="128159" y="197708"/>
            <a:ext cx="4575648" cy="1616676"/>
          </a:xfrm>
        </p:spPr>
        <p:txBody>
          <a:bodyPr/>
          <a:lstStyle/>
          <a:p>
            <a:r>
              <a:rPr lang="es-CO" b="1" dirty="0">
                <a:solidFill>
                  <a:schemeClr val="tx1"/>
                </a:solidFill>
                <a:effectLst/>
                <a:latin typeface="Consolas" panose="020B0609020204030204" pitchFamily="49" charset="0"/>
              </a:rPr>
              <a:t>Ajuste de modelos</a:t>
            </a:r>
            <a:endParaRPr lang="es-CO" dirty="0"/>
          </a:p>
        </p:txBody>
      </p:sp>
      <p:pic>
        <p:nvPicPr>
          <p:cNvPr id="10" name="Imagen 9">
            <a:extLst>
              <a:ext uri="{FF2B5EF4-FFF2-40B4-BE49-F238E27FC236}">
                <a16:creationId xmlns:a16="http://schemas.microsoft.com/office/drawing/2014/main" id="{F0CEC11A-632F-5B1F-5609-9509E8CD6942}"/>
              </a:ext>
            </a:extLst>
          </p:cNvPr>
          <p:cNvPicPr>
            <a:picLocks noChangeAspect="1"/>
          </p:cNvPicPr>
          <p:nvPr/>
        </p:nvPicPr>
        <p:blipFill>
          <a:blip r:embed="rId2"/>
          <a:stretch>
            <a:fillRect/>
          </a:stretch>
        </p:blipFill>
        <p:spPr>
          <a:xfrm>
            <a:off x="279700" y="3736632"/>
            <a:ext cx="3724275" cy="323850"/>
          </a:xfrm>
          <a:prstGeom prst="rect">
            <a:avLst/>
          </a:prstGeom>
        </p:spPr>
      </p:pic>
      <p:sp>
        <p:nvSpPr>
          <p:cNvPr id="12" name="CuadroTexto 11">
            <a:extLst>
              <a:ext uri="{FF2B5EF4-FFF2-40B4-BE49-F238E27FC236}">
                <a16:creationId xmlns:a16="http://schemas.microsoft.com/office/drawing/2014/main" id="{DE98473D-9D13-8D29-17DF-E7478EE259E1}"/>
              </a:ext>
            </a:extLst>
          </p:cNvPr>
          <p:cNvSpPr txBox="1"/>
          <p:nvPr/>
        </p:nvSpPr>
        <p:spPr>
          <a:xfrm>
            <a:off x="5007577" y="904787"/>
            <a:ext cx="2726723" cy="369332"/>
          </a:xfrm>
          <a:prstGeom prst="rect">
            <a:avLst/>
          </a:prstGeom>
          <a:noFill/>
        </p:spPr>
        <p:txBody>
          <a:bodyPr wrap="square">
            <a:spAutoFit/>
          </a:bodyPr>
          <a:lstStyle/>
          <a:p>
            <a:r>
              <a:rPr lang="es-CO" b="0" dirty="0" err="1">
                <a:solidFill>
                  <a:srgbClr val="FF7EDB"/>
                </a:solidFill>
                <a:effectLst/>
                <a:latin typeface="Consolas" panose="020B0609020204030204" pitchFamily="49" charset="0"/>
              </a:rPr>
              <a:t>puntuaciones_modelos</a:t>
            </a:r>
            <a:endParaRPr lang="es-CO" b="0" dirty="0">
              <a:solidFill>
                <a:srgbClr val="BBBBBB"/>
              </a:solidFill>
              <a:effectLst/>
              <a:latin typeface="Consolas" panose="020B0609020204030204" pitchFamily="49" charset="0"/>
            </a:endParaRPr>
          </a:p>
        </p:txBody>
      </p:sp>
      <p:pic>
        <p:nvPicPr>
          <p:cNvPr id="14" name="Imagen 13">
            <a:extLst>
              <a:ext uri="{FF2B5EF4-FFF2-40B4-BE49-F238E27FC236}">
                <a16:creationId xmlns:a16="http://schemas.microsoft.com/office/drawing/2014/main" id="{D62EC19C-CD2F-7079-1A2C-3ACDA7C47B98}"/>
              </a:ext>
            </a:extLst>
          </p:cNvPr>
          <p:cNvPicPr>
            <a:picLocks noChangeAspect="1"/>
          </p:cNvPicPr>
          <p:nvPr/>
        </p:nvPicPr>
        <p:blipFill>
          <a:blip r:embed="rId3"/>
          <a:stretch>
            <a:fillRect/>
          </a:stretch>
        </p:blipFill>
        <p:spPr>
          <a:xfrm>
            <a:off x="4910781" y="1879514"/>
            <a:ext cx="3276600" cy="742950"/>
          </a:xfrm>
          <a:prstGeom prst="rect">
            <a:avLst/>
          </a:prstGeom>
        </p:spPr>
      </p:pic>
      <p:sp>
        <p:nvSpPr>
          <p:cNvPr id="16" name="CuadroTexto 15">
            <a:extLst>
              <a:ext uri="{FF2B5EF4-FFF2-40B4-BE49-F238E27FC236}">
                <a16:creationId xmlns:a16="http://schemas.microsoft.com/office/drawing/2014/main" id="{1F6CF153-A986-2002-807F-D5295DF9DADD}"/>
              </a:ext>
            </a:extLst>
          </p:cNvPr>
          <p:cNvSpPr txBox="1"/>
          <p:nvPr/>
        </p:nvSpPr>
        <p:spPr>
          <a:xfrm>
            <a:off x="4808838" y="3008871"/>
            <a:ext cx="6108356" cy="3416320"/>
          </a:xfrm>
          <a:prstGeom prst="rect">
            <a:avLst/>
          </a:prstGeom>
          <a:noFill/>
        </p:spPr>
        <p:txBody>
          <a:bodyPr wrap="square">
            <a:spAutoFit/>
          </a:bodyPr>
          <a:lstStyle/>
          <a:p>
            <a:r>
              <a:rPr lang="es-ES" b="0" dirty="0">
                <a:solidFill>
                  <a:srgbClr val="FFFFFF"/>
                </a:solidFill>
                <a:effectLst/>
                <a:latin typeface="Consolas" panose="020B0609020204030204" pitchFamily="49" charset="0"/>
              </a:rPr>
              <a:t>En este caso, se obtienen los mismos resultados que antes, ya que nuestra cuadrícula solo tiene un máximo de 20 combinaciones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diferentes.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1" dirty="0">
                <a:solidFill>
                  <a:srgbClr val="2EE2FA"/>
                </a:solidFill>
                <a:effectLst/>
                <a:latin typeface="Consolas" panose="020B0609020204030204" pitchFamily="49" charset="0"/>
              </a:rPr>
              <a:t>**Nota:**</a:t>
            </a:r>
            <a:r>
              <a:rPr lang="es-ES" b="0" dirty="0">
                <a:solidFill>
                  <a:srgbClr val="FFFFFF"/>
                </a:solidFill>
                <a:effectLst/>
                <a:latin typeface="Consolas" panose="020B0609020204030204" pitchFamily="49" charset="0"/>
              </a:rPr>
              <a:t> Si hay una gran cantidad de combinaciones de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en su cuadrícula,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puede tomar mucho tiempo para probarlas todas. Por eso es una buena idea comenzar con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RandomizedSearchCV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probar una cierta cantidad de combinaciones y luego usar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GridSearchCV</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para refinarlas.</a:t>
            </a:r>
            <a:endParaRPr lang="es-ES"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3406078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02962-3317-2F30-3180-3F468EF11978}"/>
              </a:ext>
            </a:extLst>
          </p:cNvPr>
          <p:cNvSpPr>
            <a:spLocks noGrp="1"/>
          </p:cNvSpPr>
          <p:nvPr>
            <p:ph type="title"/>
          </p:nvPr>
        </p:nvSpPr>
        <p:spPr>
          <a:xfrm>
            <a:off x="259964" y="247135"/>
            <a:ext cx="5465333" cy="1954427"/>
          </a:xfrm>
        </p:spPr>
        <p:txBody>
          <a:bodyPr>
            <a:normAutofit fontScale="90000"/>
          </a:bodyPr>
          <a:lstStyle/>
          <a:p>
            <a:r>
              <a:rPr lang="es-ES" b="1" dirty="0">
                <a:solidFill>
                  <a:schemeClr val="tx1"/>
                </a:solidFill>
                <a:effectLst/>
                <a:latin typeface="Consolas" panose="020B0609020204030204" pitchFamily="49" charset="0"/>
              </a:rPr>
              <a:t>Evaluar un modelo de clasificación, más allá de la precisión(</a:t>
            </a:r>
            <a:r>
              <a:rPr lang="es-ES" b="1" dirty="0" err="1">
                <a:solidFill>
                  <a:schemeClr val="tx1"/>
                </a:solidFill>
                <a:effectLst/>
                <a:latin typeface="Consolas" panose="020B0609020204030204" pitchFamily="49" charset="0"/>
              </a:rPr>
              <a:t>Accuracy</a:t>
            </a:r>
            <a:r>
              <a:rPr lang="es-ES" b="1" dirty="0">
                <a:solidFill>
                  <a:schemeClr val="tx1"/>
                </a:solidFill>
                <a:effectLst/>
                <a:latin typeface="Consolas" panose="020B0609020204030204" pitchFamily="49" charset="0"/>
              </a:rPr>
              <a:t>)</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1B8307F5-EEF0-60DA-D6D7-3870D233C8DD}"/>
              </a:ext>
            </a:extLst>
          </p:cNvPr>
          <p:cNvSpPr>
            <a:spLocks noGrp="1"/>
          </p:cNvSpPr>
          <p:nvPr>
            <p:ph idx="1"/>
          </p:nvPr>
        </p:nvSpPr>
        <p:spPr>
          <a:xfrm>
            <a:off x="205945" y="1944130"/>
            <a:ext cx="11038703" cy="4744994"/>
          </a:xfrm>
        </p:spPr>
        <p:txBody>
          <a:bodyPr>
            <a:normAutofit fontScale="62500" lnSpcReduction="20000"/>
          </a:bodyPr>
          <a:lstStyle/>
          <a:p>
            <a:r>
              <a:rPr lang="es-ES" b="0" dirty="0">
                <a:solidFill>
                  <a:srgbClr val="FFFFFF"/>
                </a:solidFill>
                <a:effectLst/>
                <a:latin typeface="Consolas" panose="020B0609020204030204" pitchFamily="49" charset="0"/>
              </a:rPr>
              <a:t>Ahora que tenemos un modelo ajustado, veamos algunas de las métricas que discutimos antes.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 Curva ROC y puntaje AUC -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plot_roc_curve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https://scikit-learn.org/stable/modules/generated/sklearn.metrics.plot_roc_curve.html#sklearn.metrics.plot_roc_curve</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Matriz de confusión -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confusion_matrix</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https://scikit-learn.org/stable/modules/generated/sklearn.metrics.confusion_matrix.html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Informe de clasificación -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classification_report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https://scikit-learn.org/stable/modules/generated/sklearn.metrics.classification_report.html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Precisión -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precision_score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https://scikit-learn.org/stable/modules/generated/sklearn.metrics.precision_score.html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Recuperación -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recall_score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https://scikit-learn.org/stable/modules/generated/sklearn.metrics.recall_score.html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Puntuación F1 - [</a:t>
            </a:r>
            <a:r>
              <a:rPr lang="es-ES" b="0" i="1" dirty="0">
                <a:solidFill>
                  <a:srgbClr val="72F1B8"/>
                </a:solidFill>
                <a:effectLst/>
                <a:latin typeface="Consolas" panose="020B0609020204030204" pitchFamily="49" charset="0"/>
              </a:rPr>
              <a:t>`f1_score()`</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https://scikit-learn.org/stable/modules/generated/sklearn.metrics.f1_score.html</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Afortunadamente, </a:t>
            </a:r>
            <a:r>
              <a:rPr lang="es-ES" b="0" dirty="0" err="1">
                <a:solidFill>
                  <a:srgbClr val="FFFFFF"/>
                </a:solidFill>
                <a:effectLst/>
                <a:latin typeface="Consolas" panose="020B0609020204030204" pitchFamily="49" charset="0"/>
              </a:rPr>
              <a:t>Scikit</a:t>
            </a:r>
            <a:r>
              <a:rPr lang="es-ES" b="0" dirty="0">
                <a:solidFill>
                  <a:srgbClr val="FFFFFF"/>
                </a:solidFill>
                <a:effectLst/>
                <a:latin typeface="Consolas" panose="020B0609020204030204" pitchFamily="49" charset="0"/>
              </a:rPr>
              <a:t>-Learn tiene todo esto integrado.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Sería genial si se utilizara la validación cruzada siempre que sea posible.</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Para acceder a ellos, tendremos que usar nuestro modelo para hacer predicciones en el conjunto de prueba. Puede hacer predicciones llamando 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predict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en un modelo entrenado y pasándole los datos que le gustaría predecir.</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Para hacer comparaciones y evaluar nuestro modelo entrenado, primero debemos hacer predicciones sobre los datos de prueba.</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115756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E034A-0AD2-0851-5ECB-FBCD1D20C294}"/>
              </a:ext>
            </a:extLst>
          </p:cNvPr>
          <p:cNvSpPr>
            <a:spLocks noGrp="1"/>
          </p:cNvSpPr>
          <p:nvPr>
            <p:ph type="title"/>
          </p:nvPr>
        </p:nvSpPr>
        <p:spPr>
          <a:xfrm>
            <a:off x="350580" y="407128"/>
            <a:ext cx="7434176" cy="1657865"/>
          </a:xfrm>
        </p:spPr>
        <p:txBody>
          <a:bodyPr>
            <a:normAutofit fontScale="90000"/>
          </a:bodyPr>
          <a:lstStyle/>
          <a:p>
            <a:r>
              <a:rPr lang="es-ES" b="1" dirty="0">
                <a:solidFill>
                  <a:schemeClr val="tx1"/>
                </a:solidFill>
                <a:effectLst/>
                <a:latin typeface="Consolas" panose="020B0609020204030204" pitchFamily="49" charset="0"/>
              </a:rPr>
              <a:t>Evaluar un modelo de clasificación, más allá de la precisión(</a:t>
            </a:r>
            <a:r>
              <a:rPr lang="es-ES" b="1" dirty="0" err="1">
                <a:solidFill>
                  <a:schemeClr val="tx1"/>
                </a:solidFill>
                <a:effectLst/>
                <a:latin typeface="Consolas" panose="020B0609020204030204" pitchFamily="49" charset="0"/>
              </a:rPr>
              <a:t>Accuracy</a:t>
            </a:r>
            <a:r>
              <a:rPr lang="es-ES" b="1" dirty="0">
                <a:solidFill>
                  <a:schemeClr val="tx1"/>
                </a:solidFill>
                <a:effectLst/>
                <a:latin typeface="Consolas" panose="020B0609020204030204" pitchFamily="49" charset="0"/>
              </a:rPr>
              <a:t>)</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07199D9B-4426-93A7-B773-6A8B104AFDA5}"/>
              </a:ext>
            </a:extLst>
          </p:cNvPr>
          <p:cNvSpPr>
            <a:spLocks noGrp="1"/>
          </p:cNvSpPr>
          <p:nvPr>
            <p:ph idx="1"/>
          </p:nvPr>
        </p:nvSpPr>
        <p:spPr>
          <a:xfrm>
            <a:off x="350580" y="1646153"/>
            <a:ext cx="4740403" cy="2957384"/>
          </a:xfrm>
        </p:spPr>
        <p:txBody>
          <a:bodyPr/>
          <a:lstStyle/>
          <a:p>
            <a:r>
              <a:rPr lang="es-ES" b="0" i="1" dirty="0">
                <a:solidFill>
                  <a:srgbClr val="848BBD"/>
                </a:solidFill>
                <a:effectLst/>
                <a:latin typeface="Consolas" panose="020B0609020204030204" pitchFamily="49" charset="0"/>
              </a:rPr>
              <a:t># Hacer predicciones sobre datos de prueba</a:t>
            </a:r>
            <a:endParaRPr lang="es-ES" b="0" dirty="0">
              <a:solidFill>
                <a:srgbClr val="BBBBBB"/>
              </a:solidFill>
              <a:effectLst/>
              <a:latin typeface="Consolas" panose="020B0609020204030204" pitchFamily="49" charset="0"/>
            </a:endParaRPr>
          </a:p>
          <a:p>
            <a:r>
              <a:rPr lang="es-ES" b="0" dirty="0" err="1">
                <a:solidFill>
                  <a:srgbClr val="FF7EDB"/>
                </a:solidFill>
                <a:effectLst/>
                <a:latin typeface="Consolas" panose="020B0609020204030204" pitchFamily="49" charset="0"/>
              </a:rPr>
              <a:t>y_preds</a:t>
            </a:r>
            <a:r>
              <a:rPr lang="es-ES" b="0" dirty="0">
                <a:solidFill>
                  <a:srgbClr val="FF7EDB"/>
                </a:solidFill>
                <a:effectLst/>
                <a:latin typeface="Consolas" panose="020B0609020204030204" pitchFamily="49" charset="0"/>
              </a:rPr>
              <a:t> </a:t>
            </a:r>
            <a:r>
              <a:rPr lang="es-ES" b="0" dirty="0">
                <a:solidFill>
                  <a:srgbClr val="FFFFFF"/>
                </a:solidFill>
                <a:effectLst/>
                <a:latin typeface="Consolas" panose="020B0609020204030204" pitchFamily="49" charset="0"/>
              </a:rPr>
              <a:t>=</a:t>
            </a:r>
            <a:r>
              <a:rPr lang="es-ES" b="0" dirty="0">
                <a:solidFill>
                  <a:srgbClr val="FF7EDB"/>
                </a:solidFill>
                <a:effectLst/>
                <a:latin typeface="Consolas" panose="020B0609020204030204" pitchFamily="49" charset="0"/>
              </a:rPr>
              <a:t> </a:t>
            </a:r>
            <a:r>
              <a:rPr lang="es-ES" b="0" dirty="0" err="1">
                <a:solidFill>
                  <a:srgbClr val="FF7EDB"/>
                </a:solidFill>
                <a:effectLst/>
                <a:latin typeface="Consolas" panose="020B0609020204030204" pitchFamily="49" charset="0"/>
              </a:rPr>
              <a:t>gs_log_reg.</a:t>
            </a:r>
            <a:r>
              <a:rPr lang="es-ES" b="0" dirty="0" err="1">
                <a:solidFill>
                  <a:srgbClr val="36F9F6"/>
                </a:solidFill>
                <a:effectLst/>
                <a:latin typeface="Consolas" panose="020B0609020204030204" pitchFamily="49" charset="0"/>
              </a:rPr>
              <a:t>predict</a:t>
            </a:r>
            <a:r>
              <a:rPr lang="es-ES" b="0" dirty="0">
                <a:solidFill>
                  <a:srgbClr val="FF7EDB"/>
                </a:solidFill>
                <a:effectLst/>
                <a:latin typeface="Consolas" panose="020B0609020204030204" pitchFamily="49" charset="0"/>
              </a:rPr>
              <a:t>(</a:t>
            </a:r>
            <a:r>
              <a:rPr lang="es-ES" b="0" dirty="0" err="1">
                <a:solidFill>
                  <a:srgbClr val="FF7EDB"/>
                </a:solidFill>
                <a:effectLst/>
                <a:latin typeface="Consolas" panose="020B0609020204030204" pitchFamily="49" charset="0"/>
              </a:rPr>
              <a:t>X_test</a:t>
            </a:r>
            <a:r>
              <a:rPr lang="es-ES" b="0" dirty="0">
                <a:solidFill>
                  <a:srgbClr val="FF7EDB"/>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r>
              <a:rPr lang="es-ES" b="0" dirty="0" err="1">
                <a:solidFill>
                  <a:srgbClr val="FF7EDB"/>
                </a:solidFill>
                <a:effectLst/>
                <a:latin typeface="Consolas" panose="020B0609020204030204" pitchFamily="49" charset="0"/>
              </a:rPr>
              <a:t>y_preds</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5D7A2CAB-1A2B-8926-BFC7-42031F8172F7}"/>
              </a:ext>
            </a:extLst>
          </p:cNvPr>
          <p:cNvPicPr>
            <a:picLocks noChangeAspect="1"/>
          </p:cNvPicPr>
          <p:nvPr/>
        </p:nvPicPr>
        <p:blipFill>
          <a:blip r:embed="rId2"/>
          <a:stretch>
            <a:fillRect/>
          </a:stretch>
        </p:blipFill>
        <p:spPr>
          <a:xfrm>
            <a:off x="350580" y="4097683"/>
            <a:ext cx="5514975" cy="695325"/>
          </a:xfrm>
          <a:prstGeom prst="rect">
            <a:avLst/>
          </a:prstGeom>
        </p:spPr>
      </p:pic>
      <p:sp>
        <p:nvSpPr>
          <p:cNvPr id="7" name="CuadroTexto 6">
            <a:extLst>
              <a:ext uri="{FF2B5EF4-FFF2-40B4-BE49-F238E27FC236}">
                <a16:creationId xmlns:a16="http://schemas.microsoft.com/office/drawing/2014/main" id="{CCC49491-D3BB-D74E-6A48-3127333A22A2}"/>
              </a:ext>
            </a:extLst>
          </p:cNvPr>
          <p:cNvSpPr txBox="1"/>
          <p:nvPr/>
        </p:nvSpPr>
        <p:spPr>
          <a:xfrm>
            <a:off x="7101019" y="2002674"/>
            <a:ext cx="1252151" cy="369332"/>
          </a:xfrm>
          <a:prstGeom prst="rect">
            <a:avLst/>
          </a:prstGeom>
          <a:noFill/>
        </p:spPr>
        <p:txBody>
          <a:bodyPr wrap="square">
            <a:spAutoFit/>
          </a:bodyPr>
          <a:lstStyle/>
          <a:p>
            <a:r>
              <a:rPr lang="es-CO" b="0" dirty="0" err="1">
                <a:solidFill>
                  <a:srgbClr val="FF7EDB"/>
                </a:solidFill>
                <a:effectLst/>
                <a:latin typeface="Consolas" panose="020B0609020204030204" pitchFamily="49" charset="0"/>
              </a:rPr>
              <a:t>y_test</a:t>
            </a:r>
            <a:endParaRPr lang="es-CO" b="0" dirty="0">
              <a:solidFill>
                <a:srgbClr val="BBBBBB"/>
              </a:solidFill>
              <a:effectLst/>
              <a:latin typeface="Consolas" panose="020B0609020204030204" pitchFamily="49" charset="0"/>
            </a:endParaRPr>
          </a:p>
        </p:txBody>
      </p:sp>
      <p:pic>
        <p:nvPicPr>
          <p:cNvPr id="9" name="Imagen 8">
            <a:extLst>
              <a:ext uri="{FF2B5EF4-FFF2-40B4-BE49-F238E27FC236}">
                <a16:creationId xmlns:a16="http://schemas.microsoft.com/office/drawing/2014/main" id="{CEE280CD-E340-D53A-4E7E-D6FD7EFE03D9}"/>
              </a:ext>
            </a:extLst>
          </p:cNvPr>
          <p:cNvPicPr>
            <a:picLocks noChangeAspect="1"/>
          </p:cNvPicPr>
          <p:nvPr/>
        </p:nvPicPr>
        <p:blipFill>
          <a:blip r:embed="rId3"/>
          <a:stretch>
            <a:fillRect/>
          </a:stretch>
        </p:blipFill>
        <p:spPr>
          <a:xfrm>
            <a:off x="6722075" y="2512776"/>
            <a:ext cx="3048000" cy="2295525"/>
          </a:xfrm>
          <a:prstGeom prst="rect">
            <a:avLst/>
          </a:prstGeom>
        </p:spPr>
      </p:pic>
      <p:sp>
        <p:nvSpPr>
          <p:cNvPr id="11" name="CuadroTexto 10">
            <a:extLst>
              <a:ext uri="{FF2B5EF4-FFF2-40B4-BE49-F238E27FC236}">
                <a16:creationId xmlns:a16="http://schemas.microsoft.com/office/drawing/2014/main" id="{E7CAF825-D6D0-9B0A-61C9-75C6819DE0FC}"/>
              </a:ext>
            </a:extLst>
          </p:cNvPr>
          <p:cNvSpPr txBox="1"/>
          <p:nvPr/>
        </p:nvSpPr>
        <p:spPr>
          <a:xfrm>
            <a:off x="2899719" y="5240791"/>
            <a:ext cx="6096000" cy="1477328"/>
          </a:xfrm>
          <a:prstGeom prst="rect">
            <a:avLst/>
          </a:prstGeom>
          <a:noFill/>
        </p:spPr>
        <p:txBody>
          <a:bodyPr wrap="square">
            <a:spAutoFit/>
          </a:bodyPr>
          <a:lstStyle/>
          <a:p>
            <a:r>
              <a:rPr lang="es-ES" b="0" dirty="0">
                <a:solidFill>
                  <a:srgbClr val="FFFFFF"/>
                </a:solidFill>
                <a:effectLst/>
                <a:latin typeface="Consolas" panose="020B0609020204030204" pitchFamily="49" charset="0"/>
              </a:rPr>
              <a:t>Como tenemos nuestros valores de predicción, podemos encontrar las métricas que queremos.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Comencemos con la curva ROC y las puntuaciones AUC.</a:t>
            </a:r>
            <a:endParaRPr lang="es-ES"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4018459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01F0B-C89F-4979-4BAA-3C9982F755C5}"/>
              </a:ext>
            </a:extLst>
          </p:cNvPr>
          <p:cNvSpPr>
            <a:spLocks noGrp="1"/>
          </p:cNvSpPr>
          <p:nvPr>
            <p:ph type="title"/>
          </p:nvPr>
        </p:nvSpPr>
        <p:spPr>
          <a:xfrm>
            <a:off x="292916" y="469557"/>
            <a:ext cx="6668057" cy="724930"/>
          </a:xfrm>
        </p:spPr>
        <p:txBody>
          <a:bodyPr>
            <a:normAutofit fontScale="90000"/>
          </a:bodyPr>
          <a:lstStyle/>
          <a:p>
            <a:r>
              <a:rPr lang="es-ES" b="1" dirty="0">
                <a:solidFill>
                  <a:schemeClr val="tx1"/>
                </a:solidFill>
                <a:effectLst/>
                <a:latin typeface="Consolas" panose="020B0609020204030204" pitchFamily="49" charset="0"/>
              </a:rPr>
              <a:t>Curva ROC y puntajes AUC</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EC2C792C-D67D-DDB6-1C70-D354BCC0AFDF}"/>
              </a:ext>
            </a:extLst>
          </p:cNvPr>
          <p:cNvSpPr>
            <a:spLocks noGrp="1"/>
          </p:cNvSpPr>
          <p:nvPr>
            <p:ph idx="1"/>
          </p:nvPr>
        </p:nvSpPr>
        <p:spPr>
          <a:xfrm>
            <a:off x="391770" y="1318055"/>
            <a:ext cx="10284468" cy="5358713"/>
          </a:xfrm>
        </p:spPr>
        <p:txBody>
          <a:bodyPr>
            <a:normAutofit fontScale="92500" lnSpcReduction="20000"/>
          </a:bodyPr>
          <a:lstStyle/>
          <a:p>
            <a:r>
              <a:rPr lang="es-ES" b="0" dirty="0">
                <a:solidFill>
                  <a:srgbClr val="FFFFFF"/>
                </a:solidFill>
                <a:effectLst/>
                <a:latin typeface="Consolas" panose="020B0609020204030204" pitchFamily="49" charset="0"/>
              </a:rPr>
              <a:t>Es una forma de comprender el rendimiento de su modelo al comparar la tasa de verdaderos positivos con la tasa de falsos positivos.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En nuestro caso...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i="1" dirty="0">
                <a:solidFill>
                  <a:srgbClr val="72F1B8"/>
                </a:solidFill>
                <a:effectLst/>
                <a:latin typeface="Consolas" panose="020B0609020204030204" pitchFamily="49" charset="0"/>
              </a:rPr>
              <a:t>&gt; Para obtener un ejemplo apropiado en un problema del mundo real, considere una prueba de diagnóstico que busca determinar si una persona tiene una determinada enfermedad. Un falso positivo en este caso ocurre cuando la persona da positivo, pero en realidad no tiene la enfermedad. Un falso negativo, por otro lado, ocurre cuando la persona da negativo, lo que sugiere que está sana, cuando en realidad tiene la enfermedad.</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 Verdadero positivo = el modelo predice 1 cuando la verdad es 1.</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Falso positivo = el modelo predice 1 cuando la verdad es 0.</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Verdadero negativo = el modelo predice 0 cuando la verdad es 0</a:t>
            </a:r>
            <a:endParaRPr lang="es-ES" b="0" dirty="0">
              <a:solidFill>
                <a:srgbClr val="BBBBBB"/>
              </a:solidFill>
              <a:effectLst/>
              <a:latin typeface="Consolas" panose="020B0609020204030204" pitchFamily="49" charset="0"/>
            </a:endParaRPr>
          </a:p>
          <a:p>
            <a:r>
              <a:rPr lang="es-ES" b="0" dirty="0">
                <a:solidFill>
                  <a:srgbClr val="FFFFFF"/>
                </a:solidFill>
                <a:effectLst/>
                <a:latin typeface="Consolas" panose="020B0609020204030204" pitchFamily="49" charset="0"/>
              </a:rPr>
              <a:t>- Falso negativo = el modelo predice 0 cuando la verdad es 1</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 usa la versión </a:t>
            </a:r>
            <a:r>
              <a:rPr lang="es-ES" b="0" dirty="0" err="1">
                <a:solidFill>
                  <a:srgbClr val="FFFFFF"/>
                </a:solidFill>
                <a:effectLst/>
                <a:latin typeface="Consolas" panose="020B0609020204030204" pitchFamily="49" charset="0"/>
              </a:rPr>
              <a:t>GridSearchCV</a:t>
            </a:r>
            <a:r>
              <a:rPr lang="es-ES" b="0" dirty="0">
                <a:solidFill>
                  <a:srgbClr val="FFFFFF"/>
                </a:solidFill>
                <a:effectLst/>
                <a:latin typeface="Consolas" panose="020B0609020204030204" pitchFamily="49" charset="0"/>
              </a:rPr>
              <a:t> de nuestro estimador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gs_log_reg</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así como los datos de prueba,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X_test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y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y_test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040792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41D72DA-2C18-E40D-61AD-060EDD4E73F2}"/>
              </a:ext>
            </a:extLst>
          </p:cNvPr>
          <p:cNvPicPr>
            <a:picLocks noChangeAspect="1"/>
          </p:cNvPicPr>
          <p:nvPr/>
        </p:nvPicPr>
        <p:blipFill>
          <a:blip r:embed="rId2"/>
          <a:stretch>
            <a:fillRect/>
          </a:stretch>
        </p:blipFill>
        <p:spPr>
          <a:xfrm>
            <a:off x="382159" y="3094209"/>
            <a:ext cx="5514975" cy="1724025"/>
          </a:xfrm>
          <a:prstGeom prst="rect">
            <a:avLst/>
          </a:prstGeom>
        </p:spPr>
      </p:pic>
      <p:pic>
        <p:nvPicPr>
          <p:cNvPr id="7" name="Imagen 6">
            <a:extLst>
              <a:ext uri="{FF2B5EF4-FFF2-40B4-BE49-F238E27FC236}">
                <a16:creationId xmlns:a16="http://schemas.microsoft.com/office/drawing/2014/main" id="{D473447E-EE80-7E5D-3E91-7D3DD5763001}"/>
              </a:ext>
            </a:extLst>
          </p:cNvPr>
          <p:cNvPicPr>
            <a:picLocks noChangeAspect="1"/>
          </p:cNvPicPr>
          <p:nvPr/>
        </p:nvPicPr>
        <p:blipFill>
          <a:blip r:embed="rId3"/>
          <a:stretch>
            <a:fillRect/>
          </a:stretch>
        </p:blipFill>
        <p:spPr>
          <a:xfrm>
            <a:off x="6294867" y="2426043"/>
            <a:ext cx="5400675" cy="4114800"/>
          </a:xfrm>
          <a:prstGeom prst="rect">
            <a:avLst/>
          </a:prstGeom>
        </p:spPr>
      </p:pic>
      <p:sp>
        <p:nvSpPr>
          <p:cNvPr id="9" name="CuadroTexto 8">
            <a:extLst>
              <a:ext uri="{FF2B5EF4-FFF2-40B4-BE49-F238E27FC236}">
                <a16:creationId xmlns:a16="http://schemas.microsoft.com/office/drawing/2014/main" id="{EE43E4D1-84F6-A478-47CA-E3A30C2AB949}"/>
              </a:ext>
            </a:extLst>
          </p:cNvPr>
          <p:cNvSpPr txBox="1"/>
          <p:nvPr/>
        </p:nvSpPr>
        <p:spPr>
          <a:xfrm>
            <a:off x="382159" y="643236"/>
            <a:ext cx="6096000" cy="523220"/>
          </a:xfrm>
          <a:prstGeom prst="rect">
            <a:avLst/>
          </a:prstGeom>
          <a:noFill/>
        </p:spPr>
        <p:txBody>
          <a:bodyPr wrap="square">
            <a:spAutoFit/>
          </a:bodyPr>
          <a:lstStyle/>
          <a:p>
            <a:r>
              <a:rPr lang="es-CO" sz="2800" b="0" i="1" dirty="0">
                <a:effectLst/>
                <a:latin typeface="Consolas" panose="020B0609020204030204" pitchFamily="49" charset="0"/>
              </a:rPr>
              <a:t>método </a:t>
            </a:r>
            <a:r>
              <a:rPr lang="es-CO" sz="2800" b="0" i="1" dirty="0" err="1">
                <a:effectLst/>
                <a:latin typeface="Consolas" panose="020B0609020204030204" pitchFamily="49" charset="0"/>
              </a:rPr>
              <a:t>from_estimator</a:t>
            </a:r>
            <a:endParaRPr lang="es-CO" sz="2800" b="0" dirty="0">
              <a:effectLst/>
              <a:latin typeface="Consolas" panose="020B0609020204030204" pitchFamily="49" charset="0"/>
            </a:endParaRPr>
          </a:p>
        </p:txBody>
      </p:sp>
    </p:spTree>
    <p:extLst>
      <p:ext uri="{BB962C8B-B14F-4D97-AF65-F5344CB8AC3E}">
        <p14:creationId xmlns:p14="http://schemas.microsoft.com/office/powerpoint/2010/main" val="3485492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E9891-3CAE-3206-A333-D8FA416EB2E8}"/>
              </a:ext>
            </a:extLst>
          </p:cNvPr>
          <p:cNvSpPr>
            <a:spLocks noGrp="1"/>
          </p:cNvSpPr>
          <p:nvPr>
            <p:ph type="title"/>
          </p:nvPr>
        </p:nvSpPr>
        <p:spPr/>
        <p:txBody>
          <a:bodyPr/>
          <a:lstStyle/>
          <a:p>
            <a:r>
              <a:rPr lang="es-CO" b="0" i="1" dirty="0">
                <a:solidFill>
                  <a:schemeClr val="tx1"/>
                </a:solidFill>
                <a:effectLst/>
                <a:latin typeface="Consolas" panose="020B0609020204030204" pitchFamily="49" charset="0"/>
              </a:rPr>
              <a:t>método </a:t>
            </a:r>
            <a:r>
              <a:rPr lang="es-CO" b="0" i="1" dirty="0" err="1">
                <a:solidFill>
                  <a:schemeClr val="tx1"/>
                </a:solidFill>
                <a:effectLst/>
                <a:latin typeface="Consolas" panose="020B0609020204030204" pitchFamily="49" charset="0"/>
              </a:rPr>
              <a:t>from_predictions</a:t>
            </a:r>
            <a:br>
              <a:rPr lang="es-CO" b="0" dirty="0">
                <a:solidFill>
                  <a:schemeClr val="tx1"/>
                </a:solidFill>
                <a:effectLst/>
                <a:latin typeface="Consolas" panose="020B0609020204030204" pitchFamily="49" charset="0"/>
              </a:rPr>
            </a:br>
            <a:endParaRPr lang="es-CO" dirty="0">
              <a:solidFill>
                <a:schemeClr val="tx1"/>
              </a:solidFill>
            </a:endParaRPr>
          </a:p>
        </p:txBody>
      </p:sp>
      <p:pic>
        <p:nvPicPr>
          <p:cNvPr id="5" name="Marcador de contenido 4">
            <a:extLst>
              <a:ext uri="{FF2B5EF4-FFF2-40B4-BE49-F238E27FC236}">
                <a16:creationId xmlns:a16="http://schemas.microsoft.com/office/drawing/2014/main" id="{E07C4BD9-7536-0363-8355-E19D613363D4}"/>
              </a:ext>
            </a:extLst>
          </p:cNvPr>
          <p:cNvPicPr>
            <a:picLocks noGrp="1" noChangeAspect="1"/>
          </p:cNvPicPr>
          <p:nvPr>
            <p:ph idx="1"/>
          </p:nvPr>
        </p:nvPicPr>
        <p:blipFill>
          <a:blip r:embed="rId2"/>
          <a:stretch>
            <a:fillRect/>
          </a:stretch>
        </p:blipFill>
        <p:spPr>
          <a:xfrm>
            <a:off x="734155" y="3094725"/>
            <a:ext cx="4838700" cy="2219325"/>
          </a:xfrm>
        </p:spPr>
      </p:pic>
      <p:pic>
        <p:nvPicPr>
          <p:cNvPr id="7" name="Imagen 6">
            <a:extLst>
              <a:ext uri="{FF2B5EF4-FFF2-40B4-BE49-F238E27FC236}">
                <a16:creationId xmlns:a16="http://schemas.microsoft.com/office/drawing/2014/main" id="{BCAFD958-87DF-9930-0434-175FB3D313B4}"/>
              </a:ext>
            </a:extLst>
          </p:cNvPr>
          <p:cNvPicPr>
            <a:picLocks noChangeAspect="1"/>
          </p:cNvPicPr>
          <p:nvPr/>
        </p:nvPicPr>
        <p:blipFill>
          <a:blip r:embed="rId3"/>
          <a:stretch>
            <a:fillRect/>
          </a:stretch>
        </p:blipFill>
        <p:spPr>
          <a:xfrm>
            <a:off x="6094412" y="2286001"/>
            <a:ext cx="5400675" cy="4114800"/>
          </a:xfrm>
          <a:prstGeom prst="rect">
            <a:avLst/>
          </a:prstGeom>
        </p:spPr>
      </p:pic>
    </p:spTree>
    <p:extLst>
      <p:ext uri="{BB962C8B-B14F-4D97-AF65-F5344CB8AC3E}">
        <p14:creationId xmlns:p14="http://schemas.microsoft.com/office/powerpoint/2010/main" val="3292540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D9273-7517-0FA7-7785-87D5C17C22DE}"/>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Matriz de confusión</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9E4B2454-6FFB-9970-6EF8-C04AEE504CB5}"/>
              </a:ext>
            </a:extLst>
          </p:cNvPr>
          <p:cNvSpPr>
            <a:spLocks noGrp="1"/>
          </p:cNvSpPr>
          <p:nvPr>
            <p:ph idx="1"/>
          </p:nvPr>
        </p:nvSpPr>
        <p:spPr>
          <a:xfrm>
            <a:off x="573003" y="2073875"/>
            <a:ext cx="9905998" cy="3124201"/>
          </a:xfrm>
        </p:spPr>
        <p:txBody>
          <a:bodyPr/>
          <a:lstStyle/>
          <a:p>
            <a:r>
              <a:rPr lang="es-ES" b="0" dirty="0">
                <a:solidFill>
                  <a:srgbClr val="FFFFFF"/>
                </a:solidFill>
                <a:effectLst/>
                <a:latin typeface="Consolas" panose="020B0609020204030204" pitchFamily="49" charset="0"/>
              </a:rPr>
              <a:t>Una matriz de confusión es una forma visual de mostrar dónde su modelo hizo las predicciones correctas y dónde hizo las predicciones incorrectas (o, en otras palabras, se confundió).</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err="1">
                <a:solidFill>
                  <a:srgbClr val="FFFFFF"/>
                </a:solidFill>
                <a:effectLst/>
                <a:latin typeface="Consolas" panose="020B0609020204030204" pitchFamily="49" charset="0"/>
              </a:rPr>
              <a:t>Scikit</a:t>
            </a:r>
            <a:r>
              <a:rPr lang="es-ES" b="0" dirty="0">
                <a:solidFill>
                  <a:srgbClr val="FFFFFF"/>
                </a:solidFill>
                <a:effectLst/>
                <a:latin typeface="Consolas" panose="020B0609020204030204" pitchFamily="49" charset="0"/>
              </a:rPr>
              <a:t>-Learn nos permite crear una matriz de confusión usando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confusion_matrix</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https://scikit-learn.org/stable/modules/generated/sklearn.metrics.confusion_matrix.html</a:t>
            </a:r>
            <a:r>
              <a:rPr lang="es-ES" b="0" dirty="0">
                <a:solidFill>
                  <a:srgbClr val="FFFFFF"/>
                </a:solidFill>
                <a:effectLst/>
                <a:latin typeface="Consolas" panose="020B0609020204030204" pitchFamily="49" charset="0"/>
              </a:rPr>
              <a:t>) y pasándole las etiquetas verdaderas y etiquetas previstas.</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3C24E335-EE31-7640-F204-2DF4357539B6}"/>
              </a:ext>
            </a:extLst>
          </p:cNvPr>
          <p:cNvPicPr>
            <a:picLocks noChangeAspect="1"/>
          </p:cNvPicPr>
          <p:nvPr/>
        </p:nvPicPr>
        <p:blipFill>
          <a:blip r:embed="rId2"/>
          <a:stretch>
            <a:fillRect/>
          </a:stretch>
        </p:blipFill>
        <p:spPr>
          <a:xfrm>
            <a:off x="1141413" y="4998823"/>
            <a:ext cx="3371850" cy="1028700"/>
          </a:xfrm>
          <a:prstGeom prst="rect">
            <a:avLst/>
          </a:prstGeom>
        </p:spPr>
      </p:pic>
    </p:spTree>
    <p:extLst>
      <p:ext uri="{BB962C8B-B14F-4D97-AF65-F5344CB8AC3E}">
        <p14:creationId xmlns:p14="http://schemas.microsoft.com/office/powerpoint/2010/main" val="227007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BEE9A-0079-79E3-7844-E0FA332129D3}"/>
              </a:ext>
            </a:extLst>
          </p:cNvPr>
          <p:cNvSpPr>
            <a:spLocks noGrp="1"/>
          </p:cNvSpPr>
          <p:nvPr>
            <p:ph type="title"/>
          </p:nvPr>
        </p:nvSpPr>
        <p:spPr/>
        <p:txBody>
          <a:bodyPr/>
          <a:lstStyle/>
          <a:p>
            <a:r>
              <a:rPr lang="es-CO" b="1" i="0" dirty="0">
                <a:effectLst/>
                <a:latin typeface="-apple-system"/>
              </a:rPr>
              <a:t>Evaluación</a:t>
            </a:r>
            <a:br>
              <a:rPr lang="es-CO" b="1" i="0" dirty="0">
                <a:effectLst/>
                <a:latin typeface="-apple-system"/>
              </a:rPr>
            </a:br>
            <a:endParaRPr lang="es-CO" dirty="0"/>
          </a:p>
        </p:txBody>
      </p:sp>
      <p:sp>
        <p:nvSpPr>
          <p:cNvPr id="5" name="Marcador de contenido 4">
            <a:extLst>
              <a:ext uri="{FF2B5EF4-FFF2-40B4-BE49-F238E27FC236}">
                <a16:creationId xmlns:a16="http://schemas.microsoft.com/office/drawing/2014/main" id="{C84DE898-2E39-B983-10BB-56A434661722}"/>
              </a:ext>
            </a:extLst>
          </p:cNvPr>
          <p:cNvSpPr>
            <a:spLocks noGrp="1"/>
          </p:cNvSpPr>
          <p:nvPr>
            <p:ph idx="1"/>
          </p:nvPr>
        </p:nvSpPr>
        <p:spPr/>
        <p:txBody>
          <a:bodyPr>
            <a:normAutofit fontScale="77500" lnSpcReduction="20000"/>
          </a:bodyPr>
          <a:lstStyle/>
          <a:p>
            <a:pPr marL="0" indent="0">
              <a:buNone/>
            </a:pPr>
            <a:r>
              <a:rPr lang="es-ES" b="0" dirty="0">
                <a:solidFill>
                  <a:srgbClr val="FFFFFF"/>
                </a:solidFill>
                <a:effectLst/>
                <a:latin typeface="Consolas" panose="020B0609020204030204" pitchFamily="49" charset="0"/>
              </a:rPr>
              <a:t>La métrica de evaluación es algo que puede definir al comienzo de un proyecto.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Dado que el aprendizaje automático es muy experimental, podría decir algo como: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i="1" dirty="0">
                <a:solidFill>
                  <a:srgbClr val="72F1B8"/>
                </a:solidFill>
                <a:effectLst/>
                <a:latin typeface="Consolas" panose="020B0609020204030204" pitchFamily="49" charset="0"/>
              </a:rPr>
              <a:t>&gt; Si podemos alcanzar un 95 % de precisión en la predicción de si un paciente tiene o no una enfermedad cardíaca durante la prueba de concepto, realizaremos este proyecto.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La razón por la que esto es útil es que proporciona un objetivo aproximado para que trabaje un ingeniero de aprendizaje automático o un científico de datos.</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Sin embargo, debido a la naturaleza de la experimentación, la métrica de evaluación puede cambiar con el tiempo.</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4172032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D8F81-2C3A-839A-E078-6696324DCA49}"/>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 ES PEOR UN FALSO NEGATIVO O UN FALSO POSITIVO?</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670D818B-6AD5-A3E8-01DD-6FBDDB4C0A82}"/>
              </a:ext>
            </a:extLst>
          </p:cNvPr>
          <p:cNvSpPr>
            <a:spLocks noGrp="1"/>
          </p:cNvSpPr>
          <p:nvPr>
            <p:ph idx="1"/>
          </p:nvPr>
        </p:nvSpPr>
        <p:spPr/>
        <p:txBody>
          <a:bodyPr/>
          <a:lstStyle/>
          <a:p>
            <a:r>
              <a:rPr lang="es-ES" b="0" dirty="0">
                <a:solidFill>
                  <a:srgbClr val="FFFFFF"/>
                </a:solidFill>
                <a:effectLst/>
                <a:latin typeface="Consolas" panose="020B0609020204030204" pitchFamily="49" charset="0"/>
              </a:rPr>
              <a:t>El modelo se confunde (predice la etiqueta incorrecta) relativamente igual en ambas clases. En esencia, hay 4 ocasiones en las que el modelo predijo 0 (NO TIENE ENFERMEDAD)cuando debería haber sido 1 (falso negativo) y 3 ocasiones en las que el modelo predijo 1(TIENE ENFERMEDAD) en lugar de 0 (falso positivo).</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2044095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4A193-8B85-5549-8E12-85BF34F351D7}"/>
              </a:ext>
            </a:extLst>
          </p:cNvPr>
          <p:cNvSpPr>
            <a:spLocks noGrp="1"/>
          </p:cNvSpPr>
          <p:nvPr>
            <p:ph type="title"/>
          </p:nvPr>
        </p:nvSpPr>
        <p:spPr>
          <a:xfrm>
            <a:off x="227013" y="271848"/>
            <a:ext cx="9905998" cy="1905000"/>
          </a:xfrm>
        </p:spPr>
        <p:txBody>
          <a:bodyPr/>
          <a:lstStyle/>
          <a:p>
            <a:r>
              <a:rPr lang="es-CO" b="1" dirty="0">
                <a:solidFill>
                  <a:schemeClr val="tx1"/>
                </a:solidFill>
                <a:effectLst/>
                <a:latin typeface="Consolas" panose="020B0609020204030204" pitchFamily="49" charset="0"/>
              </a:rPr>
              <a:t>Informe de clasificación</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122B9CE6-A866-F959-E69D-59C6018A0AAB}"/>
              </a:ext>
            </a:extLst>
          </p:cNvPr>
          <p:cNvSpPr>
            <a:spLocks noGrp="1"/>
          </p:cNvSpPr>
          <p:nvPr>
            <p:ph idx="1"/>
          </p:nvPr>
        </p:nvSpPr>
        <p:spPr>
          <a:xfrm>
            <a:off x="227013" y="1866899"/>
            <a:ext cx="9905998" cy="3124201"/>
          </a:xfrm>
        </p:spPr>
        <p:txBody>
          <a:bodyPr/>
          <a:lstStyle/>
          <a:p>
            <a:r>
              <a:rPr lang="es-ES" b="0" dirty="0">
                <a:solidFill>
                  <a:srgbClr val="FFFFFF"/>
                </a:solidFill>
                <a:effectLst/>
                <a:latin typeface="Consolas" panose="020B0609020204030204" pitchFamily="49" charset="0"/>
              </a:rPr>
              <a:t>Podemos hacer un informe de clasificación usando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classification_report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https://scikit-learn.org/stable/modules/generated/sklearn.metrics.classification_report.html</a:t>
            </a:r>
            <a:r>
              <a:rPr lang="es-ES" b="0" dirty="0">
                <a:solidFill>
                  <a:srgbClr val="FFFFFF"/>
                </a:solidFill>
                <a:effectLst/>
                <a:latin typeface="Consolas" panose="020B0609020204030204" pitchFamily="49" charset="0"/>
              </a:rPr>
              <a:t>) y pasarle las etiquetas verdaderas, así como nuestros modelos. etiquetas previstas.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Un informe de clasificación también nos dará información de la precisión y recuperación de nuestro modelo para cada clase.</a:t>
            </a:r>
            <a:endParaRPr lang="es-ES" b="0" dirty="0">
              <a:solidFill>
                <a:srgbClr val="BBBBBB"/>
              </a:solidFill>
              <a:effectLst/>
              <a:latin typeface="Consolas" panose="020B0609020204030204" pitchFamily="49" charset="0"/>
            </a:endParaRPr>
          </a:p>
          <a:p>
            <a:endParaRPr lang="es-CO" dirty="0"/>
          </a:p>
        </p:txBody>
      </p:sp>
      <p:pic>
        <p:nvPicPr>
          <p:cNvPr id="5" name="Imagen 4">
            <a:extLst>
              <a:ext uri="{FF2B5EF4-FFF2-40B4-BE49-F238E27FC236}">
                <a16:creationId xmlns:a16="http://schemas.microsoft.com/office/drawing/2014/main" id="{25698A11-E523-8EB0-891F-934EB9344232}"/>
              </a:ext>
            </a:extLst>
          </p:cNvPr>
          <p:cNvPicPr>
            <a:picLocks noChangeAspect="1"/>
          </p:cNvPicPr>
          <p:nvPr/>
        </p:nvPicPr>
        <p:blipFill>
          <a:blip r:embed="rId2"/>
          <a:stretch>
            <a:fillRect/>
          </a:stretch>
        </p:blipFill>
        <p:spPr>
          <a:xfrm>
            <a:off x="441239" y="4565178"/>
            <a:ext cx="4076700" cy="2143125"/>
          </a:xfrm>
          <a:prstGeom prst="rect">
            <a:avLst/>
          </a:prstGeom>
        </p:spPr>
      </p:pic>
    </p:spTree>
    <p:extLst>
      <p:ext uri="{BB962C8B-B14F-4D97-AF65-F5344CB8AC3E}">
        <p14:creationId xmlns:p14="http://schemas.microsoft.com/office/powerpoint/2010/main" val="2877553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F0ED7-983D-FE06-18BE-C748C9F7A0BF}"/>
              </a:ext>
            </a:extLst>
          </p:cNvPr>
          <p:cNvSpPr>
            <a:spLocks noGrp="1"/>
          </p:cNvSpPr>
          <p:nvPr>
            <p:ph type="title"/>
          </p:nvPr>
        </p:nvSpPr>
        <p:spPr>
          <a:xfrm>
            <a:off x="202300" y="551934"/>
            <a:ext cx="9905998" cy="741405"/>
          </a:xfrm>
        </p:spPr>
        <p:txBody>
          <a:bodyPr>
            <a:normAutofit fontScale="90000"/>
          </a:bodyPr>
          <a:lstStyle/>
          <a:p>
            <a:r>
              <a:rPr lang="es-CO" b="0" dirty="0">
                <a:solidFill>
                  <a:srgbClr val="FFFFFF"/>
                </a:solidFill>
                <a:effectLst/>
                <a:latin typeface="Consolas" panose="020B0609020204030204" pitchFamily="49" charset="0"/>
              </a:rPr>
              <a:t>¿Que está pasando aquí?</a:t>
            </a:r>
            <a:br>
              <a:rPr lang="es-CO" b="0" dirty="0">
                <a:solidFill>
                  <a:srgbClr val="BBBBBB"/>
                </a:solidFill>
                <a:effectLst/>
                <a:latin typeface="Consolas" panose="020B0609020204030204" pitchFamily="49" charset="0"/>
              </a:rPr>
            </a:br>
            <a:endParaRPr lang="es-CO" dirty="0"/>
          </a:p>
        </p:txBody>
      </p:sp>
      <p:sp>
        <p:nvSpPr>
          <p:cNvPr id="3" name="Marcador de contenido 2">
            <a:extLst>
              <a:ext uri="{FF2B5EF4-FFF2-40B4-BE49-F238E27FC236}">
                <a16:creationId xmlns:a16="http://schemas.microsoft.com/office/drawing/2014/main" id="{842D2ED3-B3E4-5055-89F2-E033C4C6AB41}"/>
              </a:ext>
            </a:extLst>
          </p:cNvPr>
          <p:cNvSpPr>
            <a:spLocks noGrp="1"/>
          </p:cNvSpPr>
          <p:nvPr>
            <p:ph idx="1"/>
          </p:nvPr>
        </p:nvSpPr>
        <p:spPr>
          <a:xfrm>
            <a:off x="107092" y="1112108"/>
            <a:ext cx="12027243" cy="5511113"/>
          </a:xfrm>
        </p:spPr>
        <p:txBody>
          <a:bodyPr>
            <a:normAutofit fontScale="55000" lnSpcReduction="20000"/>
          </a:bodyPr>
          <a:lstStyle/>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**Precisión**</a:t>
            </a:r>
            <a:r>
              <a:rPr lang="es-ES" b="0" dirty="0">
                <a:solidFill>
                  <a:srgbClr val="FFFFFF"/>
                </a:solidFill>
                <a:effectLst/>
                <a:latin typeface="Consolas" panose="020B0609020204030204" pitchFamily="49" charset="0"/>
              </a:rPr>
              <a:t>: indica la proporción de identificaciones positivas (clase 1 predicha por el modelo) que en realidad fueron correctas. Un modelo que no produce falsos positivos tiene una precisión de 1,0.</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a:t>
            </a:r>
            <a:r>
              <a:rPr lang="es-ES" b="1" dirty="0" err="1">
                <a:solidFill>
                  <a:srgbClr val="2EE2FA"/>
                </a:solidFill>
                <a:effectLst/>
                <a:latin typeface="Consolas" panose="020B0609020204030204" pitchFamily="49" charset="0"/>
              </a:rPr>
              <a:t>Recall</a:t>
            </a:r>
            <a:r>
              <a:rPr lang="es-ES" b="1" dirty="0">
                <a:solidFill>
                  <a:srgbClr val="2EE2FA"/>
                </a:solidFill>
                <a:effectLst/>
                <a:latin typeface="Consolas" panose="020B0609020204030204" pitchFamily="49" charset="0"/>
              </a:rPr>
              <a:t>**</a:t>
            </a:r>
            <a:r>
              <a:rPr lang="es-ES" b="0" dirty="0">
                <a:solidFill>
                  <a:srgbClr val="FFFFFF"/>
                </a:solidFill>
                <a:effectLst/>
                <a:latin typeface="Consolas" panose="020B0609020204030204" pitchFamily="49" charset="0"/>
              </a:rPr>
              <a:t>: indica la proporción de positivos reales que se clasificaron correctamente. Un modelo que no produce falsos negativos tiene un recuerdo de 1,0.</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**Puntuación F1**</a:t>
            </a:r>
            <a:r>
              <a:rPr lang="es-ES" b="0" dirty="0">
                <a:solidFill>
                  <a:srgbClr val="FFFFFF"/>
                </a:solidFill>
                <a:effectLst/>
                <a:latin typeface="Consolas" panose="020B0609020204030204" pitchFamily="49" charset="0"/>
              </a:rPr>
              <a:t>: una combinación de precisión y recuperación. Un modelo perfecto logra una puntuación F1 de 1,0.</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**Soporte**</a:t>
            </a:r>
            <a:r>
              <a:rPr lang="es-ES" b="0" dirty="0">
                <a:solidFill>
                  <a:srgbClr val="FFFFFF"/>
                </a:solidFill>
                <a:effectLst/>
                <a:latin typeface="Consolas" panose="020B0609020204030204" pitchFamily="49" charset="0"/>
              </a:rPr>
              <a:t>: la cantidad de muestras en las que se calculó cada métrica.</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a:t>
            </a:r>
            <a:r>
              <a:rPr lang="es-ES" b="1" dirty="0" err="1">
                <a:solidFill>
                  <a:srgbClr val="2EE2FA"/>
                </a:solidFill>
                <a:effectLst/>
                <a:latin typeface="Consolas" panose="020B0609020204030204" pitchFamily="49" charset="0"/>
              </a:rPr>
              <a:t>Accuracy</a:t>
            </a:r>
            <a:r>
              <a:rPr lang="es-ES" b="1" dirty="0">
                <a:solidFill>
                  <a:srgbClr val="2EE2FA"/>
                </a:solidFill>
                <a:effectLst/>
                <a:latin typeface="Consolas" panose="020B0609020204030204" pitchFamily="49" charset="0"/>
              </a:rPr>
              <a:t>(Precisión)**</a:t>
            </a:r>
            <a:r>
              <a:rPr lang="es-ES" b="0" dirty="0">
                <a:solidFill>
                  <a:srgbClr val="FFFFFF"/>
                </a:solidFill>
                <a:effectLst/>
                <a:latin typeface="Consolas" panose="020B0609020204030204" pitchFamily="49" charset="0"/>
              </a:rPr>
              <a:t>: la precisión del modelo en formato decimal. La precisión perfecta es igual a 1.0.</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**Macro </a:t>
            </a:r>
            <a:r>
              <a:rPr lang="es-ES" b="1" dirty="0" err="1">
                <a:solidFill>
                  <a:srgbClr val="2EE2FA"/>
                </a:solidFill>
                <a:effectLst/>
                <a:latin typeface="Consolas" panose="020B0609020204030204" pitchFamily="49" charset="0"/>
              </a:rPr>
              <a:t>avg</a:t>
            </a:r>
            <a:r>
              <a:rPr lang="es-ES" b="1" dirty="0">
                <a:solidFill>
                  <a:srgbClr val="2EE2FA"/>
                </a:solidFill>
                <a:effectLst/>
                <a:latin typeface="Consolas" panose="020B0609020204030204" pitchFamily="49" charset="0"/>
              </a:rPr>
              <a:t>**</a:t>
            </a:r>
            <a:r>
              <a:rPr lang="es-ES" b="0" dirty="0">
                <a:solidFill>
                  <a:srgbClr val="FFFFFF"/>
                </a:solidFill>
                <a:effectLst/>
                <a:latin typeface="Consolas" panose="020B0609020204030204" pitchFamily="49" charset="0"/>
              </a:rPr>
              <a:t>: abreviatura de macro promedio, la precisión promedio, la recuperación y la puntuación F1 entre clases. Macro </a:t>
            </a:r>
            <a:r>
              <a:rPr lang="es-ES" b="0" dirty="0" err="1">
                <a:solidFill>
                  <a:srgbClr val="FFFFFF"/>
                </a:solidFill>
                <a:effectLst/>
                <a:latin typeface="Consolas" panose="020B0609020204030204" pitchFamily="49" charset="0"/>
              </a:rPr>
              <a:t>avg</a:t>
            </a:r>
            <a:r>
              <a:rPr lang="es-ES" b="0" dirty="0">
                <a:solidFill>
                  <a:srgbClr val="FFFFFF"/>
                </a:solidFill>
                <a:effectLst/>
                <a:latin typeface="Consolas" panose="020B0609020204030204" pitchFamily="49" charset="0"/>
              </a:rPr>
              <a:t> no convierte el desequilibrio de clase en esfuerzo, por lo que si tiene desequilibrios de clase, preste atención a esta métrica.</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r>
              <a:rPr lang="es-ES" b="1" dirty="0">
                <a:solidFill>
                  <a:srgbClr val="2EE2FA"/>
                </a:solidFill>
                <a:effectLst/>
                <a:latin typeface="Consolas" panose="020B0609020204030204" pitchFamily="49" charset="0"/>
              </a:rPr>
              <a:t>**Promedio ponderado**</a:t>
            </a:r>
            <a:r>
              <a:rPr lang="es-ES" b="0" dirty="0">
                <a:solidFill>
                  <a:srgbClr val="FFFFFF"/>
                </a:solidFill>
                <a:effectLst/>
                <a:latin typeface="Consolas" panose="020B0609020204030204" pitchFamily="49" charset="0"/>
              </a:rPr>
              <a:t>: abreviatura de promedio ponderado, la precisión del promedio ponderado, recuperación y puntaje F1 entre clases. Ponderado significa que cada métrica se calcula con respecto a cuántas muestras hay en cada clase. Esta métrica favorecerá a la clase mayoritaria (por ejemplo, dará un valor alto cuando una clase supere a otra debido a que tiene más muestras).</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Ahora se tienen algunas ideas más profundas sobre el modelo. Pero todos estos se calcularon utilizando un solo conjunto de entrenamiento y prueba.</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Lo que haremos para hacerlos más sólidos es calcularlos mediante validación cruzada.</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¿Cómo?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Tomaremos el mejor modelo junto con los mejores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y usaremos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cross_val_score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https://scikit-learn.org/stable/modules/generated/sklearn.model_selection.cross_val_score.html</a:t>
            </a:r>
            <a:r>
              <a:rPr lang="es-ES" b="0" dirty="0">
                <a:solidFill>
                  <a:srgbClr val="FFFFFF"/>
                </a:solidFill>
                <a:effectLst/>
                <a:latin typeface="Consolas" panose="020B0609020204030204" pitchFamily="49" charset="0"/>
              </a:rPr>
              <a:t>) junto con varios ` valores del parámetro de puntuación.</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cross_val_score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funciona tomando un estimador (modelo de aprendizaje automático) junto con datos y etiquetas. Luego evalúa el modelo de aprendizaje automático en los datos y las etiquetas mediante la validación cruzada y un parámetro de "puntuación" definido.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Recordemos los mejores </a:t>
            </a:r>
            <a:r>
              <a:rPr lang="es-ES" b="0" dirty="0" err="1">
                <a:solidFill>
                  <a:srgbClr val="FFFFFF"/>
                </a:solidFill>
                <a:effectLst/>
                <a:latin typeface="Consolas" panose="020B0609020204030204" pitchFamily="49" charset="0"/>
              </a:rPr>
              <a:t>hiperparámetros</a:t>
            </a:r>
            <a:r>
              <a:rPr lang="es-ES" b="0" dirty="0">
                <a:solidFill>
                  <a:srgbClr val="FFFFFF"/>
                </a:solidFill>
                <a:effectLst/>
                <a:latin typeface="Consolas" panose="020B0609020204030204" pitchFamily="49" charset="0"/>
              </a:rPr>
              <a:t> y luego verlos en acción.</a:t>
            </a:r>
            <a:endParaRPr lang="es-ES" b="0" dirty="0">
              <a:solidFill>
                <a:srgbClr val="BBBBBB"/>
              </a:solidFill>
              <a:effectLst/>
              <a:latin typeface="Consolas" panose="020B0609020204030204" pitchFamily="49" charset="0"/>
            </a:endParaRPr>
          </a:p>
          <a:p>
            <a:pPr marL="0" indent="0">
              <a:buNone/>
            </a:pPr>
            <a:endParaRPr lang="es-CO" dirty="0"/>
          </a:p>
        </p:txBody>
      </p:sp>
    </p:spTree>
    <p:extLst>
      <p:ext uri="{BB962C8B-B14F-4D97-AF65-F5344CB8AC3E}">
        <p14:creationId xmlns:p14="http://schemas.microsoft.com/office/powerpoint/2010/main" val="1298347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AC135-92DB-8D31-4AB7-06286110530D}"/>
              </a:ext>
            </a:extLst>
          </p:cNvPr>
          <p:cNvSpPr>
            <a:spLocks noGrp="1"/>
          </p:cNvSpPr>
          <p:nvPr>
            <p:ph type="title"/>
          </p:nvPr>
        </p:nvSpPr>
        <p:spPr/>
        <p:txBody>
          <a:bodyPr/>
          <a:lstStyle/>
          <a:p>
            <a:r>
              <a:rPr lang="es-ES" b="1" dirty="0">
                <a:solidFill>
                  <a:schemeClr val="tx1"/>
                </a:solidFill>
                <a:effectLst/>
                <a:latin typeface="Consolas" panose="020B0609020204030204" pitchFamily="49" charset="0"/>
              </a:rPr>
              <a:t>Calcular métricas de evaluación usando validación cruzada</a:t>
            </a:r>
            <a:br>
              <a:rPr lang="es-ES"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9BC091B4-5CB5-DCF9-8EE1-A5144A5DFB67}"/>
              </a:ext>
            </a:extLst>
          </p:cNvPr>
          <p:cNvSpPr>
            <a:spLocks noGrp="1"/>
          </p:cNvSpPr>
          <p:nvPr>
            <p:ph idx="1"/>
          </p:nvPr>
        </p:nvSpPr>
        <p:spPr/>
        <p:txBody>
          <a:bodyPr/>
          <a:lstStyle/>
          <a:p>
            <a:r>
              <a:rPr lang="es-ES" b="0" dirty="0">
                <a:solidFill>
                  <a:srgbClr val="FFFFFF"/>
                </a:solidFill>
                <a:effectLst/>
                <a:latin typeface="Consolas" panose="020B0609020204030204" pitchFamily="49" charset="0"/>
              </a:rPr>
              <a:t>Vamos a calcular la exactitud, la precisión, la recuperación y la puntuación f1 de nuestro modelo mediante la validación cruzada y, para hacerlo, utilizaremos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cross_val_score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4207362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2ACEF5D-13D4-08D9-98F9-D6344B6ED091}"/>
              </a:ext>
            </a:extLst>
          </p:cNvPr>
          <p:cNvPicPr>
            <a:picLocks noChangeAspect="1"/>
          </p:cNvPicPr>
          <p:nvPr/>
        </p:nvPicPr>
        <p:blipFill>
          <a:blip r:embed="rId2"/>
          <a:stretch>
            <a:fillRect/>
          </a:stretch>
        </p:blipFill>
        <p:spPr>
          <a:xfrm>
            <a:off x="169648" y="236967"/>
            <a:ext cx="3829050" cy="1095375"/>
          </a:xfrm>
          <a:prstGeom prst="rect">
            <a:avLst/>
          </a:prstGeom>
        </p:spPr>
      </p:pic>
      <p:pic>
        <p:nvPicPr>
          <p:cNvPr id="7" name="Imagen 6">
            <a:extLst>
              <a:ext uri="{FF2B5EF4-FFF2-40B4-BE49-F238E27FC236}">
                <a16:creationId xmlns:a16="http://schemas.microsoft.com/office/drawing/2014/main" id="{03EAF6BA-FEE2-4D40-09F6-B15055E5EB71}"/>
              </a:ext>
            </a:extLst>
          </p:cNvPr>
          <p:cNvPicPr>
            <a:picLocks noChangeAspect="1"/>
          </p:cNvPicPr>
          <p:nvPr/>
        </p:nvPicPr>
        <p:blipFill>
          <a:blip r:embed="rId3"/>
          <a:stretch>
            <a:fillRect/>
          </a:stretch>
        </p:blipFill>
        <p:spPr>
          <a:xfrm>
            <a:off x="169648" y="1481394"/>
            <a:ext cx="4219575" cy="600075"/>
          </a:xfrm>
          <a:prstGeom prst="rect">
            <a:avLst/>
          </a:prstGeom>
        </p:spPr>
      </p:pic>
      <p:pic>
        <p:nvPicPr>
          <p:cNvPr id="9" name="Imagen 8">
            <a:extLst>
              <a:ext uri="{FF2B5EF4-FFF2-40B4-BE49-F238E27FC236}">
                <a16:creationId xmlns:a16="http://schemas.microsoft.com/office/drawing/2014/main" id="{8D0162FA-2928-D448-B8DA-536F9853AA9B}"/>
              </a:ext>
            </a:extLst>
          </p:cNvPr>
          <p:cNvPicPr>
            <a:picLocks noChangeAspect="1"/>
          </p:cNvPicPr>
          <p:nvPr/>
        </p:nvPicPr>
        <p:blipFill>
          <a:blip r:embed="rId4"/>
          <a:stretch>
            <a:fillRect/>
          </a:stretch>
        </p:blipFill>
        <p:spPr>
          <a:xfrm>
            <a:off x="169648" y="2230521"/>
            <a:ext cx="5229225" cy="2028825"/>
          </a:xfrm>
          <a:prstGeom prst="rect">
            <a:avLst/>
          </a:prstGeom>
        </p:spPr>
      </p:pic>
      <p:pic>
        <p:nvPicPr>
          <p:cNvPr id="11" name="Imagen 10">
            <a:extLst>
              <a:ext uri="{FF2B5EF4-FFF2-40B4-BE49-F238E27FC236}">
                <a16:creationId xmlns:a16="http://schemas.microsoft.com/office/drawing/2014/main" id="{8398AE2F-2820-B60B-F6F2-30F9C82C7D08}"/>
              </a:ext>
            </a:extLst>
          </p:cNvPr>
          <p:cNvPicPr>
            <a:picLocks noChangeAspect="1"/>
          </p:cNvPicPr>
          <p:nvPr/>
        </p:nvPicPr>
        <p:blipFill>
          <a:blip r:embed="rId5"/>
          <a:stretch>
            <a:fillRect/>
          </a:stretch>
        </p:blipFill>
        <p:spPr>
          <a:xfrm>
            <a:off x="169648" y="4408398"/>
            <a:ext cx="2276475" cy="1066800"/>
          </a:xfrm>
          <a:prstGeom prst="rect">
            <a:avLst/>
          </a:prstGeom>
        </p:spPr>
      </p:pic>
      <p:pic>
        <p:nvPicPr>
          <p:cNvPr id="13" name="Imagen 12">
            <a:extLst>
              <a:ext uri="{FF2B5EF4-FFF2-40B4-BE49-F238E27FC236}">
                <a16:creationId xmlns:a16="http://schemas.microsoft.com/office/drawing/2014/main" id="{B512C865-5009-231C-1334-EA0FEC8CCE00}"/>
              </a:ext>
            </a:extLst>
          </p:cNvPr>
          <p:cNvPicPr>
            <a:picLocks noChangeAspect="1"/>
          </p:cNvPicPr>
          <p:nvPr/>
        </p:nvPicPr>
        <p:blipFill>
          <a:blip r:embed="rId6"/>
          <a:stretch>
            <a:fillRect/>
          </a:stretch>
        </p:blipFill>
        <p:spPr>
          <a:xfrm>
            <a:off x="5944117" y="236967"/>
            <a:ext cx="5124450" cy="1304925"/>
          </a:xfrm>
          <a:prstGeom prst="rect">
            <a:avLst/>
          </a:prstGeom>
        </p:spPr>
      </p:pic>
      <p:pic>
        <p:nvPicPr>
          <p:cNvPr id="15" name="Imagen 14">
            <a:extLst>
              <a:ext uri="{FF2B5EF4-FFF2-40B4-BE49-F238E27FC236}">
                <a16:creationId xmlns:a16="http://schemas.microsoft.com/office/drawing/2014/main" id="{3554203C-04C8-DD23-12A6-47E4C8A4DDC0}"/>
              </a:ext>
            </a:extLst>
          </p:cNvPr>
          <p:cNvPicPr>
            <a:picLocks noChangeAspect="1"/>
          </p:cNvPicPr>
          <p:nvPr/>
        </p:nvPicPr>
        <p:blipFill>
          <a:blip r:embed="rId7"/>
          <a:stretch>
            <a:fillRect/>
          </a:stretch>
        </p:blipFill>
        <p:spPr>
          <a:xfrm>
            <a:off x="5944117" y="1679360"/>
            <a:ext cx="3333750" cy="962025"/>
          </a:xfrm>
          <a:prstGeom prst="rect">
            <a:avLst/>
          </a:prstGeom>
        </p:spPr>
      </p:pic>
      <p:pic>
        <p:nvPicPr>
          <p:cNvPr id="17" name="Imagen 16">
            <a:extLst>
              <a:ext uri="{FF2B5EF4-FFF2-40B4-BE49-F238E27FC236}">
                <a16:creationId xmlns:a16="http://schemas.microsoft.com/office/drawing/2014/main" id="{A536E8A6-B122-F491-8853-1174F5E6C80C}"/>
              </a:ext>
            </a:extLst>
          </p:cNvPr>
          <p:cNvPicPr>
            <a:picLocks noChangeAspect="1"/>
          </p:cNvPicPr>
          <p:nvPr/>
        </p:nvPicPr>
        <p:blipFill>
          <a:blip r:embed="rId8"/>
          <a:stretch>
            <a:fillRect/>
          </a:stretch>
        </p:blipFill>
        <p:spPr>
          <a:xfrm>
            <a:off x="5944117" y="2781300"/>
            <a:ext cx="5000625" cy="1295400"/>
          </a:xfrm>
          <a:prstGeom prst="rect">
            <a:avLst/>
          </a:prstGeom>
        </p:spPr>
      </p:pic>
      <p:pic>
        <p:nvPicPr>
          <p:cNvPr id="19" name="Imagen 18">
            <a:extLst>
              <a:ext uri="{FF2B5EF4-FFF2-40B4-BE49-F238E27FC236}">
                <a16:creationId xmlns:a16="http://schemas.microsoft.com/office/drawing/2014/main" id="{A32A68FD-D89E-A123-4EB4-B4CFECB1B7AF}"/>
              </a:ext>
            </a:extLst>
          </p:cNvPr>
          <p:cNvPicPr>
            <a:picLocks noChangeAspect="1"/>
          </p:cNvPicPr>
          <p:nvPr/>
        </p:nvPicPr>
        <p:blipFill>
          <a:blip r:embed="rId9"/>
          <a:stretch>
            <a:fillRect/>
          </a:stretch>
        </p:blipFill>
        <p:spPr>
          <a:xfrm>
            <a:off x="6006928" y="4259346"/>
            <a:ext cx="2781300" cy="1009650"/>
          </a:xfrm>
          <a:prstGeom prst="rect">
            <a:avLst/>
          </a:prstGeom>
        </p:spPr>
      </p:pic>
    </p:spTree>
    <p:extLst>
      <p:ext uri="{BB962C8B-B14F-4D97-AF65-F5344CB8AC3E}">
        <p14:creationId xmlns:p14="http://schemas.microsoft.com/office/powerpoint/2010/main" val="1003399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C2A4DDC-834B-9C2F-B6C0-5D4C05DCFE79}"/>
              </a:ext>
            </a:extLst>
          </p:cNvPr>
          <p:cNvPicPr>
            <a:picLocks noChangeAspect="1"/>
          </p:cNvPicPr>
          <p:nvPr/>
        </p:nvPicPr>
        <p:blipFill>
          <a:blip r:embed="rId2"/>
          <a:stretch>
            <a:fillRect/>
          </a:stretch>
        </p:blipFill>
        <p:spPr>
          <a:xfrm>
            <a:off x="301196" y="378940"/>
            <a:ext cx="5295900" cy="1371600"/>
          </a:xfrm>
          <a:prstGeom prst="rect">
            <a:avLst/>
          </a:prstGeom>
        </p:spPr>
      </p:pic>
      <p:pic>
        <p:nvPicPr>
          <p:cNvPr id="7" name="Imagen 6">
            <a:extLst>
              <a:ext uri="{FF2B5EF4-FFF2-40B4-BE49-F238E27FC236}">
                <a16:creationId xmlns:a16="http://schemas.microsoft.com/office/drawing/2014/main" id="{CCAB4C07-98A1-BC62-8DFE-BA2ADC82A313}"/>
              </a:ext>
            </a:extLst>
          </p:cNvPr>
          <p:cNvPicPr>
            <a:picLocks noChangeAspect="1"/>
          </p:cNvPicPr>
          <p:nvPr/>
        </p:nvPicPr>
        <p:blipFill>
          <a:blip r:embed="rId3"/>
          <a:stretch>
            <a:fillRect/>
          </a:stretch>
        </p:blipFill>
        <p:spPr>
          <a:xfrm>
            <a:off x="301196" y="1967813"/>
            <a:ext cx="2400300" cy="1143000"/>
          </a:xfrm>
          <a:prstGeom prst="rect">
            <a:avLst/>
          </a:prstGeom>
        </p:spPr>
      </p:pic>
      <p:pic>
        <p:nvPicPr>
          <p:cNvPr id="9" name="Imagen 8">
            <a:extLst>
              <a:ext uri="{FF2B5EF4-FFF2-40B4-BE49-F238E27FC236}">
                <a16:creationId xmlns:a16="http://schemas.microsoft.com/office/drawing/2014/main" id="{BB3096F8-91B7-2D2D-2AE4-46E98481547D}"/>
              </a:ext>
            </a:extLst>
          </p:cNvPr>
          <p:cNvPicPr>
            <a:picLocks noChangeAspect="1"/>
          </p:cNvPicPr>
          <p:nvPr/>
        </p:nvPicPr>
        <p:blipFill>
          <a:blip r:embed="rId4"/>
          <a:stretch>
            <a:fillRect/>
          </a:stretch>
        </p:blipFill>
        <p:spPr>
          <a:xfrm>
            <a:off x="2887877" y="1967813"/>
            <a:ext cx="9118257" cy="1533525"/>
          </a:xfrm>
          <a:prstGeom prst="rect">
            <a:avLst/>
          </a:prstGeom>
        </p:spPr>
      </p:pic>
      <p:pic>
        <p:nvPicPr>
          <p:cNvPr id="11" name="Imagen 10">
            <a:extLst>
              <a:ext uri="{FF2B5EF4-FFF2-40B4-BE49-F238E27FC236}">
                <a16:creationId xmlns:a16="http://schemas.microsoft.com/office/drawing/2014/main" id="{65AD278D-EECC-D0D2-F5BB-6DF85FE2CD1A}"/>
              </a:ext>
            </a:extLst>
          </p:cNvPr>
          <p:cNvPicPr>
            <a:picLocks noChangeAspect="1"/>
          </p:cNvPicPr>
          <p:nvPr/>
        </p:nvPicPr>
        <p:blipFill>
          <a:blip r:embed="rId5"/>
          <a:stretch>
            <a:fillRect/>
          </a:stretch>
        </p:blipFill>
        <p:spPr>
          <a:xfrm>
            <a:off x="384475" y="3747188"/>
            <a:ext cx="2894185" cy="2698144"/>
          </a:xfrm>
          <a:prstGeom prst="rect">
            <a:avLst/>
          </a:prstGeom>
        </p:spPr>
      </p:pic>
    </p:spTree>
    <p:extLst>
      <p:ext uri="{BB962C8B-B14F-4D97-AF65-F5344CB8AC3E}">
        <p14:creationId xmlns:p14="http://schemas.microsoft.com/office/powerpoint/2010/main" val="3329971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8FD8B-6A41-308F-3495-3EF8BDD32B6C}"/>
              </a:ext>
            </a:extLst>
          </p:cNvPr>
          <p:cNvSpPr>
            <a:spLocks noGrp="1"/>
          </p:cNvSpPr>
          <p:nvPr>
            <p:ph type="title"/>
          </p:nvPr>
        </p:nvSpPr>
        <p:spPr>
          <a:xfrm>
            <a:off x="276910" y="551936"/>
            <a:ext cx="9905998" cy="815546"/>
          </a:xfrm>
        </p:spPr>
        <p:txBody>
          <a:bodyPr>
            <a:normAutofit fontScale="90000"/>
          </a:bodyPr>
          <a:lstStyle/>
          <a:p>
            <a:r>
              <a:rPr lang="es-CO" b="1" dirty="0">
                <a:solidFill>
                  <a:schemeClr val="tx1"/>
                </a:solidFill>
                <a:effectLst/>
                <a:latin typeface="Consolas" panose="020B0609020204030204" pitchFamily="49" charset="0"/>
              </a:rPr>
              <a:t>Importancia de las características</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2671E666-87B0-3727-15BE-CD565CB234ED}"/>
              </a:ext>
            </a:extLst>
          </p:cNvPr>
          <p:cNvSpPr>
            <a:spLocks noGrp="1"/>
          </p:cNvSpPr>
          <p:nvPr>
            <p:ph idx="1"/>
          </p:nvPr>
        </p:nvSpPr>
        <p:spPr>
          <a:xfrm>
            <a:off x="1141412" y="1812324"/>
            <a:ext cx="10770501" cy="4703805"/>
          </a:xfrm>
        </p:spPr>
        <p:txBody>
          <a:bodyPr>
            <a:normAutofit fontScale="77500" lnSpcReduction="20000"/>
          </a:bodyPr>
          <a:lstStyle/>
          <a:p>
            <a:r>
              <a:rPr lang="es-ES" b="0" dirty="0">
                <a:solidFill>
                  <a:srgbClr val="FFFFFF"/>
                </a:solidFill>
                <a:effectLst/>
                <a:latin typeface="Consolas" panose="020B0609020204030204" pitchFamily="49" charset="0"/>
              </a:rPr>
              <a:t>La importancia de las características es preguntar "¿qué características contribuyen más a los resultados del modelo?"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¿Qué características contribuyen más a un modelo que predice si alguien tiene una enfermedad del corazón o no?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A diferencia de algunas de las otras funciones que hemos visto, porque la forma en que cada modelo encuentra patrones en los datos es ligeramente diferente, la forma en que un modelo juzga la importancia de esos patrones también es diferente. Esto significa que para cada modelo, hay una forma ligeramente diferente de encontrar qué funciones son las más importantes.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 esta usando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veremos una forma en que podemos calcular la importancia de las características para ello.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Para hacerlo, usaremos el atributo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coef</a:t>
            </a:r>
            <a:r>
              <a:rPr lang="es-ES" b="0" i="1" dirty="0">
                <a:solidFill>
                  <a:srgbClr val="72F1B8"/>
                </a:solidFill>
                <a:effectLst/>
                <a:latin typeface="Consolas" panose="020B0609020204030204" pitchFamily="49" charset="0"/>
              </a:rPr>
              <a:t>_`</a:t>
            </a:r>
            <a:r>
              <a:rPr lang="es-ES" b="0" dirty="0">
                <a:solidFill>
                  <a:srgbClr val="FFFFFF"/>
                </a:solidFill>
                <a:effectLst/>
                <a:latin typeface="Consolas" panose="020B0609020204030204" pitchFamily="49" charset="0"/>
              </a:rPr>
              <a:t>. Mirando la [</a:t>
            </a:r>
            <a:r>
              <a:rPr lang="es-ES" b="0" dirty="0">
                <a:solidFill>
                  <a:srgbClr val="FEDE5D"/>
                </a:solidFill>
                <a:effectLst/>
                <a:latin typeface="Consolas" panose="020B0609020204030204" pitchFamily="49" charset="0"/>
              </a:rPr>
              <a:t>documentación de </a:t>
            </a:r>
            <a:r>
              <a:rPr lang="es-ES" b="0" dirty="0" err="1">
                <a:solidFill>
                  <a:srgbClr val="FEDE5D"/>
                </a:solidFill>
                <a:effectLst/>
                <a:latin typeface="Consolas" panose="020B0609020204030204" pitchFamily="49" charset="0"/>
              </a:rPr>
              <a:t>Scikit</a:t>
            </a:r>
            <a:r>
              <a:rPr lang="es-ES" b="0" dirty="0">
                <a:solidFill>
                  <a:srgbClr val="FEDE5D"/>
                </a:solidFill>
                <a:effectLst/>
                <a:latin typeface="Consolas" panose="020B0609020204030204" pitchFamily="49" charset="0"/>
              </a:rPr>
              <a:t>-Learn para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r>
              <a:rPr lang="es-ES" b="0" i="1" dirty="0">
                <a:solidFill>
                  <a:srgbClr val="72F1B8"/>
                </a:solidFill>
                <a:effectLst/>
                <a:latin typeface="Consolas" panose="020B0609020204030204" pitchFamily="49" charset="0"/>
              </a:rPr>
              <a:t>https://scikit-learn.org/stable/modules/generated/sklearn.linear_model.LogisticRegression.html</a:t>
            </a:r>
            <a:r>
              <a:rPr lang="es-ES" b="0" dirty="0">
                <a:solidFill>
                  <a:srgbClr val="FFFFFF"/>
                </a:solidFill>
                <a:effectLst/>
                <a:latin typeface="Consolas" panose="020B0609020204030204" pitchFamily="49" charset="0"/>
              </a:rPr>
              <a:t>), el atributo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coef</a:t>
            </a:r>
            <a:r>
              <a:rPr lang="es-ES" b="0" i="1" dirty="0">
                <a:solidFill>
                  <a:srgbClr val="72F1B8"/>
                </a:solidFill>
                <a:effectLst/>
                <a:latin typeface="Consolas" panose="020B0609020204030204" pitchFamily="49" charset="0"/>
              </a:rPr>
              <a:t>_`</a:t>
            </a:r>
            <a:r>
              <a:rPr lang="es-ES" b="0" dirty="0">
                <a:solidFill>
                  <a:srgbClr val="FFFFFF"/>
                </a:solidFill>
                <a:effectLst/>
                <a:latin typeface="Consolas" panose="020B0609020204030204" pitchFamily="49" charset="0"/>
              </a:rPr>
              <a:t> es el coeficiente de las características en la función de decisión.</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Podemos acceder al atributo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coef</a:t>
            </a:r>
            <a:r>
              <a:rPr lang="es-ES" b="0" i="1" dirty="0">
                <a:solidFill>
                  <a:srgbClr val="72F1B8"/>
                </a:solidFill>
                <a:effectLst/>
                <a:latin typeface="Consolas" panose="020B0609020204030204" pitchFamily="49" charset="0"/>
              </a:rPr>
              <a:t>_`</a:t>
            </a:r>
            <a:r>
              <a:rPr lang="es-ES" b="0" dirty="0">
                <a:solidFill>
                  <a:srgbClr val="FFFFFF"/>
                </a:solidFill>
                <a:effectLst/>
                <a:latin typeface="Consolas" panose="020B0609020204030204" pitchFamily="49" charset="0"/>
              </a:rPr>
              <a:t> después de haber ajustado una instancia de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LogisticRegression</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4157226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ED4A75B-EC1B-21E4-FC12-0C4E9C5504EA}"/>
              </a:ext>
            </a:extLst>
          </p:cNvPr>
          <p:cNvPicPr>
            <a:picLocks noChangeAspect="1"/>
          </p:cNvPicPr>
          <p:nvPr/>
        </p:nvPicPr>
        <p:blipFill>
          <a:blip r:embed="rId2"/>
          <a:stretch>
            <a:fillRect/>
          </a:stretch>
        </p:blipFill>
        <p:spPr>
          <a:xfrm>
            <a:off x="276910" y="1120347"/>
            <a:ext cx="5133975" cy="1657350"/>
          </a:xfrm>
          <a:prstGeom prst="rect">
            <a:avLst/>
          </a:prstGeom>
        </p:spPr>
      </p:pic>
      <p:sp>
        <p:nvSpPr>
          <p:cNvPr id="6" name="Título 1">
            <a:extLst>
              <a:ext uri="{FF2B5EF4-FFF2-40B4-BE49-F238E27FC236}">
                <a16:creationId xmlns:a16="http://schemas.microsoft.com/office/drawing/2014/main" id="{46FED172-F0B0-86F3-033C-769039E11A13}"/>
              </a:ext>
            </a:extLst>
          </p:cNvPr>
          <p:cNvSpPr>
            <a:spLocks noGrp="1"/>
          </p:cNvSpPr>
          <p:nvPr>
            <p:ph type="title"/>
          </p:nvPr>
        </p:nvSpPr>
        <p:spPr>
          <a:xfrm>
            <a:off x="276910" y="551936"/>
            <a:ext cx="9905998" cy="815546"/>
          </a:xfrm>
        </p:spPr>
        <p:txBody>
          <a:bodyPr>
            <a:normAutofit fontScale="90000"/>
          </a:bodyPr>
          <a:lstStyle/>
          <a:p>
            <a:r>
              <a:rPr lang="es-CO" b="1" dirty="0">
                <a:solidFill>
                  <a:schemeClr val="tx1"/>
                </a:solidFill>
                <a:effectLst/>
                <a:latin typeface="Consolas" panose="020B0609020204030204" pitchFamily="49" charset="0"/>
              </a:rPr>
              <a:t>Importancia de las características</a:t>
            </a:r>
            <a:br>
              <a:rPr lang="es-CO" b="0" dirty="0">
                <a:solidFill>
                  <a:schemeClr val="tx1"/>
                </a:solidFill>
                <a:effectLst/>
                <a:latin typeface="Consolas" panose="020B0609020204030204" pitchFamily="49" charset="0"/>
              </a:rPr>
            </a:br>
            <a:endParaRPr lang="es-CO" dirty="0">
              <a:solidFill>
                <a:schemeClr val="tx1"/>
              </a:solidFill>
            </a:endParaRPr>
          </a:p>
        </p:txBody>
      </p:sp>
      <p:pic>
        <p:nvPicPr>
          <p:cNvPr id="8" name="Imagen 7">
            <a:extLst>
              <a:ext uri="{FF2B5EF4-FFF2-40B4-BE49-F238E27FC236}">
                <a16:creationId xmlns:a16="http://schemas.microsoft.com/office/drawing/2014/main" id="{8688DA45-73D8-B4CB-A70B-8112C9C349F0}"/>
              </a:ext>
            </a:extLst>
          </p:cNvPr>
          <p:cNvPicPr>
            <a:picLocks noChangeAspect="1"/>
          </p:cNvPicPr>
          <p:nvPr/>
        </p:nvPicPr>
        <p:blipFill>
          <a:blip r:embed="rId3"/>
          <a:stretch>
            <a:fillRect/>
          </a:stretch>
        </p:blipFill>
        <p:spPr>
          <a:xfrm>
            <a:off x="276910" y="2912139"/>
            <a:ext cx="5562600" cy="1628775"/>
          </a:xfrm>
          <a:prstGeom prst="rect">
            <a:avLst/>
          </a:prstGeom>
        </p:spPr>
      </p:pic>
      <p:pic>
        <p:nvPicPr>
          <p:cNvPr id="10" name="Imagen 9">
            <a:extLst>
              <a:ext uri="{FF2B5EF4-FFF2-40B4-BE49-F238E27FC236}">
                <a16:creationId xmlns:a16="http://schemas.microsoft.com/office/drawing/2014/main" id="{149E073A-922B-9FED-90AC-7FADC5FEB370}"/>
              </a:ext>
            </a:extLst>
          </p:cNvPr>
          <p:cNvPicPr>
            <a:picLocks noChangeAspect="1"/>
          </p:cNvPicPr>
          <p:nvPr/>
        </p:nvPicPr>
        <p:blipFill>
          <a:blip r:embed="rId4"/>
          <a:stretch>
            <a:fillRect/>
          </a:stretch>
        </p:blipFill>
        <p:spPr>
          <a:xfrm>
            <a:off x="276910" y="4719635"/>
            <a:ext cx="6943725" cy="2036035"/>
          </a:xfrm>
          <a:prstGeom prst="rect">
            <a:avLst/>
          </a:prstGeom>
        </p:spPr>
      </p:pic>
      <p:pic>
        <p:nvPicPr>
          <p:cNvPr id="12" name="Imagen 11">
            <a:extLst>
              <a:ext uri="{FF2B5EF4-FFF2-40B4-BE49-F238E27FC236}">
                <a16:creationId xmlns:a16="http://schemas.microsoft.com/office/drawing/2014/main" id="{5E617DCE-3FFA-441B-55F3-693FE3F4548F}"/>
              </a:ext>
            </a:extLst>
          </p:cNvPr>
          <p:cNvPicPr>
            <a:picLocks noChangeAspect="1"/>
          </p:cNvPicPr>
          <p:nvPr/>
        </p:nvPicPr>
        <p:blipFill>
          <a:blip r:embed="rId5"/>
          <a:stretch>
            <a:fillRect/>
          </a:stretch>
        </p:blipFill>
        <p:spPr>
          <a:xfrm>
            <a:off x="6562033" y="1190979"/>
            <a:ext cx="5353057" cy="3338190"/>
          </a:xfrm>
          <a:prstGeom prst="rect">
            <a:avLst/>
          </a:prstGeom>
        </p:spPr>
      </p:pic>
    </p:spTree>
    <p:extLst>
      <p:ext uri="{BB962C8B-B14F-4D97-AF65-F5344CB8AC3E}">
        <p14:creationId xmlns:p14="http://schemas.microsoft.com/office/powerpoint/2010/main" val="4255501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9FE8B51-BB07-05C2-2118-6324D544C374}"/>
              </a:ext>
            </a:extLst>
          </p:cNvPr>
          <p:cNvSpPr txBox="1">
            <a:spLocks/>
          </p:cNvSpPr>
          <p:nvPr/>
        </p:nvSpPr>
        <p:spPr>
          <a:xfrm>
            <a:off x="276910" y="551936"/>
            <a:ext cx="9905998" cy="815546"/>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b="1">
                <a:solidFill>
                  <a:schemeClr val="tx1"/>
                </a:solidFill>
                <a:effectLst/>
                <a:latin typeface="Consolas" panose="020B0609020204030204" pitchFamily="49" charset="0"/>
              </a:rPr>
              <a:t>Importancia de las características</a:t>
            </a:r>
            <a:br>
              <a:rPr lang="es-CO">
                <a:solidFill>
                  <a:schemeClr val="tx1"/>
                </a:solidFill>
                <a:effectLst/>
                <a:latin typeface="Consolas" panose="020B0609020204030204" pitchFamily="49" charset="0"/>
              </a:rPr>
            </a:br>
            <a:endParaRPr lang="es-CO" dirty="0">
              <a:solidFill>
                <a:schemeClr val="tx1"/>
              </a:solidFill>
            </a:endParaRPr>
          </a:p>
        </p:txBody>
      </p:sp>
      <p:pic>
        <p:nvPicPr>
          <p:cNvPr id="6" name="Imagen 5">
            <a:extLst>
              <a:ext uri="{FF2B5EF4-FFF2-40B4-BE49-F238E27FC236}">
                <a16:creationId xmlns:a16="http://schemas.microsoft.com/office/drawing/2014/main" id="{77C572EA-9BB4-4F54-C0A4-F06FBEAF48B1}"/>
              </a:ext>
            </a:extLst>
          </p:cNvPr>
          <p:cNvPicPr>
            <a:picLocks noChangeAspect="1"/>
          </p:cNvPicPr>
          <p:nvPr/>
        </p:nvPicPr>
        <p:blipFill>
          <a:blip r:embed="rId2"/>
          <a:stretch>
            <a:fillRect/>
          </a:stretch>
        </p:blipFill>
        <p:spPr>
          <a:xfrm>
            <a:off x="276910" y="1418968"/>
            <a:ext cx="5476875" cy="714375"/>
          </a:xfrm>
          <a:prstGeom prst="rect">
            <a:avLst/>
          </a:prstGeom>
        </p:spPr>
      </p:pic>
      <p:pic>
        <p:nvPicPr>
          <p:cNvPr id="10" name="Imagen 9">
            <a:extLst>
              <a:ext uri="{FF2B5EF4-FFF2-40B4-BE49-F238E27FC236}">
                <a16:creationId xmlns:a16="http://schemas.microsoft.com/office/drawing/2014/main" id="{503B2B7D-4D49-EBCB-E4D1-56557445441C}"/>
              </a:ext>
            </a:extLst>
          </p:cNvPr>
          <p:cNvPicPr>
            <a:picLocks noChangeAspect="1"/>
          </p:cNvPicPr>
          <p:nvPr/>
        </p:nvPicPr>
        <p:blipFill>
          <a:blip r:embed="rId3"/>
          <a:stretch>
            <a:fillRect/>
          </a:stretch>
        </p:blipFill>
        <p:spPr>
          <a:xfrm>
            <a:off x="276910" y="2547808"/>
            <a:ext cx="4351161" cy="3780395"/>
          </a:xfrm>
          <a:prstGeom prst="rect">
            <a:avLst/>
          </a:prstGeom>
        </p:spPr>
      </p:pic>
      <p:sp>
        <p:nvSpPr>
          <p:cNvPr id="13" name="CuadroTexto 12">
            <a:extLst>
              <a:ext uri="{FF2B5EF4-FFF2-40B4-BE49-F238E27FC236}">
                <a16:creationId xmlns:a16="http://schemas.microsoft.com/office/drawing/2014/main" id="{FE04F115-746B-C922-C545-A1CB460EDF39}"/>
              </a:ext>
            </a:extLst>
          </p:cNvPr>
          <p:cNvSpPr txBox="1"/>
          <p:nvPr/>
        </p:nvSpPr>
        <p:spPr>
          <a:xfrm>
            <a:off x="5753785" y="2757779"/>
            <a:ext cx="6096000" cy="2862322"/>
          </a:xfrm>
          <a:prstGeom prst="rect">
            <a:avLst/>
          </a:prstGeom>
          <a:noFill/>
        </p:spPr>
        <p:txBody>
          <a:bodyPr wrap="square">
            <a:spAutoFit/>
          </a:bodyPr>
          <a:lstStyle/>
          <a:p>
            <a:r>
              <a:rPr lang="es-ES" sz="1800" b="0" dirty="0">
                <a:solidFill>
                  <a:srgbClr val="FFFFFF"/>
                </a:solidFill>
                <a:effectLst/>
                <a:latin typeface="Consolas" panose="020B0609020204030204" pitchFamily="49" charset="0"/>
              </a:rPr>
              <a:t>Notarás que algunos son negativos y otros positivos.</a:t>
            </a:r>
            <a:endParaRPr lang="es-ES" sz="1800" b="0" dirty="0">
              <a:solidFill>
                <a:srgbClr val="BBBBBB"/>
              </a:solidFill>
              <a:effectLst/>
              <a:latin typeface="Consolas" panose="020B0609020204030204" pitchFamily="49" charset="0"/>
            </a:endParaRPr>
          </a:p>
          <a:p>
            <a:br>
              <a:rPr lang="es-ES" sz="1800" b="0" dirty="0">
                <a:solidFill>
                  <a:srgbClr val="BBBBBB"/>
                </a:solidFill>
                <a:effectLst/>
                <a:latin typeface="Consolas" panose="020B0609020204030204" pitchFamily="49" charset="0"/>
              </a:rPr>
            </a:br>
            <a:r>
              <a:rPr lang="es-ES" sz="1800" b="0" dirty="0">
                <a:solidFill>
                  <a:srgbClr val="FFFFFF"/>
                </a:solidFill>
                <a:effectLst/>
                <a:latin typeface="Consolas" panose="020B0609020204030204" pitchFamily="49" charset="0"/>
              </a:rPr>
              <a:t>Cuanto mayor sea el valor (barra más grande), más contribuye la característica a la decisión del modelo.</a:t>
            </a:r>
            <a:endParaRPr lang="es-ES" sz="1800" b="0" dirty="0">
              <a:solidFill>
                <a:srgbClr val="BBBBBB"/>
              </a:solidFill>
              <a:effectLst/>
              <a:latin typeface="Consolas" panose="020B0609020204030204" pitchFamily="49" charset="0"/>
            </a:endParaRPr>
          </a:p>
          <a:p>
            <a:br>
              <a:rPr lang="es-ES" sz="1800" b="0" dirty="0">
                <a:solidFill>
                  <a:srgbClr val="BBBBBB"/>
                </a:solidFill>
                <a:effectLst/>
                <a:latin typeface="Consolas" panose="020B0609020204030204" pitchFamily="49" charset="0"/>
              </a:rPr>
            </a:br>
            <a:r>
              <a:rPr lang="es-ES" sz="1800" b="0" dirty="0">
                <a:solidFill>
                  <a:srgbClr val="FFFFFF"/>
                </a:solidFill>
                <a:effectLst/>
                <a:latin typeface="Consolas" panose="020B0609020204030204" pitchFamily="49" charset="0"/>
              </a:rPr>
              <a:t>Si el valor es negativo, significa que hay una correlación negativa. Y viceversa para valores positivos.</a:t>
            </a:r>
            <a:endParaRPr lang="es-ES" sz="18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2413740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DED32BE-02E1-DE36-4D08-5F99C920E487}"/>
              </a:ext>
            </a:extLst>
          </p:cNvPr>
          <p:cNvSpPr txBox="1"/>
          <p:nvPr/>
        </p:nvSpPr>
        <p:spPr>
          <a:xfrm>
            <a:off x="373879" y="368842"/>
            <a:ext cx="4744995" cy="2308324"/>
          </a:xfrm>
          <a:prstGeom prst="rect">
            <a:avLst/>
          </a:prstGeom>
          <a:noFill/>
        </p:spPr>
        <p:txBody>
          <a:bodyPr wrap="square" rtlCol="0">
            <a:spAutoFit/>
          </a:bodyPr>
          <a:lstStyle/>
          <a:p>
            <a:r>
              <a:rPr lang="es-ES" sz="1600" b="0" dirty="0">
                <a:solidFill>
                  <a:srgbClr val="FFFFFF"/>
                </a:solidFill>
                <a:effectLst/>
                <a:latin typeface="Consolas" panose="020B0609020204030204" pitchFamily="49" charset="0"/>
              </a:rPr>
              <a:t>Por ejemplo, el atributo 'sexo' tiene un valor negativo de -0,904, lo que significa que a medida que aumenta el valor de 'sexo', el valor de 'objetivo' disminuye.</a:t>
            </a:r>
            <a:endParaRPr lang="es-ES" sz="1600" b="0" dirty="0">
              <a:solidFill>
                <a:srgbClr val="BBBBBB"/>
              </a:solidFill>
              <a:effectLst/>
              <a:latin typeface="Consolas" panose="020B0609020204030204" pitchFamily="49" charset="0"/>
            </a:endParaRPr>
          </a:p>
          <a:p>
            <a:br>
              <a:rPr lang="es-ES" sz="1600" b="0" dirty="0">
                <a:solidFill>
                  <a:srgbClr val="BBBBBB"/>
                </a:solidFill>
                <a:effectLst/>
                <a:latin typeface="Consolas" panose="020B0609020204030204" pitchFamily="49" charset="0"/>
              </a:rPr>
            </a:br>
            <a:r>
              <a:rPr lang="es-ES" sz="1600" b="0" dirty="0">
                <a:solidFill>
                  <a:srgbClr val="FFFFFF"/>
                </a:solidFill>
                <a:effectLst/>
                <a:latin typeface="Consolas" panose="020B0609020204030204" pitchFamily="49" charset="0"/>
              </a:rPr>
              <a:t>Podemos ver esto comparando la columna </a:t>
            </a:r>
            <a:r>
              <a:rPr lang="es-ES" sz="1600" b="0" i="1" dirty="0">
                <a:solidFill>
                  <a:srgbClr val="72F1B8"/>
                </a:solidFill>
                <a:effectLst/>
                <a:latin typeface="Consolas" panose="020B0609020204030204" pitchFamily="49" charset="0"/>
              </a:rPr>
              <a:t>`sexo`</a:t>
            </a:r>
            <a:r>
              <a:rPr lang="es-ES" sz="1600" b="0" dirty="0">
                <a:solidFill>
                  <a:srgbClr val="FFFFFF"/>
                </a:solidFill>
                <a:effectLst/>
                <a:latin typeface="Consolas" panose="020B0609020204030204" pitchFamily="49" charset="0"/>
              </a:rPr>
              <a:t> con la columna </a:t>
            </a:r>
            <a:r>
              <a:rPr lang="es-ES" sz="1600" b="0" i="1" dirty="0">
                <a:solidFill>
                  <a:srgbClr val="72F1B8"/>
                </a:solidFill>
                <a:effectLst/>
                <a:latin typeface="Consolas" panose="020B0609020204030204" pitchFamily="49" charset="0"/>
              </a:rPr>
              <a:t>`objetivo`</a:t>
            </a:r>
            <a:r>
              <a:rPr lang="es-ES" sz="1600" b="0" dirty="0">
                <a:solidFill>
                  <a:srgbClr val="FFFFFF"/>
                </a:solidFill>
                <a:effectLst/>
                <a:latin typeface="Consolas" panose="020B0609020204030204" pitchFamily="49" charset="0"/>
              </a:rPr>
              <a:t>.</a:t>
            </a:r>
            <a:endParaRPr lang="es-ES" sz="1600" b="0" dirty="0">
              <a:solidFill>
                <a:srgbClr val="BBBBBB"/>
              </a:solidFill>
              <a:effectLst/>
              <a:latin typeface="Consolas" panose="020B0609020204030204" pitchFamily="49" charset="0"/>
            </a:endParaRPr>
          </a:p>
          <a:p>
            <a:endParaRPr lang="es-CO" sz="1600" dirty="0"/>
          </a:p>
        </p:txBody>
      </p:sp>
      <p:pic>
        <p:nvPicPr>
          <p:cNvPr id="6" name="Imagen 5">
            <a:extLst>
              <a:ext uri="{FF2B5EF4-FFF2-40B4-BE49-F238E27FC236}">
                <a16:creationId xmlns:a16="http://schemas.microsoft.com/office/drawing/2014/main" id="{F082A44A-9D53-31DD-1018-E418EA279C1A}"/>
              </a:ext>
            </a:extLst>
          </p:cNvPr>
          <p:cNvPicPr>
            <a:picLocks noChangeAspect="1"/>
          </p:cNvPicPr>
          <p:nvPr/>
        </p:nvPicPr>
        <p:blipFill>
          <a:blip r:embed="rId2"/>
          <a:stretch>
            <a:fillRect/>
          </a:stretch>
        </p:blipFill>
        <p:spPr>
          <a:xfrm>
            <a:off x="373879" y="2566987"/>
            <a:ext cx="3133725" cy="1724025"/>
          </a:xfrm>
          <a:prstGeom prst="rect">
            <a:avLst/>
          </a:prstGeom>
        </p:spPr>
      </p:pic>
      <p:sp>
        <p:nvSpPr>
          <p:cNvPr id="8" name="CuadroTexto 7">
            <a:extLst>
              <a:ext uri="{FF2B5EF4-FFF2-40B4-BE49-F238E27FC236}">
                <a16:creationId xmlns:a16="http://schemas.microsoft.com/office/drawing/2014/main" id="{9EA83AC2-DDD4-6F1D-1146-A4FECC0CE498}"/>
              </a:ext>
            </a:extLst>
          </p:cNvPr>
          <p:cNvSpPr txBox="1"/>
          <p:nvPr/>
        </p:nvSpPr>
        <p:spPr>
          <a:xfrm>
            <a:off x="5525918" y="368842"/>
            <a:ext cx="6096000" cy="3539430"/>
          </a:xfrm>
          <a:prstGeom prst="rect">
            <a:avLst/>
          </a:prstGeom>
          <a:noFill/>
        </p:spPr>
        <p:txBody>
          <a:bodyPr wrap="square">
            <a:spAutoFit/>
          </a:bodyPr>
          <a:lstStyle/>
          <a:p>
            <a:r>
              <a:rPr lang="es-ES" sz="1400" b="0" dirty="0">
                <a:solidFill>
                  <a:srgbClr val="FFFFFF"/>
                </a:solidFill>
                <a:effectLst/>
                <a:latin typeface="Consolas" panose="020B0609020204030204" pitchFamily="49" charset="0"/>
              </a:rPr>
              <a:t>Cuando </a:t>
            </a:r>
            <a:r>
              <a:rPr lang="es-ES" sz="1400" b="0" i="1" dirty="0">
                <a:solidFill>
                  <a:srgbClr val="72F1B8"/>
                </a:solidFill>
                <a:effectLst/>
                <a:latin typeface="Consolas" panose="020B0609020204030204" pitchFamily="49" charset="0"/>
              </a:rPr>
              <a:t>`sexo`</a:t>
            </a:r>
            <a:r>
              <a:rPr lang="es-ES" sz="1400" b="0" dirty="0">
                <a:solidFill>
                  <a:srgbClr val="FFFFFF"/>
                </a:solidFill>
                <a:effectLst/>
                <a:latin typeface="Consolas" panose="020B0609020204030204" pitchFamily="49" charset="0"/>
              </a:rPr>
              <a:t> es 0 (femenino), hay casi 3 veces más (72 vs. 24) personas con enfermedad cardíaca (</a:t>
            </a:r>
            <a:r>
              <a:rPr lang="es-ES" sz="1400" b="0" i="1" dirty="0">
                <a:solidFill>
                  <a:srgbClr val="72F1B8"/>
                </a:solidFill>
                <a:effectLst/>
                <a:latin typeface="Consolas" panose="020B0609020204030204" pitchFamily="49" charset="0"/>
              </a:rPr>
              <a:t>`objetivo`</a:t>
            </a:r>
            <a:r>
              <a:rPr lang="es-ES" sz="1400" b="0" dirty="0">
                <a:solidFill>
                  <a:srgbClr val="FFFFFF"/>
                </a:solidFill>
                <a:effectLst/>
                <a:latin typeface="Consolas" panose="020B0609020204030204" pitchFamily="49" charset="0"/>
              </a:rPr>
              <a:t> = 1) que sin ella.</a:t>
            </a:r>
            <a:endParaRPr lang="es-ES" sz="1400" b="0" dirty="0">
              <a:solidFill>
                <a:srgbClr val="BBBBBB"/>
              </a:solidFill>
              <a:effectLst/>
              <a:latin typeface="Consolas" panose="020B0609020204030204" pitchFamily="49" charset="0"/>
            </a:endParaRPr>
          </a:p>
          <a:p>
            <a:br>
              <a:rPr lang="es-ES" sz="1400" b="0" dirty="0">
                <a:solidFill>
                  <a:srgbClr val="BBBBBB"/>
                </a:solidFill>
                <a:effectLst/>
                <a:latin typeface="Consolas" panose="020B0609020204030204" pitchFamily="49" charset="0"/>
              </a:rPr>
            </a:br>
            <a:r>
              <a:rPr lang="es-ES" sz="1400" b="0" dirty="0">
                <a:solidFill>
                  <a:srgbClr val="FFFFFF"/>
                </a:solidFill>
                <a:effectLst/>
                <a:latin typeface="Consolas" panose="020B0609020204030204" pitchFamily="49" charset="0"/>
              </a:rPr>
              <a:t>Y luego, a medida que el 'sexo' aumenta a 1 (masculino), la proporción se reduce a casi 1 a 1 (114 frente a 93) de personas que tienen enfermedades del corazón y las que no.</a:t>
            </a:r>
            <a:endParaRPr lang="es-ES" sz="1400" b="0" dirty="0">
              <a:solidFill>
                <a:srgbClr val="BBBBBB"/>
              </a:solidFill>
              <a:effectLst/>
              <a:latin typeface="Consolas" panose="020B0609020204030204" pitchFamily="49" charset="0"/>
            </a:endParaRPr>
          </a:p>
          <a:p>
            <a:br>
              <a:rPr lang="es-ES" sz="1400" b="0" dirty="0">
                <a:solidFill>
                  <a:srgbClr val="BBBBBB"/>
                </a:solidFill>
                <a:effectLst/>
                <a:latin typeface="Consolas" panose="020B0609020204030204" pitchFamily="49" charset="0"/>
              </a:rPr>
            </a:br>
            <a:r>
              <a:rPr lang="es-ES" sz="1400" b="0" dirty="0">
                <a:solidFill>
                  <a:srgbClr val="FFFFFF"/>
                </a:solidFill>
                <a:effectLst/>
                <a:latin typeface="Consolas" panose="020B0609020204030204" pitchFamily="49" charset="0"/>
              </a:rPr>
              <a:t>¿Qué significa esto?</a:t>
            </a:r>
            <a:endParaRPr lang="es-ES" sz="1400" b="0" dirty="0">
              <a:solidFill>
                <a:srgbClr val="BBBBBB"/>
              </a:solidFill>
              <a:effectLst/>
              <a:latin typeface="Consolas" panose="020B0609020204030204" pitchFamily="49" charset="0"/>
            </a:endParaRPr>
          </a:p>
          <a:p>
            <a:br>
              <a:rPr lang="es-ES" sz="1400" b="0" dirty="0">
                <a:solidFill>
                  <a:srgbClr val="BBBBBB"/>
                </a:solidFill>
                <a:effectLst/>
                <a:latin typeface="Consolas" panose="020B0609020204030204" pitchFamily="49" charset="0"/>
              </a:rPr>
            </a:br>
            <a:r>
              <a:rPr lang="es-ES" sz="1400" b="0" dirty="0">
                <a:solidFill>
                  <a:srgbClr val="FFFFFF"/>
                </a:solidFill>
                <a:effectLst/>
                <a:latin typeface="Consolas" panose="020B0609020204030204" pitchFamily="49" charset="0"/>
              </a:rPr>
              <a:t>Significa que el modelo ha encontrado un patrón que refleja los datos. Mirando estas cifras y este conjunto de datos específico, parece que si el paciente es mujer, es más probable que tenga una enfermedad cardíaca.</a:t>
            </a:r>
            <a:endParaRPr lang="es-ES" sz="1400" b="0" dirty="0">
              <a:solidFill>
                <a:srgbClr val="BBBBBB"/>
              </a:solidFill>
              <a:effectLst/>
              <a:latin typeface="Consolas" panose="020B0609020204030204" pitchFamily="49" charset="0"/>
            </a:endParaRPr>
          </a:p>
          <a:p>
            <a:br>
              <a:rPr lang="es-ES" sz="1400" b="0" dirty="0">
                <a:solidFill>
                  <a:srgbClr val="BBBBBB"/>
                </a:solidFill>
                <a:effectLst/>
                <a:latin typeface="Consolas" panose="020B0609020204030204" pitchFamily="49" charset="0"/>
              </a:rPr>
            </a:br>
            <a:r>
              <a:rPr lang="es-ES" sz="1400" b="0" dirty="0">
                <a:solidFill>
                  <a:srgbClr val="FFFFFF"/>
                </a:solidFill>
                <a:effectLst/>
                <a:latin typeface="Consolas" panose="020B0609020204030204" pitchFamily="49" charset="0"/>
              </a:rPr>
              <a:t>¿Qué tal una correlación positiva?</a:t>
            </a:r>
            <a:endParaRPr lang="es-ES" sz="1400" b="0" dirty="0">
              <a:solidFill>
                <a:srgbClr val="BBBBBB"/>
              </a:solidFill>
              <a:effectLst/>
              <a:latin typeface="Consolas" panose="020B0609020204030204" pitchFamily="49" charset="0"/>
            </a:endParaRPr>
          </a:p>
        </p:txBody>
      </p:sp>
      <p:pic>
        <p:nvPicPr>
          <p:cNvPr id="10" name="Imagen 9">
            <a:extLst>
              <a:ext uri="{FF2B5EF4-FFF2-40B4-BE49-F238E27FC236}">
                <a16:creationId xmlns:a16="http://schemas.microsoft.com/office/drawing/2014/main" id="{8D5A9C7D-A1C0-2363-1E34-C68943671BFD}"/>
              </a:ext>
            </a:extLst>
          </p:cNvPr>
          <p:cNvPicPr>
            <a:picLocks noChangeAspect="1"/>
          </p:cNvPicPr>
          <p:nvPr/>
        </p:nvPicPr>
        <p:blipFill>
          <a:blip r:embed="rId3"/>
          <a:stretch>
            <a:fillRect/>
          </a:stretch>
        </p:blipFill>
        <p:spPr>
          <a:xfrm>
            <a:off x="5525918" y="4083779"/>
            <a:ext cx="3219450" cy="1952625"/>
          </a:xfrm>
          <a:prstGeom prst="rect">
            <a:avLst/>
          </a:prstGeom>
        </p:spPr>
      </p:pic>
    </p:spTree>
    <p:extLst>
      <p:ext uri="{BB962C8B-B14F-4D97-AF65-F5344CB8AC3E}">
        <p14:creationId xmlns:p14="http://schemas.microsoft.com/office/powerpoint/2010/main" val="7027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E3015-ECFB-4A26-3D3B-63EEF4A6EF73}"/>
              </a:ext>
            </a:extLst>
          </p:cNvPr>
          <p:cNvSpPr>
            <a:spLocks noGrp="1"/>
          </p:cNvSpPr>
          <p:nvPr>
            <p:ph type="title"/>
          </p:nvPr>
        </p:nvSpPr>
        <p:spPr>
          <a:xfrm>
            <a:off x="169348" y="354227"/>
            <a:ext cx="3842479" cy="1386016"/>
          </a:xfrm>
        </p:spPr>
        <p:txBody>
          <a:bodyPr/>
          <a:lstStyle/>
          <a:p>
            <a:r>
              <a:rPr lang="es-ES" dirty="0"/>
              <a:t>Características </a:t>
            </a:r>
            <a:endParaRPr lang="es-CO" dirty="0"/>
          </a:p>
        </p:txBody>
      </p:sp>
      <p:graphicFrame>
        <p:nvGraphicFramePr>
          <p:cNvPr id="10" name="Marcador de contenido 9">
            <a:extLst>
              <a:ext uri="{FF2B5EF4-FFF2-40B4-BE49-F238E27FC236}">
                <a16:creationId xmlns:a16="http://schemas.microsoft.com/office/drawing/2014/main" id="{53015AAC-377A-7398-7118-E14A8E2B8AFE}"/>
              </a:ext>
            </a:extLst>
          </p:cNvPr>
          <p:cNvGraphicFramePr>
            <a:graphicFrameLocks noGrp="1"/>
          </p:cNvGraphicFramePr>
          <p:nvPr>
            <p:ph idx="1"/>
            <p:extLst>
              <p:ext uri="{D42A27DB-BD31-4B8C-83A1-F6EECF244321}">
                <p14:modId xmlns:p14="http://schemas.microsoft.com/office/powerpoint/2010/main" val="1626728364"/>
              </p:ext>
            </p:extLst>
          </p:nvPr>
        </p:nvGraphicFramePr>
        <p:xfrm>
          <a:off x="169348" y="1606377"/>
          <a:ext cx="11668425" cy="4897393"/>
        </p:xfrm>
        <a:graphic>
          <a:graphicData uri="http://schemas.openxmlformats.org/drawingml/2006/table">
            <a:tbl>
              <a:tblPr>
                <a:tableStyleId>{5C22544A-7EE6-4342-B048-85BDC9FD1C3A}</a:tableStyleId>
              </a:tblPr>
              <a:tblGrid>
                <a:gridCol w="1251395">
                  <a:extLst>
                    <a:ext uri="{9D8B030D-6E8A-4147-A177-3AD203B41FA5}">
                      <a16:colId xmlns:a16="http://schemas.microsoft.com/office/drawing/2014/main" val="39207788"/>
                    </a:ext>
                  </a:extLst>
                </a:gridCol>
                <a:gridCol w="2946231">
                  <a:extLst>
                    <a:ext uri="{9D8B030D-6E8A-4147-A177-3AD203B41FA5}">
                      <a16:colId xmlns:a16="http://schemas.microsoft.com/office/drawing/2014/main" val="391376276"/>
                    </a:ext>
                  </a:extLst>
                </a:gridCol>
                <a:gridCol w="7470799">
                  <a:extLst>
                    <a:ext uri="{9D8B030D-6E8A-4147-A177-3AD203B41FA5}">
                      <a16:colId xmlns:a16="http://schemas.microsoft.com/office/drawing/2014/main" val="2879894211"/>
                    </a:ext>
                  </a:extLst>
                </a:gridCol>
              </a:tblGrid>
              <a:tr h="186973">
                <a:tc>
                  <a:txBody>
                    <a:bodyPr/>
                    <a:lstStyle/>
                    <a:p>
                      <a:pPr algn="ctr" fontAlgn="b"/>
                      <a:r>
                        <a:rPr lang="es-CO" sz="700" u="none" strike="noStrike">
                          <a:effectLst/>
                        </a:rPr>
                        <a:t>Número</a:t>
                      </a:r>
                      <a:endParaRPr lang="es-CO" sz="700" b="1" i="0" u="none" strike="noStrike">
                        <a:solidFill>
                          <a:srgbClr val="D1D5DB"/>
                        </a:solidFill>
                        <a:effectLst/>
                        <a:latin typeface="Segoe UI" panose="020B0502040204020203" pitchFamily="34" charset="0"/>
                      </a:endParaRPr>
                    </a:p>
                  </a:txBody>
                  <a:tcPr marL="6273" marR="6273" marT="6273" marB="0" anchor="b"/>
                </a:tc>
                <a:tc>
                  <a:txBody>
                    <a:bodyPr/>
                    <a:lstStyle/>
                    <a:p>
                      <a:pPr algn="ctr" fontAlgn="b"/>
                      <a:r>
                        <a:rPr lang="es-CO" sz="700" u="none" strike="noStrike" dirty="0">
                          <a:effectLst/>
                        </a:rPr>
                        <a:t>Variable</a:t>
                      </a:r>
                      <a:endParaRPr lang="es-CO" sz="700" b="1" i="0" u="none" strike="noStrike" dirty="0">
                        <a:solidFill>
                          <a:srgbClr val="D1D5DB"/>
                        </a:solidFill>
                        <a:effectLst/>
                        <a:latin typeface="Segoe UI" panose="020B0502040204020203" pitchFamily="34" charset="0"/>
                      </a:endParaRPr>
                    </a:p>
                  </a:txBody>
                  <a:tcPr marL="6273" marR="6273" marT="6273" marB="0" anchor="b"/>
                </a:tc>
                <a:tc>
                  <a:txBody>
                    <a:bodyPr/>
                    <a:lstStyle/>
                    <a:p>
                      <a:pPr algn="ctr" fontAlgn="b"/>
                      <a:r>
                        <a:rPr lang="es-CO" sz="700" u="none" strike="noStrike">
                          <a:effectLst/>
                        </a:rPr>
                        <a:t>Descripción</a:t>
                      </a:r>
                      <a:endParaRPr lang="es-CO" sz="700" b="1" i="0" u="none" strike="noStrike">
                        <a:solidFill>
                          <a:srgbClr val="D1D5DB"/>
                        </a:solidFill>
                        <a:effectLst/>
                        <a:latin typeface="Segoe UI" panose="020B0502040204020203" pitchFamily="34" charset="0"/>
                      </a:endParaRPr>
                    </a:p>
                  </a:txBody>
                  <a:tcPr marL="6273" marR="6273" marT="6273" marB="0" anchor="b"/>
                </a:tc>
                <a:extLst>
                  <a:ext uri="{0D108BD9-81ED-4DB2-BD59-A6C34878D82A}">
                    <a16:rowId xmlns:a16="http://schemas.microsoft.com/office/drawing/2014/main" val="2963379127"/>
                  </a:ext>
                </a:extLst>
              </a:tr>
              <a:tr h="186973">
                <a:tc>
                  <a:txBody>
                    <a:bodyPr/>
                    <a:lstStyle/>
                    <a:p>
                      <a:pPr algn="r" fontAlgn="ctr"/>
                      <a:r>
                        <a:rPr lang="es-CO" sz="700" u="none" strike="noStrike">
                          <a:effectLst/>
                        </a:rPr>
                        <a:t>1</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edad</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Edad en años</a:t>
                      </a:r>
                      <a:endParaRPr lang="es-CO"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413505535"/>
                  </a:ext>
                </a:extLst>
              </a:tr>
              <a:tr h="186973">
                <a:tc>
                  <a:txBody>
                    <a:bodyPr/>
                    <a:lstStyle/>
                    <a:p>
                      <a:pPr algn="r" fontAlgn="ctr"/>
                      <a:r>
                        <a:rPr lang="es-CO" sz="700" u="none" strike="noStrike">
                          <a:effectLst/>
                        </a:rPr>
                        <a:t>2</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sexo</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1 = Masculino, 0 = Femenino</a:t>
                      </a:r>
                      <a:endParaRPr lang="es-CO"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2143157440"/>
                  </a:ext>
                </a:extLst>
              </a:tr>
              <a:tr h="685569">
                <a:tc>
                  <a:txBody>
                    <a:bodyPr/>
                    <a:lstStyle/>
                    <a:p>
                      <a:pPr algn="r" fontAlgn="ctr"/>
                      <a:r>
                        <a:rPr lang="es-CO" sz="700" u="none" strike="noStrike">
                          <a:effectLst/>
                        </a:rPr>
                        <a:t>3</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cp</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Tipo de dolor en el pecho:&lt;br&gt;0: Angina típica: dolor torácico relacionado con disminución del suministro de sangre al corazón&lt;br&gt;1: Angina atípica: dolor torácico no relacionado con el corazón&lt;br&gt;2: Dolor no anginoso: típicamente espasmos esofágicos (no relacionados con el corazón)&lt;br&gt;3: Asintomático: dolor torácico sin signos de enfermedad</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3526611761"/>
                  </a:ext>
                </a:extLst>
              </a:tr>
              <a:tr h="311708">
                <a:tc>
                  <a:txBody>
                    <a:bodyPr/>
                    <a:lstStyle/>
                    <a:p>
                      <a:pPr algn="r" fontAlgn="ctr"/>
                      <a:r>
                        <a:rPr lang="es-CO" sz="700" u="none" strike="noStrike">
                          <a:effectLst/>
                        </a:rPr>
                        <a:t>4</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dirty="0" err="1">
                          <a:effectLst/>
                        </a:rPr>
                        <a:t>trestbps</a:t>
                      </a:r>
                      <a:endParaRPr lang="es-CO" sz="700" b="0" i="0" u="none" strike="noStrike" dirty="0">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Presión arterial en reposo (mm Hg) - Valores por encima de 130-140 son motivo de preocupación</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3070276024"/>
                  </a:ext>
                </a:extLst>
              </a:tr>
              <a:tr h="186973">
                <a:tc>
                  <a:txBody>
                    <a:bodyPr/>
                    <a:lstStyle/>
                    <a:p>
                      <a:pPr algn="r" fontAlgn="ctr"/>
                      <a:r>
                        <a:rPr lang="es-CO" sz="700" u="none" strike="noStrike">
                          <a:effectLst/>
                        </a:rPr>
                        <a:t>5</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chol</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Colesterol sérico en mg/dl - Valores por encima de 200 son motivo de preocupación</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2249844790"/>
                  </a:ext>
                </a:extLst>
              </a:tr>
              <a:tr h="311708">
                <a:tc>
                  <a:txBody>
                    <a:bodyPr/>
                    <a:lstStyle/>
                    <a:p>
                      <a:pPr algn="r" fontAlgn="ctr"/>
                      <a:r>
                        <a:rPr lang="es-CO" sz="700" u="none" strike="noStrike">
                          <a:effectLst/>
                        </a:rPr>
                        <a:t>6</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fbs</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Azúcar en sangre en ayunas &gt; 120 mg/dl - 1 = Verdadero, 0 = Falso - '&gt;126' mg/dL indica diabetes</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2519330002"/>
                  </a:ext>
                </a:extLst>
              </a:tr>
              <a:tr h="614514">
                <a:tc>
                  <a:txBody>
                    <a:bodyPr/>
                    <a:lstStyle/>
                    <a:p>
                      <a:pPr algn="r" fontAlgn="ctr"/>
                      <a:r>
                        <a:rPr lang="es-CO" sz="700" u="none" strike="noStrike">
                          <a:effectLst/>
                        </a:rPr>
                        <a:t>7</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retecg</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Resultados electrocardiográficos en reposo:&lt;br&gt;0: Nada a destacar&lt;br&gt;1: Anormalidad de onda ST-T - puede variar desde síntomas leves hasta problemas graves y señala latidos cardíacos anormales&lt;br&gt;2: Hipertrofia ventricular izquierda posible o definitiva - Cámara de bombeo principal del corazón agrandada</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271425696"/>
                  </a:ext>
                </a:extLst>
              </a:tr>
              <a:tr h="186973">
                <a:tc>
                  <a:txBody>
                    <a:bodyPr/>
                    <a:lstStyle/>
                    <a:p>
                      <a:pPr algn="r" fontAlgn="ctr"/>
                      <a:r>
                        <a:rPr lang="es-CO" sz="700" u="none" strike="noStrike">
                          <a:effectLst/>
                        </a:rPr>
                        <a:t>8</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thalach</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Frecuencia cardíaca máxima alcanzada</a:t>
                      </a:r>
                      <a:endParaRPr lang="es-CO"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2417910836"/>
                  </a:ext>
                </a:extLst>
              </a:tr>
              <a:tr h="186973">
                <a:tc>
                  <a:txBody>
                    <a:bodyPr/>
                    <a:lstStyle/>
                    <a:p>
                      <a:pPr algn="r" fontAlgn="ctr"/>
                      <a:r>
                        <a:rPr lang="es-CO" sz="700" u="none" strike="noStrike">
                          <a:effectLst/>
                        </a:rPr>
                        <a:t>9</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exang</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Angina inducida por el ejercicio - 1 = Sí, 0 = No</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1946282829"/>
                  </a:ext>
                </a:extLst>
              </a:tr>
              <a:tr h="347236">
                <a:tc>
                  <a:txBody>
                    <a:bodyPr/>
                    <a:lstStyle/>
                    <a:p>
                      <a:pPr algn="r" fontAlgn="ctr"/>
                      <a:r>
                        <a:rPr lang="es-CO" sz="700" u="none" strike="noStrike">
                          <a:effectLst/>
                        </a:rPr>
                        <a:t>10</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dirty="0" err="1">
                          <a:effectLst/>
                        </a:rPr>
                        <a:t>oldpeak</a:t>
                      </a:r>
                      <a:endParaRPr lang="es-CO" sz="700" b="0" i="0" u="none" strike="noStrike" dirty="0">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Depresión del ST inducida por el ejercicio en relación con el reposo - Observa el estrés del corazón durante el ejercicio. El corazón no saludable se estresará más.</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1399220760"/>
                  </a:ext>
                </a:extLst>
              </a:tr>
              <a:tr h="516403">
                <a:tc>
                  <a:txBody>
                    <a:bodyPr/>
                    <a:lstStyle/>
                    <a:p>
                      <a:pPr algn="r" fontAlgn="ctr"/>
                      <a:r>
                        <a:rPr lang="es-CO" sz="700" u="none" strike="noStrike">
                          <a:effectLst/>
                        </a:rPr>
                        <a:t>11</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pendiente</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Pendiente del segmento ST del ejercicio máximo:&lt;br&gt;0: Upsloping - Mejor frecuencia cardíaca con ejercicio (poco común)&lt;br&gt;1: Flatsloping - Cambio mínimo (típico corazón sano)&lt;br&gt;2: Downsloping - Signos de corazón no saludable</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1903670252"/>
                  </a:ext>
                </a:extLst>
              </a:tr>
              <a:tr h="347236">
                <a:tc>
                  <a:txBody>
                    <a:bodyPr/>
                    <a:lstStyle/>
                    <a:p>
                      <a:pPr algn="r" fontAlgn="ctr"/>
                      <a:r>
                        <a:rPr lang="es-CO" sz="700" u="none" strike="noStrike">
                          <a:effectLst/>
                        </a:rPr>
                        <a:t>12</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ca</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Número de vasos principales (0-3) coloreados por fluoroscopia - Cuanto más movimiento de sangre, mejor (sin coágulos)</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2432439250"/>
                  </a:ext>
                </a:extLst>
              </a:tr>
              <a:tr h="463111">
                <a:tc>
                  <a:txBody>
                    <a:bodyPr/>
                    <a:lstStyle/>
                    <a:p>
                      <a:pPr algn="r" fontAlgn="ctr"/>
                      <a:r>
                        <a:rPr lang="es-CO" sz="700" u="none" strike="noStrike">
                          <a:effectLst/>
                        </a:rPr>
                        <a:t>13</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thal</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a:effectLst/>
                        </a:rPr>
                        <a:t>Resultado de estrés de talio:&lt;br&gt;1, 3: Normales&lt;br&gt;6: Defecto fijo - Solía ser un defecto pero ahora está bien&lt;br&gt;7: Defecto reversible - No hay circulación sanguínea adecuada al hacer ejercicio</a:t>
                      </a:r>
                      <a:endParaRPr lang="es-ES" sz="700" b="0" i="0" u="none" strike="noStrike">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4064079183"/>
                  </a:ext>
                </a:extLst>
              </a:tr>
              <a:tr h="178070">
                <a:tc>
                  <a:txBody>
                    <a:bodyPr/>
                    <a:lstStyle/>
                    <a:p>
                      <a:pPr algn="r" fontAlgn="ctr"/>
                      <a:r>
                        <a:rPr lang="es-CO" sz="700" u="none" strike="noStrike">
                          <a:effectLst/>
                        </a:rPr>
                        <a:t>14</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CO" sz="700" u="none" strike="noStrike">
                          <a:effectLst/>
                        </a:rPr>
                        <a:t>objetivo</a:t>
                      </a:r>
                      <a:endParaRPr lang="es-CO" sz="700" b="0" i="0" u="none" strike="noStrike">
                        <a:solidFill>
                          <a:srgbClr val="FFFFFF"/>
                        </a:solidFill>
                        <a:effectLst/>
                        <a:latin typeface="Segoe UI" panose="020B0502040204020203" pitchFamily="34" charset="0"/>
                      </a:endParaRPr>
                    </a:p>
                  </a:txBody>
                  <a:tcPr marL="6273" marR="6273" marT="6273" marB="0" anchor="ctr"/>
                </a:tc>
                <a:tc>
                  <a:txBody>
                    <a:bodyPr/>
                    <a:lstStyle/>
                    <a:p>
                      <a:pPr algn="l" fontAlgn="ctr"/>
                      <a:r>
                        <a:rPr lang="es-ES" sz="700" u="none" strike="noStrike" dirty="0">
                          <a:effectLst/>
                        </a:rPr>
                        <a:t>Tiene enfermedad o no - 1 = Sí, 0 = No (Atributo predicho)</a:t>
                      </a:r>
                      <a:endParaRPr lang="es-ES" sz="700" b="0" i="0" u="none" strike="noStrike" dirty="0">
                        <a:solidFill>
                          <a:srgbClr val="FFFFFF"/>
                        </a:solidFill>
                        <a:effectLst/>
                        <a:latin typeface="Segoe UI" panose="020B0502040204020203" pitchFamily="34" charset="0"/>
                      </a:endParaRPr>
                    </a:p>
                  </a:txBody>
                  <a:tcPr marL="6273" marR="6273" marT="6273" marB="0" anchor="ctr"/>
                </a:tc>
                <a:extLst>
                  <a:ext uri="{0D108BD9-81ED-4DB2-BD59-A6C34878D82A}">
                    <a16:rowId xmlns:a16="http://schemas.microsoft.com/office/drawing/2014/main" val="1667461238"/>
                  </a:ext>
                </a:extLst>
              </a:tr>
            </a:tbl>
          </a:graphicData>
        </a:graphic>
      </p:graphicFrame>
    </p:spTree>
    <p:extLst>
      <p:ext uri="{BB962C8B-B14F-4D97-AF65-F5344CB8AC3E}">
        <p14:creationId xmlns:p14="http://schemas.microsoft.com/office/powerpoint/2010/main" val="1109664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1CEBA-CC28-19C5-4C0F-FFE1CB4E1DDB}"/>
              </a:ext>
            </a:extLst>
          </p:cNvPr>
          <p:cNvSpPr>
            <a:spLocks noGrp="1"/>
          </p:cNvSpPr>
          <p:nvPr>
            <p:ph idx="1"/>
          </p:nvPr>
        </p:nvSpPr>
        <p:spPr>
          <a:xfrm>
            <a:off x="255372" y="181233"/>
            <a:ext cx="11747157" cy="6483178"/>
          </a:xfrm>
        </p:spPr>
        <p:txBody>
          <a:bodyPr>
            <a:normAutofit/>
          </a:bodyPr>
          <a:lstStyle/>
          <a:p>
            <a:pPr marL="0" indent="0">
              <a:buNone/>
            </a:pPr>
            <a:r>
              <a:rPr lang="es-ES" b="0" dirty="0">
                <a:solidFill>
                  <a:srgbClr val="FFFFFF"/>
                </a:solidFill>
                <a:effectLst/>
                <a:latin typeface="Consolas" panose="020B0609020204030204" pitchFamily="49" charset="0"/>
              </a:rPr>
              <a:t>Mirando hacia atrás en el diccionario de datos, vemos que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slope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es la "pendiente del segmento ST de ejercicio máximo" donde:</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0: </a:t>
            </a:r>
            <a:r>
              <a:rPr lang="es-ES" b="0" dirty="0" err="1">
                <a:solidFill>
                  <a:srgbClr val="FFFFFF"/>
                </a:solidFill>
                <a:effectLst/>
                <a:latin typeface="Consolas" panose="020B0609020204030204" pitchFamily="49" charset="0"/>
              </a:rPr>
              <a:t>Upsloping</a:t>
            </a:r>
            <a:r>
              <a:rPr lang="es-ES" b="0" dirty="0">
                <a:solidFill>
                  <a:srgbClr val="FFFFFF"/>
                </a:solidFill>
                <a:effectLst/>
                <a:latin typeface="Consolas" panose="020B0609020204030204" pitchFamily="49" charset="0"/>
              </a:rPr>
              <a:t>: mejor frecuencia cardíaca con ejercicio (poco común)</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1: </a:t>
            </a:r>
            <a:r>
              <a:rPr lang="es-ES" b="0" dirty="0" err="1">
                <a:solidFill>
                  <a:srgbClr val="FFFFFF"/>
                </a:solidFill>
                <a:effectLst/>
                <a:latin typeface="Consolas" panose="020B0609020204030204" pitchFamily="49" charset="0"/>
              </a:rPr>
              <a:t>Flatsloping</a:t>
            </a:r>
            <a:r>
              <a:rPr lang="es-ES" b="0" dirty="0">
                <a:solidFill>
                  <a:srgbClr val="FFFFFF"/>
                </a:solidFill>
                <a:effectLst/>
                <a:latin typeface="Consolas" panose="020B0609020204030204" pitchFamily="49" charset="0"/>
              </a:rPr>
              <a:t>: cambio mínimo (típico corazón sano)</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2: </a:t>
            </a:r>
            <a:r>
              <a:rPr lang="es-ES" b="0" dirty="0" err="1">
                <a:solidFill>
                  <a:srgbClr val="FFFFFF"/>
                </a:solidFill>
                <a:effectLst/>
                <a:latin typeface="Consolas" panose="020B0609020204030204" pitchFamily="49" charset="0"/>
              </a:rPr>
              <a:t>Downslopins</a:t>
            </a:r>
            <a:r>
              <a:rPr lang="es-ES" b="0" dirty="0">
                <a:solidFill>
                  <a:srgbClr val="FFFFFF"/>
                </a:solidFill>
                <a:effectLst/>
                <a:latin typeface="Consolas" panose="020B0609020204030204" pitchFamily="49" charset="0"/>
              </a:rPr>
              <a:t>: signos de corazón no saludable</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    </a:t>
            </a:r>
            <a:endParaRPr lang="es-ES" b="0" dirty="0">
              <a:solidFill>
                <a:srgbClr val="BBBBBB"/>
              </a:solidFill>
              <a:effectLst/>
              <a:latin typeface="Consolas" panose="020B0609020204030204" pitchFamily="49" charset="0"/>
            </a:endParaRPr>
          </a:p>
          <a:p>
            <a:pPr marL="0" indent="0">
              <a:buNone/>
            </a:pPr>
            <a:r>
              <a:rPr lang="es-ES" b="0" dirty="0">
                <a:solidFill>
                  <a:srgbClr val="FFFFFF"/>
                </a:solidFill>
                <a:effectLst/>
                <a:latin typeface="Consolas" panose="020B0609020204030204" pitchFamily="49" charset="0"/>
              </a:rPr>
              <a:t>Según el modelo, hay una correlación positiva de 0,470, no tan fuerte como "sexo" y "objetivo", pero aún más de 0.</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Esta correlación positiva significa que nuestro modelo está recogiendo el patrón de que a medida que aumenta la '</a:t>
            </a:r>
            <a:r>
              <a:rPr lang="es-ES" b="0" dirty="0" err="1">
                <a:solidFill>
                  <a:srgbClr val="FFFFFF"/>
                </a:solidFill>
                <a:effectLst/>
                <a:latin typeface="Consolas" panose="020B0609020204030204" pitchFamily="49" charset="0"/>
              </a:rPr>
              <a:t>slope</a:t>
            </a:r>
            <a:r>
              <a:rPr lang="es-ES" b="0" dirty="0">
                <a:solidFill>
                  <a:srgbClr val="FFFFFF"/>
                </a:solidFill>
                <a:effectLst/>
                <a:latin typeface="Consolas" panose="020B0609020204030204" pitchFamily="49" charset="0"/>
              </a:rPr>
              <a:t>', también lo hace el valor 'objetivo'.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¿Es esto cierto?</a:t>
            </a:r>
            <a:endParaRPr lang="es-ES" b="0" dirty="0">
              <a:solidFill>
                <a:srgbClr val="BBBBBB"/>
              </a:solidFill>
              <a:effectLst/>
              <a:latin typeface="Consolas" panose="020B0609020204030204" pitchFamily="49" charset="0"/>
            </a:endParaRPr>
          </a:p>
          <a:p>
            <a:pPr marL="0" indent="0">
              <a:buNone/>
            </a:pPr>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Cuando miras el contraste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pd.crosstab</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df</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slope</a:t>
            </a:r>
            <a:r>
              <a:rPr lang="es-ES" b="0" i="1" dirty="0">
                <a:solidFill>
                  <a:srgbClr val="72F1B8"/>
                </a:solidFill>
                <a:effectLst/>
                <a:latin typeface="Consolas" panose="020B0609020204030204" pitchFamily="49" charset="0"/>
              </a:rPr>
              <a:t>"], </a:t>
            </a:r>
            <a:r>
              <a:rPr lang="es-ES" b="0" i="1" dirty="0" err="1">
                <a:solidFill>
                  <a:srgbClr val="72F1B8"/>
                </a:solidFill>
                <a:effectLst/>
                <a:latin typeface="Consolas" panose="020B0609020204030204" pitchFamily="49" charset="0"/>
              </a:rPr>
              <a:t>df</a:t>
            </a:r>
            <a:r>
              <a:rPr lang="es-ES" b="0" i="1" dirty="0">
                <a:solidFill>
                  <a:srgbClr val="72F1B8"/>
                </a:solidFill>
                <a:effectLst/>
                <a:latin typeface="Consolas" panose="020B0609020204030204" pitchFamily="49" charset="0"/>
              </a:rPr>
              <a:t>["target"]`</a:t>
            </a:r>
            <a:r>
              <a:rPr lang="es-ES" b="0" dirty="0">
                <a:solidFill>
                  <a:srgbClr val="FFFFFF"/>
                </a:solidFill>
                <a:effectLst/>
                <a:latin typeface="Consolas" panose="020B0609020204030204" pitchFamily="49" charset="0"/>
              </a:rPr>
              <a:t>) lo es. A medida que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slope</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sube, también lo hace </a:t>
            </a:r>
            <a:r>
              <a:rPr lang="es-ES" b="0" i="1" dirty="0">
                <a:solidFill>
                  <a:srgbClr val="72F1B8"/>
                </a:solidFill>
                <a:effectLst/>
                <a:latin typeface="Consolas" panose="020B0609020204030204" pitchFamily="49" charset="0"/>
              </a:rPr>
              <a:t>`target`</a:t>
            </a:r>
            <a:r>
              <a:rPr lang="es-ES" b="0" dirty="0">
                <a:solidFill>
                  <a:srgbClr val="FFFFFF"/>
                </a:solidFill>
                <a:effectLst/>
                <a:latin typeface="Consolas" panose="020B0609020204030204" pitchFamily="49" charset="0"/>
              </a:rPr>
              <a:t>.</a:t>
            </a:r>
            <a:endParaRPr lang="es-ES" b="0" dirty="0">
              <a:solidFill>
                <a:srgbClr val="BBBBBB"/>
              </a:solidFill>
              <a:effectLst/>
              <a:latin typeface="Consolas" panose="020B0609020204030204" pitchFamily="49" charset="0"/>
            </a:endParaRPr>
          </a:p>
          <a:p>
            <a:pPr marL="0" indent="0">
              <a:buNone/>
            </a:pPr>
            <a:endParaRPr lang="es-CO" dirty="0"/>
          </a:p>
        </p:txBody>
      </p:sp>
    </p:spTree>
    <p:extLst>
      <p:ext uri="{BB962C8B-B14F-4D97-AF65-F5344CB8AC3E}">
        <p14:creationId xmlns:p14="http://schemas.microsoft.com/office/powerpoint/2010/main" val="151054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14DF2-53F5-3275-8049-89AE308A6592}"/>
              </a:ext>
            </a:extLst>
          </p:cNvPr>
          <p:cNvSpPr>
            <a:spLocks noGrp="1"/>
          </p:cNvSpPr>
          <p:nvPr>
            <p:ph type="title"/>
          </p:nvPr>
        </p:nvSpPr>
        <p:spPr/>
        <p:txBody>
          <a:bodyPr/>
          <a:lstStyle/>
          <a:p>
            <a:r>
              <a:rPr lang="es-CO" b="1" dirty="0">
                <a:solidFill>
                  <a:schemeClr val="tx1"/>
                </a:solidFill>
                <a:effectLst/>
                <a:latin typeface="Consolas" panose="020B0609020204030204" pitchFamily="49" charset="0"/>
              </a:rPr>
              <a:t>Experimentación</a:t>
            </a:r>
            <a:br>
              <a:rPr lang="es-CO" b="0" dirty="0">
                <a:solidFill>
                  <a:schemeClr val="tx1"/>
                </a:solidFill>
                <a:effectLst/>
                <a:latin typeface="Consolas" panose="020B0609020204030204" pitchFamily="49" charset="0"/>
              </a:rPr>
            </a:br>
            <a:endParaRPr lang="es-CO" dirty="0">
              <a:solidFill>
                <a:schemeClr val="tx1"/>
              </a:solidFill>
            </a:endParaRPr>
          </a:p>
        </p:txBody>
      </p:sp>
      <p:sp>
        <p:nvSpPr>
          <p:cNvPr id="3" name="Marcador de contenido 2">
            <a:extLst>
              <a:ext uri="{FF2B5EF4-FFF2-40B4-BE49-F238E27FC236}">
                <a16:creationId xmlns:a16="http://schemas.microsoft.com/office/drawing/2014/main" id="{C5B69FF8-2D63-30C7-90EF-DF9559D0824F}"/>
              </a:ext>
            </a:extLst>
          </p:cNvPr>
          <p:cNvSpPr>
            <a:spLocks noGrp="1"/>
          </p:cNvSpPr>
          <p:nvPr>
            <p:ph idx="1"/>
          </p:nvPr>
        </p:nvSpPr>
        <p:spPr/>
        <p:txBody>
          <a:bodyPr/>
          <a:lstStyle/>
          <a:p>
            <a:r>
              <a:rPr lang="es-ES" b="0" dirty="0">
                <a:solidFill>
                  <a:srgbClr val="FFFFFF"/>
                </a:solidFill>
                <a:effectLst/>
                <a:latin typeface="Consolas" panose="020B0609020204030204" pitchFamily="49" charset="0"/>
              </a:rPr>
              <a:t>Lo que hemos trabajado hasta ahora ha sido una serie de experimentos.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Se han completado todas las métricas. Se ha armado un excelente informe que contiene una matriz de confusión, un puñado de métricas validadas cruzadas, como precisión, </a:t>
            </a:r>
            <a:r>
              <a:rPr lang="es-ES" b="0" dirty="0" err="1">
                <a:solidFill>
                  <a:srgbClr val="FFFFFF"/>
                </a:solidFill>
                <a:effectLst/>
                <a:latin typeface="Consolas" panose="020B0609020204030204" pitchFamily="49" charset="0"/>
              </a:rPr>
              <a:t>recall</a:t>
            </a:r>
            <a:r>
              <a:rPr lang="es-ES" b="0" dirty="0">
                <a:solidFill>
                  <a:srgbClr val="FFFFFF"/>
                </a:solidFill>
                <a:effectLst/>
                <a:latin typeface="Consolas" panose="020B0609020204030204" pitchFamily="49" charset="0"/>
              </a:rPr>
              <a:t> y F1, así como también qué características contribuyen más a la toma de decisiones del modelo.</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091978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0B4BFE5-785B-4642-D3BD-627D0E136119}"/>
              </a:ext>
            </a:extLst>
          </p:cNvPr>
          <p:cNvSpPr>
            <a:spLocks noGrp="1"/>
          </p:cNvSpPr>
          <p:nvPr>
            <p:ph type="title"/>
          </p:nvPr>
        </p:nvSpPr>
        <p:spPr>
          <a:xfrm>
            <a:off x="761999" y="1766380"/>
            <a:ext cx="5334001" cy="1371600"/>
          </a:xfrm>
        </p:spPr>
        <p:txBody>
          <a:bodyPr/>
          <a:lstStyle/>
          <a:p>
            <a:r>
              <a:rPr lang="es-ES" dirty="0"/>
              <a:t>Muchas gracias por la atención!</a:t>
            </a:r>
            <a:endParaRPr lang="es-CO" dirty="0"/>
          </a:p>
        </p:txBody>
      </p:sp>
      <p:pic>
        <p:nvPicPr>
          <p:cNvPr id="5" name="Picture 2">
            <a:extLst>
              <a:ext uri="{FF2B5EF4-FFF2-40B4-BE49-F238E27FC236}">
                <a16:creationId xmlns:a16="http://schemas.microsoft.com/office/drawing/2014/main" id="{63FC04AE-B1C6-0441-EFAB-318997F3A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101" y="1105593"/>
            <a:ext cx="53625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4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014DE8-01D1-A2DF-3FCF-921245FE005E}"/>
              </a:ext>
            </a:extLst>
          </p:cNvPr>
          <p:cNvSpPr>
            <a:spLocks noGrp="1"/>
          </p:cNvSpPr>
          <p:nvPr>
            <p:ph type="title"/>
          </p:nvPr>
        </p:nvSpPr>
        <p:spPr>
          <a:xfrm>
            <a:off x="152872" y="0"/>
            <a:ext cx="9905998" cy="1905000"/>
          </a:xfrm>
        </p:spPr>
        <p:txBody>
          <a:bodyPr/>
          <a:lstStyle/>
          <a:p>
            <a:r>
              <a:rPr lang="es-ES" b="1" dirty="0">
                <a:solidFill>
                  <a:schemeClr val="tx1"/>
                </a:solidFill>
                <a:effectLst/>
                <a:latin typeface="Consolas" panose="020B0609020204030204" pitchFamily="49" charset="0"/>
              </a:rPr>
              <a:t>Frecuencia de enfermedades cardíacas según sexo</a:t>
            </a:r>
            <a:br>
              <a:rPr lang="es-ES" b="0" dirty="0">
                <a:solidFill>
                  <a:srgbClr val="BBBBBB"/>
                </a:solidFill>
                <a:effectLst/>
                <a:latin typeface="Consolas" panose="020B0609020204030204" pitchFamily="49" charset="0"/>
              </a:rPr>
            </a:br>
            <a:endParaRPr lang="es-CO" dirty="0"/>
          </a:p>
        </p:txBody>
      </p:sp>
      <p:sp>
        <p:nvSpPr>
          <p:cNvPr id="3" name="Marcador de contenido 2">
            <a:extLst>
              <a:ext uri="{FF2B5EF4-FFF2-40B4-BE49-F238E27FC236}">
                <a16:creationId xmlns:a16="http://schemas.microsoft.com/office/drawing/2014/main" id="{49C787CD-2999-C90D-5706-6759FB096C1C}"/>
              </a:ext>
            </a:extLst>
          </p:cNvPr>
          <p:cNvSpPr>
            <a:spLocks noGrp="1"/>
          </p:cNvSpPr>
          <p:nvPr>
            <p:ph idx="1"/>
          </p:nvPr>
        </p:nvSpPr>
        <p:spPr>
          <a:xfrm>
            <a:off x="152872" y="1425145"/>
            <a:ext cx="4682739" cy="2695833"/>
          </a:xfrm>
        </p:spPr>
        <p:txBody>
          <a:bodyPr>
            <a:normAutofit lnSpcReduction="10000"/>
          </a:bodyPr>
          <a:lstStyle/>
          <a:p>
            <a:r>
              <a:rPr lang="es-ES" b="0" dirty="0">
                <a:solidFill>
                  <a:srgbClr val="FFFFFF"/>
                </a:solidFill>
                <a:effectLst/>
                <a:latin typeface="Consolas" panose="020B0609020204030204" pitchFamily="49" charset="0"/>
              </a:rPr>
              <a:t>Se compara la columna objetivo con la columna de sexo.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Recuerde de nuestro diccionario de datos, para la columna objetivo, 1 = enfermedad cardíaca presente, 0 = sin enfermedad cardíaca. Y para el sexo, 1 = masculino, 0 = femenino.</a:t>
            </a:r>
            <a:endParaRPr lang="es-ES" b="0" dirty="0">
              <a:solidFill>
                <a:srgbClr val="BBBBBB"/>
              </a:solidFill>
              <a:effectLst/>
              <a:latin typeface="Consolas" panose="020B0609020204030204" pitchFamily="49" charset="0"/>
            </a:endParaRPr>
          </a:p>
          <a:p>
            <a:endParaRPr lang="es-CO" dirty="0"/>
          </a:p>
        </p:txBody>
      </p:sp>
      <p:graphicFrame>
        <p:nvGraphicFramePr>
          <p:cNvPr id="4" name="Tabla 3">
            <a:extLst>
              <a:ext uri="{FF2B5EF4-FFF2-40B4-BE49-F238E27FC236}">
                <a16:creationId xmlns:a16="http://schemas.microsoft.com/office/drawing/2014/main" id="{F3168B25-A4C2-9A81-585E-60D40AD3B3A5}"/>
              </a:ext>
            </a:extLst>
          </p:cNvPr>
          <p:cNvGraphicFramePr>
            <a:graphicFrameLocks noGrp="1"/>
          </p:cNvGraphicFramePr>
          <p:nvPr>
            <p:extLst>
              <p:ext uri="{D42A27DB-BD31-4B8C-83A1-F6EECF244321}">
                <p14:modId xmlns:p14="http://schemas.microsoft.com/office/powerpoint/2010/main" val="3958934290"/>
              </p:ext>
            </p:extLst>
          </p:nvPr>
        </p:nvGraphicFramePr>
        <p:xfrm>
          <a:off x="815782" y="4349577"/>
          <a:ext cx="2915958" cy="1897584"/>
        </p:xfrm>
        <a:graphic>
          <a:graphicData uri="http://schemas.openxmlformats.org/drawingml/2006/table">
            <a:tbl>
              <a:tblPr/>
              <a:tblGrid>
                <a:gridCol w="971986">
                  <a:extLst>
                    <a:ext uri="{9D8B030D-6E8A-4147-A177-3AD203B41FA5}">
                      <a16:colId xmlns:a16="http://schemas.microsoft.com/office/drawing/2014/main" val="2355045951"/>
                    </a:ext>
                  </a:extLst>
                </a:gridCol>
                <a:gridCol w="971986">
                  <a:extLst>
                    <a:ext uri="{9D8B030D-6E8A-4147-A177-3AD203B41FA5}">
                      <a16:colId xmlns:a16="http://schemas.microsoft.com/office/drawing/2014/main" val="1707678448"/>
                    </a:ext>
                  </a:extLst>
                </a:gridCol>
                <a:gridCol w="971986">
                  <a:extLst>
                    <a:ext uri="{9D8B030D-6E8A-4147-A177-3AD203B41FA5}">
                      <a16:colId xmlns:a16="http://schemas.microsoft.com/office/drawing/2014/main" val="2616755006"/>
                    </a:ext>
                  </a:extLst>
                </a:gridCol>
              </a:tblGrid>
              <a:tr h="474396">
                <a:tc>
                  <a:txBody>
                    <a:bodyPr/>
                    <a:lstStyle/>
                    <a:p>
                      <a:pPr algn="r" fontAlgn="ctr"/>
                      <a:r>
                        <a:rPr lang="es-CO" dirty="0">
                          <a:effectLst/>
                        </a:rPr>
                        <a:t>Sex</a:t>
                      </a:r>
                    </a:p>
                  </a:txBody>
                  <a:tcPr marL="76200" marR="76200" marT="38100" marB="38100" anchor="b">
                    <a:lnL>
                      <a:noFill/>
                    </a:lnL>
                    <a:lnR>
                      <a:noFill/>
                    </a:lnR>
                    <a:lnT>
                      <a:noFill/>
                    </a:lnT>
                    <a:lnB>
                      <a:noFill/>
                    </a:lnB>
                    <a:solidFill>
                      <a:schemeClr val="bg1">
                        <a:lumMod val="75000"/>
                        <a:lumOff val="25000"/>
                      </a:schemeClr>
                    </a:solidFill>
                  </a:tcPr>
                </a:tc>
                <a:tc>
                  <a:txBody>
                    <a:bodyPr/>
                    <a:lstStyle/>
                    <a:p>
                      <a:pPr algn="r" fontAlgn="ctr"/>
                      <a:r>
                        <a:rPr lang="es-CO">
                          <a:effectLst/>
                        </a:rPr>
                        <a:t>0</a:t>
                      </a:r>
                    </a:p>
                  </a:txBody>
                  <a:tcPr marL="76200" marR="76200" marT="38100" marB="38100" anchor="b">
                    <a:lnL>
                      <a:noFill/>
                    </a:lnL>
                    <a:lnR>
                      <a:noFill/>
                    </a:lnR>
                    <a:lnT>
                      <a:noFill/>
                    </a:lnT>
                    <a:lnB>
                      <a:noFill/>
                    </a:lnB>
                    <a:solidFill>
                      <a:schemeClr val="bg1">
                        <a:lumMod val="75000"/>
                        <a:lumOff val="25000"/>
                      </a:schemeClr>
                    </a:solidFill>
                  </a:tcPr>
                </a:tc>
                <a:tc>
                  <a:txBody>
                    <a:bodyPr/>
                    <a:lstStyle/>
                    <a:p>
                      <a:pPr algn="r" fontAlgn="ctr"/>
                      <a:r>
                        <a:rPr lang="es-CO" dirty="0">
                          <a:effectLst/>
                        </a:rPr>
                        <a:t>1</a:t>
                      </a:r>
                    </a:p>
                  </a:txBody>
                  <a:tcPr marL="76200" marR="76200" marT="38100" marB="38100" anchor="b">
                    <a:lnL>
                      <a:noFill/>
                    </a:lnL>
                    <a:lnR>
                      <a:noFill/>
                    </a:lnR>
                    <a:lnT>
                      <a:noFill/>
                    </a:lnT>
                    <a:lnB>
                      <a:noFill/>
                    </a:lnB>
                    <a:solidFill>
                      <a:schemeClr val="bg1">
                        <a:lumMod val="75000"/>
                        <a:lumOff val="25000"/>
                      </a:schemeClr>
                    </a:solidFill>
                  </a:tcPr>
                </a:tc>
                <a:extLst>
                  <a:ext uri="{0D108BD9-81ED-4DB2-BD59-A6C34878D82A}">
                    <a16:rowId xmlns:a16="http://schemas.microsoft.com/office/drawing/2014/main" val="4046755928"/>
                  </a:ext>
                </a:extLst>
              </a:tr>
              <a:tr h="474396">
                <a:tc>
                  <a:txBody>
                    <a:bodyPr/>
                    <a:lstStyle/>
                    <a:p>
                      <a:pPr algn="r" fontAlgn="ctr"/>
                      <a:r>
                        <a:rPr lang="es-CO" dirty="0">
                          <a:effectLst/>
                        </a:rPr>
                        <a:t>Target</a:t>
                      </a:r>
                    </a:p>
                  </a:txBody>
                  <a:tcPr marL="76200" marR="76200" marT="38100" marB="38100" anchor="b">
                    <a:lnL>
                      <a:noFill/>
                    </a:lnL>
                    <a:lnR>
                      <a:noFill/>
                    </a:lnR>
                    <a:lnT>
                      <a:noFill/>
                    </a:lnT>
                    <a:lnB>
                      <a:noFill/>
                    </a:lnB>
                    <a:solidFill>
                      <a:schemeClr val="bg1">
                        <a:lumMod val="75000"/>
                        <a:lumOff val="25000"/>
                      </a:schemeClr>
                    </a:solidFill>
                  </a:tcPr>
                </a:tc>
                <a:tc>
                  <a:txBody>
                    <a:bodyPr/>
                    <a:lstStyle/>
                    <a:p>
                      <a:pPr algn="r" fontAlgn="ctr"/>
                      <a:endParaRPr lang="es-CO" dirty="0">
                        <a:effectLst/>
                      </a:endParaRPr>
                    </a:p>
                  </a:txBody>
                  <a:tcPr marL="76200" marR="76200" marT="38100" marB="38100" anchor="b">
                    <a:lnL>
                      <a:noFill/>
                    </a:lnL>
                    <a:lnR>
                      <a:noFill/>
                    </a:lnR>
                    <a:lnT>
                      <a:noFill/>
                    </a:lnT>
                    <a:lnB>
                      <a:noFill/>
                    </a:lnB>
                    <a:solidFill>
                      <a:schemeClr val="bg1">
                        <a:lumMod val="75000"/>
                        <a:lumOff val="25000"/>
                      </a:schemeClr>
                    </a:solidFill>
                  </a:tcPr>
                </a:tc>
                <a:tc>
                  <a:txBody>
                    <a:bodyPr/>
                    <a:lstStyle/>
                    <a:p>
                      <a:pPr algn="r" fontAlgn="ctr"/>
                      <a:endParaRPr lang="es-CO">
                        <a:effectLst/>
                      </a:endParaRPr>
                    </a:p>
                  </a:txBody>
                  <a:tcPr marL="76200" marR="76200" marT="38100" marB="38100" anchor="b">
                    <a:lnL>
                      <a:noFill/>
                    </a:lnL>
                    <a:lnR>
                      <a:noFill/>
                    </a:lnR>
                    <a:lnT>
                      <a:noFill/>
                    </a:lnT>
                    <a:lnB>
                      <a:noFill/>
                    </a:lnB>
                    <a:solidFill>
                      <a:schemeClr val="bg1">
                        <a:lumMod val="75000"/>
                        <a:lumOff val="25000"/>
                      </a:schemeClr>
                    </a:solidFill>
                  </a:tcPr>
                </a:tc>
                <a:extLst>
                  <a:ext uri="{0D108BD9-81ED-4DB2-BD59-A6C34878D82A}">
                    <a16:rowId xmlns:a16="http://schemas.microsoft.com/office/drawing/2014/main" val="685704880"/>
                  </a:ext>
                </a:extLst>
              </a:tr>
              <a:tr h="474396">
                <a:tc>
                  <a:txBody>
                    <a:bodyPr/>
                    <a:lstStyle/>
                    <a:p>
                      <a:pPr algn="r" fontAlgn="ctr"/>
                      <a:r>
                        <a:rPr lang="es-CO" b="0">
                          <a:effectLst/>
                        </a:rPr>
                        <a:t>0</a:t>
                      </a:r>
                    </a:p>
                  </a:txBody>
                  <a:tcPr marL="76200" marR="76200" marT="38100" marB="38100" anchor="b">
                    <a:lnL>
                      <a:noFill/>
                    </a:lnL>
                    <a:lnR>
                      <a:noFill/>
                    </a:lnR>
                    <a:lnT>
                      <a:noFill/>
                    </a:lnT>
                    <a:lnB>
                      <a:noFill/>
                    </a:lnB>
                    <a:solidFill>
                      <a:schemeClr val="bg1">
                        <a:lumMod val="75000"/>
                        <a:lumOff val="25000"/>
                      </a:schemeClr>
                    </a:solidFill>
                  </a:tcPr>
                </a:tc>
                <a:tc>
                  <a:txBody>
                    <a:bodyPr/>
                    <a:lstStyle/>
                    <a:p>
                      <a:r>
                        <a:rPr lang="es-CO" dirty="0">
                          <a:effectLst/>
                        </a:rPr>
                        <a:t>24</a:t>
                      </a:r>
                    </a:p>
                  </a:txBody>
                  <a:tcPr marL="76200" marR="76200" marT="38100" marB="38100" anchor="b">
                    <a:lnL>
                      <a:noFill/>
                    </a:lnL>
                    <a:lnR>
                      <a:noFill/>
                    </a:lnR>
                    <a:lnT>
                      <a:noFill/>
                    </a:lnT>
                    <a:lnB>
                      <a:noFill/>
                    </a:lnB>
                    <a:solidFill>
                      <a:schemeClr val="bg1">
                        <a:lumMod val="75000"/>
                        <a:lumOff val="25000"/>
                      </a:schemeClr>
                    </a:solidFill>
                  </a:tcPr>
                </a:tc>
                <a:tc>
                  <a:txBody>
                    <a:bodyPr/>
                    <a:lstStyle/>
                    <a:p>
                      <a:r>
                        <a:rPr lang="es-CO" dirty="0">
                          <a:effectLst/>
                        </a:rPr>
                        <a:t>114</a:t>
                      </a:r>
                    </a:p>
                  </a:txBody>
                  <a:tcPr marL="76200" marR="76200" marT="38100" marB="38100" anchor="b">
                    <a:lnL>
                      <a:noFill/>
                    </a:lnL>
                    <a:lnR>
                      <a:noFill/>
                    </a:lnR>
                    <a:lnT>
                      <a:noFill/>
                    </a:lnT>
                    <a:lnB>
                      <a:noFill/>
                    </a:lnB>
                    <a:solidFill>
                      <a:schemeClr val="bg1">
                        <a:lumMod val="75000"/>
                        <a:lumOff val="25000"/>
                      </a:schemeClr>
                    </a:solidFill>
                  </a:tcPr>
                </a:tc>
                <a:extLst>
                  <a:ext uri="{0D108BD9-81ED-4DB2-BD59-A6C34878D82A}">
                    <a16:rowId xmlns:a16="http://schemas.microsoft.com/office/drawing/2014/main" val="293717541"/>
                  </a:ext>
                </a:extLst>
              </a:tr>
              <a:tr h="474396">
                <a:tc>
                  <a:txBody>
                    <a:bodyPr/>
                    <a:lstStyle/>
                    <a:p>
                      <a:pPr algn="r" fontAlgn="ctr"/>
                      <a:r>
                        <a:rPr lang="es-CO" b="0">
                          <a:effectLst/>
                        </a:rPr>
                        <a:t>1</a:t>
                      </a:r>
                    </a:p>
                  </a:txBody>
                  <a:tcPr marL="76200" marR="76200" marT="38100" marB="38100" anchor="b">
                    <a:lnL>
                      <a:noFill/>
                    </a:lnL>
                    <a:lnR>
                      <a:noFill/>
                    </a:lnR>
                    <a:lnT>
                      <a:noFill/>
                    </a:lnT>
                    <a:lnB>
                      <a:noFill/>
                    </a:lnB>
                    <a:solidFill>
                      <a:schemeClr val="bg1">
                        <a:lumMod val="75000"/>
                        <a:lumOff val="25000"/>
                      </a:schemeClr>
                    </a:solidFill>
                  </a:tcPr>
                </a:tc>
                <a:tc>
                  <a:txBody>
                    <a:bodyPr/>
                    <a:lstStyle/>
                    <a:p>
                      <a:r>
                        <a:rPr lang="es-CO">
                          <a:effectLst/>
                        </a:rPr>
                        <a:t>72</a:t>
                      </a:r>
                    </a:p>
                  </a:txBody>
                  <a:tcPr marL="76200" marR="76200" marT="38100" marB="38100" anchor="b">
                    <a:lnL>
                      <a:noFill/>
                    </a:lnL>
                    <a:lnR>
                      <a:noFill/>
                    </a:lnR>
                    <a:lnT>
                      <a:noFill/>
                    </a:lnT>
                    <a:lnB>
                      <a:noFill/>
                    </a:lnB>
                    <a:solidFill>
                      <a:schemeClr val="bg1">
                        <a:lumMod val="75000"/>
                        <a:lumOff val="25000"/>
                      </a:schemeClr>
                    </a:solidFill>
                  </a:tcPr>
                </a:tc>
                <a:tc>
                  <a:txBody>
                    <a:bodyPr/>
                    <a:lstStyle/>
                    <a:p>
                      <a:r>
                        <a:rPr lang="es-CO" dirty="0">
                          <a:effectLst/>
                        </a:rPr>
                        <a:t>93</a:t>
                      </a:r>
                    </a:p>
                  </a:txBody>
                  <a:tcPr marL="76200" marR="76200" marT="38100" marB="38100" anchor="b">
                    <a:lnL>
                      <a:noFill/>
                    </a:lnL>
                    <a:lnR>
                      <a:noFill/>
                    </a:lnR>
                    <a:lnT>
                      <a:noFill/>
                    </a:lnT>
                    <a:lnB>
                      <a:noFill/>
                    </a:lnB>
                    <a:solidFill>
                      <a:schemeClr val="bg1">
                        <a:lumMod val="75000"/>
                        <a:lumOff val="25000"/>
                      </a:schemeClr>
                    </a:solidFill>
                  </a:tcPr>
                </a:tc>
                <a:extLst>
                  <a:ext uri="{0D108BD9-81ED-4DB2-BD59-A6C34878D82A}">
                    <a16:rowId xmlns:a16="http://schemas.microsoft.com/office/drawing/2014/main" val="1955866254"/>
                  </a:ext>
                </a:extLst>
              </a:tr>
            </a:tbl>
          </a:graphicData>
        </a:graphic>
      </p:graphicFrame>
      <p:sp>
        <p:nvSpPr>
          <p:cNvPr id="5" name="CuadroTexto 4">
            <a:extLst>
              <a:ext uri="{FF2B5EF4-FFF2-40B4-BE49-F238E27FC236}">
                <a16:creationId xmlns:a16="http://schemas.microsoft.com/office/drawing/2014/main" id="{52E02F69-AB9C-1A58-D47D-BCFBA814316F}"/>
              </a:ext>
            </a:extLst>
          </p:cNvPr>
          <p:cNvSpPr txBox="1"/>
          <p:nvPr/>
        </p:nvSpPr>
        <p:spPr>
          <a:xfrm>
            <a:off x="6376087" y="1062681"/>
            <a:ext cx="4143632" cy="5909310"/>
          </a:xfrm>
          <a:prstGeom prst="rect">
            <a:avLst/>
          </a:prstGeom>
          <a:noFill/>
        </p:spPr>
        <p:txBody>
          <a:bodyPr wrap="square" rtlCol="0">
            <a:spAutoFit/>
          </a:bodyPr>
          <a:lstStyle/>
          <a:p>
            <a:r>
              <a:rPr lang="es-ES" b="0" dirty="0">
                <a:solidFill>
                  <a:srgbClr val="FFFFFF"/>
                </a:solidFill>
                <a:effectLst/>
                <a:latin typeface="Consolas" panose="020B0609020204030204" pitchFamily="49" charset="0"/>
              </a:rPr>
              <a:t>¿Qué podemos inferir de esto? </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Dado que hay alrededor de 100 mujeres y 72 de ellas tienen un valor positivo de enfermedad cardíaca presente, podríamos inferir, según esta variable, si la participante es una mujer, hay un 75 % de probabilidad de que tenga una enfermedad cardíaca.</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En cuanto a los hombres, hay alrededor de 200 en total y alrededor de la mitad indica la presencia de una enfermedad cardíaca. Así que podríamos predecir, si el participante es hombre, el 50% de las veces tendrá una enfermedad cardíaca.</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132755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FC5D7-0EEC-18EA-91AC-6257C0B337FA}"/>
              </a:ext>
            </a:extLst>
          </p:cNvPr>
          <p:cNvSpPr>
            <a:spLocks noGrp="1"/>
          </p:cNvSpPr>
          <p:nvPr>
            <p:ph type="title"/>
          </p:nvPr>
        </p:nvSpPr>
        <p:spPr>
          <a:xfrm>
            <a:off x="334105" y="566351"/>
            <a:ext cx="9905998" cy="1383957"/>
          </a:xfrm>
        </p:spPr>
        <p:txBody>
          <a:bodyPr/>
          <a:lstStyle/>
          <a:p>
            <a:r>
              <a:rPr lang="es-CO" b="1" dirty="0">
                <a:solidFill>
                  <a:schemeClr val="tx1"/>
                </a:solidFill>
                <a:effectLst/>
                <a:latin typeface="Consolas" panose="020B0609020204030204" pitchFamily="49" charset="0"/>
              </a:rPr>
              <a:t>Tabulación cruzada</a:t>
            </a:r>
            <a:br>
              <a:rPr lang="es-CO" b="0" dirty="0">
                <a:solidFill>
                  <a:srgbClr val="BBBBBB"/>
                </a:solidFill>
                <a:effectLst/>
                <a:latin typeface="Consolas" panose="020B0609020204030204" pitchFamily="49" charset="0"/>
              </a:rPr>
            </a:br>
            <a:endParaRPr lang="es-CO" dirty="0"/>
          </a:p>
        </p:txBody>
      </p:sp>
      <p:pic>
        <p:nvPicPr>
          <p:cNvPr id="5" name="Marcador de contenido 4">
            <a:extLst>
              <a:ext uri="{FF2B5EF4-FFF2-40B4-BE49-F238E27FC236}">
                <a16:creationId xmlns:a16="http://schemas.microsoft.com/office/drawing/2014/main" id="{F704D0CB-0E76-EC6B-2FFC-58CB652BAA34}"/>
              </a:ext>
            </a:extLst>
          </p:cNvPr>
          <p:cNvPicPr>
            <a:picLocks noGrp="1" noChangeAspect="1"/>
          </p:cNvPicPr>
          <p:nvPr>
            <p:ph idx="1"/>
          </p:nvPr>
        </p:nvPicPr>
        <p:blipFill>
          <a:blip r:embed="rId2"/>
          <a:stretch>
            <a:fillRect/>
          </a:stretch>
        </p:blipFill>
        <p:spPr>
          <a:xfrm>
            <a:off x="334105" y="2211860"/>
            <a:ext cx="4610019" cy="3124200"/>
          </a:xfrm>
        </p:spPr>
      </p:pic>
      <p:sp>
        <p:nvSpPr>
          <p:cNvPr id="6" name="CuadroTexto 5">
            <a:extLst>
              <a:ext uri="{FF2B5EF4-FFF2-40B4-BE49-F238E27FC236}">
                <a16:creationId xmlns:a16="http://schemas.microsoft.com/office/drawing/2014/main" id="{9683A43D-6A95-D5C7-26D0-15A2DBFFC4DF}"/>
              </a:ext>
            </a:extLst>
          </p:cNvPr>
          <p:cNvSpPr txBox="1"/>
          <p:nvPr/>
        </p:nvSpPr>
        <p:spPr>
          <a:xfrm>
            <a:off x="6656173" y="2211860"/>
            <a:ext cx="3748687" cy="3139321"/>
          </a:xfrm>
          <a:prstGeom prst="rect">
            <a:avLst/>
          </a:prstGeom>
          <a:noFill/>
        </p:spPr>
        <p:txBody>
          <a:bodyPr wrap="square" rtlCol="0">
            <a:spAutoFit/>
          </a:bodyPr>
          <a:lstStyle/>
          <a:p>
            <a:r>
              <a:rPr lang="es-ES" b="0" dirty="0">
                <a:solidFill>
                  <a:srgbClr val="FFFFFF"/>
                </a:solidFill>
                <a:effectLst/>
                <a:latin typeface="Consolas" panose="020B0609020204030204" pitchFamily="49" charset="0"/>
              </a:rPr>
              <a:t>Se puede trazar la tabulación cruzada usando la función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plot</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y pasándole algunos parámetros como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kind</a:t>
            </a:r>
            <a:r>
              <a:rPr lang="es-ES" b="0" i="1" dirty="0">
                <a:solidFill>
                  <a:srgbClr val="72F1B8"/>
                </a:solidFill>
                <a:effectLst/>
                <a:latin typeface="Consolas" panose="020B0609020204030204" pitchFamily="49" charset="0"/>
              </a:rPr>
              <a:t>`</a:t>
            </a:r>
            <a:r>
              <a:rPr lang="es-ES" b="0" dirty="0">
                <a:solidFill>
                  <a:srgbClr val="FFFFFF"/>
                </a:solidFill>
                <a:effectLst/>
                <a:latin typeface="Consolas" panose="020B0609020204030204" pitchFamily="49" charset="0"/>
              </a:rPr>
              <a:t> (el tipo de gráfico que desea), </a:t>
            </a:r>
            <a:r>
              <a:rPr lang="es-ES" b="0" i="1" dirty="0">
                <a:solidFill>
                  <a:srgbClr val="72F1B8"/>
                </a:solidFill>
                <a:effectLst/>
                <a:latin typeface="Consolas" panose="020B0609020204030204" pitchFamily="49" charset="0"/>
              </a:rPr>
              <a:t>`</a:t>
            </a:r>
            <a:r>
              <a:rPr lang="es-ES" b="0" i="1" dirty="0" err="1">
                <a:solidFill>
                  <a:srgbClr val="72F1B8"/>
                </a:solidFill>
                <a:effectLst/>
                <a:latin typeface="Consolas" panose="020B0609020204030204" pitchFamily="49" charset="0"/>
              </a:rPr>
              <a:t>figsize</a:t>
            </a:r>
            <a:r>
              <a:rPr lang="es-ES" b="0" i="1" dirty="0">
                <a:solidFill>
                  <a:srgbClr val="72F1B8"/>
                </a:solidFill>
                <a:effectLst/>
                <a:latin typeface="Consolas" panose="020B0609020204030204" pitchFamily="49" charset="0"/>
              </a:rPr>
              <a:t>=(longitud, ancho)`</a:t>
            </a:r>
            <a:r>
              <a:rPr lang="es-ES" b="0" dirty="0">
                <a:solidFill>
                  <a:srgbClr val="FFFFFF"/>
                </a:solidFill>
                <a:effectLst/>
                <a:latin typeface="Consolas" panose="020B0609020204030204" pitchFamily="49" charset="0"/>
              </a:rPr>
              <a:t> y </a:t>
            </a:r>
            <a:r>
              <a:rPr lang="es-ES" b="0" i="1" dirty="0">
                <a:solidFill>
                  <a:srgbClr val="72F1B8"/>
                </a:solidFill>
                <a:effectLst/>
                <a:latin typeface="Consolas" panose="020B0609020204030204" pitchFamily="49" charset="0"/>
              </a:rPr>
              <a:t>`color=[color_1, color_2]`</a:t>
            </a:r>
            <a:r>
              <a:rPr lang="es-ES" b="0" dirty="0">
                <a:solidFill>
                  <a:srgbClr val="FFFFFF"/>
                </a:solidFill>
                <a:effectLst/>
                <a:latin typeface="Consolas" panose="020B0609020204030204" pitchFamily="49" charset="0"/>
              </a:rPr>
              <a:t> (los diferentes colores que le gustaría usar).</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171292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08271-4E94-1321-682C-82DE367E88C4}"/>
              </a:ext>
            </a:extLst>
          </p:cNvPr>
          <p:cNvSpPr>
            <a:spLocks noGrp="1"/>
          </p:cNvSpPr>
          <p:nvPr>
            <p:ph type="title"/>
          </p:nvPr>
        </p:nvSpPr>
        <p:spPr/>
        <p:txBody>
          <a:bodyPr>
            <a:normAutofit fontScale="90000"/>
          </a:bodyPr>
          <a:lstStyle/>
          <a:p>
            <a:r>
              <a:rPr lang="es-CO" b="1" dirty="0">
                <a:solidFill>
                  <a:schemeClr val="tx1"/>
                </a:solidFill>
                <a:effectLst/>
                <a:latin typeface="Consolas" panose="020B0609020204030204" pitchFamily="49" charset="0"/>
              </a:rPr>
              <a:t>Edad v/s a frecuencia cardíaca máxima(</a:t>
            </a:r>
            <a:r>
              <a:rPr lang="es-CO" b="1" dirty="0" err="1">
                <a:solidFill>
                  <a:schemeClr val="tx1"/>
                </a:solidFill>
                <a:effectLst/>
                <a:latin typeface="Consolas" panose="020B0609020204030204" pitchFamily="49" charset="0"/>
              </a:rPr>
              <a:t>thalach</a:t>
            </a:r>
            <a:r>
              <a:rPr lang="es-CO" b="1" dirty="0">
                <a:solidFill>
                  <a:schemeClr val="tx1"/>
                </a:solidFill>
                <a:effectLst/>
                <a:latin typeface="Consolas" panose="020B0609020204030204" pitchFamily="49" charset="0"/>
              </a:rPr>
              <a:t> ) para enfermedades cardíacas</a:t>
            </a:r>
            <a:br>
              <a:rPr lang="es-CO" b="0" dirty="0">
                <a:solidFill>
                  <a:srgbClr val="BBBBBB"/>
                </a:solidFill>
                <a:effectLst/>
                <a:latin typeface="Consolas" panose="020B0609020204030204" pitchFamily="49" charset="0"/>
              </a:rPr>
            </a:br>
            <a:endParaRPr lang="es-CO" dirty="0"/>
          </a:p>
        </p:txBody>
      </p:sp>
      <p:pic>
        <p:nvPicPr>
          <p:cNvPr id="5" name="Marcador de contenido 4">
            <a:extLst>
              <a:ext uri="{FF2B5EF4-FFF2-40B4-BE49-F238E27FC236}">
                <a16:creationId xmlns:a16="http://schemas.microsoft.com/office/drawing/2014/main" id="{6B25C548-BCE4-AE9E-0415-3279AED3E13D}"/>
              </a:ext>
            </a:extLst>
          </p:cNvPr>
          <p:cNvPicPr>
            <a:picLocks noGrp="1" noChangeAspect="1"/>
          </p:cNvPicPr>
          <p:nvPr>
            <p:ph idx="1"/>
          </p:nvPr>
        </p:nvPicPr>
        <p:blipFill>
          <a:blip r:embed="rId2"/>
          <a:stretch>
            <a:fillRect/>
          </a:stretch>
        </p:blipFill>
        <p:spPr>
          <a:xfrm>
            <a:off x="269173" y="2275388"/>
            <a:ext cx="4755907" cy="3363412"/>
          </a:xfrm>
        </p:spPr>
      </p:pic>
      <p:sp>
        <p:nvSpPr>
          <p:cNvPr id="6" name="CuadroTexto 5">
            <a:extLst>
              <a:ext uri="{FF2B5EF4-FFF2-40B4-BE49-F238E27FC236}">
                <a16:creationId xmlns:a16="http://schemas.microsoft.com/office/drawing/2014/main" id="{6F560792-D6D4-3A3F-8563-2EDD05612D83}"/>
              </a:ext>
            </a:extLst>
          </p:cNvPr>
          <p:cNvSpPr txBox="1"/>
          <p:nvPr/>
        </p:nvSpPr>
        <p:spPr>
          <a:xfrm>
            <a:off x="5511113" y="2215625"/>
            <a:ext cx="4094205" cy="3693319"/>
          </a:xfrm>
          <a:prstGeom prst="rect">
            <a:avLst/>
          </a:prstGeom>
          <a:noFill/>
        </p:spPr>
        <p:txBody>
          <a:bodyPr wrap="square" rtlCol="0">
            <a:spAutoFit/>
          </a:bodyPr>
          <a:lstStyle/>
          <a:p>
            <a:r>
              <a:rPr lang="es-ES" b="0" dirty="0">
                <a:solidFill>
                  <a:srgbClr val="FFFFFF"/>
                </a:solidFill>
                <a:effectLst/>
                <a:latin typeface="Consolas" panose="020B0609020204030204" pitchFamily="49" charset="0"/>
              </a:rPr>
              <a:t>Intentemos combinar un par de variables independientes, como la edad y el </a:t>
            </a:r>
            <a:r>
              <a:rPr lang="es-ES" b="0" dirty="0" err="1">
                <a:solidFill>
                  <a:srgbClr val="FFFFFF"/>
                </a:solidFill>
                <a:effectLst/>
                <a:latin typeface="Consolas" panose="020B0609020204030204" pitchFamily="49" charset="0"/>
              </a:rPr>
              <a:t>thalach</a:t>
            </a:r>
            <a:r>
              <a:rPr lang="es-ES" b="0" dirty="0">
                <a:solidFill>
                  <a:srgbClr val="FFFFFF"/>
                </a:solidFill>
                <a:effectLst/>
                <a:latin typeface="Consolas" panose="020B0609020204030204" pitchFamily="49" charset="0"/>
              </a:rPr>
              <a:t> (frecuencia cardíaca máxima) y luego comparémoslas con nuestra enfermedad cardíaca variable objetivo.</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Debido a que hay tantos valores diferentes para la edad y el </a:t>
            </a:r>
            <a:r>
              <a:rPr lang="es-ES" b="0" dirty="0" err="1">
                <a:solidFill>
                  <a:srgbClr val="FFFFFF"/>
                </a:solidFill>
                <a:effectLst/>
                <a:latin typeface="Consolas" panose="020B0609020204030204" pitchFamily="49" charset="0"/>
              </a:rPr>
              <a:t>thalach</a:t>
            </a:r>
            <a:r>
              <a:rPr lang="es-ES" b="0" dirty="0">
                <a:solidFill>
                  <a:srgbClr val="FFFFFF"/>
                </a:solidFill>
                <a:effectLst/>
                <a:latin typeface="Consolas" panose="020B0609020204030204" pitchFamily="49" charset="0"/>
              </a:rPr>
              <a:t>, usaremos un diagrama de dispersión.</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88528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DFA00-7CE4-F6A4-2460-FFA47C9CC3B7}"/>
              </a:ext>
            </a:extLst>
          </p:cNvPr>
          <p:cNvSpPr>
            <a:spLocks noGrp="1"/>
          </p:cNvSpPr>
          <p:nvPr>
            <p:ph type="title"/>
          </p:nvPr>
        </p:nvSpPr>
        <p:spPr/>
        <p:txBody>
          <a:bodyPr/>
          <a:lstStyle/>
          <a:p>
            <a:r>
              <a:rPr lang="es-ES" b="0" dirty="0">
                <a:solidFill>
                  <a:srgbClr val="FFFFFF"/>
                </a:solidFill>
                <a:effectLst/>
                <a:latin typeface="Consolas" panose="020B0609020204030204" pitchFamily="49" charset="0"/>
              </a:rPr>
              <a:t>¿Qué se puede inferir de esto?</a:t>
            </a:r>
            <a:br>
              <a:rPr lang="es-ES" b="0" dirty="0">
                <a:solidFill>
                  <a:srgbClr val="BBBBBB"/>
                </a:solidFill>
                <a:effectLst/>
                <a:latin typeface="Consolas" panose="020B0609020204030204" pitchFamily="49" charset="0"/>
              </a:rPr>
            </a:br>
            <a:endParaRPr lang="es-CO" dirty="0"/>
          </a:p>
        </p:txBody>
      </p:sp>
      <p:sp>
        <p:nvSpPr>
          <p:cNvPr id="3" name="Marcador de contenido 2">
            <a:extLst>
              <a:ext uri="{FF2B5EF4-FFF2-40B4-BE49-F238E27FC236}">
                <a16:creationId xmlns:a16="http://schemas.microsoft.com/office/drawing/2014/main" id="{98BEF72D-99D6-480E-BC4E-8CFEA8B801EA}"/>
              </a:ext>
            </a:extLst>
          </p:cNvPr>
          <p:cNvSpPr>
            <a:spLocks noGrp="1"/>
          </p:cNvSpPr>
          <p:nvPr>
            <p:ph idx="1"/>
          </p:nvPr>
        </p:nvSpPr>
        <p:spPr/>
        <p:txBody>
          <a:bodyPr/>
          <a:lstStyle/>
          <a:p>
            <a:r>
              <a:rPr lang="es-ES" b="0" dirty="0">
                <a:solidFill>
                  <a:srgbClr val="FFFFFF"/>
                </a:solidFill>
                <a:effectLst/>
                <a:latin typeface="Consolas" panose="020B0609020204030204" pitchFamily="49" charset="0"/>
              </a:rPr>
              <a:t>Parece que cuanto más joven es una persona, mayor es su frecuencia cardíaca máxima (los puntos están más arriba a la izquierda del gráfico) y cuanto mayor es una persona, más puntos verdes hay. Pero esto puede deberse a que hay más puntos todos juntos en el lado derecho del gráfico (participantes mayores).</a:t>
            </a:r>
            <a:endParaRPr lang="es-ES" b="0" dirty="0">
              <a:solidFill>
                <a:srgbClr val="BBBBBB"/>
              </a:solidFill>
              <a:effectLst/>
              <a:latin typeface="Consolas" panose="020B0609020204030204" pitchFamily="49" charset="0"/>
            </a:endParaRPr>
          </a:p>
          <a:p>
            <a:br>
              <a:rPr lang="es-ES" b="0" dirty="0">
                <a:solidFill>
                  <a:srgbClr val="BBBBBB"/>
                </a:solidFill>
                <a:effectLst/>
                <a:latin typeface="Consolas" panose="020B0609020204030204" pitchFamily="49" charset="0"/>
              </a:rPr>
            </a:br>
            <a:r>
              <a:rPr lang="es-ES" b="0" dirty="0">
                <a:solidFill>
                  <a:srgbClr val="FFFFFF"/>
                </a:solidFill>
                <a:effectLst/>
                <a:latin typeface="Consolas" panose="020B0609020204030204" pitchFamily="49" charset="0"/>
              </a:rPr>
              <a:t>Observación de la </a:t>
            </a:r>
            <a:r>
              <a:rPr lang="es-ES" b="1" dirty="0">
                <a:solidFill>
                  <a:srgbClr val="2EE2FA"/>
                </a:solidFill>
                <a:effectLst/>
                <a:latin typeface="Consolas" panose="020B0609020204030204" pitchFamily="49" charset="0"/>
              </a:rPr>
              <a:t>**distribución**</a:t>
            </a:r>
            <a:r>
              <a:rPr lang="es-ES" b="0" dirty="0">
                <a:solidFill>
                  <a:srgbClr val="FFFFFF"/>
                </a:solidFill>
                <a:effectLst/>
                <a:latin typeface="Consolas" panose="020B0609020204030204" pitchFamily="49" charset="0"/>
              </a:rPr>
              <a:t> de edad.</a:t>
            </a:r>
            <a:endParaRPr lang="es-ES" b="0" dirty="0">
              <a:solidFill>
                <a:srgbClr val="BBBBBB"/>
              </a:solidFill>
              <a:effectLst/>
              <a:latin typeface="Consolas" panose="020B0609020204030204" pitchFamily="49" charset="0"/>
            </a:endParaRPr>
          </a:p>
          <a:p>
            <a:endParaRPr lang="es-CO" dirty="0"/>
          </a:p>
        </p:txBody>
      </p:sp>
    </p:spTree>
    <p:extLst>
      <p:ext uri="{BB962C8B-B14F-4D97-AF65-F5344CB8AC3E}">
        <p14:creationId xmlns:p14="http://schemas.microsoft.com/office/powerpoint/2010/main" val="3824814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Malla</Template>
  <TotalTime>1572</TotalTime>
  <Words>5496</Words>
  <Application>Microsoft Office PowerPoint</Application>
  <PresentationFormat>Panorámica</PresentationFormat>
  <Paragraphs>303</Paragraphs>
  <Slides>52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52</vt:i4>
      </vt:variant>
    </vt:vector>
  </HeadingPairs>
  <TitlesOfParts>
    <vt:vector size="58" baseType="lpstr">
      <vt:lpstr>-apple-system</vt:lpstr>
      <vt:lpstr>Arial</vt:lpstr>
      <vt:lpstr>Century Gothic</vt:lpstr>
      <vt:lpstr>Consolas</vt:lpstr>
      <vt:lpstr>Segoe UI</vt:lpstr>
      <vt:lpstr>Malla</vt:lpstr>
      <vt:lpstr>Predicción de enfermedades cardíacas mediante el aprendizaje automático </vt:lpstr>
      <vt:lpstr>Definición del problema </vt:lpstr>
      <vt:lpstr> Datos </vt:lpstr>
      <vt:lpstr>Evaluación </vt:lpstr>
      <vt:lpstr>Características </vt:lpstr>
      <vt:lpstr>Frecuencia de enfermedades cardíacas según sexo </vt:lpstr>
      <vt:lpstr>Tabulación cruzada </vt:lpstr>
      <vt:lpstr>Edad v/s a frecuencia cardíaca máxima(thalach ) para enfermedades cardíacas </vt:lpstr>
      <vt:lpstr>¿Qué se puede inferir de esto? </vt:lpstr>
      <vt:lpstr>Los histogramas son una excelente manera de verificar la distribución de una variable </vt:lpstr>
      <vt:lpstr>Frecuencia de enfermedades cardíacas por tipo de dolor torácico </vt:lpstr>
      <vt:lpstr>Presentación de PowerPoint</vt:lpstr>
      <vt:lpstr>Correlación entre variables independientes </vt:lpstr>
      <vt:lpstr>Correlación entre variables independientes </vt:lpstr>
      <vt:lpstr>Modelado </vt:lpstr>
      <vt:lpstr> División de entrenamiento y prueba </vt:lpstr>
      <vt:lpstr>División de entrenamiento y prueba</vt:lpstr>
      <vt:lpstr>Comparación de modelos </vt:lpstr>
      <vt:lpstr>Comparación de modelos</vt:lpstr>
      <vt:lpstr>Repasemos algunos conceptos. </vt:lpstr>
      <vt:lpstr>Ajuste de hiperparámetros y validación cruzada </vt:lpstr>
      <vt:lpstr>Ajustar KNeighborsClassifier (KNN) a mano </vt:lpstr>
      <vt:lpstr>Graficamos los resultados </vt:lpstr>
      <vt:lpstr>Ajuste de modelos  </vt:lpstr>
      <vt:lpstr>Ajuste de modelos</vt:lpstr>
      <vt:lpstr>Adaptación de 5 pliegues para cada uno de los 20 candidatos, totalizando 100 ajustes.</vt:lpstr>
      <vt:lpstr>Ajuste de modelos</vt:lpstr>
      <vt:lpstr>Adaptación de 5 pliegues para cada uno de los 20 candidatos, totalizando 100 ajustes.</vt:lpstr>
      <vt:lpstr>Ajuste de modelos</vt:lpstr>
      <vt:lpstr>Ajuste de modelos</vt:lpstr>
      <vt:lpstr>Ajuste de hiperparámetros con GridSearchCV </vt:lpstr>
      <vt:lpstr>Adaptación de 5 pliegues para cada uno de los 30 candidatos, totalizando 150 ajustes.</vt:lpstr>
      <vt:lpstr>Ajuste de modelos</vt:lpstr>
      <vt:lpstr>Evaluar un modelo de clasificación, más allá de la precisión(Accuracy) </vt:lpstr>
      <vt:lpstr>Evaluar un modelo de clasificación, más allá de la precisión(Accuracy) </vt:lpstr>
      <vt:lpstr>Curva ROC y puntajes AUC </vt:lpstr>
      <vt:lpstr>Presentación de PowerPoint</vt:lpstr>
      <vt:lpstr>método from_predictions </vt:lpstr>
      <vt:lpstr>Matriz de confusión </vt:lpstr>
      <vt:lpstr>¿ ES PEOR UN FALSO NEGATIVO O UN FALSO POSITIVO? </vt:lpstr>
      <vt:lpstr>Informe de clasificación </vt:lpstr>
      <vt:lpstr>¿Que está pasando aquí? </vt:lpstr>
      <vt:lpstr>Calcular métricas de evaluación usando validación cruzada </vt:lpstr>
      <vt:lpstr>Presentación de PowerPoint</vt:lpstr>
      <vt:lpstr>Presentación de PowerPoint</vt:lpstr>
      <vt:lpstr>Importancia de las características </vt:lpstr>
      <vt:lpstr>Importancia de las características </vt:lpstr>
      <vt:lpstr>Presentación de PowerPoint</vt:lpstr>
      <vt:lpstr>Presentación de PowerPoint</vt:lpstr>
      <vt:lpstr>Presentación de PowerPoint</vt:lpstr>
      <vt:lpstr>Experimentación </vt:lpstr>
      <vt:lpstr>Muchas gracias por la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Hurtado</dc:creator>
  <cp:lastModifiedBy>Juan Hurtado</cp:lastModifiedBy>
  <cp:revision>21</cp:revision>
  <dcterms:created xsi:type="dcterms:W3CDTF">2023-05-28T11:42:28Z</dcterms:created>
  <dcterms:modified xsi:type="dcterms:W3CDTF">2023-05-29T13:54:41Z</dcterms:modified>
</cp:coreProperties>
</file>