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3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3" d="100"/>
          <a:sy n="113" d="100"/>
        </p:scale>
        <p:origin x="47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O"/>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0D15D3C-CF40-4A6D-A824-50E703782F07}" type="datetimeFigureOut">
              <a:rPr lang="es-CO" smtClean="0"/>
              <a:t>17/08/2021</a:t>
            </a:fld>
            <a:endParaRPr lang="es-CO"/>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CO"/>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O"/>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719AD9C-9B1A-4F5A-B8F8-A327EE768595}" type="slidenum">
              <a:rPr lang="es-CO" smtClean="0"/>
              <a:t>‹Nº›</a:t>
            </a:fld>
            <a:endParaRPr lang="es-CO"/>
          </a:p>
        </p:txBody>
      </p:sp>
    </p:spTree>
    <p:extLst>
      <p:ext uri="{BB962C8B-B14F-4D97-AF65-F5344CB8AC3E}">
        <p14:creationId xmlns:p14="http://schemas.microsoft.com/office/powerpoint/2010/main" val="14959982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5"/>
          </p:nvPr>
        </p:nvSpPr>
        <p:spPr/>
        <p:txBody>
          <a:bodyPr/>
          <a:lstStyle/>
          <a:p>
            <a:fld id="{D719AD9C-9B1A-4F5A-B8F8-A327EE768595}" type="slidenum">
              <a:rPr lang="es-CO" smtClean="0"/>
              <a:t>12</a:t>
            </a:fld>
            <a:endParaRPr lang="es-CO"/>
          </a:p>
        </p:txBody>
      </p:sp>
    </p:spTree>
    <p:extLst>
      <p:ext uri="{BB962C8B-B14F-4D97-AF65-F5344CB8AC3E}">
        <p14:creationId xmlns:p14="http://schemas.microsoft.com/office/powerpoint/2010/main" val="12578756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5"/>
          </p:nvPr>
        </p:nvSpPr>
        <p:spPr/>
        <p:txBody>
          <a:bodyPr/>
          <a:lstStyle/>
          <a:p>
            <a:fld id="{D719AD9C-9B1A-4F5A-B8F8-A327EE768595}" type="slidenum">
              <a:rPr lang="es-CO" smtClean="0"/>
              <a:t>14</a:t>
            </a:fld>
            <a:endParaRPr lang="es-CO"/>
          </a:p>
        </p:txBody>
      </p:sp>
    </p:spTree>
    <p:extLst>
      <p:ext uri="{BB962C8B-B14F-4D97-AF65-F5344CB8AC3E}">
        <p14:creationId xmlns:p14="http://schemas.microsoft.com/office/powerpoint/2010/main" val="3287531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A029846-5C09-4478-AD7B-9440FEBD509D}"/>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CO"/>
          </a:p>
        </p:txBody>
      </p:sp>
      <p:sp>
        <p:nvSpPr>
          <p:cNvPr id="3" name="Subtítulo 2">
            <a:extLst>
              <a:ext uri="{FF2B5EF4-FFF2-40B4-BE49-F238E27FC236}">
                <a16:creationId xmlns:a16="http://schemas.microsoft.com/office/drawing/2014/main" id="{0D439DD2-4BCD-4078-B818-7CB7FEB7497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CO"/>
          </a:p>
        </p:txBody>
      </p:sp>
      <p:sp>
        <p:nvSpPr>
          <p:cNvPr id="4" name="Marcador de fecha 3">
            <a:extLst>
              <a:ext uri="{FF2B5EF4-FFF2-40B4-BE49-F238E27FC236}">
                <a16:creationId xmlns:a16="http://schemas.microsoft.com/office/drawing/2014/main" id="{8B2B8159-9B3B-4681-AFE8-5268B6FA5A3D}"/>
              </a:ext>
            </a:extLst>
          </p:cNvPr>
          <p:cNvSpPr>
            <a:spLocks noGrp="1"/>
          </p:cNvSpPr>
          <p:nvPr>
            <p:ph type="dt" sz="half" idx="10"/>
          </p:nvPr>
        </p:nvSpPr>
        <p:spPr/>
        <p:txBody>
          <a:bodyPr/>
          <a:lstStyle/>
          <a:p>
            <a:fld id="{61D0DEA5-76D1-45F6-A3C6-2CAC4EDD2376}" type="datetimeFigureOut">
              <a:rPr lang="es-CO" smtClean="0"/>
              <a:t>17/08/2021</a:t>
            </a:fld>
            <a:endParaRPr lang="es-CO"/>
          </a:p>
        </p:txBody>
      </p:sp>
      <p:sp>
        <p:nvSpPr>
          <p:cNvPr id="5" name="Marcador de pie de página 4">
            <a:extLst>
              <a:ext uri="{FF2B5EF4-FFF2-40B4-BE49-F238E27FC236}">
                <a16:creationId xmlns:a16="http://schemas.microsoft.com/office/drawing/2014/main" id="{F4CECF6D-3B27-4003-BE5F-F118325D59BB}"/>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D478B4E5-CB54-4315-81A3-AC7CFF06D15D}"/>
              </a:ext>
            </a:extLst>
          </p:cNvPr>
          <p:cNvSpPr>
            <a:spLocks noGrp="1"/>
          </p:cNvSpPr>
          <p:nvPr>
            <p:ph type="sldNum" sz="quarter" idx="12"/>
          </p:nvPr>
        </p:nvSpPr>
        <p:spPr/>
        <p:txBody>
          <a:bodyPr/>
          <a:lstStyle/>
          <a:p>
            <a:fld id="{7AD8057D-C6D7-48EA-A625-AB47DB14967E}" type="slidenum">
              <a:rPr lang="es-CO" smtClean="0"/>
              <a:t>‹Nº›</a:t>
            </a:fld>
            <a:endParaRPr lang="es-CO"/>
          </a:p>
        </p:txBody>
      </p:sp>
    </p:spTree>
    <p:extLst>
      <p:ext uri="{BB962C8B-B14F-4D97-AF65-F5344CB8AC3E}">
        <p14:creationId xmlns:p14="http://schemas.microsoft.com/office/powerpoint/2010/main" val="1755275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C7C70E1-3023-4FE2-85E7-A27A4F0AA5D8}"/>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0CB9B35F-37B2-4744-9A09-E9B63EE1F582}"/>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0D019BDB-48D5-4B63-AA23-F1F21D382397}"/>
              </a:ext>
            </a:extLst>
          </p:cNvPr>
          <p:cNvSpPr>
            <a:spLocks noGrp="1"/>
          </p:cNvSpPr>
          <p:nvPr>
            <p:ph type="dt" sz="half" idx="10"/>
          </p:nvPr>
        </p:nvSpPr>
        <p:spPr/>
        <p:txBody>
          <a:bodyPr/>
          <a:lstStyle/>
          <a:p>
            <a:fld id="{61D0DEA5-76D1-45F6-A3C6-2CAC4EDD2376}" type="datetimeFigureOut">
              <a:rPr lang="es-CO" smtClean="0"/>
              <a:t>17/08/2021</a:t>
            </a:fld>
            <a:endParaRPr lang="es-CO"/>
          </a:p>
        </p:txBody>
      </p:sp>
      <p:sp>
        <p:nvSpPr>
          <p:cNvPr id="5" name="Marcador de pie de página 4">
            <a:extLst>
              <a:ext uri="{FF2B5EF4-FFF2-40B4-BE49-F238E27FC236}">
                <a16:creationId xmlns:a16="http://schemas.microsoft.com/office/drawing/2014/main" id="{A87B6076-9AC8-4302-A755-775C9DA335AF}"/>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5EC51567-EA3C-453F-9A65-55660AB0FDE3}"/>
              </a:ext>
            </a:extLst>
          </p:cNvPr>
          <p:cNvSpPr>
            <a:spLocks noGrp="1"/>
          </p:cNvSpPr>
          <p:nvPr>
            <p:ph type="sldNum" sz="quarter" idx="12"/>
          </p:nvPr>
        </p:nvSpPr>
        <p:spPr/>
        <p:txBody>
          <a:bodyPr/>
          <a:lstStyle/>
          <a:p>
            <a:fld id="{7AD8057D-C6D7-48EA-A625-AB47DB14967E}" type="slidenum">
              <a:rPr lang="es-CO" smtClean="0"/>
              <a:t>‹Nº›</a:t>
            </a:fld>
            <a:endParaRPr lang="es-CO"/>
          </a:p>
        </p:txBody>
      </p:sp>
    </p:spTree>
    <p:extLst>
      <p:ext uri="{BB962C8B-B14F-4D97-AF65-F5344CB8AC3E}">
        <p14:creationId xmlns:p14="http://schemas.microsoft.com/office/powerpoint/2010/main" val="26089670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7E58995D-9E37-4DD8-A8E7-5EC6D3B5821E}"/>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DC47CFE4-CDEC-4DBD-8570-38C6D606F6BF}"/>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FB8DA486-855D-492F-B9F2-5ED91F556EC8}"/>
              </a:ext>
            </a:extLst>
          </p:cNvPr>
          <p:cNvSpPr>
            <a:spLocks noGrp="1"/>
          </p:cNvSpPr>
          <p:nvPr>
            <p:ph type="dt" sz="half" idx="10"/>
          </p:nvPr>
        </p:nvSpPr>
        <p:spPr/>
        <p:txBody>
          <a:bodyPr/>
          <a:lstStyle/>
          <a:p>
            <a:fld id="{61D0DEA5-76D1-45F6-A3C6-2CAC4EDD2376}" type="datetimeFigureOut">
              <a:rPr lang="es-CO" smtClean="0"/>
              <a:t>17/08/2021</a:t>
            </a:fld>
            <a:endParaRPr lang="es-CO"/>
          </a:p>
        </p:txBody>
      </p:sp>
      <p:sp>
        <p:nvSpPr>
          <p:cNvPr id="5" name="Marcador de pie de página 4">
            <a:extLst>
              <a:ext uri="{FF2B5EF4-FFF2-40B4-BE49-F238E27FC236}">
                <a16:creationId xmlns:a16="http://schemas.microsoft.com/office/drawing/2014/main" id="{5EF9C405-7FEE-4A2F-A373-526268D0784A}"/>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A0B6A6A4-798A-4183-ABAD-433BC48B8FD4}"/>
              </a:ext>
            </a:extLst>
          </p:cNvPr>
          <p:cNvSpPr>
            <a:spLocks noGrp="1"/>
          </p:cNvSpPr>
          <p:nvPr>
            <p:ph type="sldNum" sz="quarter" idx="12"/>
          </p:nvPr>
        </p:nvSpPr>
        <p:spPr/>
        <p:txBody>
          <a:bodyPr/>
          <a:lstStyle/>
          <a:p>
            <a:fld id="{7AD8057D-C6D7-48EA-A625-AB47DB14967E}" type="slidenum">
              <a:rPr lang="es-CO" smtClean="0"/>
              <a:t>‹Nº›</a:t>
            </a:fld>
            <a:endParaRPr lang="es-CO"/>
          </a:p>
        </p:txBody>
      </p:sp>
    </p:spTree>
    <p:extLst>
      <p:ext uri="{BB962C8B-B14F-4D97-AF65-F5344CB8AC3E}">
        <p14:creationId xmlns:p14="http://schemas.microsoft.com/office/powerpoint/2010/main" val="18946121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EE4A2B8-3910-4336-9C87-1B94C87F8464}"/>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3F774F78-0325-43AF-B7CC-62B7605E7244}"/>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1D38FC31-FD86-44CE-85E5-EE05A0F136D4}"/>
              </a:ext>
            </a:extLst>
          </p:cNvPr>
          <p:cNvSpPr>
            <a:spLocks noGrp="1"/>
          </p:cNvSpPr>
          <p:nvPr>
            <p:ph type="dt" sz="half" idx="10"/>
          </p:nvPr>
        </p:nvSpPr>
        <p:spPr/>
        <p:txBody>
          <a:bodyPr/>
          <a:lstStyle/>
          <a:p>
            <a:fld id="{61D0DEA5-76D1-45F6-A3C6-2CAC4EDD2376}" type="datetimeFigureOut">
              <a:rPr lang="es-CO" smtClean="0"/>
              <a:t>17/08/2021</a:t>
            </a:fld>
            <a:endParaRPr lang="es-CO"/>
          </a:p>
        </p:txBody>
      </p:sp>
      <p:sp>
        <p:nvSpPr>
          <p:cNvPr id="5" name="Marcador de pie de página 4">
            <a:extLst>
              <a:ext uri="{FF2B5EF4-FFF2-40B4-BE49-F238E27FC236}">
                <a16:creationId xmlns:a16="http://schemas.microsoft.com/office/drawing/2014/main" id="{507C78E0-BFE8-4C32-B0FA-BC5A911278AE}"/>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CCD031F9-650D-4E77-8C1D-40C2C780C8F4}"/>
              </a:ext>
            </a:extLst>
          </p:cNvPr>
          <p:cNvSpPr>
            <a:spLocks noGrp="1"/>
          </p:cNvSpPr>
          <p:nvPr>
            <p:ph type="sldNum" sz="quarter" idx="12"/>
          </p:nvPr>
        </p:nvSpPr>
        <p:spPr/>
        <p:txBody>
          <a:bodyPr/>
          <a:lstStyle/>
          <a:p>
            <a:fld id="{7AD8057D-C6D7-48EA-A625-AB47DB14967E}" type="slidenum">
              <a:rPr lang="es-CO" smtClean="0"/>
              <a:t>‹Nº›</a:t>
            </a:fld>
            <a:endParaRPr lang="es-CO"/>
          </a:p>
        </p:txBody>
      </p:sp>
    </p:spTree>
    <p:extLst>
      <p:ext uri="{BB962C8B-B14F-4D97-AF65-F5344CB8AC3E}">
        <p14:creationId xmlns:p14="http://schemas.microsoft.com/office/powerpoint/2010/main" val="31477166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22AD022-D4AB-4020-A7E0-826404C86194}"/>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F1E2ED1F-3069-43D4-A747-03BAD267F99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1AB0AF3F-5374-402A-A2E2-FA30A2B97F40}"/>
              </a:ext>
            </a:extLst>
          </p:cNvPr>
          <p:cNvSpPr>
            <a:spLocks noGrp="1"/>
          </p:cNvSpPr>
          <p:nvPr>
            <p:ph type="dt" sz="half" idx="10"/>
          </p:nvPr>
        </p:nvSpPr>
        <p:spPr/>
        <p:txBody>
          <a:bodyPr/>
          <a:lstStyle/>
          <a:p>
            <a:fld id="{61D0DEA5-76D1-45F6-A3C6-2CAC4EDD2376}" type="datetimeFigureOut">
              <a:rPr lang="es-CO" smtClean="0"/>
              <a:t>17/08/2021</a:t>
            </a:fld>
            <a:endParaRPr lang="es-CO"/>
          </a:p>
        </p:txBody>
      </p:sp>
      <p:sp>
        <p:nvSpPr>
          <p:cNvPr id="5" name="Marcador de pie de página 4">
            <a:extLst>
              <a:ext uri="{FF2B5EF4-FFF2-40B4-BE49-F238E27FC236}">
                <a16:creationId xmlns:a16="http://schemas.microsoft.com/office/drawing/2014/main" id="{6EEC20E8-E755-44BA-8073-1BC482C9DE82}"/>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0EFD5906-016C-4C70-8CF5-12BA29EB1C0C}"/>
              </a:ext>
            </a:extLst>
          </p:cNvPr>
          <p:cNvSpPr>
            <a:spLocks noGrp="1"/>
          </p:cNvSpPr>
          <p:nvPr>
            <p:ph type="sldNum" sz="quarter" idx="12"/>
          </p:nvPr>
        </p:nvSpPr>
        <p:spPr/>
        <p:txBody>
          <a:bodyPr/>
          <a:lstStyle/>
          <a:p>
            <a:fld id="{7AD8057D-C6D7-48EA-A625-AB47DB14967E}" type="slidenum">
              <a:rPr lang="es-CO" smtClean="0"/>
              <a:t>‹Nº›</a:t>
            </a:fld>
            <a:endParaRPr lang="es-CO"/>
          </a:p>
        </p:txBody>
      </p:sp>
    </p:spTree>
    <p:extLst>
      <p:ext uri="{BB962C8B-B14F-4D97-AF65-F5344CB8AC3E}">
        <p14:creationId xmlns:p14="http://schemas.microsoft.com/office/powerpoint/2010/main" val="22324015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B9DD8D2-50B8-4F14-BC96-2359BBE6519D}"/>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D3244F8E-2212-4D5D-972D-50BCCEB6A6C6}"/>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contenido 3">
            <a:extLst>
              <a:ext uri="{FF2B5EF4-FFF2-40B4-BE49-F238E27FC236}">
                <a16:creationId xmlns:a16="http://schemas.microsoft.com/office/drawing/2014/main" id="{C3B760D9-17F3-4470-8EAB-FEF5B9177396}"/>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fecha 4">
            <a:extLst>
              <a:ext uri="{FF2B5EF4-FFF2-40B4-BE49-F238E27FC236}">
                <a16:creationId xmlns:a16="http://schemas.microsoft.com/office/drawing/2014/main" id="{D1F04163-E9DE-42C5-9371-B38455491408}"/>
              </a:ext>
            </a:extLst>
          </p:cNvPr>
          <p:cNvSpPr>
            <a:spLocks noGrp="1"/>
          </p:cNvSpPr>
          <p:nvPr>
            <p:ph type="dt" sz="half" idx="10"/>
          </p:nvPr>
        </p:nvSpPr>
        <p:spPr/>
        <p:txBody>
          <a:bodyPr/>
          <a:lstStyle/>
          <a:p>
            <a:fld id="{61D0DEA5-76D1-45F6-A3C6-2CAC4EDD2376}" type="datetimeFigureOut">
              <a:rPr lang="es-CO" smtClean="0"/>
              <a:t>17/08/2021</a:t>
            </a:fld>
            <a:endParaRPr lang="es-CO"/>
          </a:p>
        </p:txBody>
      </p:sp>
      <p:sp>
        <p:nvSpPr>
          <p:cNvPr id="6" name="Marcador de pie de página 5">
            <a:extLst>
              <a:ext uri="{FF2B5EF4-FFF2-40B4-BE49-F238E27FC236}">
                <a16:creationId xmlns:a16="http://schemas.microsoft.com/office/drawing/2014/main" id="{97F64841-A1A6-4F65-9D7B-1D43AB770F3B}"/>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36F3EFAD-5735-4632-8D78-C472BED0E422}"/>
              </a:ext>
            </a:extLst>
          </p:cNvPr>
          <p:cNvSpPr>
            <a:spLocks noGrp="1"/>
          </p:cNvSpPr>
          <p:nvPr>
            <p:ph type="sldNum" sz="quarter" idx="12"/>
          </p:nvPr>
        </p:nvSpPr>
        <p:spPr/>
        <p:txBody>
          <a:bodyPr/>
          <a:lstStyle/>
          <a:p>
            <a:fld id="{7AD8057D-C6D7-48EA-A625-AB47DB14967E}" type="slidenum">
              <a:rPr lang="es-CO" smtClean="0"/>
              <a:t>‹Nº›</a:t>
            </a:fld>
            <a:endParaRPr lang="es-CO"/>
          </a:p>
        </p:txBody>
      </p:sp>
    </p:spTree>
    <p:extLst>
      <p:ext uri="{BB962C8B-B14F-4D97-AF65-F5344CB8AC3E}">
        <p14:creationId xmlns:p14="http://schemas.microsoft.com/office/powerpoint/2010/main" val="665840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9310DA4-0050-4965-918B-F4E6B8EB061E}"/>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23F5559E-5C60-478B-8CC5-9CFE1FA12F0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70BF6B41-1BCC-4298-A001-143700721808}"/>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texto 4">
            <a:extLst>
              <a:ext uri="{FF2B5EF4-FFF2-40B4-BE49-F238E27FC236}">
                <a16:creationId xmlns:a16="http://schemas.microsoft.com/office/drawing/2014/main" id="{89CBCE4C-E5A6-4EFC-8632-38502239AE5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D93EAAEE-26F6-43BF-B33F-A83615557135}"/>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7" name="Marcador de fecha 6">
            <a:extLst>
              <a:ext uri="{FF2B5EF4-FFF2-40B4-BE49-F238E27FC236}">
                <a16:creationId xmlns:a16="http://schemas.microsoft.com/office/drawing/2014/main" id="{CC8E6814-E557-4E5A-904F-4511338CB707}"/>
              </a:ext>
            </a:extLst>
          </p:cNvPr>
          <p:cNvSpPr>
            <a:spLocks noGrp="1"/>
          </p:cNvSpPr>
          <p:nvPr>
            <p:ph type="dt" sz="half" idx="10"/>
          </p:nvPr>
        </p:nvSpPr>
        <p:spPr/>
        <p:txBody>
          <a:bodyPr/>
          <a:lstStyle/>
          <a:p>
            <a:fld id="{61D0DEA5-76D1-45F6-A3C6-2CAC4EDD2376}" type="datetimeFigureOut">
              <a:rPr lang="es-CO" smtClean="0"/>
              <a:t>17/08/2021</a:t>
            </a:fld>
            <a:endParaRPr lang="es-CO"/>
          </a:p>
        </p:txBody>
      </p:sp>
      <p:sp>
        <p:nvSpPr>
          <p:cNvPr id="8" name="Marcador de pie de página 7">
            <a:extLst>
              <a:ext uri="{FF2B5EF4-FFF2-40B4-BE49-F238E27FC236}">
                <a16:creationId xmlns:a16="http://schemas.microsoft.com/office/drawing/2014/main" id="{68140A72-26BC-498C-90E5-A253537F2488}"/>
              </a:ext>
            </a:extLst>
          </p:cNvPr>
          <p:cNvSpPr>
            <a:spLocks noGrp="1"/>
          </p:cNvSpPr>
          <p:nvPr>
            <p:ph type="ftr" sz="quarter" idx="11"/>
          </p:nvPr>
        </p:nvSpPr>
        <p:spPr/>
        <p:txBody>
          <a:bodyPr/>
          <a:lstStyle/>
          <a:p>
            <a:endParaRPr lang="es-CO"/>
          </a:p>
        </p:txBody>
      </p:sp>
      <p:sp>
        <p:nvSpPr>
          <p:cNvPr id="9" name="Marcador de número de diapositiva 8">
            <a:extLst>
              <a:ext uri="{FF2B5EF4-FFF2-40B4-BE49-F238E27FC236}">
                <a16:creationId xmlns:a16="http://schemas.microsoft.com/office/drawing/2014/main" id="{E82AD41F-8543-4181-95C6-EBBC1366681E}"/>
              </a:ext>
            </a:extLst>
          </p:cNvPr>
          <p:cNvSpPr>
            <a:spLocks noGrp="1"/>
          </p:cNvSpPr>
          <p:nvPr>
            <p:ph type="sldNum" sz="quarter" idx="12"/>
          </p:nvPr>
        </p:nvSpPr>
        <p:spPr/>
        <p:txBody>
          <a:bodyPr/>
          <a:lstStyle/>
          <a:p>
            <a:fld id="{7AD8057D-C6D7-48EA-A625-AB47DB14967E}" type="slidenum">
              <a:rPr lang="es-CO" smtClean="0"/>
              <a:t>‹Nº›</a:t>
            </a:fld>
            <a:endParaRPr lang="es-CO"/>
          </a:p>
        </p:txBody>
      </p:sp>
    </p:spTree>
    <p:extLst>
      <p:ext uri="{BB962C8B-B14F-4D97-AF65-F5344CB8AC3E}">
        <p14:creationId xmlns:p14="http://schemas.microsoft.com/office/powerpoint/2010/main" val="42686981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A5BB562-E7E3-41FC-85C0-62F404A9FC70}"/>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fecha 2">
            <a:extLst>
              <a:ext uri="{FF2B5EF4-FFF2-40B4-BE49-F238E27FC236}">
                <a16:creationId xmlns:a16="http://schemas.microsoft.com/office/drawing/2014/main" id="{61B1DB90-BB49-4AC8-AD6D-2AF490CC9819}"/>
              </a:ext>
            </a:extLst>
          </p:cNvPr>
          <p:cNvSpPr>
            <a:spLocks noGrp="1"/>
          </p:cNvSpPr>
          <p:nvPr>
            <p:ph type="dt" sz="half" idx="10"/>
          </p:nvPr>
        </p:nvSpPr>
        <p:spPr/>
        <p:txBody>
          <a:bodyPr/>
          <a:lstStyle/>
          <a:p>
            <a:fld id="{61D0DEA5-76D1-45F6-A3C6-2CAC4EDD2376}" type="datetimeFigureOut">
              <a:rPr lang="es-CO" smtClean="0"/>
              <a:t>17/08/2021</a:t>
            </a:fld>
            <a:endParaRPr lang="es-CO"/>
          </a:p>
        </p:txBody>
      </p:sp>
      <p:sp>
        <p:nvSpPr>
          <p:cNvPr id="4" name="Marcador de pie de página 3">
            <a:extLst>
              <a:ext uri="{FF2B5EF4-FFF2-40B4-BE49-F238E27FC236}">
                <a16:creationId xmlns:a16="http://schemas.microsoft.com/office/drawing/2014/main" id="{C8FC083F-DA82-4F04-AC9C-150AE296EBA5}"/>
              </a:ext>
            </a:extLst>
          </p:cNvPr>
          <p:cNvSpPr>
            <a:spLocks noGrp="1"/>
          </p:cNvSpPr>
          <p:nvPr>
            <p:ph type="ftr" sz="quarter" idx="11"/>
          </p:nvPr>
        </p:nvSpPr>
        <p:spPr/>
        <p:txBody>
          <a:bodyPr/>
          <a:lstStyle/>
          <a:p>
            <a:endParaRPr lang="es-CO"/>
          </a:p>
        </p:txBody>
      </p:sp>
      <p:sp>
        <p:nvSpPr>
          <p:cNvPr id="5" name="Marcador de número de diapositiva 4">
            <a:extLst>
              <a:ext uri="{FF2B5EF4-FFF2-40B4-BE49-F238E27FC236}">
                <a16:creationId xmlns:a16="http://schemas.microsoft.com/office/drawing/2014/main" id="{6F526C2F-DA82-4819-887C-AF2F4FF91F18}"/>
              </a:ext>
            </a:extLst>
          </p:cNvPr>
          <p:cNvSpPr>
            <a:spLocks noGrp="1"/>
          </p:cNvSpPr>
          <p:nvPr>
            <p:ph type="sldNum" sz="quarter" idx="12"/>
          </p:nvPr>
        </p:nvSpPr>
        <p:spPr/>
        <p:txBody>
          <a:bodyPr/>
          <a:lstStyle/>
          <a:p>
            <a:fld id="{7AD8057D-C6D7-48EA-A625-AB47DB14967E}" type="slidenum">
              <a:rPr lang="es-CO" smtClean="0"/>
              <a:t>‹Nº›</a:t>
            </a:fld>
            <a:endParaRPr lang="es-CO"/>
          </a:p>
        </p:txBody>
      </p:sp>
    </p:spTree>
    <p:extLst>
      <p:ext uri="{BB962C8B-B14F-4D97-AF65-F5344CB8AC3E}">
        <p14:creationId xmlns:p14="http://schemas.microsoft.com/office/powerpoint/2010/main" val="29047737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DFD1792C-0F44-4A41-8660-2B36DAA66FEC}"/>
              </a:ext>
            </a:extLst>
          </p:cNvPr>
          <p:cNvSpPr>
            <a:spLocks noGrp="1"/>
          </p:cNvSpPr>
          <p:nvPr>
            <p:ph type="dt" sz="half" idx="10"/>
          </p:nvPr>
        </p:nvSpPr>
        <p:spPr/>
        <p:txBody>
          <a:bodyPr/>
          <a:lstStyle/>
          <a:p>
            <a:fld id="{61D0DEA5-76D1-45F6-A3C6-2CAC4EDD2376}" type="datetimeFigureOut">
              <a:rPr lang="es-CO" smtClean="0"/>
              <a:t>17/08/2021</a:t>
            </a:fld>
            <a:endParaRPr lang="es-CO"/>
          </a:p>
        </p:txBody>
      </p:sp>
      <p:sp>
        <p:nvSpPr>
          <p:cNvPr id="3" name="Marcador de pie de página 2">
            <a:extLst>
              <a:ext uri="{FF2B5EF4-FFF2-40B4-BE49-F238E27FC236}">
                <a16:creationId xmlns:a16="http://schemas.microsoft.com/office/drawing/2014/main" id="{AB91D9C4-E4EA-4912-B3B8-B64F3DE71A28}"/>
              </a:ext>
            </a:extLst>
          </p:cNvPr>
          <p:cNvSpPr>
            <a:spLocks noGrp="1"/>
          </p:cNvSpPr>
          <p:nvPr>
            <p:ph type="ftr" sz="quarter" idx="11"/>
          </p:nvPr>
        </p:nvSpPr>
        <p:spPr/>
        <p:txBody>
          <a:bodyPr/>
          <a:lstStyle/>
          <a:p>
            <a:endParaRPr lang="es-CO"/>
          </a:p>
        </p:txBody>
      </p:sp>
      <p:sp>
        <p:nvSpPr>
          <p:cNvPr id="4" name="Marcador de número de diapositiva 3">
            <a:extLst>
              <a:ext uri="{FF2B5EF4-FFF2-40B4-BE49-F238E27FC236}">
                <a16:creationId xmlns:a16="http://schemas.microsoft.com/office/drawing/2014/main" id="{5AA5DB66-D120-47FB-8F41-0C0C87992008}"/>
              </a:ext>
            </a:extLst>
          </p:cNvPr>
          <p:cNvSpPr>
            <a:spLocks noGrp="1"/>
          </p:cNvSpPr>
          <p:nvPr>
            <p:ph type="sldNum" sz="quarter" idx="12"/>
          </p:nvPr>
        </p:nvSpPr>
        <p:spPr/>
        <p:txBody>
          <a:bodyPr/>
          <a:lstStyle/>
          <a:p>
            <a:fld id="{7AD8057D-C6D7-48EA-A625-AB47DB14967E}" type="slidenum">
              <a:rPr lang="es-CO" smtClean="0"/>
              <a:t>‹Nº›</a:t>
            </a:fld>
            <a:endParaRPr lang="es-CO"/>
          </a:p>
        </p:txBody>
      </p:sp>
    </p:spTree>
    <p:extLst>
      <p:ext uri="{BB962C8B-B14F-4D97-AF65-F5344CB8AC3E}">
        <p14:creationId xmlns:p14="http://schemas.microsoft.com/office/powerpoint/2010/main" val="30339719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AAB94A7-BBF3-436E-B3C6-EE58F6850A10}"/>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B2DF18E4-3EB6-4C93-B909-03E24444FDC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texto 3">
            <a:extLst>
              <a:ext uri="{FF2B5EF4-FFF2-40B4-BE49-F238E27FC236}">
                <a16:creationId xmlns:a16="http://schemas.microsoft.com/office/drawing/2014/main" id="{F0D24567-A397-4E6C-82A0-02C7BBEA56A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84F5B989-ACBB-4503-A247-86863E90D427}"/>
              </a:ext>
            </a:extLst>
          </p:cNvPr>
          <p:cNvSpPr>
            <a:spLocks noGrp="1"/>
          </p:cNvSpPr>
          <p:nvPr>
            <p:ph type="dt" sz="half" idx="10"/>
          </p:nvPr>
        </p:nvSpPr>
        <p:spPr/>
        <p:txBody>
          <a:bodyPr/>
          <a:lstStyle/>
          <a:p>
            <a:fld id="{61D0DEA5-76D1-45F6-A3C6-2CAC4EDD2376}" type="datetimeFigureOut">
              <a:rPr lang="es-CO" smtClean="0"/>
              <a:t>17/08/2021</a:t>
            </a:fld>
            <a:endParaRPr lang="es-CO"/>
          </a:p>
        </p:txBody>
      </p:sp>
      <p:sp>
        <p:nvSpPr>
          <p:cNvPr id="6" name="Marcador de pie de página 5">
            <a:extLst>
              <a:ext uri="{FF2B5EF4-FFF2-40B4-BE49-F238E27FC236}">
                <a16:creationId xmlns:a16="http://schemas.microsoft.com/office/drawing/2014/main" id="{4DC7B738-1A36-4284-9BAF-DB91D8EEB437}"/>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8C29B2EA-9A0C-4AAC-BA81-3AEC805F932F}"/>
              </a:ext>
            </a:extLst>
          </p:cNvPr>
          <p:cNvSpPr>
            <a:spLocks noGrp="1"/>
          </p:cNvSpPr>
          <p:nvPr>
            <p:ph type="sldNum" sz="quarter" idx="12"/>
          </p:nvPr>
        </p:nvSpPr>
        <p:spPr/>
        <p:txBody>
          <a:bodyPr/>
          <a:lstStyle/>
          <a:p>
            <a:fld id="{7AD8057D-C6D7-48EA-A625-AB47DB14967E}" type="slidenum">
              <a:rPr lang="es-CO" smtClean="0"/>
              <a:t>‹Nº›</a:t>
            </a:fld>
            <a:endParaRPr lang="es-CO"/>
          </a:p>
        </p:txBody>
      </p:sp>
    </p:spTree>
    <p:extLst>
      <p:ext uri="{BB962C8B-B14F-4D97-AF65-F5344CB8AC3E}">
        <p14:creationId xmlns:p14="http://schemas.microsoft.com/office/powerpoint/2010/main" val="24778687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06EA68-27BF-4B7F-A6DC-0443224AAA87}"/>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posición de imagen 2">
            <a:extLst>
              <a:ext uri="{FF2B5EF4-FFF2-40B4-BE49-F238E27FC236}">
                <a16:creationId xmlns:a16="http://schemas.microsoft.com/office/drawing/2014/main" id="{F0733962-56B4-417F-9B80-C3F423B9BF2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a:p>
        </p:txBody>
      </p:sp>
      <p:sp>
        <p:nvSpPr>
          <p:cNvPr id="4" name="Marcador de texto 3">
            <a:extLst>
              <a:ext uri="{FF2B5EF4-FFF2-40B4-BE49-F238E27FC236}">
                <a16:creationId xmlns:a16="http://schemas.microsoft.com/office/drawing/2014/main" id="{A37CBAA0-A78D-4AEC-B0F5-BD3990F5F87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FA163421-B694-40E2-A6D5-FFB7212B0C6E}"/>
              </a:ext>
            </a:extLst>
          </p:cNvPr>
          <p:cNvSpPr>
            <a:spLocks noGrp="1"/>
          </p:cNvSpPr>
          <p:nvPr>
            <p:ph type="dt" sz="half" idx="10"/>
          </p:nvPr>
        </p:nvSpPr>
        <p:spPr/>
        <p:txBody>
          <a:bodyPr/>
          <a:lstStyle/>
          <a:p>
            <a:fld id="{61D0DEA5-76D1-45F6-A3C6-2CAC4EDD2376}" type="datetimeFigureOut">
              <a:rPr lang="es-CO" smtClean="0"/>
              <a:t>17/08/2021</a:t>
            </a:fld>
            <a:endParaRPr lang="es-CO"/>
          </a:p>
        </p:txBody>
      </p:sp>
      <p:sp>
        <p:nvSpPr>
          <p:cNvPr id="6" name="Marcador de pie de página 5">
            <a:extLst>
              <a:ext uri="{FF2B5EF4-FFF2-40B4-BE49-F238E27FC236}">
                <a16:creationId xmlns:a16="http://schemas.microsoft.com/office/drawing/2014/main" id="{BC45F404-3EC1-414D-A016-9E842C26BDA7}"/>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6738656A-5F08-4BB5-A29D-D0F6536C2E55}"/>
              </a:ext>
            </a:extLst>
          </p:cNvPr>
          <p:cNvSpPr>
            <a:spLocks noGrp="1"/>
          </p:cNvSpPr>
          <p:nvPr>
            <p:ph type="sldNum" sz="quarter" idx="12"/>
          </p:nvPr>
        </p:nvSpPr>
        <p:spPr/>
        <p:txBody>
          <a:bodyPr/>
          <a:lstStyle/>
          <a:p>
            <a:fld id="{7AD8057D-C6D7-48EA-A625-AB47DB14967E}" type="slidenum">
              <a:rPr lang="es-CO" smtClean="0"/>
              <a:t>‹Nº›</a:t>
            </a:fld>
            <a:endParaRPr lang="es-CO"/>
          </a:p>
        </p:txBody>
      </p:sp>
    </p:spTree>
    <p:extLst>
      <p:ext uri="{BB962C8B-B14F-4D97-AF65-F5344CB8AC3E}">
        <p14:creationId xmlns:p14="http://schemas.microsoft.com/office/powerpoint/2010/main" val="16041556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B0BC5112-41E2-40F2-A5DF-3D277A19C4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9E163C22-2E49-4F2A-8246-2B18888254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206E8E11-FF69-4A22-91B2-BB0D14F5BDE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1D0DEA5-76D1-45F6-A3C6-2CAC4EDD2376}" type="datetimeFigureOut">
              <a:rPr lang="es-CO" smtClean="0"/>
              <a:t>17/08/2021</a:t>
            </a:fld>
            <a:endParaRPr lang="es-CO"/>
          </a:p>
        </p:txBody>
      </p:sp>
      <p:sp>
        <p:nvSpPr>
          <p:cNvPr id="5" name="Marcador de pie de página 4">
            <a:extLst>
              <a:ext uri="{FF2B5EF4-FFF2-40B4-BE49-F238E27FC236}">
                <a16:creationId xmlns:a16="http://schemas.microsoft.com/office/drawing/2014/main" id="{60981020-29EC-4119-B7E2-3E45615EF38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a:p>
        </p:txBody>
      </p:sp>
      <p:sp>
        <p:nvSpPr>
          <p:cNvPr id="6" name="Marcador de número de diapositiva 5">
            <a:extLst>
              <a:ext uri="{FF2B5EF4-FFF2-40B4-BE49-F238E27FC236}">
                <a16:creationId xmlns:a16="http://schemas.microsoft.com/office/drawing/2014/main" id="{97A5DD18-5563-4EEA-8BD6-38BE5CFCB8A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AD8057D-C6D7-48EA-A625-AB47DB14967E}" type="slidenum">
              <a:rPr lang="es-CO" smtClean="0"/>
              <a:t>‹Nº›</a:t>
            </a:fld>
            <a:endParaRPr lang="es-CO"/>
          </a:p>
        </p:txBody>
      </p:sp>
    </p:spTree>
    <p:extLst>
      <p:ext uri="{BB962C8B-B14F-4D97-AF65-F5344CB8AC3E}">
        <p14:creationId xmlns:p14="http://schemas.microsoft.com/office/powerpoint/2010/main" val="4263779763"/>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Imagen 18">
            <a:extLst>
              <a:ext uri="{FF2B5EF4-FFF2-40B4-BE49-F238E27FC236}">
                <a16:creationId xmlns:a16="http://schemas.microsoft.com/office/drawing/2014/main" id="{3687DD8C-06A4-4742-9647-19BCDD41AC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7750" y="1031347"/>
            <a:ext cx="11144250" cy="4524375"/>
          </a:xfrm>
          <a:prstGeom prst="rect">
            <a:avLst/>
          </a:prstGeom>
        </p:spPr>
      </p:pic>
      <p:sp>
        <p:nvSpPr>
          <p:cNvPr id="31" name="Forma libre: forma 30">
            <a:extLst>
              <a:ext uri="{FF2B5EF4-FFF2-40B4-BE49-F238E27FC236}">
                <a16:creationId xmlns:a16="http://schemas.microsoft.com/office/drawing/2014/main" id="{48A2FD59-E760-462B-8601-46431665DA18}"/>
              </a:ext>
            </a:extLst>
          </p:cNvPr>
          <p:cNvSpPr/>
          <p:nvPr/>
        </p:nvSpPr>
        <p:spPr>
          <a:xfrm>
            <a:off x="2" y="2"/>
            <a:ext cx="12191999" cy="6857999"/>
          </a:xfrm>
          <a:custGeom>
            <a:avLst/>
            <a:gdLst>
              <a:gd name="connsiteX0" fmla="*/ 10320390 w 12191999"/>
              <a:gd name="connsiteY0" fmla="*/ 4080659 h 6857999"/>
              <a:gd name="connsiteX1" fmla="*/ 8550536 w 12191999"/>
              <a:gd name="connsiteY1" fmla="*/ 5205720 h 6857999"/>
              <a:gd name="connsiteX2" fmla="*/ 8777639 w 12191999"/>
              <a:gd name="connsiteY2" fmla="*/ 5562980 h 6857999"/>
              <a:gd name="connsiteX3" fmla="*/ 10547493 w 12191999"/>
              <a:gd name="connsiteY3" fmla="*/ 4437920 h 6857999"/>
              <a:gd name="connsiteX4" fmla="*/ 10449676 w 12191999"/>
              <a:gd name="connsiteY4" fmla="*/ 3191494 h 6857999"/>
              <a:gd name="connsiteX5" fmla="*/ 7465454 w 12191999"/>
              <a:gd name="connsiteY5" fmla="*/ 5088504 h 6857999"/>
              <a:gd name="connsiteX6" fmla="*/ 7692557 w 12191999"/>
              <a:gd name="connsiteY6" fmla="*/ 5445764 h 6857999"/>
              <a:gd name="connsiteX7" fmla="*/ 10676779 w 12191999"/>
              <a:gd name="connsiteY7" fmla="*/ 3548754 h 6857999"/>
              <a:gd name="connsiteX8" fmla="*/ 10449675 w 12191999"/>
              <a:gd name="connsiteY8" fmla="*/ 2406693 h 6857999"/>
              <a:gd name="connsiteX9" fmla="*/ 6829327 w 12191999"/>
              <a:gd name="connsiteY9" fmla="*/ 4708076 h 6857999"/>
              <a:gd name="connsiteX10" fmla="*/ 7056430 w 12191999"/>
              <a:gd name="connsiteY10" fmla="*/ 5065336 h 6857999"/>
              <a:gd name="connsiteX11" fmla="*/ 10676778 w 12191999"/>
              <a:gd name="connsiteY11" fmla="*/ 2763954 h 6857999"/>
              <a:gd name="connsiteX12" fmla="*/ 10449675 w 12191999"/>
              <a:gd name="connsiteY12" fmla="*/ 1708158 h 6857999"/>
              <a:gd name="connsiteX13" fmla="*/ 6251909 w 12191999"/>
              <a:gd name="connsiteY13" fmla="*/ 4376593 h 6857999"/>
              <a:gd name="connsiteX14" fmla="*/ 6479012 w 12191999"/>
              <a:gd name="connsiteY14" fmla="*/ 4733854 h 6857999"/>
              <a:gd name="connsiteX15" fmla="*/ 10676778 w 12191999"/>
              <a:gd name="connsiteY15" fmla="*/ 2065418 h 6857999"/>
              <a:gd name="connsiteX16" fmla="*/ 9742971 w 12191999"/>
              <a:gd name="connsiteY16" fmla="*/ 1445345 h 6857999"/>
              <a:gd name="connsiteX17" fmla="*/ 6122623 w 12191999"/>
              <a:gd name="connsiteY17" fmla="*/ 3746727 h 6857999"/>
              <a:gd name="connsiteX18" fmla="*/ 6349726 w 12191999"/>
              <a:gd name="connsiteY18" fmla="*/ 4103987 h 6857999"/>
              <a:gd name="connsiteX19" fmla="*/ 9970074 w 12191999"/>
              <a:gd name="connsiteY19" fmla="*/ 1802605 h 6857999"/>
              <a:gd name="connsiteX20" fmla="*/ 9057327 w 12191999"/>
              <a:gd name="connsiteY20" fmla="*/ 1166811 h 6857999"/>
              <a:gd name="connsiteX21" fmla="*/ 6073105 w 12191999"/>
              <a:gd name="connsiteY21" fmla="*/ 3063821 h 6857999"/>
              <a:gd name="connsiteX22" fmla="*/ 6300208 w 12191999"/>
              <a:gd name="connsiteY22" fmla="*/ 3421081 h 6857999"/>
              <a:gd name="connsiteX23" fmla="*/ 9284430 w 12191999"/>
              <a:gd name="connsiteY23" fmla="*/ 1524071 h 6857999"/>
              <a:gd name="connsiteX24" fmla="*/ 8021761 w 12191999"/>
              <a:gd name="connsiteY24" fmla="*/ 1035428 h 6857999"/>
              <a:gd name="connsiteX25" fmla="*/ 6251907 w 12191999"/>
              <a:gd name="connsiteY25" fmla="*/ 2160489 h 6857999"/>
              <a:gd name="connsiteX26" fmla="*/ 6479011 w 12191999"/>
              <a:gd name="connsiteY26" fmla="*/ 2517749 h 6857999"/>
              <a:gd name="connsiteX27" fmla="*/ 8248864 w 12191999"/>
              <a:gd name="connsiteY27" fmla="*/ 1392688 h 6857999"/>
              <a:gd name="connsiteX28" fmla="*/ 0 w 12191999"/>
              <a:gd name="connsiteY28" fmla="*/ 0 h 6857999"/>
              <a:gd name="connsiteX29" fmla="*/ 12191999 w 12191999"/>
              <a:gd name="connsiteY29" fmla="*/ 0 h 6857999"/>
              <a:gd name="connsiteX30" fmla="*/ 12191999 w 12191999"/>
              <a:gd name="connsiteY30" fmla="*/ 6857999 h 6857999"/>
              <a:gd name="connsiteX31" fmla="*/ 0 w 12191999"/>
              <a:gd name="connsiteY31" fmla="*/ 6857999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2191999" h="6857999">
                <a:moveTo>
                  <a:pt x="10320390" y="4080659"/>
                </a:moveTo>
                <a:lnTo>
                  <a:pt x="8550536" y="5205720"/>
                </a:lnTo>
                <a:lnTo>
                  <a:pt x="8777639" y="5562980"/>
                </a:lnTo>
                <a:lnTo>
                  <a:pt x="10547493" y="4437920"/>
                </a:lnTo>
                <a:close/>
                <a:moveTo>
                  <a:pt x="10449676" y="3191494"/>
                </a:moveTo>
                <a:lnTo>
                  <a:pt x="7465454" y="5088504"/>
                </a:lnTo>
                <a:lnTo>
                  <a:pt x="7692557" y="5445764"/>
                </a:lnTo>
                <a:lnTo>
                  <a:pt x="10676779" y="3548754"/>
                </a:lnTo>
                <a:close/>
                <a:moveTo>
                  <a:pt x="10449675" y="2406693"/>
                </a:moveTo>
                <a:lnTo>
                  <a:pt x="6829327" y="4708076"/>
                </a:lnTo>
                <a:lnTo>
                  <a:pt x="7056430" y="5065336"/>
                </a:lnTo>
                <a:lnTo>
                  <a:pt x="10676778" y="2763954"/>
                </a:lnTo>
                <a:close/>
                <a:moveTo>
                  <a:pt x="10449675" y="1708158"/>
                </a:moveTo>
                <a:lnTo>
                  <a:pt x="6251909" y="4376593"/>
                </a:lnTo>
                <a:lnTo>
                  <a:pt x="6479012" y="4733854"/>
                </a:lnTo>
                <a:lnTo>
                  <a:pt x="10676778" y="2065418"/>
                </a:lnTo>
                <a:close/>
                <a:moveTo>
                  <a:pt x="9742971" y="1445345"/>
                </a:moveTo>
                <a:lnTo>
                  <a:pt x="6122623" y="3746727"/>
                </a:lnTo>
                <a:lnTo>
                  <a:pt x="6349726" y="4103987"/>
                </a:lnTo>
                <a:lnTo>
                  <a:pt x="9970074" y="1802605"/>
                </a:lnTo>
                <a:close/>
                <a:moveTo>
                  <a:pt x="9057327" y="1166811"/>
                </a:moveTo>
                <a:lnTo>
                  <a:pt x="6073105" y="3063821"/>
                </a:lnTo>
                <a:lnTo>
                  <a:pt x="6300208" y="3421081"/>
                </a:lnTo>
                <a:lnTo>
                  <a:pt x="9284430" y="1524071"/>
                </a:lnTo>
                <a:close/>
                <a:moveTo>
                  <a:pt x="8021761" y="1035428"/>
                </a:moveTo>
                <a:lnTo>
                  <a:pt x="6251907" y="2160489"/>
                </a:lnTo>
                <a:lnTo>
                  <a:pt x="6479011" y="2517749"/>
                </a:lnTo>
                <a:lnTo>
                  <a:pt x="8248864" y="1392688"/>
                </a:lnTo>
                <a:close/>
                <a:moveTo>
                  <a:pt x="0" y="0"/>
                </a:moveTo>
                <a:lnTo>
                  <a:pt x="12191999" y="0"/>
                </a:lnTo>
                <a:lnTo>
                  <a:pt x="12191999" y="6857999"/>
                </a:lnTo>
                <a:lnTo>
                  <a:pt x="0" y="6857999"/>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s-CO" dirty="0">
              <a:solidFill>
                <a:schemeClr val="tx1">
                  <a:lumMod val="95000"/>
                  <a:lumOff val="5000"/>
                </a:schemeClr>
              </a:solidFill>
            </a:endParaRPr>
          </a:p>
        </p:txBody>
      </p:sp>
      <p:sp>
        <p:nvSpPr>
          <p:cNvPr id="32" name="CuadroTexto 31">
            <a:extLst>
              <a:ext uri="{FF2B5EF4-FFF2-40B4-BE49-F238E27FC236}">
                <a16:creationId xmlns:a16="http://schemas.microsoft.com/office/drawing/2014/main" id="{871AC833-EF9A-4BF1-A550-581F3B4A0AF6}"/>
              </a:ext>
            </a:extLst>
          </p:cNvPr>
          <p:cNvSpPr txBox="1"/>
          <p:nvPr/>
        </p:nvSpPr>
        <p:spPr>
          <a:xfrm>
            <a:off x="1515531" y="1962068"/>
            <a:ext cx="4072470" cy="1815882"/>
          </a:xfrm>
          <a:prstGeom prst="rect">
            <a:avLst/>
          </a:prstGeom>
          <a:noFill/>
        </p:spPr>
        <p:txBody>
          <a:bodyPr wrap="square" rtlCol="0">
            <a:spAutoFit/>
          </a:bodyPr>
          <a:lstStyle/>
          <a:p>
            <a:pPr algn="r"/>
            <a:r>
              <a:rPr lang="en-US" sz="2800" dirty="0">
                <a:solidFill>
                  <a:schemeClr val="accent1">
                    <a:lumMod val="50000"/>
                  </a:schemeClr>
                </a:solidFill>
                <a:latin typeface="Bahnschrift SemiBold" panose="020B0502040204020203" pitchFamily="34" charset="0"/>
              </a:rPr>
              <a:t>ISO 25000: </a:t>
            </a:r>
            <a:r>
              <a:rPr lang="en-US" sz="2800" i="1" dirty="0">
                <a:solidFill>
                  <a:schemeClr val="accent1">
                    <a:lumMod val="50000"/>
                  </a:schemeClr>
                </a:solidFill>
                <a:latin typeface="Bahnschrift SemiBold" panose="020B0502040204020203" pitchFamily="34" charset="0"/>
              </a:rPr>
              <a:t>SYSTEM AND SOFTWARE QUALITY REQUIREMENTS AND EVALUATION</a:t>
            </a:r>
            <a:endParaRPr lang="es-CO" sz="2800" dirty="0">
              <a:solidFill>
                <a:schemeClr val="accent1">
                  <a:lumMod val="50000"/>
                </a:schemeClr>
              </a:solidFill>
              <a:latin typeface="Bahnschrift SemiBold" panose="020B0502040204020203" pitchFamily="34" charset="0"/>
            </a:endParaRPr>
          </a:p>
        </p:txBody>
      </p:sp>
      <p:sp>
        <p:nvSpPr>
          <p:cNvPr id="34" name="CuadroTexto 33">
            <a:extLst>
              <a:ext uri="{FF2B5EF4-FFF2-40B4-BE49-F238E27FC236}">
                <a16:creationId xmlns:a16="http://schemas.microsoft.com/office/drawing/2014/main" id="{588A048D-DA4C-4621-B360-66F34859DC7A}"/>
              </a:ext>
            </a:extLst>
          </p:cNvPr>
          <p:cNvSpPr txBox="1"/>
          <p:nvPr/>
        </p:nvSpPr>
        <p:spPr>
          <a:xfrm>
            <a:off x="1515531" y="3777950"/>
            <a:ext cx="4072470" cy="923330"/>
          </a:xfrm>
          <a:prstGeom prst="rect">
            <a:avLst/>
          </a:prstGeom>
          <a:noFill/>
        </p:spPr>
        <p:txBody>
          <a:bodyPr wrap="square" rtlCol="0">
            <a:spAutoFit/>
          </a:bodyPr>
          <a:lstStyle/>
          <a:p>
            <a:pPr algn="r"/>
            <a:r>
              <a:rPr lang="es-CO" dirty="0"/>
              <a:t>Juan Camilo Carabali Caracas</a:t>
            </a:r>
          </a:p>
          <a:p>
            <a:pPr algn="r"/>
            <a:r>
              <a:rPr lang="es-CO" dirty="0"/>
              <a:t>Roberto Carlos Salas Valencia</a:t>
            </a:r>
          </a:p>
          <a:p>
            <a:pPr algn="r"/>
            <a:r>
              <a:rPr lang="es-CO" dirty="0"/>
              <a:t>Juan Pablo Rey</a:t>
            </a:r>
          </a:p>
        </p:txBody>
      </p:sp>
    </p:spTree>
    <p:extLst>
      <p:ext uri="{BB962C8B-B14F-4D97-AF65-F5344CB8AC3E}">
        <p14:creationId xmlns:p14="http://schemas.microsoft.com/office/powerpoint/2010/main" val="16664065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 name="Imagen 37">
            <a:extLst>
              <a:ext uri="{FF2B5EF4-FFF2-40B4-BE49-F238E27FC236}">
                <a16:creationId xmlns:a16="http://schemas.microsoft.com/office/drawing/2014/main" id="{8B950720-A529-42CA-BD24-EDE1A26BB0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5" name="Forma libre: forma 24">
            <a:extLst>
              <a:ext uri="{FF2B5EF4-FFF2-40B4-BE49-F238E27FC236}">
                <a16:creationId xmlns:a16="http://schemas.microsoft.com/office/drawing/2014/main" id="{801BAEAE-6F62-412A-BDDE-19D78F15C32F}"/>
              </a:ext>
            </a:extLst>
          </p:cNvPr>
          <p:cNvSpPr/>
          <p:nvPr/>
        </p:nvSpPr>
        <p:spPr>
          <a:xfrm>
            <a:off x="2733675" y="-11544"/>
            <a:ext cx="9458326" cy="6869544"/>
          </a:xfrm>
          <a:custGeom>
            <a:avLst/>
            <a:gdLst>
              <a:gd name="connsiteX0" fmla="*/ 1512357 w 9055095"/>
              <a:gd name="connsiteY0" fmla="*/ 0 h 6858000"/>
              <a:gd name="connsiteX1" fmla="*/ 9055095 w 9055095"/>
              <a:gd name="connsiteY1" fmla="*/ 0 h 6858000"/>
              <a:gd name="connsiteX2" fmla="*/ 9055095 w 9055095"/>
              <a:gd name="connsiteY2" fmla="*/ 6858000 h 6858000"/>
              <a:gd name="connsiteX3" fmla="*/ 1512357 w 9055095"/>
              <a:gd name="connsiteY3" fmla="*/ 6858000 h 6858000"/>
              <a:gd name="connsiteX4" fmla="*/ 1512356 w 9055095"/>
              <a:gd name="connsiteY4" fmla="*/ 0 h 6858000"/>
              <a:gd name="connsiteX5" fmla="*/ 1512356 w 9055095"/>
              <a:gd name="connsiteY5" fmla="*/ 6858000 h 6858000"/>
              <a:gd name="connsiteX6" fmla="*/ 0 w 9055095"/>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055095" h="6858000">
                <a:moveTo>
                  <a:pt x="1512357" y="0"/>
                </a:moveTo>
                <a:lnTo>
                  <a:pt x="9055095" y="0"/>
                </a:lnTo>
                <a:lnTo>
                  <a:pt x="9055095" y="6858000"/>
                </a:lnTo>
                <a:lnTo>
                  <a:pt x="1512357" y="6858000"/>
                </a:lnTo>
                <a:close/>
                <a:moveTo>
                  <a:pt x="1512356" y="0"/>
                </a:moveTo>
                <a:lnTo>
                  <a:pt x="1512356" y="6858000"/>
                </a:lnTo>
                <a:lnTo>
                  <a:pt x="0" y="6858000"/>
                </a:lnTo>
                <a:close/>
              </a:path>
            </a:pathLst>
          </a:custGeom>
          <a:solidFill>
            <a:schemeClr val="accent1">
              <a:lumMod val="75000"/>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nchor="ctr">
            <a:noAutofit/>
          </a:bodyPr>
          <a:lstStyle/>
          <a:p>
            <a:pPr algn="ctr"/>
            <a:endParaRPr lang="es-CO" dirty="0"/>
          </a:p>
        </p:txBody>
      </p:sp>
      <p:sp>
        <p:nvSpPr>
          <p:cNvPr id="12" name="Forma libre: forma 11">
            <a:extLst>
              <a:ext uri="{FF2B5EF4-FFF2-40B4-BE49-F238E27FC236}">
                <a16:creationId xmlns:a16="http://schemas.microsoft.com/office/drawing/2014/main" id="{2C162981-E1B3-465B-8FA0-A02F0A36E8F2}"/>
              </a:ext>
            </a:extLst>
          </p:cNvPr>
          <p:cNvSpPr/>
          <p:nvPr/>
        </p:nvSpPr>
        <p:spPr>
          <a:xfrm rot="16200000">
            <a:off x="2661228" y="-2661228"/>
            <a:ext cx="6869543" cy="12192000"/>
          </a:xfrm>
          <a:custGeom>
            <a:avLst/>
            <a:gdLst>
              <a:gd name="connsiteX0" fmla="*/ 5 w 6858000"/>
              <a:gd name="connsiteY0" fmla="*/ 1 h 12192000"/>
              <a:gd name="connsiteX1" fmla="*/ 0 w 6858000"/>
              <a:gd name="connsiteY1" fmla="*/ 1 h 12192000"/>
              <a:gd name="connsiteX2" fmla="*/ 0 w 6858000"/>
              <a:gd name="connsiteY2" fmla="*/ 0 h 12192000"/>
              <a:gd name="connsiteX3" fmla="*/ 6858000 w 6858000"/>
              <a:gd name="connsiteY3" fmla="*/ 1 h 12192000"/>
              <a:gd name="connsiteX4" fmla="*/ 6858000 w 6858000"/>
              <a:gd name="connsiteY4" fmla="*/ 1507958 h 12192000"/>
              <a:gd name="connsiteX5" fmla="*/ 5 w 6858000"/>
              <a:gd name="connsiteY5" fmla="*/ 1 h 12192000"/>
              <a:gd name="connsiteX6" fmla="*/ 6858000 w 6858000"/>
              <a:gd name="connsiteY6" fmla="*/ 5077328 h 12192000"/>
              <a:gd name="connsiteX7" fmla="*/ 6858000 w 6858000"/>
              <a:gd name="connsiteY7" fmla="*/ 12192000 h 12192000"/>
              <a:gd name="connsiteX8" fmla="*/ 0 w 6858000"/>
              <a:gd name="connsiteY8" fmla="*/ 12192000 h 12192000"/>
              <a:gd name="connsiteX9" fmla="*/ 0 w 6858000"/>
              <a:gd name="connsiteY9" fmla="*/ 5077328 h 12192000"/>
              <a:gd name="connsiteX10" fmla="*/ 0 w 6858000"/>
              <a:gd name="connsiteY10" fmla="*/ 3569370 h 12192000"/>
              <a:gd name="connsiteX11" fmla="*/ 6858000 w 6858000"/>
              <a:gd name="connsiteY11" fmla="*/ 5077328 h 12192000"/>
              <a:gd name="connsiteX12" fmla="*/ 6858000 w 6858000"/>
              <a:gd name="connsiteY12" fmla="*/ 0 h 12192000"/>
              <a:gd name="connsiteX13" fmla="*/ 6858000 w 6858000"/>
              <a:gd name="connsiteY13" fmla="*/ 1 h 12192000"/>
              <a:gd name="connsiteX14" fmla="*/ 6858000 w 6858000"/>
              <a:gd name="connsiteY14" fmla="*/ 1 h 12192000"/>
              <a:gd name="connsiteX15" fmla="*/ 6858000 w 6858000"/>
              <a:gd name="connsiteY15" fmla="*/ 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6858000" h="12192000">
                <a:moveTo>
                  <a:pt x="5" y="1"/>
                </a:moveTo>
                <a:lnTo>
                  <a:pt x="0" y="1"/>
                </a:lnTo>
                <a:lnTo>
                  <a:pt x="0" y="0"/>
                </a:lnTo>
                <a:close/>
                <a:moveTo>
                  <a:pt x="6858000" y="1"/>
                </a:moveTo>
                <a:lnTo>
                  <a:pt x="6858000" y="1507958"/>
                </a:lnTo>
                <a:lnTo>
                  <a:pt x="5" y="1"/>
                </a:lnTo>
                <a:close/>
                <a:moveTo>
                  <a:pt x="6858000" y="5077328"/>
                </a:moveTo>
                <a:lnTo>
                  <a:pt x="6858000" y="12192000"/>
                </a:lnTo>
                <a:lnTo>
                  <a:pt x="0" y="12192000"/>
                </a:lnTo>
                <a:lnTo>
                  <a:pt x="0" y="5077328"/>
                </a:lnTo>
                <a:lnTo>
                  <a:pt x="0" y="3569370"/>
                </a:lnTo>
                <a:lnTo>
                  <a:pt x="6858000" y="5077328"/>
                </a:lnTo>
                <a:close/>
                <a:moveTo>
                  <a:pt x="6858000" y="0"/>
                </a:moveTo>
                <a:lnTo>
                  <a:pt x="6858000" y="1"/>
                </a:lnTo>
                <a:lnTo>
                  <a:pt x="6858000" y="1"/>
                </a:lnTo>
                <a:lnTo>
                  <a:pt x="6858000" y="0"/>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s-CO" dirty="0">
              <a:solidFill>
                <a:schemeClr val="bg1"/>
              </a:solidFill>
            </a:endParaRPr>
          </a:p>
        </p:txBody>
      </p:sp>
      <p:sp>
        <p:nvSpPr>
          <p:cNvPr id="34" name="CuadroTexto 33">
            <a:extLst>
              <a:ext uri="{FF2B5EF4-FFF2-40B4-BE49-F238E27FC236}">
                <a16:creationId xmlns:a16="http://schemas.microsoft.com/office/drawing/2014/main" id="{0C9978C9-1E01-4FD9-9A57-749F90B0DB06}"/>
              </a:ext>
            </a:extLst>
          </p:cNvPr>
          <p:cNvSpPr txBox="1"/>
          <p:nvPr/>
        </p:nvSpPr>
        <p:spPr>
          <a:xfrm>
            <a:off x="5172073" y="382164"/>
            <a:ext cx="5686425" cy="1077218"/>
          </a:xfrm>
          <a:prstGeom prst="rect">
            <a:avLst/>
          </a:prstGeom>
          <a:noFill/>
        </p:spPr>
        <p:txBody>
          <a:bodyPr wrap="square" rtlCol="0">
            <a:spAutoFit/>
          </a:bodyPr>
          <a:lstStyle/>
          <a:p>
            <a:pPr algn="r"/>
            <a:r>
              <a:rPr lang="es-ES" sz="3200" b="1" dirty="0">
                <a:solidFill>
                  <a:schemeClr val="bg1"/>
                </a:solidFill>
                <a:latin typeface="Bahnschrift SemiBold" panose="020B0502040204020203" pitchFamily="34" charset="0"/>
              </a:rPr>
              <a:t>ISO/IEC 2503N: DIVISIÓN DE REQUISITOS DE CALIDAD</a:t>
            </a:r>
            <a:endParaRPr lang="es-CO" sz="3200" b="1" dirty="0">
              <a:solidFill>
                <a:schemeClr val="bg1"/>
              </a:solidFill>
              <a:latin typeface="Bahnschrift SemiBold" panose="020B0502040204020203" pitchFamily="34" charset="0"/>
            </a:endParaRPr>
          </a:p>
        </p:txBody>
      </p:sp>
      <p:sp>
        <p:nvSpPr>
          <p:cNvPr id="29" name="CuadroTexto 28">
            <a:extLst>
              <a:ext uri="{FF2B5EF4-FFF2-40B4-BE49-F238E27FC236}">
                <a16:creationId xmlns:a16="http://schemas.microsoft.com/office/drawing/2014/main" id="{3290784B-5268-46C5-A102-08368C1A2FE7}"/>
              </a:ext>
            </a:extLst>
          </p:cNvPr>
          <p:cNvSpPr txBox="1"/>
          <p:nvPr/>
        </p:nvSpPr>
        <p:spPr>
          <a:xfrm>
            <a:off x="5169034" y="1888355"/>
            <a:ext cx="5686425" cy="2031325"/>
          </a:xfrm>
          <a:prstGeom prst="rect">
            <a:avLst/>
          </a:prstGeom>
          <a:noFill/>
        </p:spPr>
        <p:txBody>
          <a:bodyPr wrap="square" rtlCol="0">
            <a:spAutoFit/>
          </a:bodyPr>
          <a:lstStyle/>
          <a:p>
            <a:pPr marL="0" indent="0" algn="just">
              <a:buNone/>
            </a:pPr>
            <a:r>
              <a:rPr lang="es-CO" dirty="0">
                <a:solidFill>
                  <a:schemeClr val="bg1"/>
                </a:solidFill>
              </a:rPr>
              <a:t>Las normas que forman este apartado ayudan a especificar requisitos de calidad que pueden ser utilizados en el proceso de elicitación de requisitos de calidad del producto software a desarrollar o como entrada del proceso de evaluación. Para ello, este apartado se compone de:</a:t>
            </a:r>
          </a:p>
          <a:p>
            <a:endParaRPr lang="es-CO" dirty="0">
              <a:solidFill>
                <a:schemeClr val="bg1"/>
              </a:solidFill>
            </a:endParaRPr>
          </a:p>
        </p:txBody>
      </p:sp>
      <p:sp>
        <p:nvSpPr>
          <p:cNvPr id="16" name="Paralelogramo 15">
            <a:extLst>
              <a:ext uri="{FF2B5EF4-FFF2-40B4-BE49-F238E27FC236}">
                <a16:creationId xmlns:a16="http://schemas.microsoft.com/office/drawing/2014/main" id="{D071626A-0BFD-4C4D-A48E-5D1A0AB0FD69}"/>
              </a:ext>
            </a:extLst>
          </p:cNvPr>
          <p:cNvSpPr/>
          <p:nvPr/>
        </p:nvSpPr>
        <p:spPr>
          <a:xfrm>
            <a:off x="5916498" y="3700174"/>
            <a:ext cx="4938961" cy="846221"/>
          </a:xfrm>
          <a:prstGeom prst="parallelogram">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7" name="Paralelogramo 16">
            <a:extLst>
              <a:ext uri="{FF2B5EF4-FFF2-40B4-BE49-F238E27FC236}">
                <a16:creationId xmlns:a16="http://schemas.microsoft.com/office/drawing/2014/main" id="{163F650E-D1B9-4986-92A0-3AED9F0DA60F}"/>
              </a:ext>
            </a:extLst>
          </p:cNvPr>
          <p:cNvSpPr/>
          <p:nvPr/>
        </p:nvSpPr>
        <p:spPr>
          <a:xfrm>
            <a:off x="6972714" y="3864121"/>
            <a:ext cx="3694360" cy="753087"/>
          </a:xfrm>
          <a:prstGeom prst="parallelogram">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8" name="CuadroTexto 17">
            <a:extLst>
              <a:ext uri="{FF2B5EF4-FFF2-40B4-BE49-F238E27FC236}">
                <a16:creationId xmlns:a16="http://schemas.microsoft.com/office/drawing/2014/main" id="{73E2887D-46CC-4DCA-9001-DC54EB00E595}"/>
              </a:ext>
            </a:extLst>
          </p:cNvPr>
          <p:cNvSpPr txBox="1"/>
          <p:nvPr/>
        </p:nvSpPr>
        <p:spPr>
          <a:xfrm>
            <a:off x="6208601" y="3801634"/>
            <a:ext cx="694267" cy="646331"/>
          </a:xfrm>
          <a:prstGeom prst="rect">
            <a:avLst/>
          </a:prstGeom>
          <a:noFill/>
        </p:spPr>
        <p:txBody>
          <a:bodyPr wrap="square" rtlCol="0">
            <a:spAutoFit/>
          </a:bodyPr>
          <a:lstStyle/>
          <a:p>
            <a:r>
              <a:rPr lang="es-ES" sz="3600" b="1" dirty="0">
                <a:solidFill>
                  <a:schemeClr val="bg1"/>
                </a:solidFill>
              </a:rPr>
              <a:t>01</a:t>
            </a:r>
            <a:endParaRPr lang="es-CO" sz="3600" b="1" dirty="0">
              <a:solidFill>
                <a:schemeClr val="bg1"/>
              </a:solidFill>
            </a:endParaRPr>
          </a:p>
        </p:txBody>
      </p:sp>
      <p:sp>
        <p:nvSpPr>
          <p:cNvPr id="19" name="CuadroTexto 18">
            <a:extLst>
              <a:ext uri="{FF2B5EF4-FFF2-40B4-BE49-F238E27FC236}">
                <a16:creationId xmlns:a16="http://schemas.microsoft.com/office/drawing/2014/main" id="{DF8230A4-21FF-4B5F-B0C3-4E1DCC92459F}"/>
              </a:ext>
            </a:extLst>
          </p:cNvPr>
          <p:cNvSpPr txBox="1"/>
          <p:nvPr/>
        </p:nvSpPr>
        <p:spPr>
          <a:xfrm>
            <a:off x="7225779" y="3917498"/>
            <a:ext cx="3188229" cy="646331"/>
          </a:xfrm>
          <a:prstGeom prst="rect">
            <a:avLst/>
          </a:prstGeom>
          <a:noFill/>
        </p:spPr>
        <p:txBody>
          <a:bodyPr wrap="square" rtlCol="0">
            <a:spAutoFit/>
          </a:bodyPr>
          <a:lstStyle/>
          <a:p>
            <a:pPr algn="ctr"/>
            <a:r>
              <a:rPr lang="es-CO" b="1" dirty="0">
                <a:solidFill>
                  <a:schemeClr val="accent1">
                    <a:lumMod val="75000"/>
                  </a:schemeClr>
                </a:solidFill>
              </a:rPr>
              <a:t>ISO/IEC 25030 - Quality requirements</a:t>
            </a:r>
          </a:p>
        </p:txBody>
      </p:sp>
    </p:spTree>
    <p:extLst>
      <p:ext uri="{BB962C8B-B14F-4D97-AF65-F5344CB8AC3E}">
        <p14:creationId xmlns:p14="http://schemas.microsoft.com/office/powerpoint/2010/main" val="37628655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 name="Imagen 37">
            <a:extLst>
              <a:ext uri="{FF2B5EF4-FFF2-40B4-BE49-F238E27FC236}">
                <a16:creationId xmlns:a16="http://schemas.microsoft.com/office/drawing/2014/main" id="{8B950720-A529-42CA-BD24-EDE1A26BB0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5" name="Forma libre: forma 24">
            <a:extLst>
              <a:ext uri="{FF2B5EF4-FFF2-40B4-BE49-F238E27FC236}">
                <a16:creationId xmlns:a16="http://schemas.microsoft.com/office/drawing/2014/main" id="{801BAEAE-6F62-412A-BDDE-19D78F15C32F}"/>
              </a:ext>
            </a:extLst>
          </p:cNvPr>
          <p:cNvSpPr/>
          <p:nvPr/>
        </p:nvSpPr>
        <p:spPr>
          <a:xfrm>
            <a:off x="2733675" y="-11544"/>
            <a:ext cx="9458326" cy="6869544"/>
          </a:xfrm>
          <a:custGeom>
            <a:avLst/>
            <a:gdLst>
              <a:gd name="connsiteX0" fmla="*/ 1512357 w 9055095"/>
              <a:gd name="connsiteY0" fmla="*/ 0 h 6858000"/>
              <a:gd name="connsiteX1" fmla="*/ 9055095 w 9055095"/>
              <a:gd name="connsiteY1" fmla="*/ 0 h 6858000"/>
              <a:gd name="connsiteX2" fmla="*/ 9055095 w 9055095"/>
              <a:gd name="connsiteY2" fmla="*/ 6858000 h 6858000"/>
              <a:gd name="connsiteX3" fmla="*/ 1512357 w 9055095"/>
              <a:gd name="connsiteY3" fmla="*/ 6858000 h 6858000"/>
              <a:gd name="connsiteX4" fmla="*/ 1512356 w 9055095"/>
              <a:gd name="connsiteY4" fmla="*/ 0 h 6858000"/>
              <a:gd name="connsiteX5" fmla="*/ 1512356 w 9055095"/>
              <a:gd name="connsiteY5" fmla="*/ 6858000 h 6858000"/>
              <a:gd name="connsiteX6" fmla="*/ 0 w 9055095"/>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055095" h="6858000">
                <a:moveTo>
                  <a:pt x="1512357" y="0"/>
                </a:moveTo>
                <a:lnTo>
                  <a:pt x="9055095" y="0"/>
                </a:lnTo>
                <a:lnTo>
                  <a:pt x="9055095" y="6858000"/>
                </a:lnTo>
                <a:lnTo>
                  <a:pt x="1512357" y="6858000"/>
                </a:lnTo>
                <a:close/>
                <a:moveTo>
                  <a:pt x="1512356" y="0"/>
                </a:moveTo>
                <a:lnTo>
                  <a:pt x="1512356" y="6858000"/>
                </a:lnTo>
                <a:lnTo>
                  <a:pt x="0" y="6858000"/>
                </a:lnTo>
                <a:close/>
              </a:path>
            </a:pathLst>
          </a:custGeom>
          <a:solidFill>
            <a:schemeClr val="accent1">
              <a:lumMod val="75000"/>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nchor="ctr">
            <a:noAutofit/>
          </a:bodyPr>
          <a:lstStyle/>
          <a:p>
            <a:pPr algn="ctr"/>
            <a:endParaRPr lang="es-CO" dirty="0"/>
          </a:p>
        </p:txBody>
      </p:sp>
      <p:sp>
        <p:nvSpPr>
          <p:cNvPr id="12" name="Forma libre: forma 11">
            <a:extLst>
              <a:ext uri="{FF2B5EF4-FFF2-40B4-BE49-F238E27FC236}">
                <a16:creationId xmlns:a16="http://schemas.microsoft.com/office/drawing/2014/main" id="{2C162981-E1B3-465B-8FA0-A02F0A36E8F2}"/>
              </a:ext>
            </a:extLst>
          </p:cNvPr>
          <p:cNvSpPr/>
          <p:nvPr/>
        </p:nvSpPr>
        <p:spPr>
          <a:xfrm rot="16200000">
            <a:off x="2661228" y="-2661228"/>
            <a:ext cx="6869543" cy="12192000"/>
          </a:xfrm>
          <a:custGeom>
            <a:avLst/>
            <a:gdLst>
              <a:gd name="connsiteX0" fmla="*/ 5 w 6858000"/>
              <a:gd name="connsiteY0" fmla="*/ 1 h 12192000"/>
              <a:gd name="connsiteX1" fmla="*/ 0 w 6858000"/>
              <a:gd name="connsiteY1" fmla="*/ 1 h 12192000"/>
              <a:gd name="connsiteX2" fmla="*/ 0 w 6858000"/>
              <a:gd name="connsiteY2" fmla="*/ 0 h 12192000"/>
              <a:gd name="connsiteX3" fmla="*/ 6858000 w 6858000"/>
              <a:gd name="connsiteY3" fmla="*/ 1 h 12192000"/>
              <a:gd name="connsiteX4" fmla="*/ 6858000 w 6858000"/>
              <a:gd name="connsiteY4" fmla="*/ 1507958 h 12192000"/>
              <a:gd name="connsiteX5" fmla="*/ 5 w 6858000"/>
              <a:gd name="connsiteY5" fmla="*/ 1 h 12192000"/>
              <a:gd name="connsiteX6" fmla="*/ 6858000 w 6858000"/>
              <a:gd name="connsiteY6" fmla="*/ 5077328 h 12192000"/>
              <a:gd name="connsiteX7" fmla="*/ 6858000 w 6858000"/>
              <a:gd name="connsiteY7" fmla="*/ 12192000 h 12192000"/>
              <a:gd name="connsiteX8" fmla="*/ 0 w 6858000"/>
              <a:gd name="connsiteY8" fmla="*/ 12192000 h 12192000"/>
              <a:gd name="connsiteX9" fmla="*/ 0 w 6858000"/>
              <a:gd name="connsiteY9" fmla="*/ 5077328 h 12192000"/>
              <a:gd name="connsiteX10" fmla="*/ 0 w 6858000"/>
              <a:gd name="connsiteY10" fmla="*/ 3569370 h 12192000"/>
              <a:gd name="connsiteX11" fmla="*/ 6858000 w 6858000"/>
              <a:gd name="connsiteY11" fmla="*/ 5077328 h 12192000"/>
              <a:gd name="connsiteX12" fmla="*/ 6858000 w 6858000"/>
              <a:gd name="connsiteY12" fmla="*/ 0 h 12192000"/>
              <a:gd name="connsiteX13" fmla="*/ 6858000 w 6858000"/>
              <a:gd name="connsiteY13" fmla="*/ 1 h 12192000"/>
              <a:gd name="connsiteX14" fmla="*/ 6858000 w 6858000"/>
              <a:gd name="connsiteY14" fmla="*/ 1 h 12192000"/>
              <a:gd name="connsiteX15" fmla="*/ 6858000 w 6858000"/>
              <a:gd name="connsiteY15" fmla="*/ 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6858000" h="12192000">
                <a:moveTo>
                  <a:pt x="5" y="1"/>
                </a:moveTo>
                <a:lnTo>
                  <a:pt x="0" y="1"/>
                </a:lnTo>
                <a:lnTo>
                  <a:pt x="0" y="0"/>
                </a:lnTo>
                <a:close/>
                <a:moveTo>
                  <a:pt x="6858000" y="1"/>
                </a:moveTo>
                <a:lnTo>
                  <a:pt x="6858000" y="1507958"/>
                </a:lnTo>
                <a:lnTo>
                  <a:pt x="5" y="1"/>
                </a:lnTo>
                <a:close/>
                <a:moveTo>
                  <a:pt x="6858000" y="5077328"/>
                </a:moveTo>
                <a:lnTo>
                  <a:pt x="6858000" y="12192000"/>
                </a:lnTo>
                <a:lnTo>
                  <a:pt x="0" y="12192000"/>
                </a:lnTo>
                <a:lnTo>
                  <a:pt x="0" y="5077328"/>
                </a:lnTo>
                <a:lnTo>
                  <a:pt x="0" y="3569370"/>
                </a:lnTo>
                <a:lnTo>
                  <a:pt x="6858000" y="5077328"/>
                </a:lnTo>
                <a:close/>
                <a:moveTo>
                  <a:pt x="6858000" y="0"/>
                </a:moveTo>
                <a:lnTo>
                  <a:pt x="6858000" y="1"/>
                </a:lnTo>
                <a:lnTo>
                  <a:pt x="6858000" y="1"/>
                </a:lnTo>
                <a:lnTo>
                  <a:pt x="6858000" y="0"/>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s-CO" dirty="0">
              <a:solidFill>
                <a:schemeClr val="bg1"/>
              </a:solidFill>
            </a:endParaRPr>
          </a:p>
        </p:txBody>
      </p:sp>
      <p:sp>
        <p:nvSpPr>
          <p:cNvPr id="34" name="CuadroTexto 33">
            <a:extLst>
              <a:ext uri="{FF2B5EF4-FFF2-40B4-BE49-F238E27FC236}">
                <a16:creationId xmlns:a16="http://schemas.microsoft.com/office/drawing/2014/main" id="{0C9978C9-1E01-4FD9-9A57-749F90B0DB06}"/>
              </a:ext>
            </a:extLst>
          </p:cNvPr>
          <p:cNvSpPr txBox="1"/>
          <p:nvPr/>
        </p:nvSpPr>
        <p:spPr>
          <a:xfrm>
            <a:off x="5172073" y="382164"/>
            <a:ext cx="5686425" cy="1077218"/>
          </a:xfrm>
          <a:prstGeom prst="rect">
            <a:avLst/>
          </a:prstGeom>
          <a:noFill/>
        </p:spPr>
        <p:txBody>
          <a:bodyPr wrap="square" rtlCol="0">
            <a:spAutoFit/>
          </a:bodyPr>
          <a:lstStyle/>
          <a:p>
            <a:pPr algn="r"/>
            <a:r>
              <a:rPr lang="es-ES" sz="3200" b="1" dirty="0">
                <a:solidFill>
                  <a:schemeClr val="bg1"/>
                </a:solidFill>
                <a:latin typeface="Bahnschrift SemiBold" panose="020B0502040204020203" pitchFamily="34" charset="0"/>
              </a:rPr>
              <a:t>ISO/IEC 2502N: DIVISIÓN DE EVALUACION DE CALIDAD</a:t>
            </a:r>
            <a:endParaRPr lang="es-CO" sz="3200" b="1" dirty="0">
              <a:solidFill>
                <a:schemeClr val="bg1"/>
              </a:solidFill>
              <a:latin typeface="Bahnschrift SemiBold" panose="020B0502040204020203" pitchFamily="34" charset="0"/>
            </a:endParaRPr>
          </a:p>
        </p:txBody>
      </p:sp>
      <p:sp>
        <p:nvSpPr>
          <p:cNvPr id="11" name="Paralelogramo 10">
            <a:extLst>
              <a:ext uri="{FF2B5EF4-FFF2-40B4-BE49-F238E27FC236}">
                <a16:creationId xmlns:a16="http://schemas.microsoft.com/office/drawing/2014/main" id="{6E98DF9A-B9EE-4DDB-996D-BDB5EFD793BC}"/>
              </a:ext>
            </a:extLst>
          </p:cNvPr>
          <p:cNvSpPr/>
          <p:nvPr/>
        </p:nvSpPr>
        <p:spPr>
          <a:xfrm>
            <a:off x="5916498" y="3494311"/>
            <a:ext cx="4938961" cy="846221"/>
          </a:xfrm>
          <a:prstGeom prst="parallelogram">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3" name="Paralelogramo 12">
            <a:extLst>
              <a:ext uri="{FF2B5EF4-FFF2-40B4-BE49-F238E27FC236}">
                <a16:creationId xmlns:a16="http://schemas.microsoft.com/office/drawing/2014/main" id="{95D1447B-5BBE-43C7-B3B1-574F9493E6F1}"/>
              </a:ext>
            </a:extLst>
          </p:cNvPr>
          <p:cNvSpPr/>
          <p:nvPr/>
        </p:nvSpPr>
        <p:spPr>
          <a:xfrm>
            <a:off x="6972714" y="3658258"/>
            <a:ext cx="3694360" cy="753087"/>
          </a:xfrm>
          <a:prstGeom prst="parallelogram">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4" name="CuadroTexto 13">
            <a:extLst>
              <a:ext uri="{FF2B5EF4-FFF2-40B4-BE49-F238E27FC236}">
                <a16:creationId xmlns:a16="http://schemas.microsoft.com/office/drawing/2014/main" id="{9C7DD555-2635-4844-8E90-D77BA494277B}"/>
              </a:ext>
            </a:extLst>
          </p:cNvPr>
          <p:cNvSpPr txBox="1"/>
          <p:nvPr/>
        </p:nvSpPr>
        <p:spPr>
          <a:xfrm>
            <a:off x="6208601" y="3595771"/>
            <a:ext cx="694267" cy="646331"/>
          </a:xfrm>
          <a:prstGeom prst="rect">
            <a:avLst/>
          </a:prstGeom>
          <a:noFill/>
        </p:spPr>
        <p:txBody>
          <a:bodyPr wrap="square" rtlCol="0">
            <a:spAutoFit/>
          </a:bodyPr>
          <a:lstStyle/>
          <a:p>
            <a:r>
              <a:rPr lang="es-ES" sz="3600" b="1" dirty="0">
                <a:solidFill>
                  <a:schemeClr val="bg1"/>
                </a:solidFill>
              </a:rPr>
              <a:t>01</a:t>
            </a:r>
            <a:endParaRPr lang="es-CO" sz="3600" b="1" dirty="0">
              <a:solidFill>
                <a:schemeClr val="bg1"/>
              </a:solidFill>
            </a:endParaRPr>
          </a:p>
        </p:txBody>
      </p:sp>
      <p:sp>
        <p:nvSpPr>
          <p:cNvPr id="15" name="CuadroTexto 14">
            <a:extLst>
              <a:ext uri="{FF2B5EF4-FFF2-40B4-BE49-F238E27FC236}">
                <a16:creationId xmlns:a16="http://schemas.microsoft.com/office/drawing/2014/main" id="{496061EC-20B1-4A40-A5F0-7570036C451D}"/>
              </a:ext>
            </a:extLst>
          </p:cNvPr>
          <p:cNvSpPr txBox="1"/>
          <p:nvPr/>
        </p:nvSpPr>
        <p:spPr>
          <a:xfrm>
            <a:off x="7225779" y="3711635"/>
            <a:ext cx="3188229" cy="646331"/>
          </a:xfrm>
          <a:prstGeom prst="rect">
            <a:avLst/>
          </a:prstGeom>
          <a:noFill/>
        </p:spPr>
        <p:txBody>
          <a:bodyPr wrap="square" rtlCol="0">
            <a:spAutoFit/>
          </a:bodyPr>
          <a:lstStyle/>
          <a:p>
            <a:pPr algn="ctr"/>
            <a:r>
              <a:rPr lang="es-CO" b="1" dirty="0">
                <a:solidFill>
                  <a:schemeClr val="accent1">
                    <a:lumMod val="75000"/>
                  </a:schemeClr>
                </a:solidFill>
              </a:rPr>
              <a:t>ISO/IEC 25040 - Evaluation reference model and guide</a:t>
            </a:r>
          </a:p>
        </p:txBody>
      </p:sp>
      <p:sp>
        <p:nvSpPr>
          <p:cNvPr id="20" name="Paralelogramo 19">
            <a:extLst>
              <a:ext uri="{FF2B5EF4-FFF2-40B4-BE49-F238E27FC236}">
                <a16:creationId xmlns:a16="http://schemas.microsoft.com/office/drawing/2014/main" id="{98C2684B-CDB7-4084-9135-0AC186F85277}"/>
              </a:ext>
            </a:extLst>
          </p:cNvPr>
          <p:cNvSpPr/>
          <p:nvPr/>
        </p:nvSpPr>
        <p:spPr>
          <a:xfrm>
            <a:off x="5728113" y="4575292"/>
            <a:ext cx="4938961" cy="846221"/>
          </a:xfrm>
          <a:prstGeom prst="parallelogram">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1" name="Paralelogramo 20">
            <a:extLst>
              <a:ext uri="{FF2B5EF4-FFF2-40B4-BE49-F238E27FC236}">
                <a16:creationId xmlns:a16="http://schemas.microsoft.com/office/drawing/2014/main" id="{9537DEC0-2208-489D-8AC3-7AC32BCCC4E2}"/>
              </a:ext>
            </a:extLst>
          </p:cNvPr>
          <p:cNvSpPr/>
          <p:nvPr/>
        </p:nvSpPr>
        <p:spPr>
          <a:xfrm>
            <a:off x="6784329" y="4739239"/>
            <a:ext cx="3694360" cy="1112894"/>
          </a:xfrm>
          <a:prstGeom prst="parallelogram">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2" name="CuadroTexto 21">
            <a:extLst>
              <a:ext uri="{FF2B5EF4-FFF2-40B4-BE49-F238E27FC236}">
                <a16:creationId xmlns:a16="http://schemas.microsoft.com/office/drawing/2014/main" id="{1293FC26-8AEC-4507-B3E7-61853FF7219F}"/>
              </a:ext>
            </a:extLst>
          </p:cNvPr>
          <p:cNvSpPr txBox="1"/>
          <p:nvPr/>
        </p:nvSpPr>
        <p:spPr>
          <a:xfrm>
            <a:off x="6020216" y="4676752"/>
            <a:ext cx="694267" cy="646331"/>
          </a:xfrm>
          <a:prstGeom prst="rect">
            <a:avLst/>
          </a:prstGeom>
          <a:noFill/>
        </p:spPr>
        <p:txBody>
          <a:bodyPr wrap="square" rtlCol="0">
            <a:spAutoFit/>
          </a:bodyPr>
          <a:lstStyle/>
          <a:p>
            <a:r>
              <a:rPr lang="es-ES" sz="3600" b="1" dirty="0">
                <a:solidFill>
                  <a:schemeClr val="bg1"/>
                </a:solidFill>
              </a:rPr>
              <a:t>02</a:t>
            </a:r>
            <a:endParaRPr lang="es-CO" sz="3600" b="1" dirty="0">
              <a:solidFill>
                <a:schemeClr val="bg1"/>
              </a:solidFill>
            </a:endParaRPr>
          </a:p>
        </p:txBody>
      </p:sp>
      <p:sp>
        <p:nvSpPr>
          <p:cNvPr id="23" name="CuadroTexto 22">
            <a:extLst>
              <a:ext uri="{FF2B5EF4-FFF2-40B4-BE49-F238E27FC236}">
                <a16:creationId xmlns:a16="http://schemas.microsoft.com/office/drawing/2014/main" id="{8AA33B93-0AA3-4A36-838E-976499E73853}"/>
              </a:ext>
            </a:extLst>
          </p:cNvPr>
          <p:cNvSpPr txBox="1"/>
          <p:nvPr/>
        </p:nvSpPr>
        <p:spPr>
          <a:xfrm>
            <a:off x="7037394" y="4792616"/>
            <a:ext cx="3188229" cy="923330"/>
          </a:xfrm>
          <a:prstGeom prst="rect">
            <a:avLst/>
          </a:prstGeom>
          <a:noFill/>
        </p:spPr>
        <p:txBody>
          <a:bodyPr wrap="square" rtlCol="0">
            <a:spAutoFit/>
          </a:bodyPr>
          <a:lstStyle/>
          <a:p>
            <a:pPr algn="ctr"/>
            <a:r>
              <a:rPr lang="es-CO" b="1" dirty="0">
                <a:solidFill>
                  <a:schemeClr val="accent1">
                    <a:lumMod val="75000"/>
                  </a:schemeClr>
                </a:solidFill>
              </a:rPr>
              <a:t>ISO/IEC 25041 - Evaluation guide for developers, acquirers and independent evaluators</a:t>
            </a:r>
          </a:p>
        </p:txBody>
      </p:sp>
      <p:sp>
        <p:nvSpPr>
          <p:cNvPr id="29" name="CuadroTexto 28">
            <a:extLst>
              <a:ext uri="{FF2B5EF4-FFF2-40B4-BE49-F238E27FC236}">
                <a16:creationId xmlns:a16="http://schemas.microsoft.com/office/drawing/2014/main" id="{3290784B-5268-46C5-A102-08368C1A2FE7}"/>
              </a:ext>
            </a:extLst>
          </p:cNvPr>
          <p:cNvSpPr txBox="1"/>
          <p:nvPr/>
        </p:nvSpPr>
        <p:spPr>
          <a:xfrm>
            <a:off x="5169034" y="1888355"/>
            <a:ext cx="5686425" cy="1477328"/>
          </a:xfrm>
          <a:prstGeom prst="rect">
            <a:avLst/>
          </a:prstGeom>
          <a:noFill/>
        </p:spPr>
        <p:txBody>
          <a:bodyPr wrap="square" rtlCol="0">
            <a:spAutoFit/>
          </a:bodyPr>
          <a:lstStyle/>
          <a:p>
            <a:pPr marL="0" indent="0" algn="just">
              <a:buNone/>
            </a:pPr>
            <a:r>
              <a:rPr lang="es-CO" dirty="0">
                <a:solidFill>
                  <a:schemeClr val="bg1"/>
                </a:solidFill>
              </a:rPr>
              <a:t>Este apartado incluye normas que proporcionan requisitos, recomendaciones y guías para llevar a cabo el proceso de evaluación del producto software. Esta división se encuentra formada por:</a:t>
            </a:r>
          </a:p>
          <a:p>
            <a:endParaRPr lang="es-CO" dirty="0">
              <a:solidFill>
                <a:schemeClr val="bg1"/>
              </a:solidFill>
            </a:endParaRPr>
          </a:p>
        </p:txBody>
      </p:sp>
    </p:spTree>
    <p:extLst>
      <p:ext uri="{BB962C8B-B14F-4D97-AF65-F5344CB8AC3E}">
        <p14:creationId xmlns:p14="http://schemas.microsoft.com/office/powerpoint/2010/main" val="19555167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 name="Imagen 37">
            <a:extLst>
              <a:ext uri="{FF2B5EF4-FFF2-40B4-BE49-F238E27FC236}">
                <a16:creationId xmlns:a16="http://schemas.microsoft.com/office/drawing/2014/main" id="{8B950720-A529-42CA-BD24-EDE1A26BB0B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5" name="Forma libre: forma 24">
            <a:extLst>
              <a:ext uri="{FF2B5EF4-FFF2-40B4-BE49-F238E27FC236}">
                <a16:creationId xmlns:a16="http://schemas.microsoft.com/office/drawing/2014/main" id="{801BAEAE-6F62-412A-BDDE-19D78F15C32F}"/>
              </a:ext>
            </a:extLst>
          </p:cNvPr>
          <p:cNvSpPr/>
          <p:nvPr/>
        </p:nvSpPr>
        <p:spPr>
          <a:xfrm>
            <a:off x="2733675" y="-11544"/>
            <a:ext cx="9458326" cy="6869544"/>
          </a:xfrm>
          <a:custGeom>
            <a:avLst/>
            <a:gdLst>
              <a:gd name="connsiteX0" fmla="*/ 1512357 w 9055095"/>
              <a:gd name="connsiteY0" fmla="*/ 0 h 6858000"/>
              <a:gd name="connsiteX1" fmla="*/ 9055095 w 9055095"/>
              <a:gd name="connsiteY1" fmla="*/ 0 h 6858000"/>
              <a:gd name="connsiteX2" fmla="*/ 9055095 w 9055095"/>
              <a:gd name="connsiteY2" fmla="*/ 6858000 h 6858000"/>
              <a:gd name="connsiteX3" fmla="*/ 1512357 w 9055095"/>
              <a:gd name="connsiteY3" fmla="*/ 6858000 h 6858000"/>
              <a:gd name="connsiteX4" fmla="*/ 1512356 w 9055095"/>
              <a:gd name="connsiteY4" fmla="*/ 0 h 6858000"/>
              <a:gd name="connsiteX5" fmla="*/ 1512356 w 9055095"/>
              <a:gd name="connsiteY5" fmla="*/ 6858000 h 6858000"/>
              <a:gd name="connsiteX6" fmla="*/ 0 w 9055095"/>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055095" h="6858000">
                <a:moveTo>
                  <a:pt x="1512357" y="0"/>
                </a:moveTo>
                <a:lnTo>
                  <a:pt x="9055095" y="0"/>
                </a:lnTo>
                <a:lnTo>
                  <a:pt x="9055095" y="6858000"/>
                </a:lnTo>
                <a:lnTo>
                  <a:pt x="1512357" y="6858000"/>
                </a:lnTo>
                <a:close/>
                <a:moveTo>
                  <a:pt x="1512356" y="0"/>
                </a:moveTo>
                <a:lnTo>
                  <a:pt x="1512356" y="6858000"/>
                </a:lnTo>
                <a:lnTo>
                  <a:pt x="0" y="6858000"/>
                </a:lnTo>
                <a:close/>
              </a:path>
            </a:pathLst>
          </a:custGeom>
          <a:solidFill>
            <a:schemeClr val="accent1">
              <a:lumMod val="75000"/>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nchor="ctr">
            <a:noAutofit/>
          </a:bodyPr>
          <a:lstStyle/>
          <a:p>
            <a:pPr algn="ctr"/>
            <a:endParaRPr lang="es-CO" dirty="0"/>
          </a:p>
        </p:txBody>
      </p:sp>
      <p:sp>
        <p:nvSpPr>
          <p:cNvPr id="12" name="Forma libre: forma 11">
            <a:extLst>
              <a:ext uri="{FF2B5EF4-FFF2-40B4-BE49-F238E27FC236}">
                <a16:creationId xmlns:a16="http://schemas.microsoft.com/office/drawing/2014/main" id="{2C162981-E1B3-465B-8FA0-A02F0A36E8F2}"/>
              </a:ext>
            </a:extLst>
          </p:cNvPr>
          <p:cNvSpPr/>
          <p:nvPr/>
        </p:nvSpPr>
        <p:spPr>
          <a:xfrm rot="16200000">
            <a:off x="2661229" y="-2661228"/>
            <a:ext cx="6869543" cy="12192000"/>
          </a:xfrm>
          <a:custGeom>
            <a:avLst/>
            <a:gdLst>
              <a:gd name="connsiteX0" fmla="*/ 5 w 6858000"/>
              <a:gd name="connsiteY0" fmla="*/ 1 h 12192000"/>
              <a:gd name="connsiteX1" fmla="*/ 0 w 6858000"/>
              <a:gd name="connsiteY1" fmla="*/ 1 h 12192000"/>
              <a:gd name="connsiteX2" fmla="*/ 0 w 6858000"/>
              <a:gd name="connsiteY2" fmla="*/ 0 h 12192000"/>
              <a:gd name="connsiteX3" fmla="*/ 6858000 w 6858000"/>
              <a:gd name="connsiteY3" fmla="*/ 1 h 12192000"/>
              <a:gd name="connsiteX4" fmla="*/ 6858000 w 6858000"/>
              <a:gd name="connsiteY4" fmla="*/ 1507958 h 12192000"/>
              <a:gd name="connsiteX5" fmla="*/ 5 w 6858000"/>
              <a:gd name="connsiteY5" fmla="*/ 1 h 12192000"/>
              <a:gd name="connsiteX6" fmla="*/ 6858000 w 6858000"/>
              <a:gd name="connsiteY6" fmla="*/ 5077328 h 12192000"/>
              <a:gd name="connsiteX7" fmla="*/ 6858000 w 6858000"/>
              <a:gd name="connsiteY7" fmla="*/ 12192000 h 12192000"/>
              <a:gd name="connsiteX8" fmla="*/ 0 w 6858000"/>
              <a:gd name="connsiteY8" fmla="*/ 12192000 h 12192000"/>
              <a:gd name="connsiteX9" fmla="*/ 0 w 6858000"/>
              <a:gd name="connsiteY9" fmla="*/ 5077328 h 12192000"/>
              <a:gd name="connsiteX10" fmla="*/ 0 w 6858000"/>
              <a:gd name="connsiteY10" fmla="*/ 3569370 h 12192000"/>
              <a:gd name="connsiteX11" fmla="*/ 6858000 w 6858000"/>
              <a:gd name="connsiteY11" fmla="*/ 5077328 h 12192000"/>
              <a:gd name="connsiteX12" fmla="*/ 6858000 w 6858000"/>
              <a:gd name="connsiteY12" fmla="*/ 0 h 12192000"/>
              <a:gd name="connsiteX13" fmla="*/ 6858000 w 6858000"/>
              <a:gd name="connsiteY13" fmla="*/ 1 h 12192000"/>
              <a:gd name="connsiteX14" fmla="*/ 6858000 w 6858000"/>
              <a:gd name="connsiteY14" fmla="*/ 1 h 12192000"/>
              <a:gd name="connsiteX15" fmla="*/ 6858000 w 6858000"/>
              <a:gd name="connsiteY15" fmla="*/ 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6858000" h="12192000">
                <a:moveTo>
                  <a:pt x="5" y="1"/>
                </a:moveTo>
                <a:lnTo>
                  <a:pt x="0" y="1"/>
                </a:lnTo>
                <a:lnTo>
                  <a:pt x="0" y="0"/>
                </a:lnTo>
                <a:close/>
                <a:moveTo>
                  <a:pt x="6858000" y="1"/>
                </a:moveTo>
                <a:lnTo>
                  <a:pt x="6858000" y="1507958"/>
                </a:lnTo>
                <a:lnTo>
                  <a:pt x="5" y="1"/>
                </a:lnTo>
                <a:close/>
                <a:moveTo>
                  <a:pt x="6858000" y="5077328"/>
                </a:moveTo>
                <a:lnTo>
                  <a:pt x="6858000" y="12192000"/>
                </a:lnTo>
                <a:lnTo>
                  <a:pt x="0" y="12192000"/>
                </a:lnTo>
                <a:lnTo>
                  <a:pt x="0" y="5077328"/>
                </a:lnTo>
                <a:lnTo>
                  <a:pt x="0" y="3569370"/>
                </a:lnTo>
                <a:lnTo>
                  <a:pt x="6858000" y="5077328"/>
                </a:lnTo>
                <a:close/>
                <a:moveTo>
                  <a:pt x="6858000" y="0"/>
                </a:moveTo>
                <a:lnTo>
                  <a:pt x="6858000" y="1"/>
                </a:lnTo>
                <a:lnTo>
                  <a:pt x="6858000" y="1"/>
                </a:lnTo>
                <a:lnTo>
                  <a:pt x="6858000" y="0"/>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s-CO" dirty="0">
              <a:solidFill>
                <a:schemeClr val="bg1"/>
              </a:solidFill>
            </a:endParaRPr>
          </a:p>
        </p:txBody>
      </p:sp>
      <p:sp>
        <p:nvSpPr>
          <p:cNvPr id="34" name="CuadroTexto 33">
            <a:extLst>
              <a:ext uri="{FF2B5EF4-FFF2-40B4-BE49-F238E27FC236}">
                <a16:creationId xmlns:a16="http://schemas.microsoft.com/office/drawing/2014/main" id="{0C9978C9-1E01-4FD9-9A57-749F90B0DB06}"/>
              </a:ext>
            </a:extLst>
          </p:cNvPr>
          <p:cNvSpPr txBox="1"/>
          <p:nvPr/>
        </p:nvSpPr>
        <p:spPr>
          <a:xfrm>
            <a:off x="5172073" y="382164"/>
            <a:ext cx="5686425" cy="1077218"/>
          </a:xfrm>
          <a:prstGeom prst="rect">
            <a:avLst/>
          </a:prstGeom>
          <a:noFill/>
        </p:spPr>
        <p:txBody>
          <a:bodyPr wrap="square" rtlCol="0">
            <a:spAutoFit/>
          </a:bodyPr>
          <a:lstStyle/>
          <a:p>
            <a:pPr algn="r"/>
            <a:r>
              <a:rPr lang="es-ES" sz="3200" b="1" dirty="0">
                <a:solidFill>
                  <a:schemeClr val="bg1"/>
                </a:solidFill>
                <a:latin typeface="Bahnschrift SemiBold" panose="020B0502040204020203" pitchFamily="34" charset="0"/>
              </a:rPr>
              <a:t>ISO/IEC 2502N: DIVISIÓN DE EVALUACION DE CALIDAD</a:t>
            </a:r>
            <a:endParaRPr lang="es-CO" sz="3200" b="1" dirty="0">
              <a:solidFill>
                <a:schemeClr val="bg1"/>
              </a:solidFill>
              <a:latin typeface="Bahnschrift SemiBold" panose="020B0502040204020203" pitchFamily="34" charset="0"/>
            </a:endParaRPr>
          </a:p>
        </p:txBody>
      </p:sp>
      <p:sp>
        <p:nvSpPr>
          <p:cNvPr id="14" name="Paralelogramo 13">
            <a:extLst>
              <a:ext uri="{FF2B5EF4-FFF2-40B4-BE49-F238E27FC236}">
                <a16:creationId xmlns:a16="http://schemas.microsoft.com/office/drawing/2014/main" id="{EF977CAE-551B-491D-9F39-303A4E21E7DC}"/>
              </a:ext>
            </a:extLst>
          </p:cNvPr>
          <p:cNvSpPr/>
          <p:nvPr/>
        </p:nvSpPr>
        <p:spPr>
          <a:xfrm>
            <a:off x="6104883" y="1969453"/>
            <a:ext cx="4938961" cy="846221"/>
          </a:xfrm>
          <a:prstGeom prst="parallelogram">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5" name="Paralelogramo 14">
            <a:extLst>
              <a:ext uri="{FF2B5EF4-FFF2-40B4-BE49-F238E27FC236}">
                <a16:creationId xmlns:a16="http://schemas.microsoft.com/office/drawing/2014/main" id="{B7E6A702-96F2-4B7F-87FB-3D7D67990FA9}"/>
              </a:ext>
            </a:extLst>
          </p:cNvPr>
          <p:cNvSpPr/>
          <p:nvPr/>
        </p:nvSpPr>
        <p:spPr>
          <a:xfrm>
            <a:off x="7161099" y="2133400"/>
            <a:ext cx="3694360" cy="753087"/>
          </a:xfrm>
          <a:prstGeom prst="parallelogram">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6" name="CuadroTexto 15">
            <a:extLst>
              <a:ext uri="{FF2B5EF4-FFF2-40B4-BE49-F238E27FC236}">
                <a16:creationId xmlns:a16="http://schemas.microsoft.com/office/drawing/2014/main" id="{72D6AA13-6BBB-414C-81BD-91F9050AD2DD}"/>
              </a:ext>
            </a:extLst>
          </p:cNvPr>
          <p:cNvSpPr txBox="1"/>
          <p:nvPr/>
        </p:nvSpPr>
        <p:spPr>
          <a:xfrm>
            <a:off x="6396986" y="2070913"/>
            <a:ext cx="694267" cy="646331"/>
          </a:xfrm>
          <a:prstGeom prst="rect">
            <a:avLst/>
          </a:prstGeom>
          <a:noFill/>
        </p:spPr>
        <p:txBody>
          <a:bodyPr wrap="square" rtlCol="0">
            <a:spAutoFit/>
          </a:bodyPr>
          <a:lstStyle/>
          <a:p>
            <a:r>
              <a:rPr lang="es-ES" sz="3600" b="1" dirty="0">
                <a:solidFill>
                  <a:schemeClr val="bg1"/>
                </a:solidFill>
              </a:rPr>
              <a:t>03</a:t>
            </a:r>
            <a:endParaRPr lang="es-CO" sz="3600" b="1" dirty="0">
              <a:solidFill>
                <a:schemeClr val="bg1"/>
              </a:solidFill>
            </a:endParaRPr>
          </a:p>
        </p:txBody>
      </p:sp>
      <p:sp>
        <p:nvSpPr>
          <p:cNvPr id="17" name="CuadroTexto 16">
            <a:extLst>
              <a:ext uri="{FF2B5EF4-FFF2-40B4-BE49-F238E27FC236}">
                <a16:creationId xmlns:a16="http://schemas.microsoft.com/office/drawing/2014/main" id="{74D6BA9B-22EC-4EEB-984C-2DFAAE055459}"/>
              </a:ext>
            </a:extLst>
          </p:cNvPr>
          <p:cNvSpPr txBox="1"/>
          <p:nvPr/>
        </p:nvSpPr>
        <p:spPr>
          <a:xfrm>
            <a:off x="7414164" y="2186777"/>
            <a:ext cx="3188229" cy="646331"/>
          </a:xfrm>
          <a:prstGeom prst="rect">
            <a:avLst/>
          </a:prstGeom>
          <a:noFill/>
        </p:spPr>
        <p:txBody>
          <a:bodyPr wrap="square" rtlCol="0">
            <a:spAutoFit/>
          </a:bodyPr>
          <a:lstStyle/>
          <a:p>
            <a:pPr algn="ctr"/>
            <a:r>
              <a:rPr lang="es-CO" b="1" dirty="0">
                <a:solidFill>
                  <a:schemeClr val="accent1">
                    <a:lumMod val="75000"/>
                  </a:schemeClr>
                </a:solidFill>
              </a:rPr>
              <a:t>ISO/IEC 25042 - Evaluation modules</a:t>
            </a:r>
          </a:p>
        </p:txBody>
      </p:sp>
      <p:sp>
        <p:nvSpPr>
          <p:cNvPr id="18" name="Paralelogramo 17">
            <a:extLst>
              <a:ext uri="{FF2B5EF4-FFF2-40B4-BE49-F238E27FC236}">
                <a16:creationId xmlns:a16="http://schemas.microsoft.com/office/drawing/2014/main" id="{33F937B6-F360-48D1-B678-DC25982E61A1}"/>
              </a:ext>
            </a:extLst>
          </p:cNvPr>
          <p:cNvSpPr/>
          <p:nvPr/>
        </p:nvSpPr>
        <p:spPr>
          <a:xfrm>
            <a:off x="5916498" y="3050434"/>
            <a:ext cx="4938961" cy="846221"/>
          </a:xfrm>
          <a:prstGeom prst="parallelogram">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9" name="Paralelogramo 18">
            <a:extLst>
              <a:ext uri="{FF2B5EF4-FFF2-40B4-BE49-F238E27FC236}">
                <a16:creationId xmlns:a16="http://schemas.microsoft.com/office/drawing/2014/main" id="{51AA0A94-2045-49D8-A146-7C7EFC9B2444}"/>
              </a:ext>
            </a:extLst>
          </p:cNvPr>
          <p:cNvSpPr/>
          <p:nvPr/>
        </p:nvSpPr>
        <p:spPr>
          <a:xfrm>
            <a:off x="6972714" y="3214381"/>
            <a:ext cx="3694360" cy="753087"/>
          </a:xfrm>
          <a:prstGeom prst="parallelogram">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0" name="CuadroTexto 19">
            <a:extLst>
              <a:ext uri="{FF2B5EF4-FFF2-40B4-BE49-F238E27FC236}">
                <a16:creationId xmlns:a16="http://schemas.microsoft.com/office/drawing/2014/main" id="{804AA666-472B-4A0B-948D-3417A9578AFB}"/>
              </a:ext>
            </a:extLst>
          </p:cNvPr>
          <p:cNvSpPr txBox="1"/>
          <p:nvPr/>
        </p:nvSpPr>
        <p:spPr>
          <a:xfrm>
            <a:off x="6208601" y="3151894"/>
            <a:ext cx="694267" cy="646331"/>
          </a:xfrm>
          <a:prstGeom prst="rect">
            <a:avLst/>
          </a:prstGeom>
          <a:noFill/>
        </p:spPr>
        <p:txBody>
          <a:bodyPr wrap="square" rtlCol="0">
            <a:spAutoFit/>
          </a:bodyPr>
          <a:lstStyle/>
          <a:p>
            <a:r>
              <a:rPr lang="es-ES" sz="3600" b="1" dirty="0">
                <a:solidFill>
                  <a:schemeClr val="bg1"/>
                </a:solidFill>
              </a:rPr>
              <a:t>04</a:t>
            </a:r>
            <a:endParaRPr lang="es-CO" sz="3600" b="1" dirty="0">
              <a:solidFill>
                <a:schemeClr val="bg1"/>
              </a:solidFill>
            </a:endParaRPr>
          </a:p>
        </p:txBody>
      </p:sp>
      <p:sp>
        <p:nvSpPr>
          <p:cNvPr id="21" name="CuadroTexto 20">
            <a:extLst>
              <a:ext uri="{FF2B5EF4-FFF2-40B4-BE49-F238E27FC236}">
                <a16:creationId xmlns:a16="http://schemas.microsoft.com/office/drawing/2014/main" id="{C967BDB6-620C-4AB3-856E-E3096090ECC9}"/>
              </a:ext>
            </a:extLst>
          </p:cNvPr>
          <p:cNvSpPr txBox="1"/>
          <p:nvPr/>
        </p:nvSpPr>
        <p:spPr>
          <a:xfrm>
            <a:off x="7225779" y="3267758"/>
            <a:ext cx="3188229" cy="646331"/>
          </a:xfrm>
          <a:prstGeom prst="rect">
            <a:avLst/>
          </a:prstGeom>
          <a:noFill/>
        </p:spPr>
        <p:txBody>
          <a:bodyPr wrap="square" rtlCol="0">
            <a:spAutoFit/>
          </a:bodyPr>
          <a:lstStyle/>
          <a:p>
            <a:pPr algn="ctr"/>
            <a:r>
              <a:rPr lang="es-CO" b="1" dirty="0">
                <a:solidFill>
                  <a:schemeClr val="accent1">
                    <a:lumMod val="75000"/>
                  </a:schemeClr>
                </a:solidFill>
              </a:rPr>
              <a:t>ISO/IEC 25045 - Evaluation module for recoverability</a:t>
            </a:r>
          </a:p>
        </p:txBody>
      </p:sp>
    </p:spTree>
    <p:extLst>
      <p:ext uri="{BB962C8B-B14F-4D97-AF65-F5344CB8AC3E}">
        <p14:creationId xmlns:p14="http://schemas.microsoft.com/office/powerpoint/2010/main" val="12021022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 name="Imagen 37">
            <a:extLst>
              <a:ext uri="{FF2B5EF4-FFF2-40B4-BE49-F238E27FC236}">
                <a16:creationId xmlns:a16="http://schemas.microsoft.com/office/drawing/2014/main" id="{8B950720-A529-42CA-BD24-EDE1A26BB0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5" name="Forma libre: forma 24">
            <a:extLst>
              <a:ext uri="{FF2B5EF4-FFF2-40B4-BE49-F238E27FC236}">
                <a16:creationId xmlns:a16="http://schemas.microsoft.com/office/drawing/2014/main" id="{801BAEAE-6F62-412A-BDDE-19D78F15C32F}"/>
              </a:ext>
            </a:extLst>
          </p:cNvPr>
          <p:cNvSpPr/>
          <p:nvPr/>
        </p:nvSpPr>
        <p:spPr>
          <a:xfrm>
            <a:off x="2733675" y="-11544"/>
            <a:ext cx="9458326" cy="6869544"/>
          </a:xfrm>
          <a:custGeom>
            <a:avLst/>
            <a:gdLst>
              <a:gd name="connsiteX0" fmla="*/ 1512357 w 9055095"/>
              <a:gd name="connsiteY0" fmla="*/ 0 h 6858000"/>
              <a:gd name="connsiteX1" fmla="*/ 9055095 w 9055095"/>
              <a:gd name="connsiteY1" fmla="*/ 0 h 6858000"/>
              <a:gd name="connsiteX2" fmla="*/ 9055095 w 9055095"/>
              <a:gd name="connsiteY2" fmla="*/ 6858000 h 6858000"/>
              <a:gd name="connsiteX3" fmla="*/ 1512357 w 9055095"/>
              <a:gd name="connsiteY3" fmla="*/ 6858000 h 6858000"/>
              <a:gd name="connsiteX4" fmla="*/ 1512356 w 9055095"/>
              <a:gd name="connsiteY4" fmla="*/ 0 h 6858000"/>
              <a:gd name="connsiteX5" fmla="*/ 1512356 w 9055095"/>
              <a:gd name="connsiteY5" fmla="*/ 6858000 h 6858000"/>
              <a:gd name="connsiteX6" fmla="*/ 0 w 9055095"/>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055095" h="6858000">
                <a:moveTo>
                  <a:pt x="1512357" y="0"/>
                </a:moveTo>
                <a:lnTo>
                  <a:pt x="9055095" y="0"/>
                </a:lnTo>
                <a:lnTo>
                  <a:pt x="9055095" y="6858000"/>
                </a:lnTo>
                <a:lnTo>
                  <a:pt x="1512357" y="6858000"/>
                </a:lnTo>
                <a:close/>
                <a:moveTo>
                  <a:pt x="1512356" y="0"/>
                </a:moveTo>
                <a:lnTo>
                  <a:pt x="1512356" y="6858000"/>
                </a:lnTo>
                <a:lnTo>
                  <a:pt x="0" y="6858000"/>
                </a:lnTo>
                <a:close/>
              </a:path>
            </a:pathLst>
          </a:custGeom>
          <a:solidFill>
            <a:schemeClr val="accent1">
              <a:lumMod val="75000"/>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nchor="ctr">
            <a:noAutofit/>
          </a:bodyPr>
          <a:lstStyle/>
          <a:p>
            <a:pPr algn="ctr"/>
            <a:endParaRPr lang="es-CO" dirty="0"/>
          </a:p>
        </p:txBody>
      </p:sp>
      <p:sp>
        <p:nvSpPr>
          <p:cNvPr id="12" name="Forma libre: forma 11">
            <a:extLst>
              <a:ext uri="{FF2B5EF4-FFF2-40B4-BE49-F238E27FC236}">
                <a16:creationId xmlns:a16="http://schemas.microsoft.com/office/drawing/2014/main" id="{2C162981-E1B3-465B-8FA0-A02F0A36E8F2}"/>
              </a:ext>
            </a:extLst>
          </p:cNvPr>
          <p:cNvSpPr/>
          <p:nvPr/>
        </p:nvSpPr>
        <p:spPr>
          <a:xfrm rot="16200000">
            <a:off x="2661228" y="-2661228"/>
            <a:ext cx="6869543" cy="12192000"/>
          </a:xfrm>
          <a:custGeom>
            <a:avLst/>
            <a:gdLst>
              <a:gd name="connsiteX0" fmla="*/ 5 w 6858000"/>
              <a:gd name="connsiteY0" fmla="*/ 1 h 12192000"/>
              <a:gd name="connsiteX1" fmla="*/ 0 w 6858000"/>
              <a:gd name="connsiteY1" fmla="*/ 1 h 12192000"/>
              <a:gd name="connsiteX2" fmla="*/ 0 w 6858000"/>
              <a:gd name="connsiteY2" fmla="*/ 0 h 12192000"/>
              <a:gd name="connsiteX3" fmla="*/ 6858000 w 6858000"/>
              <a:gd name="connsiteY3" fmla="*/ 1 h 12192000"/>
              <a:gd name="connsiteX4" fmla="*/ 6858000 w 6858000"/>
              <a:gd name="connsiteY4" fmla="*/ 1507958 h 12192000"/>
              <a:gd name="connsiteX5" fmla="*/ 5 w 6858000"/>
              <a:gd name="connsiteY5" fmla="*/ 1 h 12192000"/>
              <a:gd name="connsiteX6" fmla="*/ 6858000 w 6858000"/>
              <a:gd name="connsiteY6" fmla="*/ 5077328 h 12192000"/>
              <a:gd name="connsiteX7" fmla="*/ 6858000 w 6858000"/>
              <a:gd name="connsiteY7" fmla="*/ 12192000 h 12192000"/>
              <a:gd name="connsiteX8" fmla="*/ 0 w 6858000"/>
              <a:gd name="connsiteY8" fmla="*/ 12192000 h 12192000"/>
              <a:gd name="connsiteX9" fmla="*/ 0 w 6858000"/>
              <a:gd name="connsiteY9" fmla="*/ 5077328 h 12192000"/>
              <a:gd name="connsiteX10" fmla="*/ 0 w 6858000"/>
              <a:gd name="connsiteY10" fmla="*/ 3569370 h 12192000"/>
              <a:gd name="connsiteX11" fmla="*/ 6858000 w 6858000"/>
              <a:gd name="connsiteY11" fmla="*/ 5077328 h 12192000"/>
              <a:gd name="connsiteX12" fmla="*/ 6858000 w 6858000"/>
              <a:gd name="connsiteY12" fmla="*/ 0 h 12192000"/>
              <a:gd name="connsiteX13" fmla="*/ 6858000 w 6858000"/>
              <a:gd name="connsiteY13" fmla="*/ 1 h 12192000"/>
              <a:gd name="connsiteX14" fmla="*/ 6858000 w 6858000"/>
              <a:gd name="connsiteY14" fmla="*/ 1 h 12192000"/>
              <a:gd name="connsiteX15" fmla="*/ 6858000 w 6858000"/>
              <a:gd name="connsiteY15" fmla="*/ 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6858000" h="12192000">
                <a:moveTo>
                  <a:pt x="5" y="1"/>
                </a:moveTo>
                <a:lnTo>
                  <a:pt x="0" y="1"/>
                </a:lnTo>
                <a:lnTo>
                  <a:pt x="0" y="0"/>
                </a:lnTo>
                <a:close/>
                <a:moveTo>
                  <a:pt x="6858000" y="1"/>
                </a:moveTo>
                <a:lnTo>
                  <a:pt x="6858000" y="1507958"/>
                </a:lnTo>
                <a:lnTo>
                  <a:pt x="5" y="1"/>
                </a:lnTo>
                <a:close/>
                <a:moveTo>
                  <a:pt x="6858000" y="5077328"/>
                </a:moveTo>
                <a:lnTo>
                  <a:pt x="6858000" y="12192000"/>
                </a:lnTo>
                <a:lnTo>
                  <a:pt x="0" y="12192000"/>
                </a:lnTo>
                <a:lnTo>
                  <a:pt x="0" y="5077328"/>
                </a:lnTo>
                <a:lnTo>
                  <a:pt x="0" y="3569370"/>
                </a:lnTo>
                <a:lnTo>
                  <a:pt x="6858000" y="5077328"/>
                </a:lnTo>
                <a:close/>
                <a:moveTo>
                  <a:pt x="6858000" y="0"/>
                </a:moveTo>
                <a:lnTo>
                  <a:pt x="6858000" y="1"/>
                </a:lnTo>
                <a:lnTo>
                  <a:pt x="6858000" y="1"/>
                </a:lnTo>
                <a:lnTo>
                  <a:pt x="6858000" y="0"/>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s-CO" dirty="0">
              <a:solidFill>
                <a:schemeClr val="bg1"/>
              </a:solidFill>
            </a:endParaRPr>
          </a:p>
        </p:txBody>
      </p:sp>
      <p:sp>
        <p:nvSpPr>
          <p:cNvPr id="11" name="Paralelogramo 10">
            <a:extLst>
              <a:ext uri="{FF2B5EF4-FFF2-40B4-BE49-F238E27FC236}">
                <a16:creationId xmlns:a16="http://schemas.microsoft.com/office/drawing/2014/main" id="{6E98DF9A-B9EE-4DDB-996D-BDB5EFD793BC}"/>
              </a:ext>
            </a:extLst>
          </p:cNvPr>
          <p:cNvSpPr/>
          <p:nvPr/>
        </p:nvSpPr>
        <p:spPr>
          <a:xfrm>
            <a:off x="5916498" y="3100228"/>
            <a:ext cx="4938961" cy="846221"/>
          </a:xfrm>
          <a:prstGeom prst="parallelogram">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3" name="Paralelogramo 12">
            <a:extLst>
              <a:ext uri="{FF2B5EF4-FFF2-40B4-BE49-F238E27FC236}">
                <a16:creationId xmlns:a16="http://schemas.microsoft.com/office/drawing/2014/main" id="{95D1447B-5BBE-43C7-B3B1-574F9493E6F1}"/>
              </a:ext>
            </a:extLst>
          </p:cNvPr>
          <p:cNvSpPr/>
          <p:nvPr/>
        </p:nvSpPr>
        <p:spPr>
          <a:xfrm>
            <a:off x="6972714" y="3264175"/>
            <a:ext cx="3694360" cy="753087"/>
          </a:xfrm>
          <a:prstGeom prst="parallelogram">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4" name="CuadroTexto 13">
            <a:extLst>
              <a:ext uri="{FF2B5EF4-FFF2-40B4-BE49-F238E27FC236}">
                <a16:creationId xmlns:a16="http://schemas.microsoft.com/office/drawing/2014/main" id="{9C7DD555-2635-4844-8E90-D77BA494277B}"/>
              </a:ext>
            </a:extLst>
          </p:cNvPr>
          <p:cNvSpPr txBox="1"/>
          <p:nvPr/>
        </p:nvSpPr>
        <p:spPr>
          <a:xfrm>
            <a:off x="6208601" y="3201688"/>
            <a:ext cx="694267" cy="646331"/>
          </a:xfrm>
          <a:prstGeom prst="rect">
            <a:avLst/>
          </a:prstGeom>
          <a:noFill/>
        </p:spPr>
        <p:txBody>
          <a:bodyPr wrap="square" rtlCol="0">
            <a:spAutoFit/>
          </a:bodyPr>
          <a:lstStyle/>
          <a:p>
            <a:r>
              <a:rPr lang="es-ES" sz="3600" b="1" dirty="0">
                <a:solidFill>
                  <a:schemeClr val="bg1"/>
                </a:solidFill>
              </a:rPr>
              <a:t>01</a:t>
            </a:r>
            <a:endParaRPr lang="es-CO" sz="3600" b="1" dirty="0">
              <a:solidFill>
                <a:schemeClr val="bg1"/>
              </a:solidFill>
            </a:endParaRPr>
          </a:p>
        </p:txBody>
      </p:sp>
      <p:sp>
        <p:nvSpPr>
          <p:cNvPr id="15" name="CuadroTexto 14">
            <a:extLst>
              <a:ext uri="{FF2B5EF4-FFF2-40B4-BE49-F238E27FC236}">
                <a16:creationId xmlns:a16="http://schemas.microsoft.com/office/drawing/2014/main" id="{496061EC-20B1-4A40-A5F0-7570036C451D}"/>
              </a:ext>
            </a:extLst>
          </p:cNvPr>
          <p:cNvSpPr txBox="1"/>
          <p:nvPr/>
        </p:nvSpPr>
        <p:spPr>
          <a:xfrm>
            <a:off x="7225779" y="3317552"/>
            <a:ext cx="3188229" cy="646331"/>
          </a:xfrm>
          <a:prstGeom prst="rect">
            <a:avLst/>
          </a:prstGeom>
          <a:noFill/>
        </p:spPr>
        <p:txBody>
          <a:bodyPr wrap="square" rtlCol="0">
            <a:spAutoFit/>
          </a:bodyPr>
          <a:lstStyle/>
          <a:p>
            <a:pPr algn="ctr"/>
            <a:r>
              <a:rPr lang="es-ES" b="1" dirty="0">
                <a:solidFill>
                  <a:schemeClr val="accent1">
                    <a:lumMod val="75000"/>
                  </a:schemeClr>
                </a:solidFill>
              </a:rPr>
              <a:t>Establecer los requisitos de la evaluación</a:t>
            </a:r>
            <a:endParaRPr lang="es-CO" b="1" dirty="0">
              <a:solidFill>
                <a:schemeClr val="accent1">
                  <a:lumMod val="75000"/>
                </a:schemeClr>
              </a:solidFill>
            </a:endParaRPr>
          </a:p>
        </p:txBody>
      </p:sp>
      <p:sp>
        <p:nvSpPr>
          <p:cNvPr id="20" name="Paralelogramo 19">
            <a:extLst>
              <a:ext uri="{FF2B5EF4-FFF2-40B4-BE49-F238E27FC236}">
                <a16:creationId xmlns:a16="http://schemas.microsoft.com/office/drawing/2014/main" id="{98C2684B-CDB7-4084-9135-0AC186F85277}"/>
              </a:ext>
            </a:extLst>
          </p:cNvPr>
          <p:cNvSpPr/>
          <p:nvPr/>
        </p:nvSpPr>
        <p:spPr>
          <a:xfrm>
            <a:off x="5728113" y="4181209"/>
            <a:ext cx="4938961" cy="846221"/>
          </a:xfrm>
          <a:prstGeom prst="parallelogram">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1" name="Paralelogramo 20">
            <a:extLst>
              <a:ext uri="{FF2B5EF4-FFF2-40B4-BE49-F238E27FC236}">
                <a16:creationId xmlns:a16="http://schemas.microsoft.com/office/drawing/2014/main" id="{9537DEC0-2208-489D-8AC3-7AC32BCCC4E2}"/>
              </a:ext>
            </a:extLst>
          </p:cNvPr>
          <p:cNvSpPr/>
          <p:nvPr/>
        </p:nvSpPr>
        <p:spPr>
          <a:xfrm>
            <a:off x="6784329" y="4345156"/>
            <a:ext cx="3694360" cy="753087"/>
          </a:xfrm>
          <a:prstGeom prst="parallelogram">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2" name="CuadroTexto 21">
            <a:extLst>
              <a:ext uri="{FF2B5EF4-FFF2-40B4-BE49-F238E27FC236}">
                <a16:creationId xmlns:a16="http://schemas.microsoft.com/office/drawing/2014/main" id="{1293FC26-8AEC-4507-B3E7-61853FF7219F}"/>
              </a:ext>
            </a:extLst>
          </p:cNvPr>
          <p:cNvSpPr txBox="1"/>
          <p:nvPr/>
        </p:nvSpPr>
        <p:spPr>
          <a:xfrm>
            <a:off x="6020216" y="4282669"/>
            <a:ext cx="694267" cy="646331"/>
          </a:xfrm>
          <a:prstGeom prst="rect">
            <a:avLst/>
          </a:prstGeom>
          <a:noFill/>
        </p:spPr>
        <p:txBody>
          <a:bodyPr wrap="square" rtlCol="0">
            <a:spAutoFit/>
          </a:bodyPr>
          <a:lstStyle/>
          <a:p>
            <a:r>
              <a:rPr lang="es-ES" sz="3600" b="1" dirty="0">
                <a:solidFill>
                  <a:schemeClr val="bg1"/>
                </a:solidFill>
              </a:rPr>
              <a:t>02</a:t>
            </a:r>
            <a:endParaRPr lang="es-CO" sz="3600" b="1" dirty="0">
              <a:solidFill>
                <a:schemeClr val="bg1"/>
              </a:solidFill>
            </a:endParaRPr>
          </a:p>
        </p:txBody>
      </p:sp>
      <p:sp>
        <p:nvSpPr>
          <p:cNvPr id="23" name="CuadroTexto 22">
            <a:extLst>
              <a:ext uri="{FF2B5EF4-FFF2-40B4-BE49-F238E27FC236}">
                <a16:creationId xmlns:a16="http://schemas.microsoft.com/office/drawing/2014/main" id="{8AA33B93-0AA3-4A36-838E-976499E73853}"/>
              </a:ext>
            </a:extLst>
          </p:cNvPr>
          <p:cNvSpPr txBox="1"/>
          <p:nvPr/>
        </p:nvSpPr>
        <p:spPr>
          <a:xfrm>
            <a:off x="7037394" y="4541371"/>
            <a:ext cx="3188229" cy="369332"/>
          </a:xfrm>
          <a:prstGeom prst="rect">
            <a:avLst/>
          </a:prstGeom>
          <a:noFill/>
        </p:spPr>
        <p:txBody>
          <a:bodyPr wrap="square" rtlCol="0">
            <a:spAutoFit/>
          </a:bodyPr>
          <a:lstStyle/>
          <a:p>
            <a:pPr algn="ctr"/>
            <a:r>
              <a:rPr lang="es-ES" b="1" dirty="0">
                <a:solidFill>
                  <a:schemeClr val="accent1">
                    <a:lumMod val="75000"/>
                  </a:schemeClr>
                </a:solidFill>
              </a:rPr>
              <a:t>Especificar la evaluación</a:t>
            </a:r>
            <a:endParaRPr lang="es-CO" b="1" dirty="0">
              <a:solidFill>
                <a:schemeClr val="accent1">
                  <a:lumMod val="75000"/>
                </a:schemeClr>
              </a:solidFill>
            </a:endParaRPr>
          </a:p>
        </p:txBody>
      </p:sp>
      <p:sp>
        <p:nvSpPr>
          <p:cNvPr id="24" name="Paralelogramo 23">
            <a:extLst>
              <a:ext uri="{FF2B5EF4-FFF2-40B4-BE49-F238E27FC236}">
                <a16:creationId xmlns:a16="http://schemas.microsoft.com/office/drawing/2014/main" id="{755E40FA-2A05-43D0-A5C5-7E81B0BD1A82}"/>
              </a:ext>
            </a:extLst>
          </p:cNvPr>
          <p:cNvSpPr/>
          <p:nvPr/>
        </p:nvSpPr>
        <p:spPr>
          <a:xfrm>
            <a:off x="5539728" y="5262190"/>
            <a:ext cx="4938961" cy="846221"/>
          </a:xfrm>
          <a:prstGeom prst="parallelogram">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6" name="Paralelogramo 25">
            <a:extLst>
              <a:ext uri="{FF2B5EF4-FFF2-40B4-BE49-F238E27FC236}">
                <a16:creationId xmlns:a16="http://schemas.microsoft.com/office/drawing/2014/main" id="{00B8423F-5E5F-477C-9D34-600C7637D1DA}"/>
              </a:ext>
            </a:extLst>
          </p:cNvPr>
          <p:cNvSpPr/>
          <p:nvPr/>
        </p:nvSpPr>
        <p:spPr>
          <a:xfrm>
            <a:off x="6595944" y="5426137"/>
            <a:ext cx="3694360" cy="753087"/>
          </a:xfrm>
          <a:prstGeom prst="parallelogram">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7" name="CuadroTexto 26">
            <a:extLst>
              <a:ext uri="{FF2B5EF4-FFF2-40B4-BE49-F238E27FC236}">
                <a16:creationId xmlns:a16="http://schemas.microsoft.com/office/drawing/2014/main" id="{907EB759-D081-4F2F-BF59-816141809972}"/>
              </a:ext>
            </a:extLst>
          </p:cNvPr>
          <p:cNvSpPr txBox="1"/>
          <p:nvPr/>
        </p:nvSpPr>
        <p:spPr>
          <a:xfrm>
            <a:off x="5831831" y="5363650"/>
            <a:ext cx="694267" cy="646331"/>
          </a:xfrm>
          <a:prstGeom prst="rect">
            <a:avLst/>
          </a:prstGeom>
          <a:noFill/>
        </p:spPr>
        <p:txBody>
          <a:bodyPr wrap="square" rtlCol="0">
            <a:spAutoFit/>
          </a:bodyPr>
          <a:lstStyle/>
          <a:p>
            <a:r>
              <a:rPr lang="es-ES" sz="3600" b="1" dirty="0">
                <a:solidFill>
                  <a:schemeClr val="bg1"/>
                </a:solidFill>
              </a:rPr>
              <a:t>03</a:t>
            </a:r>
            <a:endParaRPr lang="es-CO" sz="3600" b="1" dirty="0">
              <a:solidFill>
                <a:schemeClr val="bg1"/>
              </a:solidFill>
            </a:endParaRPr>
          </a:p>
        </p:txBody>
      </p:sp>
      <p:sp>
        <p:nvSpPr>
          <p:cNvPr id="28" name="CuadroTexto 27">
            <a:extLst>
              <a:ext uri="{FF2B5EF4-FFF2-40B4-BE49-F238E27FC236}">
                <a16:creationId xmlns:a16="http://schemas.microsoft.com/office/drawing/2014/main" id="{3C3ACF10-15E6-4C03-95E1-894A95B7F869}"/>
              </a:ext>
            </a:extLst>
          </p:cNvPr>
          <p:cNvSpPr txBox="1"/>
          <p:nvPr/>
        </p:nvSpPr>
        <p:spPr>
          <a:xfrm>
            <a:off x="6791863" y="5640649"/>
            <a:ext cx="3188229" cy="369332"/>
          </a:xfrm>
          <a:prstGeom prst="rect">
            <a:avLst/>
          </a:prstGeom>
          <a:noFill/>
        </p:spPr>
        <p:txBody>
          <a:bodyPr wrap="square" rtlCol="0">
            <a:spAutoFit/>
          </a:bodyPr>
          <a:lstStyle/>
          <a:p>
            <a:pPr algn="ctr"/>
            <a:r>
              <a:rPr lang="es-ES" b="1" dirty="0">
                <a:solidFill>
                  <a:schemeClr val="accent1">
                    <a:lumMod val="75000"/>
                  </a:schemeClr>
                </a:solidFill>
              </a:rPr>
              <a:t>Diseñar la evaluación</a:t>
            </a:r>
            <a:endParaRPr lang="es-CO" b="1" dirty="0">
              <a:solidFill>
                <a:schemeClr val="accent1">
                  <a:lumMod val="75000"/>
                </a:schemeClr>
              </a:solidFill>
            </a:endParaRPr>
          </a:p>
        </p:txBody>
      </p:sp>
      <p:sp>
        <p:nvSpPr>
          <p:cNvPr id="29" name="CuadroTexto 28">
            <a:extLst>
              <a:ext uri="{FF2B5EF4-FFF2-40B4-BE49-F238E27FC236}">
                <a16:creationId xmlns:a16="http://schemas.microsoft.com/office/drawing/2014/main" id="{90F2786C-1E83-4E28-93BF-09DCB37FE519}"/>
              </a:ext>
            </a:extLst>
          </p:cNvPr>
          <p:cNvSpPr txBox="1"/>
          <p:nvPr/>
        </p:nvSpPr>
        <p:spPr>
          <a:xfrm>
            <a:off x="5169034" y="1888355"/>
            <a:ext cx="5686425" cy="1200329"/>
          </a:xfrm>
          <a:prstGeom prst="rect">
            <a:avLst/>
          </a:prstGeom>
          <a:noFill/>
        </p:spPr>
        <p:txBody>
          <a:bodyPr wrap="square" rtlCol="0">
            <a:spAutoFit/>
          </a:bodyPr>
          <a:lstStyle/>
          <a:p>
            <a:pPr algn="just"/>
            <a:r>
              <a:rPr lang="es-CO" dirty="0">
                <a:solidFill>
                  <a:schemeClr val="bg1"/>
                </a:solidFill>
              </a:rPr>
              <a:t>ISO/IEC 25040: ISO/IEC 25040 define el proceso para llevar a cabo la evaluación del producto software. Dicho proceso de evaluación consta de un total de cinco actividades.</a:t>
            </a:r>
          </a:p>
          <a:p>
            <a:pPr algn="just"/>
            <a:endParaRPr lang="es-CO" dirty="0">
              <a:solidFill>
                <a:schemeClr val="bg1"/>
              </a:solidFill>
            </a:endParaRPr>
          </a:p>
        </p:txBody>
      </p:sp>
      <p:sp>
        <p:nvSpPr>
          <p:cNvPr id="30" name="CuadroTexto 29">
            <a:extLst>
              <a:ext uri="{FF2B5EF4-FFF2-40B4-BE49-F238E27FC236}">
                <a16:creationId xmlns:a16="http://schemas.microsoft.com/office/drawing/2014/main" id="{D1C76801-17EC-49E6-AB48-F49A00EC2729}"/>
              </a:ext>
            </a:extLst>
          </p:cNvPr>
          <p:cNvSpPr txBox="1"/>
          <p:nvPr/>
        </p:nvSpPr>
        <p:spPr>
          <a:xfrm>
            <a:off x="5172073" y="382164"/>
            <a:ext cx="5686425" cy="1077218"/>
          </a:xfrm>
          <a:prstGeom prst="rect">
            <a:avLst/>
          </a:prstGeom>
          <a:noFill/>
        </p:spPr>
        <p:txBody>
          <a:bodyPr wrap="square" rtlCol="0">
            <a:spAutoFit/>
          </a:bodyPr>
          <a:lstStyle/>
          <a:p>
            <a:pPr algn="r"/>
            <a:r>
              <a:rPr lang="es-ES" sz="3200" b="1" dirty="0">
                <a:solidFill>
                  <a:schemeClr val="bg1"/>
                </a:solidFill>
                <a:latin typeface="Bahnschrift SemiBold" panose="020B0502040204020203" pitchFamily="34" charset="0"/>
              </a:rPr>
              <a:t>ISO/IEC 25040: APARTADOS ESPECIALES</a:t>
            </a:r>
            <a:endParaRPr lang="es-CO" sz="3200" b="1" dirty="0">
              <a:solidFill>
                <a:schemeClr val="bg1"/>
              </a:solidFill>
              <a:latin typeface="Bahnschrift SemiBold" panose="020B0502040204020203" pitchFamily="34" charset="0"/>
            </a:endParaRPr>
          </a:p>
        </p:txBody>
      </p:sp>
    </p:spTree>
    <p:extLst>
      <p:ext uri="{BB962C8B-B14F-4D97-AF65-F5344CB8AC3E}">
        <p14:creationId xmlns:p14="http://schemas.microsoft.com/office/powerpoint/2010/main" val="9024010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 name="Imagen 37">
            <a:extLst>
              <a:ext uri="{FF2B5EF4-FFF2-40B4-BE49-F238E27FC236}">
                <a16:creationId xmlns:a16="http://schemas.microsoft.com/office/drawing/2014/main" id="{8B950720-A529-42CA-BD24-EDE1A26BB0B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5" name="Forma libre: forma 24">
            <a:extLst>
              <a:ext uri="{FF2B5EF4-FFF2-40B4-BE49-F238E27FC236}">
                <a16:creationId xmlns:a16="http://schemas.microsoft.com/office/drawing/2014/main" id="{801BAEAE-6F62-412A-BDDE-19D78F15C32F}"/>
              </a:ext>
            </a:extLst>
          </p:cNvPr>
          <p:cNvSpPr/>
          <p:nvPr/>
        </p:nvSpPr>
        <p:spPr>
          <a:xfrm>
            <a:off x="2733675" y="-11544"/>
            <a:ext cx="9458326" cy="6869544"/>
          </a:xfrm>
          <a:custGeom>
            <a:avLst/>
            <a:gdLst>
              <a:gd name="connsiteX0" fmla="*/ 1512357 w 9055095"/>
              <a:gd name="connsiteY0" fmla="*/ 0 h 6858000"/>
              <a:gd name="connsiteX1" fmla="*/ 9055095 w 9055095"/>
              <a:gd name="connsiteY1" fmla="*/ 0 h 6858000"/>
              <a:gd name="connsiteX2" fmla="*/ 9055095 w 9055095"/>
              <a:gd name="connsiteY2" fmla="*/ 6858000 h 6858000"/>
              <a:gd name="connsiteX3" fmla="*/ 1512357 w 9055095"/>
              <a:gd name="connsiteY3" fmla="*/ 6858000 h 6858000"/>
              <a:gd name="connsiteX4" fmla="*/ 1512356 w 9055095"/>
              <a:gd name="connsiteY4" fmla="*/ 0 h 6858000"/>
              <a:gd name="connsiteX5" fmla="*/ 1512356 w 9055095"/>
              <a:gd name="connsiteY5" fmla="*/ 6858000 h 6858000"/>
              <a:gd name="connsiteX6" fmla="*/ 0 w 9055095"/>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055095" h="6858000">
                <a:moveTo>
                  <a:pt x="1512357" y="0"/>
                </a:moveTo>
                <a:lnTo>
                  <a:pt x="9055095" y="0"/>
                </a:lnTo>
                <a:lnTo>
                  <a:pt x="9055095" y="6858000"/>
                </a:lnTo>
                <a:lnTo>
                  <a:pt x="1512357" y="6858000"/>
                </a:lnTo>
                <a:close/>
                <a:moveTo>
                  <a:pt x="1512356" y="0"/>
                </a:moveTo>
                <a:lnTo>
                  <a:pt x="1512356" y="6858000"/>
                </a:lnTo>
                <a:lnTo>
                  <a:pt x="0" y="6858000"/>
                </a:lnTo>
                <a:close/>
              </a:path>
            </a:pathLst>
          </a:custGeom>
          <a:solidFill>
            <a:schemeClr val="accent1">
              <a:lumMod val="75000"/>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nchor="ctr">
            <a:noAutofit/>
          </a:bodyPr>
          <a:lstStyle/>
          <a:p>
            <a:pPr algn="ctr"/>
            <a:endParaRPr lang="es-CO" dirty="0"/>
          </a:p>
        </p:txBody>
      </p:sp>
      <p:sp>
        <p:nvSpPr>
          <p:cNvPr id="12" name="Forma libre: forma 11">
            <a:extLst>
              <a:ext uri="{FF2B5EF4-FFF2-40B4-BE49-F238E27FC236}">
                <a16:creationId xmlns:a16="http://schemas.microsoft.com/office/drawing/2014/main" id="{2C162981-E1B3-465B-8FA0-A02F0A36E8F2}"/>
              </a:ext>
            </a:extLst>
          </p:cNvPr>
          <p:cNvSpPr/>
          <p:nvPr/>
        </p:nvSpPr>
        <p:spPr>
          <a:xfrm rot="16200000">
            <a:off x="2661229" y="-2661228"/>
            <a:ext cx="6869543" cy="12192000"/>
          </a:xfrm>
          <a:custGeom>
            <a:avLst/>
            <a:gdLst>
              <a:gd name="connsiteX0" fmla="*/ 5 w 6858000"/>
              <a:gd name="connsiteY0" fmla="*/ 1 h 12192000"/>
              <a:gd name="connsiteX1" fmla="*/ 0 w 6858000"/>
              <a:gd name="connsiteY1" fmla="*/ 1 h 12192000"/>
              <a:gd name="connsiteX2" fmla="*/ 0 w 6858000"/>
              <a:gd name="connsiteY2" fmla="*/ 0 h 12192000"/>
              <a:gd name="connsiteX3" fmla="*/ 6858000 w 6858000"/>
              <a:gd name="connsiteY3" fmla="*/ 1 h 12192000"/>
              <a:gd name="connsiteX4" fmla="*/ 6858000 w 6858000"/>
              <a:gd name="connsiteY4" fmla="*/ 1507958 h 12192000"/>
              <a:gd name="connsiteX5" fmla="*/ 5 w 6858000"/>
              <a:gd name="connsiteY5" fmla="*/ 1 h 12192000"/>
              <a:gd name="connsiteX6" fmla="*/ 6858000 w 6858000"/>
              <a:gd name="connsiteY6" fmla="*/ 5077328 h 12192000"/>
              <a:gd name="connsiteX7" fmla="*/ 6858000 w 6858000"/>
              <a:gd name="connsiteY7" fmla="*/ 12192000 h 12192000"/>
              <a:gd name="connsiteX8" fmla="*/ 0 w 6858000"/>
              <a:gd name="connsiteY8" fmla="*/ 12192000 h 12192000"/>
              <a:gd name="connsiteX9" fmla="*/ 0 w 6858000"/>
              <a:gd name="connsiteY9" fmla="*/ 5077328 h 12192000"/>
              <a:gd name="connsiteX10" fmla="*/ 0 w 6858000"/>
              <a:gd name="connsiteY10" fmla="*/ 3569370 h 12192000"/>
              <a:gd name="connsiteX11" fmla="*/ 6858000 w 6858000"/>
              <a:gd name="connsiteY11" fmla="*/ 5077328 h 12192000"/>
              <a:gd name="connsiteX12" fmla="*/ 6858000 w 6858000"/>
              <a:gd name="connsiteY12" fmla="*/ 0 h 12192000"/>
              <a:gd name="connsiteX13" fmla="*/ 6858000 w 6858000"/>
              <a:gd name="connsiteY13" fmla="*/ 1 h 12192000"/>
              <a:gd name="connsiteX14" fmla="*/ 6858000 w 6858000"/>
              <a:gd name="connsiteY14" fmla="*/ 1 h 12192000"/>
              <a:gd name="connsiteX15" fmla="*/ 6858000 w 6858000"/>
              <a:gd name="connsiteY15" fmla="*/ 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6858000" h="12192000">
                <a:moveTo>
                  <a:pt x="5" y="1"/>
                </a:moveTo>
                <a:lnTo>
                  <a:pt x="0" y="1"/>
                </a:lnTo>
                <a:lnTo>
                  <a:pt x="0" y="0"/>
                </a:lnTo>
                <a:close/>
                <a:moveTo>
                  <a:pt x="6858000" y="1"/>
                </a:moveTo>
                <a:lnTo>
                  <a:pt x="6858000" y="1507958"/>
                </a:lnTo>
                <a:lnTo>
                  <a:pt x="5" y="1"/>
                </a:lnTo>
                <a:close/>
                <a:moveTo>
                  <a:pt x="6858000" y="5077328"/>
                </a:moveTo>
                <a:lnTo>
                  <a:pt x="6858000" y="12192000"/>
                </a:lnTo>
                <a:lnTo>
                  <a:pt x="0" y="12192000"/>
                </a:lnTo>
                <a:lnTo>
                  <a:pt x="0" y="5077328"/>
                </a:lnTo>
                <a:lnTo>
                  <a:pt x="0" y="3569370"/>
                </a:lnTo>
                <a:lnTo>
                  <a:pt x="6858000" y="5077328"/>
                </a:lnTo>
                <a:close/>
                <a:moveTo>
                  <a:pt x="6858000" y="0"/>
                </a:moveTo>
                <a:lnTo>
                  <a:pt x="6858000" y="1"/>
                </a:lnTo>
                <a:lnTo>
                  <a:pt x="6858000" y="1"/>
                </a:lnTo>
                <a:lnTo>
                  <a:pt x="6858000" y="0"/>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s-CO" dirty="0">
              <a:solidFill>
                <a:schemeClr val="bg1"/>
              </a:solidFill>
            </a:endParaRPr>
          </a:p>
        </p:txBody>
      </p:sp>
      <p:sp>
        <p:nvSpPr>
          <p:cNvPr id="34" name="CuadroTexto 33">
            <a:extLst>
              <a:ext uri="{FF2B5EF4-FFF2-40B4-BE49-F238E27FC236}">
                <a16:creationId xmlns:a16="http://schemas.microsoft.com/office/drawing/2014/main" id="{0C9978C9-1E01-4FD9-9A57-749F90B0DB06}"/>
              </a:ext>
            </a:extLst>
          </p:cNvPr>
          <p:cNvSpPr txBox="1"/>
          <p:nvPr/>
        </p:nvSpPr>
        <p:spPr>
          <a:xfrm>
            <a:off x="5172073" y="382164"/>
            <a:ext cx="5686425" cy="1077218"/>
          </a:xfrm>
          <a:prstGeom prst="rect">
            <a:avLst/>
          </a:prstGeom>
          <a:noFill/>
        </p:spPr>
        <p:txBody>
          <a:bodyPr wrap="square" rtlCol="0">
            <a:spAutoFit/>
          </a:bodyPr>
          <a:lstStyle/>
          <a:p>
            <a:pPr algn="r"/>
            <a:r>
              <a:rPr lang="es-ES" sz="3200" b="1" dirty="0">
                <a:solidFill>
                  <a:schemeClr val="bg1"/>
                </a:solidFill>
                <a:latin typeface="Bahnschrift SemiBold" panose="020B0502040204020203" pitchFamily="34" charset="0"/>
              </a:rPr>
              <a:t>ISO/IEC 25040: APARTADOS ESPECIALES</a:t>
            </a:r>
            <a:endParaRPr lang="es-CO" sz="3200" b="1" dirty="0">
              <a:solidFill>
                <a:schemeClr val="bg1"/>
              </a:solidFill>
              <a:latin typeface="Bahnschrift SemiBold" panose="020B0502040204020203" pitchFamily="34" charset="0"/>
            </a:endParaRPr>
          </a:p>
        </p:txBody>
      </p:sp>
      <p:sp>
        <p:nvSpPr>
          <p:cNvPr id="14" name="Paralelogramo 13">
            <a:extLst>
              <a:ext uri="{FF2B5EF4-FFF2-40B4-BE49-F238E27FC236}">
                <a16:creationId xmlns:a16="http://schemas.microsoft.com/office/drawing/2014/main" id="{EF977CAE-551B-491D-9F39-303A4E21E7DC}"/>
              </a:ext>
            </a:extLst>
          </p:cNvPr>
          <p:cNvSpPr/>
          <p:nvPr/>
        </p:nvSpPr>
        <p:spPr>
          <a:xfrm>
            <a:off x="6104883" y="1969453"/>
            <a:ext cx="4938961" cy="846221"/>
          </a:xfrm>
          <a:prstGeom prst="parallelogram">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5" name="Paralelogramo 14">
            <a:extLst>
              <a:ext uri="{FF2B5EF4-FFF2-40B4-BE49-F238E27FC236}">
                <a16:creationId xmlns:a16="http://schemas.microsoft.com/office/drawing/2014/main" id="{B7E6A702-96F2-4B7F-87FB-3D7D67990FA9}"/>
              </a:ext>
            </a:extLst>
          </p:cNvPr>
          <p:cNvSpPr/>
          <p:nvPr/>
        </p:nvSpPr>
        <p:spPr>
          <a:xfrm>
            <a:off x="7161099" y="2133400"/>
            <a:ext cx="3694360" cy="753087"/>
          </a:xfrm>
          <a:prstGeom prst="parallelogram">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6" name="CuadroTexto 15">
            <a:extLst>
              <a:ext uri="{FF2B5EF4-FFF2-40B4-BE49-F238E27FC236}">
                <a16:creationId xmlns:a16="http://schemas.microsoft.com/office/drawing/2014/main" id="{72D6AA13-6BBB-414C-81BD-91F9050AD2DD}"/>
              </a:ext>
            </a:extLst>
          </p:cNvPr>
          <p:cNvSpPr txBox="1"/>
          <p:nvPr/>
        </p:nvSpPr>
        <p:spPr>
          <a:xfrm>
            <a:off x="6396986" y="2070913"/>
            <a:ext cx="694267" cy="646331"/>
          </a:xfrm>
          <a:prstGeom prst="rect">
            <a:avLst/>
          </a:prstGeom>
          <a:noFill/>
        </p:spPr>
        <p:txBody>
          <a:bodyPr wrap="square" rtlCol="0">
            <a:spAutoFit/>
          </a:bodyPr>
          <a:lstStyle/>
          <a:p>
            <a:r>
              <a:rPr lang="es-ES" sz="3600" b="1" dirty="0">
                <a:solidFill>
                  <a:schemeClr val="bg1"/>
                </a:solidFill>
              </a:rPr>
              <a:t>04</a:t>
            </a:r>
            <a:endParaRPr lang="es-CO" sz="3600" b="1" dirty="0">
              <a:solidFill>
                <a:schemeClr val="bg1"/>
              </a:solidFill>
            </a:endParaRPr>
          </a:p>
        </p:txBody>
      </p:sp>
      <p:sp>
        <p:nvSpPr>
          <p:cNvPr id="17" name="CuadroTexto 16">
            <a:extLst>
              <a:ext uri="{FF2B5EF4-FFF2-40B4-BE49-F238E27FC236}">
                <a16:creationId xmlns:a16="http://schemas.microsoft.com/office/drawing/2014/main" id="{74D6BA9B-22EC-4EEB-984C-2DFAAE055459}"/>
              </a:ext>
            </a:extLst>
          </p:cNvPr>
          <p:cNvSpPr txBox="1"/>
          <p:nvPr/>
        </p:nvSpPr>
        <p:spPr>
          <a:xfrm>
            <a:off x="7409657" y="2326895"/>
            <a:ext cx="3188229" cy="369332"/>
          </a:xfrm>
          <a:prstGeom prst="rect">
            <a:avLst/>
          </a:prstGeom>
          <a:noFill/>
        </p:spPr>
        <p:txBody>
          <a:bodyPr wrap="square" rtlCol="0">
            <a:spAutoFit/>
          </a:bodyPr>
          <a:lstStyle/>
          <a:p>
            <a:pPr algn="ctr"/>
            <a:r>
              <a:rPr lang="es-CO" b="1" dirty="0">
                <a:solidFill>
                  <a:schemeClr val="accent1">
                    <a:lumMod val="75000"/>
                  </a:schemeClr>
                </a:solidFill>
              </a:rPr>
              <a:t>Ejecutar la evaluación</a:t>
            </a:r>
          </a:p>
        </p:txBody>
      </p:sp>
      <p:sp>
        <p:nvSpPr>
          <p:cNvPr id="18" name="Paralelogramo 17">
            <a:extLst>
              <a:ext uri="{FF2B5EF4-FFF2-40B4-BE49-F238E27FC236}">
                <a16:creationId xmlns:a16="http://schemas.microsoft.com/office/drawing/2014/main" id="{33F937B6-F360-48D1-B678-DC25982E61A1}"/>
              </a:ext>
            </a:extLst>
          </p:cNvPr>
          <p:cNvSpPr/>
          <p:nvPr/>
        </p:nvSpPr>
        <p:spPr>
          <a:xfrm>
            <a:off x="5916498" y="3050434"/>
            <a:ext cx="4938961" cy="846221"/>
          </a:xfrm>
          <a:prstGeom prst="parallelogram">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9" name="Paralelogramo 18">
            <a:extLst>
              <a:ext uri="{FF2B5EF4-FFF2-40B4-BE49-F238E27FC236}">
                <a16:creationId xmlns:a16="http://schemas.microsoft.com/office/drawing/2014/main" id="{51AA0A94-2045-49D8-A146-7C7EFC9B2444}"/>
              </a:ext>
            </a:extLst>
          </p:cNvPr>
          <p:cNvSpPr/>
          <p:nvPr/>
        </p:nvSpPr>
        <p:spPr>
          <a:xfrm>
            <a:off x="6972714" y="3214381"/>
            <a:ext cx="3694360" cy="753087"/>
          </a:xfrm>
          <a:prstGeom prst="parallelogram">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0" name="CuadroTexto 19">
            <a:extLst>
              <a:ext uri="{FF2B5EF4-FFF2-40B4-BE49-F238E27FC236}">
                <a16:creationId xmlns:a16="http://schemas.microsoft.com/office/drawing/2014/main" id="{804AA666-472B-4A0B-948D-3417A9578AFB}"/>
              </a:ext>
            </a:extLst>
          </p:cNvPr>
          <p:cNvSpPr txBox="1"/>
          <p:nvPr/>
        </p:nvSpPr>
        <p:spPr>
          <a:xfrm>
            <a:off x="6208601" y="3151894"/>
            <a:ext cx="694267" cy="646331"/>
          </a:xfrm>
          <a:prstGeom prst="rect">
            <a:avLst/>
          </a:prstGeom>
          <a:noFill/>
        </p:spPr>
        <p:txBody>
          <a:bodyPr wrap="square" rtlCol="0">
            <a:spAutoFit/>
          </a:bodyPr>
          <a:lstStyle/>
          <a:p>
            <a:r>
              <a:rPr lang="es-ES" sz="3600" b="1" dirty="0">
                <a:solidFill>
                  <a:schemeClr val="bg1"/>
                </a:solidFill>
              </a:rPr>
              <a:t>05</a:t>
            </a:r>
            <a:endParaRPr lang="es-CO" sz="3600" b="1" dirty="0">
              <a:solidFill>
                <a:schemeClr val="bg1"/>
              </a:solidFill>
            </a:endParaRPr>
          </a:p>
        </p:txBody>
      </p:sp>
      <p:sp>
        <p:nvSpPr>
          <p:cNvPr id="21" name="CuadroTexto 20">
            <a:extLst>
              <a:ext uri="{FF2B5EF4-FFF2-40B4-BE49-F238E27FC236}">
                <a16:creationId xmlns:a16="http://schemas.microsoft.com/office/drawing/2014/main" id="{C967BDB6-620C-4AB3-856E-E3096090ECC9}"/>
              </a:ext>
            </a:extLst>
          </p:cNvPr>
          <p:cNvSpPr txBox="1"/>
          <p:nvPr/>
        </p:nvSpPr>
        <p:spPr>
          <a:xfrm>
            <a:off x="7239912" y="3378064"/>
            <a:ext cx="3188229" cy="369332"/>
          </a:xfrm>
          <a:prstGeom prst="rect">
            <a:avLst/>
          </a:prstGeom>
          <a:noFill/>
        </p:spPr>
        <p:txBody>
          <a:bodyPr wrap="square" rtlCol="0">
            <a:spAutoFit/>
          </a:bodyPr>
          <a:lstStyle/>
          <a:p>
            <a:pPr algn="ctr"/>
            <a:r>
              <a:rPr lang="es-CO" b="1" dirty="0">
                <a:solidFill>
                  <a:schemeClr val="accent1">
                    <a:lumMod val="75000"/>
                  </a:schemeClr>
                </a:solidFill>
              </a:rPr>
              <a:t>Concluir la evaluación</a:t>
            </a:r>
          </a:p>
        </p:txBody>
      </p:sp>
    </p:spTree>
    <p:extLst>
      <p:ext uri="{BB962C8B-B14F-4D97-AF65-F5344CB8AC3E}">
        <p14:creationId xmlns:p14="http://schemas.microsoft.com/office/powerpoint/2010/main" val="3714438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 name="Imagen 37">
            <a:extLst>
              <a:ext uri="{FF2B5EF4-FFF2-40B4-BE49-F238E27FC236}">
                <a16:creationId xmlns:a16="http://schemas.microsoft.com/office/drawing/2014/main" id="{8B950720-A529-42CA-BD24-EDE1A26BB0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5" name="Forma libre: forma 24">
            <a:extLst>
              <a:ext uri="{FF2B5EF4-FFF2-40B4-BE49-F238E27FC236}">
                <a16:creationId xmlns:a16="http://schemas.microsoft.com/office/drawing/2014/main" id="{801BAEAE-6F62-412A-BDDE-19D78F15C32F}"/>
              </a:ext>
            </a:extLst>
          </p:cNvPr>
          <p:cNvSpPr/>
          <p:nvPr/>
        </p:nvSpPr>
        <p:spPr>
          <a:xfrm>
            <a:off x="2733675" y="-11544"/>
            <a:ext cx="9458326" cy="6869544"/>
          </a:xfrm>
          <a:custGeom>
            <a:avLst/>
            <a:gdLst>
              <a:gd name="connsiteX0" fmla="*/ 1512357 w 9055095"/>
              <a:gd name="connsiteY0" fmla="*/ 0 h 6858000"/>
              <a:gd name="connsiteX1" fmla="*/ 9055095 w 9055095"/>
              <a:gd name="connsiteY1" fmla="*/ 0 h 6858000"/>
              <a:gd name="connsiteX2" fmla="*/ 9055095 w 9055095"/>
              <a:gd name="connsiteY2" fmla="*/ 6858000 h 6858000"/>
              <a:gd name="connsiteX3" fmla="*/ 1512357 w 9055095"/>
              <a:gd name="connsiteY3" fmla="*/ 6858000 h 6858000"/>
              <a:gd name="connsiteX4" fmla="*/ 1512356 w 9055095"/>
              <a:gd name="connsiteY4" fmla="*/ 0 h 6858000"/>
              <a:gd name="connsiteX5" fmla="*/ 1512356 w 9055095"/>
              <a:gd name="connsiteY5" fmla="*/ 6858000 h 6858000"/>
              <a:gd name="connsiteX6" fmla="*/ 0 w 9055095"/>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055095" h="6858000">
                <a:moveTo>
                  <a:pt x="1512357" y="0"/>
                </a:moveTo>
                <a:lnTo>
                  <a:pt x="9055095" y="0"/>
                </a:lnTo>
                <a:lnTo>
                  <a:pt x="9055095" y="6858000"/>
                </a:lnTo>
                <a:lnTo>
                  <a:pt x="1512357" y="6858000"/>
                </a:lnTo>
                <a:close/>
                <a:moveTo>
                  <a:pt x="1512356" y="0"/>
                </a:moveTo>
                <a:lnTo>
                  <a:pt x="1512356" y="6858000"/>
                </a:lnTo>
                <a:lnTo>
                  <a:pt x="0" y="6858000"/>
                </a:lnTo>
                <a:close/>
              </a:path>
            </a:pathLst>
          </a:custGeom>
          <a:solidFill>
            <a:schemeClr val="accent1">
              <a:lumMod val="75000"/>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nchor="ctr">
            <a:noAutofit/>
          </a:bodyPr>
          <a:lstStyle/>
          <a:p>
            <a:pPr algn="ctr"/>
            <a:endParaRPr lang="es-CO" dirty="0"/>
          </a:p>
        </p:txBody>
      </p:sp>
      <p:sp>
        <p:nvSpPr>
          <p:cNvPr id="12" name="Forma libre: forma 11">
            <a:extLst>
              <a:ext uri="{FF2B5EF4-FFF2-40B4-BE49-F238E27FC236}">
                <a16:creationId xmlns:a16="http://schemas.microsoft.com/office/drawing/2014/main" id="{2C162981-E1B3-465B-8FA0-A02F0A36E8F2}"/>
              </a:ext>
            </a:extLst>
          </p:cNvPr>
          <p:cNvSpPr/>
          <p:nvPr/>
        </p:nvSpPr>
        <p:spPr>
          <a:xfrm rot="16200000">
            <a:off x="2661228" y="-2661228"/>
            <a:ext cx="6869543" cy="12192000"/>
          </a:xfrm>
          <a:custGeom>
            <a:avLst/>
            <a:gdLst>
              <a:gd name="connsiteX0" fmla="*/ 5 w 6858000"/>
              <a:gd name="connsiteY0" fmla="*/ 1 h 12192000"/>
              <a:gd name="connsiteX1" fmla="*/ 0 w 6858000"/>
              <a:gd name="connsiteY1" fmla="*/ 1 h 12192000"/>
              <a:gd name="connsiteX2" fmla="*/ 0 w 6858000"/>
              <a:gd name="connsiteY2" fmla="*/ 0 h 12192000"/>
              <a:gd name="connsiteX3" fmla="*/ 6858000 w 6858000"/>
              <a:gd name="connsiteY3" fmla="*/ 1 h 12192000"/>
              <a:gd name="connsiteX4" fmla="*/ 6858000 w 6858000"/>
              <a:gd name="connsiteY4" fmla="*/ 1507958 h 12192000"/>
              <a:gd name="connsiteX5" fmla="*/ 5 w 6858000"/>
              <a:gd name="connsiteY5" fmla="*/ 1 h 12192000"/>
              <a:gd name="connsiteX6" fmla="*/ 6858000 w 6858000"/>
              <a:gd name="connsiteY6" fmla="*/ 5077328 h 12192000"/>
              <a:gd name="connsiteX7" fmla="*/ 6858000 w 6858000"/>
              <a:gd name="connsiteY7" fmla="*/ 12192000 h 12192000"/>
              <a:gd name="connsiteX8" fmla="*/ 0 w 6858000"/>
              <a:gd name="connsiteY8" fmla="*/ 12192000 h 12192000"/>
              <a:gd name="connsiteX9" fmla="*/ 0 w 6858000"/>
              <a:gd name="connsiteY9" fmla="*/ 5077328 h 12192000"/>
              <a:gd name="connsiteX10" fmla="*/ 0 w 6858000"/>
              <a:gd name="connsiteY10" fmla="*/ 3569370 h 12192000"/>
              <a:gd name="connsiteX11" fmla="*/ 6858000 w 6858000"/>
              <a:gd name="connsiteY11" fmla="*/ 5077328 h 12192000"/>
              <a:gd name="connsiteX12" fmla="*/ 6858000 w 6858000"/>
              <a:gd name="connsiteY12" fmla="*/ 0 h 12192000"/>
              <a:gd name="connsiteX13" fmla="*/ 6858000 w 6858000"/>
              <a:gd name="connsiteY13" fmla="*/ 1 h 12192000"/>
              <a:gd name="connsiteX14" fmla="*/ 6858000 w 6858000"/>
              <a:gd name="connsiteY14" fmla="*/ 1 h 12192000"/>
              <a:gd name="connsiteX15" fmla="*/ 6858000 w 6858000"/>
              <a:gd name="connsiteY15" fmla="*/ 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6858000" h="12192000">
                <a:moveTo>
                  <a:pt x="5" y="1"/>
                </a:moveTo>
                <a:lnTo>
                  <a:pt x="0" y="1"/>
                </a:lnTo>
                <a:lnTo>
                  <a:pt x="0" y="0"/>
                </a:lnTo>
                <a:close/>
                <a:moveTo>
                  <a:pt x="6858000" y="1"/>
                </a:moveTo>
                <a:lnTo>
                  <a:pt x="6858000" y="1507958"/>
                </a:lnTo>
                <a:lnTo>
                  <a:pt x="5" y="1"/>
                </a:lnTo>
                <a:close/>
                <a:moveTo>
                  <a:pt x="6858000" y="5077328"/>
                </a:moveTo>
                <a:lnTo>
                  <a:pt x="6858000" y="12192000"/>
                </a:lnTo>
                <a:lnTo>
                  <a:pt x="0" y="12192000"/>
                </a:lnTo>
                <a:lnTo>
                  <a:pt x="0" y="5077328"/>
                </a:lnTo>
                <a:lnTo>
                  <a:pt x="0" y="3569370"/>
                </a:lnTo>
                <a:lnTo>
                  <a:pt x="6858000" y="5077328"/>
                </a:lnTo>
                <a:close/>
                <a:moveTo>
                  <a:pt x="6858000" y="0"/>
                </a:moveTo>
                <a:lnTo>
                  <a:pt x="6858000" y="1"/>
                </a:lnTo>
                <a:lnTo>
                  <a:pt x="6858000" y="1"/>
                </a:lnTo>
                <a:lnTo>
                  <a:pt x="6858000" y="0"/>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s-CO" dirty="0">
              <a:solidFill>
                <a:schemeClr val="bg1"/>
              </a:solidFill>
            </a:endParaRPr>
          </a:p>
        </p:txBody>
      </p:sp>
      <p:sp>
        <p:nvSpPr>
          <p:cNvPr id="11" name="Paralelogramo 10">
            <a:extLst>
              <a:ext uri="{FF2B5EF4-FFF2-40B4-BE49-F238E27FC236}">
                <a16:creationId xmlns:a16="http://schemas.microsoft.com/office/drawing/2014/main" id="{6E98DF9A-B9EE-4DDB-996D-BDB5EFD793BC}"/>
              </a:ext>
            </a:extLst>
          </p:cNvPr>
          <p:cNvSpPr/>
          <p:nvPr/>
        </p:nvSpPr>
        <p:spPr>
          <a:xfrm>
            <a:off x="5916498" y="2081541"/>
            <a:ext cx="4938961" cy="846221"/>
          </a:xfrm>
          <a:prstGeom prst="parallelogram">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3" name="Paralelogramo 12">
            <a:extLst>
              <a:ext uri="{FF2B5EF4-FFF2-40B4-BE49-F238E27FC236}">
                <a16:creationId xmlns:a16="http://schemas.microsoft.com/office/drawing/2014/main" id="{95D1447B-5BBE-43C7-B3B1-574F9493E6F1}"/>
              </a:ext>
            </a:extLst>
          </p:cNvPr>
          <p:cNvSpPr/>
          <p:nvPr/>
        </p:nvSpPr>
        <p:spPr>
          <a:xfrm>
            <a:off x="6972714" y="2245488"/>
            <a:ext cx="3694360" cy="753087"/>
          </a:xfrm>
          <a:prstGeom prst="parallelogram">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4" name="CuadroTexto 13">
            <a:extLst>
              <a:ext uri="{FF2B5EF4-FFF2-40B4-BE49-F238E27FC236}">
                <a16:creationId xmlns:a16="http://schemas.microsoft.com/office/drawing/2014/main" id="{9C7DD555-2635-4844-8E90-D77BA494277B}"/>
              </a:ext>
            </a:extLst>
          </p:cNvPr>
          <p:cNvSpPr txBox="1"/>
          <p:nvPr/>
        </p:nvSpPr>
        <p:spPr>
          <a:xfrm>
            <a:off x="6208601" y="2183001"/>
            <a:ext cx="828793" cy="646331"/>
          </a:xfrm>
          <a:prstGeom prst="rect">
            <a:avLst/>
          </a:prstGeom>
          <a:noFill/>
        </p:spPr>
        <p:txBody>
          <a:bodyPr wrap="square" rtlCol="0">
            <a:spAutoFit/>
          </a:bodyPr>
          <a:lstStyle/>
          <a:p>
            <a:r>
              <a:rPr lang="es-ES" sz="3600" b="1" dirty="0">
                <a:solidFill>
                  <a:schemeClr val="bg1"/>
                </a:solidFill>
              </a:rPr>
              <a:t>1.1</a:t>
            </a:r>
            <a:endParaRPr lang="es-CO" sz="3600" b="1" dirty="0">
              <a:solidFill>
                <a:schemeClr val="bg1"/>
              </a:solidFill>
            </a:endParaRPr>
          </a:p>
        </p:txBody>
      </p:sp>
      <p:sp>
        <p:nvSpPr>
          <p:cNvPr id="15" name="CuadroTexto 14">
            <a:extLst>
              <a:ext uri="{FF2B5EF4-FFF2-40B4-BE49-F238E27FC236}">
                <a16:creationId xmlns:a16="http://schemas.microsoft.com/office/drawing/2014/main" id="{496061EC-20B1-4A40-A5F0-7570036C451D}"/>
              </a:ext>
            </a:extLst>
          </p:cNvPr>
          <p:cNvSpPr txBox="1"/>
          <p:nvPr/>
        </p:nvSpPr>
        <p:spPr>
          <a:xfrm>
            <a:off x="7225779" y="2298865"/>
            <a:ext cx="3188229" cy="646331"/>
          </a:xfrm>
          <a:prstGeom prst="rect">
            <a:avLst/>
          </a:prstGeom>
          <a:noFill/>
        </p:spPr>
        <p:txBody>
          <a:bodyPr wrap="square" rtlCol="0">
            <a:spAutoFit/>
          </a:bodyPr>
          <a:lstStyle/>
          <a:p>
            <a:pPr algn="ctr"/>
            <a:r>
              <a:rPr lang="es-ES" b="1" dirty="0">
                <a:solidFill>
                  <a:schemeClr val="accent1">
                    <a:lumMod val="75000"/>
                  </a:schemeClr>
                </a:solidFill>
              </a:rPr>
              <a:t>Establecer el propósito de la evaluación</a:t>
            </a:r>
            <a:endParaRPr lang="es-CO" b="1" dirty="0">
              <a:solidFill>
                <a:schemeClr val="accent1">
                  <a:lumMod val="75000"/>
                </a:schemeClr>
              </a:solidFill>
            </a:endParaRPr>
          </a:p>
        </p:txBody>
      </p:sp>
      <p:sp>
        <p:nvSpPr>
          <p:cNvPr id="20" name="Paralelogramo 19">
            <a:extLst>
              <a:ext uri="{FF2B5EF4-FFF2-40B4-BE49-F238E27FC236}">
                <a16:creationId xmlns:a16="http://schemas.microsoft.com/office/drawing/2014/main" id="{98C2684B-CDB7-4084-9135-0AC186F85277}"/>
              </a:ext>
            </a:extLst>
          </p:cNvPr>
          <p:cNvSpPr/>
          <p:nvPr/>
        </p:nvSpPr>
        <p:spPr>
          <a:xfrm>
            <a:off x="5728113" y="3162522"/>
            <a:ext cx="4938961" cy="846221"/>
          </a:xfrm>
          <a:prstGeom prst="parallelogram">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1" name="Paralelogramo 20">
            <a:extLst>
              <a:ext uri="{FF2B5EF4-FFF2-40B4-BE49-F238E27FC236}">
                <a16:creationId xmlns:a16="http://schemas.microsoft.com/office/drawing/2014/main" id="{9537DEC0-2208-489D-8AC3-7AC32BCCC4E2}"/>
              </a:ext>
            </a:extLst>
          </p:cNvPr>
          <p:cNvSpPr/>
          <p:nvPr/>
        </p:nvSpPr>
        <p:spPr>
          <a:xfrm>
            <a:off x="6784329" y="3326469"/>
            <a:ext cx="3694360" cy="753087"/>
          </a:xfrm>
          <a:prstGeom prst="parallelogram">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2" name="CuadroTexto 21">
            <a:extLst>
              <a:ext uri="{FF2B5EF4-FFF2-40B4-BE49-F238E27FC236}">
                <a16:creationId xmlns:a16="http://schemas.microsoft.com/office/drawing/2014/main" id="{1293FC26-8AEC-4507-B3E7-61853FF7219F}"/>
              </a:ext>
            </a:extLst>
          </p:cNvPr>
          <p:cNvSpPr txBox="1"/>
          <p:nvPr/>
        </p:nvSpPr>
        <p:spPr>
          <a:xfrm>
            <a:off x="6020216" y="3263982"/>
            <a:ext cx="828793" cy="646331"/>
          </a:xfrm>
          <a:prstGeom prst="rect">
            <a:avLst/>
          </a:prstGeom>
          <a:noFill/>
        </p:spPr>
        <p:txBody>
          <a:bodyPr wrap="square" rtlCol="0">
            <a:spAutoFit/>
          </a:bodyPr>
          <a:lstStyle/>
          <a:p>
            <a:r>
              <a:rPr lang="es-ES" sz="3600" b="1" dirty="0">
                <a:solidFill>
                  <a:schemeClr val="bg1"/>
                </a:solidFill>
              </a:rPr>
              <a:t>1.2</a:t>
            </a:r>
            <a:endParaRPr lang="es-CO" sz="3600" b="1" dirty="0">
              <a:solidFill>
                <a:schemeClr val="bg1"/>
              </a:solidFill>
            </a:endParaRPr>
          </a:p>
        </p:txBody>
      </p:sp>
      <p:sp>
        <p:nvSpPr>
          <p:cNvPr id="23" name="CuadroTexto 22">
            <a:extLst>
              <a:ext uri="{FF2B5EF4-FFF2-40B4-BE49-F238E27FC236}">
                <a16:creationId xmlns:a16="http://schemas.microsoft.com/office/drawing/2014/main" id="{8AA33B93-0AA3-4A36-838E-976499E73853}"/>
              </a:ext>
            </a:extLst>
          </p:cNvPr>
          <p:cNvSpPr txBox="1"/>
          <p:nvPr/>
        </p:nvSpPr>
        <p:spPr>
          <a:xfrm>
            <a:off x="7037394" y="3409561"/>
            <a:ext cx="3188229" cy="646331"/>
          </a:xfrm>
          <a:prstGeom prst="rect">
            <a:avLst/>
          </a:prstGeom>
          <a:noFill/>
        </p:spPr>
        <p:txBody>
          <a:bodyPr wrap="square" rtlCol="0">
            <a:spAutoFit/>
          </a:bodyPr>
          <a:lstStyle/>
          <a:p>
            <a:pPr algn="ctr"/>
            <a:r>
              <a:rPr lang="es-ES" b="1" dirty="0">
                <a:solidFill>
                  <a:schemeClr val="accent1">
                    <a:lumMod val="75000"/>
                  </a:schemeClr>
                </a:solidFill>
              </a:rPr>
              <a:t>Obtener los requisitos de calidad del producto</a:t>
            </a:r>
            <a:endParaRPr lang="es-CO" b="1" dirty="0">
              <a:solidFill>
                <a:schemeClr val="accent1">
                  <a:lumMod val="75000"/>
                </a:schemeClr>
              </a:solidFill>
            </a:endParaRPr>
          </a:p>
        </p:txBody>
      </p:sp>
      <p:sp>
        <p:nvSpPr>
          <p:cNvPr id="24" name="Paralelogramo 23">
            <a:extLst>
              <a:ext uri="{FF2B5EF4-FFF2-40B4-BE49-F238E27FC236}">
                <a16:creationId xmlns:a16="http://schemas.microsoft.com/office/drawing/2014/main" id="{755E40FA-2A05-43D0-A5C5-7E81B0BD1A82}"/>
              </a:ext>
            </a:extLst>
          </p:cNvPr>
          <p:cNvSpPr/>
          <p:nvPr/>
        </p:nvSpPr>
        <p:spPr>
          <a:xfrm>
            <a:off x="5539728" y="4243503"/>
            <a:ext cx="4938961" cy="846221"/>
          </a:xfrm>
          <a:prstGeom prst="parallelogram">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6" name="Paralelogramo 25">
            <a:extLst>
              <a:ext uri="{FF2B5EF4-FFF2-40B4-BE49-F238E27FC236}">
                <a16:creationId xmlns:a16="http://schemas.microsoft.com/office/drawing/2014/main" id="{00B8423F-5E5F-477C-9D34-600C7637D1DA}"/>
              </a:ext>
            </a:extLst>
          </p:cNvPr>
          <p:cNvSpPr/>
          <p:nvPr/>
        </p:nvSpPr>
        <p:spPr>
          <a:xfrm>
            <a:off x="6595944" y="4407450"/>
            <a:ext cx="3694360" cy="753087"/>
          </a:xfrm>
          <a:prstGeom prst="parallelogram">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7" name="CuadroTexto 26">
            <a:extLst>
              <a:ext uri="{FF2B5EF4-FFF2-40B4-BE49-F238E27FC236}">
                <a16:creationId xmlns:a16="http://schemas.microsoft.com/office/drawing/2014/main" id="{907EB759-D081-4F2F-BF59-816141809972}"/>
              </a:ext>
            </a:extLst>
          </p:cNvPr>
          <p:cNvSpPr txBox="1"/>
          <p:nvPr/>
        </p:nvSpPr>
        <p:spPr>
          <a:xfrm>
            <a:off x="5831831" y="4344963"/>
            <a:ext cx="771647" cy="646331"/>
          </a:xfrm>
          <a:prstGeom prst="rect">
            <a:avLst/>
          </a:prstGeom>
          <a:noFill/>
        </p:spPr>
        <p:txBody>
          <a:bodyPr wrap="square" rtlCol="0">
            <a:spAutoFit/>
          </a:bodyPr>
          <a:lstStyle/>
          <a:p>
            <a:r>
              <a:rPr lang="es-ES" sz="3600" b="1" dirty="0">
                <a:solidFill>
                  <a:schemeClr val="bg1"/>
                </a:solidFill>
              </a:rPr>
              <a:t>1.3</a:t>
            </a:r>
            <a:endParaRPr lang="es-CO" sz="3600" b="1" dirty="0">
              <a:solidFill>
                <a:schemeClr val="bg1"/>
              </a:solidFill>
            </a:endParaRPr>
          </a:p>
        </p:txBody>
      </p:sp>
      <p:sp>
        <p:nvSpPr>
          <p:cNvPr id="28" name="CuadroTexto 27">
            <a:extLst>
              <a:ext uri="{FF2B5EF4-FFF2-40B4-BE49-F238E27FC236}">
                <a16:creationId xmlns:a16="http://schemas.microsoft.com/office/drawing/2014/main" id="{3C3ACF10-15E6-4C03-95E1-894A95B7F869}"/>
              </a:ext>
            </a:extLst>
          </p:cNvPr>
          <p:cNvSpPr txBox="1"/>
          <p:nvPr/>
        </p:nvSpPr>
        <p:spPr>
          <a:xfrm>
            <a:off x="6784329" y="4493702"/>
            <a:ext cx="3188229" cy="646331"/>
          </a:xfrm>
          <a:prstGeom prst="rect">
            <a:avLst/>
          </a:prstGeom>
          <a:noFill/>
        </p:spPr>
        <p:txBody>
          <a:bodyPr wrap="square" rtlCol="0">
            <a:spAutoFit/>
          </a:bodyPr>
          <a:lstStyle/>
          <a:p>
            <a:pPr algn="ctr"/>
            <a:r>
              <a:rPr lang="es-ES" b="1" dirty="0">
                <a:solidFill>
                  <a:schemeClr val="accent1">
                    <a:lumMod val="75000"/>
                  </a:schemeClr>
                </a:solidFill>
              </a:rPr>
              <a:t>Identificar las partes del producto que se deben evaluar</a:t>
            </a:r>
            <a:endParaRPr lang="es-CO" b="1" dirty="0">
              <a:solidFill>
                <a:schemeClr val="accent1">
                  <a:lumMod val="75000"/>
                </a:schemeClr>
              </a:solidFill>
            </a:endParaRPr>
          </a:p>
        </p:txBody>
      </p:sp>
      <p:sp>
        <p:nvSpPr>
          <p:cNvPr id="30" name="CuadroTexto 29">
            <a:extLst>
              <a:ext uri="{FF2B5EF4-FFF2-40B4-BE49-F238E27FC236}">
                <a16:creationId xmlns:a16="http://schemas.microsoft.com/office/drawing/2014/main" id="{D1C76801-17EC-49E6-AB48-F49A00EC2729}"/>
              </a:ext>
            </a:extLst>
          </p:cNvPr>
          <p:cNvSpPr txBox="1"/>
          <p:nvPr/>
        </p:nvSpPr>
        <p:spPr>
          <a:xfrm>
            <a:off x="5172073" y="382164"/>
            <a:ext cx="5686425" cy="1077218"/>
          </a:xfrm>
          <a:prstGeom prst="rect">
            <a:avLst/>
          </a:prstGeom>
          <a:noFill/>
        </p:spPr>
        <p:txBody>
          <a:bodyPr wrap="square" rtlCol="0">
            <a:spAutoFit/>
          </a:bodyPr>
          <a:lstStyle/>
          <a:p>
            <a:pPr algn="r"/>
            <a:r>
              <a:rPr lang="es-ES" sz="3200" b="1" dirty="0">
                <a:solidFill>
                  <a:schemeClr val="bg1"/>
                </a:solidFill>
                <a:latin typeface="Bahnschrift SemiBold" panose="020B0502040204020203" pitchFamily="34" charset="0"/>
              </a:rPr>
              <a:t>ACTIVIDAD 1: ESTABLECER LOS REQUISITOS</a:t>
            </a:r>
            <a:endParaRPr lang="es-CO" sz="3200" b="1" dirty="0">
              <a:solidFill>
                <a:schemeClr val="bg1"/>
              </a:solidFill>
              <a:latin typeface="Bahnschrift SemiBold" panose="020B0502040204020203" pitchFamily="34" charset="0"/>
            </a:endParaRPr>
          </a:p>
        </p:txBody>
      </p:sp>
      <p:sp>
        <p:nvSpPr>
          <p:cNvPr id="19" name="Paralelogramo 18">
            <a:extLst>
              <a:ext uri="{FF2B5EF4-FFF2-40B4-BE49-F238E27FC236}">
                <a16:creationId xmlns:a16="http://schemas.microsoft.com/office/drawing/2014/main" id="{0EECCCE9-7746-4765-8F44-0B3AC4B2CFD7}"/>
              </a:ext>
            </a:extLst>
          </p:cNvPr>
          <p:cNvSpPr/>
          <p:nvPr/>
        </p:nvSpPr>
        <p:spPr>
          <a:xfrm>
            <a:off x="5286662" y="5375049"/>
            <a:ext cx="4938961" cy="846221"/>
          </a:xfrm>
          <a:prstGeom prst="parallelogram">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1" name="Paralelogramo 30">
            <a:extLst>
              <a:ext uri="{FF2B5EF4-FFF2-40B4-BE49-F238E27FC236}">
                <a16:creationId xmlns:a16="http://schemas.microsoft.com/office/drawing/2014/main" id="{9B03AFDC-2F38-49D4-8C81-C835A5D37B5B}"/>
              </a:ext>
            </a:extLst>
          </p:cNvPr>
          <p:cNvSpPr/>
          <p:nvPr/>
        </p:nvSpPr>
        <p:spPr>
          <a:xfrm>
            <a:off x="6342878" y="5538996"/>
            <a:ext cx="3694360" cy="753087"/>
          </a:xfrm>
          <a:prstGeom prst="parallelogram">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2" name="CuadroTexto 31">
            <a:extLst>
              <a:ext uri="{FF2B5EF4-FFF2-40B4-BE49-F238E27FC236}">
                <a16:creationId xmlns:a16="http://schemas.microsoft.com/office/drawing/2014/main" id="{2C7658C9-A27F-469D-9A38-CC510DA95C55}"/>
              </a:ext>
            </a:extLst>
          </p:cNvPr>
          <p:cNvSpPr txBox="1"/>
          <p:nvPr/>
        </p:nvSpPr>
        <p:spPr>
          <a:xfrm>
            <a:off x="5578765" y="5476509"/>
            <a:ext cx="947333" cy="646331"/>
          </a:xfrm>
          <a:prstGeom prst="rect">
            <a:avLst/>
          </a:prstGeom>
          <a:noFill/>
        </p:spPr>
        <p:txBody>
          <a:bodyPr wrap="square" rtlCol="0">
            <a:spAutoFit/>
          </a:bodyPr>
          <a:lstStyle/>
          <a:p>
            <a:r>
              <a:rPr lang="es-ES" sz="3600" b="1" dirty="0">
                <a:solidFill>
                  <a:schemeClr val="bg1"/>
                </a:solidFill>
              </a:rPr>
              <a:t>1.4</a:t>
            </a:r>
            <a:endParaRPr lang="es-CO" sz="3600" b="1" dirty="0">
              <a:solidFill>
                <a:schemeClr val="bg1"/>
              </a:solidFill>
            </a:endParaRPr>
          </a:p>
        </p:txBody>
      </p:sp>
      <p:sp>
        <p:nvSpPr>
          <p:cNvPr id="33" name="CuadroTexto 32">
            <a:extLst>
              <a:ext uri="{FF2B5EF4-FFF2-40B4-BE49-F238E27FC236}">
                <a16:creationId xmlns:a16="http://schemas.microsoft.com/office/drawing/2014/main" id="{5343F835-7965-4242-83E8-66194A77A23E}"/>
              </a:ext>
            </a:extLst>
          </p:cNvPr>
          <p:cNvSpPr txBox="1"/>
          <p:nvPr/>
        </p:nvSpPr>
        <p:spPr>
          <a:xfrm>
            <a:off x="6538797" y="5753508"/>
            <a:ext cx="3188229" cy="369332"/>
          </a:xfrm>
          <a:prstGeom prst="rect">
            <a:avLst/>
          </a:prstGeom>
          <a:noFill/>
        </p:spPr>
        <p:txBody>
          <a:bodyPr wrap="square" rtlCol="0">
            <a:spAutoFit/>
          </a:bodyPr>
          <a:lstStyle/>
          <a:p>
            <a:pPr algn="ctr"/>
            <a:r>
              <a:rPr lang="es-ES" b="1" dirty="0">
                <a:solidFill>
                  <a:schemeClr val="accent1">
                    <a:lumMod val="75000"/>
                  </a:schemeClr>
                </a:solidFill>
              </a:rPr>
              <a:t>Definir el rigor de la evaluación</a:t>
            </a:r>
            <a:endParaRPr lang="es-CO" b="1" dirty="0">
              <a:solidFill>
                <a:schemeClr val="accent1">
                  <a:lumMod val="75000"/>
                </a:schemeClr>
              </a:solidFill>
            </a:endParaRPr>
          </a:p>
        </p:txBody>
      </p:sp>
    </p:spTree>
    <p:extLst>
      <p:ext uri="{BB962C8B-B14F-4D97-AF65-F5344CB8AC3E}">
        <p14:creationId xmlns:p14="http://schemas.microsoft.com/office/powerpoint/2010/main" val="15029636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 name="Imagen 37">
            <a:extLst>
              <a:ext uri="{FF2B5EF4-FFF2-40B4-BE49-F238E27FC236}">
                <a16:creationId xmlns:a16="http://schemas.microsoft.com/office/drawing/2014/main" id="{8B950720-A529-42CA-BD24-EDE1A26BB0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5" name="Forma libre: forma 24">
            <a:extLst>
              <a:ext uri="{FF2B5EF4-FFF2-40B4-BE49-F238E27FC236}">
                <a16:creationId xmlns:a16="http://schemas.microsoft.com/office/drawing/2014/main" id="{801BAEAE-6F62-412A-BDDE-19D78F15C32F}"/>
              </a:ext>
            </a:extLst>
          </p:cNvPr>
          <p:cNvSpPr/>
          <p:nvPr/>
        </p:nvSpPr>
        <p:spPr>
          <a:xfrm>
            <a:off x="2733675" y="-11544"/>
            <a:ext cx="9458326" cy="6869544"/>
          </a:xfrm>
          <a:custGeom>
            <a:avLst/>
            <a:gdLst>
              <a:gd name="connsiteX0" fmla="*/ 1512357 w 9055095"/>
              <a:gd name="connsiteY0" fmla="*/ 0 h 6858000"/>
              <a:gd name="connsiteX1" fmla="*/ 9055095 w 9055095"/>
              <a:gd name="connsiteY1" fmla="*/ 0 h 6858000"/>
              <a:gd name="connsiteX2" fmla="*/ 9055095 w 9055095"/>
              <a:gd name="connsiteY2" fmla="*/ 6858000 h 6858000"/>
              <a:gd name="connsiteX3" fmla="*/ 1512357 w 9055095"/>
              <a:gd name="connsiteY3" fmla="*/ 6858000 h 6858000"/>
              <a:gd name="connsiteX4" fmla="*/ 1512356 w 9055095"/>
              <a:gd name="connsiteY4" fmla="*/ 0 h 6858000"/>
              <a:gd name="connsiteX5" fmla="*/ 1512356 w 9055095"/>
              <a:gd name="connsiteY5" fmla="*/ 6858000 h 6858000"/>
              <a:gd name="connsiteX6" fmla="*/ 0 w 9055095"/>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055095" h="6858000">
                <a:moveTo>
                  <a:pt x="1512357" y="0"/>
                </a:moveTo>
                <a:lnTo>
                  <a:pt x="9055095" y="0"/>
                </a:lnTo>
                <a:lnTo>
                  <a:pt x="9055095" y="6858000"/>
                </a:lnTo>
                <a:lnTo>
                  <a:pt x="1512357" y="6858000"/>
                </a:lnTo>
                <a:close/>
                <a:moveTo>
                  <a:pt x="1512356" y="0"/>
                </a:moveTo>
                <a:lnTo>
                  <a:pt x="1512356" y="6858000"/>
                </a:lnTo>
                <a:lnTo>
                  <a:pt x="0" y="6858000"/>
                </a:lnTo>
                <a:close/>
              </a:path>
            </a:pathLst>
          </a:custGeom>
          <a:solidFill>
            <a:schemeClr val="accent1">
              <a:lumMod val="75000"/>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nchor="ctr">
            <a:noAutofit/>
          </a:bodyPr>
          <a:lstStyle/>
          <a:p>
            <a:pPr algn="ctr"/>
            <a:endParaRPr lang="es-CO" dirty="0"/>
          </a:p>
        </p:txBody>
      </p:sp>
      <p:sp>
        <p:nvSpPr>
          <p:cNvPr id="12" name="Forma libre: forma 11">
            <a:extLst>
              <a:ext uri="{FF2B5EF4-FFF2-40B4-BE49-F238E27FC236}">
                <a16:creationId xmlns:a16="http://schemas.microsoft.com/office/drawing/2014/main" id="{2C162981-E1B3-465B-8FA0-A02F0A36E8F2}"/>
              </a:ext>
            </a:extLst>
          </p:cNvPr>
          <p:cNvSpPr/>
          <p:nvPr/>
        </p:nvSpPr>
        <p:spPr>
          <a:xfrm rot="16200000">
            <a:off x="2661228" y="-2661228"/>
            <a:ext cx="6869543" cy="12192000"/>
          </a:xfrm>
          <a:custGeom>
            <a:avLst/>
            <a:gdLst>
              <a:gd name="connsiteX0" fmla="*/ 5 w 6858000"/>
              <a:gd name="connsiteY0" fmla="*/ 1 h 12192000"/>
              <a:gd name="connsiteX1" fmla="*/ 0 w 6858000"/>
              <a:gd name="connsiteY1" fmla="*/ 1 h 12192000"/>
              <a:gd name="connsiteX2" fmla="*/ 0 w 6858000"/>
              <a:gd name="connsiteY2" fmla="*/ 0 h 12192000"/>
              <a:gd name="connsiteX3" fmla="*/ 6858000 w 6858000"/>
              <a:gd name="connsiteY3" fmla="*/ 1 h 12192000"/>
              <a:gd name="connsiteX4" fmla="*/ 6858000 w 6858000"/>
              <a:gd name="connsiteY4" fmla="*/ 1507958 h 12192000"/>
              <a:gd name="connsiteX5" fmla="*/ 5 w 6858000"/>
              <a:gd name="connsiteY5" fmla="*/ 1 h 12192000"/>
              <a:gd name="connsiteX6" fmla="*/ 6858000 w 6858000"/>
              <a:gd name="connsiteY6" fmla="*/ 5077328 h 12192000"/>
              <a:gd name="connsiteX7" fmla="*/ 6858000 w 6858000"/>
              <a:gd name="connsiteY7" fmla="*/ 12192000 h 12192000"/>
              <a:gd name="connsiteX8" fmla="*/ 0 w 6858000"/>
              <a:gd name="connsiteY8" fmla="*/ 12192000 h 12192000"/>
              <a:gd name="connsiteX9" fmla="*/ 0 w 6858000"/>
              <a:gd name="connsiteY9" fmla="*/ 5077328 h 12192000"/>
              <a:gd name="connsiteX10" fmla="*/ 0 w 6858000"/>
              <a:gd name="connsiteY10" fmla="*/ 3569370 h 12192000"/>
              <a:gd name="connsiteX11" fmla="*/ 6858000 w 6858000"/>
              <a:gd name="connsiteY11" fmla="*/ 5077328 h 12192000"/>
              <a:gd name="connsiteX12" fmla="*/ 6858000 w 6858000"/>
              <a:gd name="connsiteY12" fmla="*/ 0 h 12192000"/>
              <a:gd name="connsiteX13" fmla="*/ 6858000 w 6858000"/>
              <a:gd name="connsiteY13" fmla="*/ 1 h 12192000"/>
              <a:gd name="connsiteX14" fmla="*/ 6858000 w 6858000"/>
              <a:gd name="connsiteY14" fmla="*/ 1 h 12192000"/>
              <a:gd name="connsiteX15" fmla="*/ 6858000 w 6858000"/>
              <a:gd name="connsiteY15" fmla="*/ 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6858000" h="12192000">
                <a:moveTo>
                  <a:pt x="5" y="1"/>
                </a:moveTo>
                <a:lnTo>
                  <a:pt x="0" y="1"/>
                </a:lnTo>
                <a:lnTo>
                  <a:pt x="0" y="0"/>
                </a:lnTo>
                <a:close/>
                <a:moveTo>
                  <a:pt x="6858000" y="1"/>
                </a:moveTo>
                <a:lnTo>
                  <a:pt x="6858000" y="1507958"/>
                </a:lnTo>
                <a:lnTo>
                  <a:pt x="5" y="1"/>
                </a:lnTo>
                <a:close/>
                <a:moveTo>
                  <a:pt x="6858000" y="5077328"/>
                </a:moveTo>
                <a:lnTo>
                  <a:pt x="6858000" y="12192000"/>
                </a:lnTo>
                <a:lnTo>
                  <a:pt x="0" y="12192000"/>
                </a:lnTo>
                <a:lnTo>
                  <a:pt x="0" y="5077328"/>
                </a:lnTo>
                <a:lnTo>
                  <a:pt x="0" y="3569370"/>
                </a:lnTo>
                <a:lnTo>
                  <a:pt x="6858000" y="5077328"/>
                </a:lnTo>
                <a:close/>
                <a:moveTo>
                  <a:pt x="6858000" y="0"/>
                </a:moveTo>
                <a:lnTo>
                  <a:pt x="6858000" y="1"/>
                </a:lnTo>
                <a:lnTo>
                  <a:pt x="6858000" y="1"/>
                </a:lnTo>
                <a:lnTo>
                  <a:pt x="6858000" y="0"/>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s-CO" dirty="0">
              <a:solidFill>
                <a:schemeClr val="bg1"/>
              </a:solidFill>
            </a:endParaRPr>
          </a:p>
        </p:txBody>
      </p:sp>
      <p:sp>
        <p:nvSpPr>
          <p:cNvPr id="11" name="Paralelogramo 10">
            <a:extLst>
              <a:ext uri="{FF2B5EF4-FFF2-40B4-BE49-F238E27FC236}">
                <a16:creationId xmlns:a16="http://schemas.microsoft.com/office/drawing/2014/main" id="{6E98DF9A-B9EE-4DDB-996D-BDB5EFD793BC}"/>
              </a:ext>
            </a:extLst>
          </p:cNvPr>
          <p:cNvSpPr/>
          <p:nvPr/>
        </p:nvSpPr>
        <p:spPr>
          <a:xfrm>
            <a:off x="5916498" y="2081541"/>
            <a:ext cx="4938961" cy="846221"/>
          </a:xfrm>
          <a:prstGeom prst="parallelogram">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3" name="Paralelogramo 12">
            <a:extLst>
              <a:ext uri="{FF2B5EF4-FFF2-40B4-BE49-F238E27FC236}">
                <a16:creationId xmlns:a16="http://schemas.microsoft.com/office/drawing/2014/main" id="{95D1447B-5BBE-43C7-B3B1-574F9493E6F1}"/>
              </a:ext>
            </a:extLst>
          </p:cNvPr>
          <p:cNvSpPr/>
          <p:nvPr/>
        </p:nvSpPr>
        <p:spPr>
          <a:xfrm>
            <a:off x="6972714" y="2245488"/>
            <a:ext cx="3694360" cy="753087"/>
          </a:xfrm>
          <a:prstGeom prst="parallelogram">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4" name="CuadroTexto 13">
            <a:extLst>
              <a:ext uri="{FF2B5EF4-FFF2-40B4-BE49-F238E27FC236}">
                <a16:creationId xmlns:a16="http://schemas.microsoft.com/office/drawing/2014/main" id="{9C7DD555-2635-4844-8E90-D77BA494277B}"/>
              </a:ext>
            </a:extLst>
          </p:cNvPr>
          <p:cNvSpPr txBox="1"/>
          <p:nvPr/>
        </p:nvSpPr>
        <p:spPr>
          <a:xfrm>
            <a:off x="6208601" y="2183001"/>
            <a:ext cx="828793" cy="646331"/>
          </a:xfrm>
          <a:prstGeom prst="rect">
            <a:avLst/>
          </a:prstGeom>
          <a:noFill/>
        </p:spPr>
        <p:txBody>
          <a:bodyPr wrap="square" rtlCol="0">
            <a:spAutoFit/>
          </a:bodyPr>
          <a:lstStyle/>
          <a:p>
            <a:r>
              <a:rPr lang="es-ES" sz="3600" b="1" dirty="0">
                <a:solidFill>
                  <a:schemeClr val="bg1"/>
                </a:solidFill>
              </a:rPr>
              <a:t>2.1</a:t>
            </a:r>
            <a:endParaRPr lang="es-CO" sz="3600" b="1" dirty="0">
              <a:solidFill>
                <a:schemeClr val="bg1"/>
              </a:solidFill>
            </a:endParaRPr>
          </a:p>
        </p:txBody>
      </p:sp>
      <p:sp>
        <p:nvSpPr>
          <p:cNvPr id="15" name="CuadroTexto 14">
            <a:extLst>
              <a:ext uri="{FF2B5EF4-FFF2-40B4-BE49-F238E27FC236}">
                <a16:creationId xmlns:a16="http://schemas.microsoft.com/office/drawing/2014/main" id="{496061EC-20B1-4A40-A5F0-7570036C451D}"/>
              </a:ext>
            </a:extLst>
          </p:cNvPr>
          <p:cNvSpPr txBox="1"/>
          <p:nvPr/>
        </p:nvSpPr>
        <p:spPr>
          <a:xfrm>
            <a:off x="7225779" y="2298865"/>
            <a:ext cx="3188229" cy="646331"/>
          </a:xfrm>
          <a:prstGeom prst="rect">
            <a:avLst/>
          </a:prstGeom>
          <a:noFill/>
        </p:spPr>
        <p:txBody>
          <a:bodyPr wrap="square" rtlCol="0">
            <a:spAutoFit/>
          </a:bodyPr>
          <a:lstStyle/>
          <a:p>
            <a:pPr algn="ctr"/>
            <a:r>
              <a:rPr lang="es-ES" b="1" dirty="0">
                <a:solidFill>
                  <a:schemeClr val="accent1">
                    <a:lumMod val="75000"/>
                  </a:schemeClr>
                </a:solidFill>
              </a:rPr>
              <a:t>Seleccionar los módulos de la evaluación</a:t>
            </a:r>
            <a:endParaRPr lang="es-CO" b="1" dirty="0">
              <a:solidFill>
                <a:schemeClr val="accent1">
                  <a:lumMod val="75000"/>
                </a:schemeClr>
              </a:solidFill>
            </a:endParaRPr>
          </a:p>
        </p:txBody>
      </p:sp>
      <p:sp>
        <p:nvSpPr>
          <p:cNvPr id="20" name="Paralelogramo 19">
            <a:extLst>
              <a:ext uri="{FF2B5EF4-FFF2-40B4-BE49-F238E27FC236}">
                <a16:creationId xmlns:a16="http://schemas.microsoft.com/office/drawing/2014/main" id="{98C2684B-CDB7-4084-9135-0AC186F85277}"/>
              </a:ext>
            </a:extLst>
          </p:cNvPr>
          <p:cNvSpPr/>
          <p:nvPr/>
        </p:nvSpPr>
        <p:spPr>
          <a:xfrm>
            <a:off x="5728113" y="3162522"/>
            <a:ext cx="4938961" cy="846221"/>
          </a:xfrm>
          <a:prstGeom prst="parallelogram">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1" name="Paralelogramo 20">
            <a:extLst>
              <a:ext uri="{FF2B5EF4-FFF2-40B4-BE49-F238E27FC236}">
                <a16:creationId xmlns:a16="http://schemas.microsoft.com/office/drawing/2014/main" id="{9537DEC0-2208-489D-8AC3-7AC32BCCC4E2}"/>
              </a:ext>
            </a:extLst>
          </p:cNvPr>
          <p:cNvSpPr/>
          <p:nvPr/>
        </p:nvSpPr>
        <p:spPr>
          <a:xfrm>
            <a:off x="6784329" y="3326469"/>
            <a:ext cx="3694360" cy="753087"/>
          </a:xfrm>
          <a:prstGeom prst="parallelogram">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2" name="CuadroTexto 21">
            <a:extLst>
              <a:ext uri="{FF2B5EF4-FFF2-40B4-BE49-F238E27FC236}">
                <a16:creationId xmlns:a16="http://schemas.microsoft.com/office/drawing/2014/main" id="{1293FC26-8AEC-4507-B3E7-61853FF7219F}"/>
              </a:ext>
            </a:extLst>
          </p:cNvPr>
          <p:cNvSpPr txBox="1"/>
          <p:nvPr/>
        </p:nvSpPr>
        <p:spPr>
          <a:xfrm>
            <a:off x="6020216" y="3263982"/>
            <a:ext cx="828793" cy="646331"/>
          </a:xfrm>
          <a:prstGeom prst="rect">
            <a:avLst/>
          </a:prstGeom>
          <a:noFill/>
        </p:spPr>
        <p:txBody>
          <a:bodyPr wrap="square" rtlCol="0">
            <a:spAutoFit/>
          </a:bodyPr>
          <a:lstStyle/>
          <a:p>
            <a:r>
              <a:rPr lang="es-ES" sz="3600" b="1" dirty="0">
                <a:solidFill>
                  <a:schemeClr val="bg1"/>
                </a:solidFill>
              </a:rPr>
              <a:t>2.2</a:t>
            </a:r>
            <a:endParaRPr lang="es-CO" sz="3600" b="1" dirty="0">
              <a:solidFill>
                <a:schemeClr val="bg1"/>
              </a:solidFill>
            </a:endParaRPr>
          </a:p>
        </p:txBody>
      </p:sp>
      <p:sp>
        <p:nvSpPr>
          <p:cNvPr id="23" name="CuadroTexto 22">
            <a:extLst>
              <a:ext uri="{FF2B5EF4-FFF2-40B4-BE49-F238E27FC236}">
                <a16:creationId xmlns:a16="http://schemas.microsoft.com/office/drawing/2014/main" id="{8AA33B93-0AA3-4A36-838E-976499E73853}"/>
              </a:ext>
            </a:extLst>
          </p:cNvPr>
          <p:cNvSpPr txBox="1"/>
          <p:nvPr/>
        </p:nvSpPr>
        <p:spPr>
          <a:xfrm>
            <a:off x="7037394" y="3409561"/>
            <a:ext cx="3188229" cy="646331"/>
          </a:xfrm>
          <a:prstGeom prst="rect">
            <a:avLst/>
          </a:prstGeom>
          <a:noFill/>
        </p:spPr>
        <p:txBody>
          <a:bodyPr wrap="square" rtlCol="0">
            <a:spAutoFit/>
          </a:bodyPr>
          <a:lstStyle/>
          <a:p>
            <a:pPr algn="ctr"/>
            <a:r>
              <a:rPr lang="es-ES" b="1" dirty="0">
                <a:solidFill>
                  <a:schemeClr val="accent1">
                    <a:lumMod val="75000"/>
                  </a:schemeClr>
                </a:solidFill>
              </a:rPr>
              <a:t>Definir los criterios de decisión para las métricas</a:t>
            </a:r>
            <a:endParaRPr lang="es-CO" b="1" dirty="0">
              <a:solidFill>
                <a:schemeClr val="accent1">
                  <a:lumMod val="75000"/>
                </a:schemeClr>
              </a:solidFill>
            </a:endParaRPr>
          </a:p>
        </p:txBody>
      </p:sp>
      <p:sp>
        <p:nvSpPr>
          <p:cNvPr id="24" name="Paralelogramo 23">
            <a:extLst>
              <a:ext uri="{FF2B5EF4-FFF2-40B4-BE49-F238E27FC236}">
                <a16:creationId xmlns:a16="http://schemas.microsoft.com/office/drawing/2014/main" id="{755E40FA-2A05-43D0-A5C5-7E81B0BD1A82}"/>
              </a:ext>
            </a:extLst>
          </p:cNvPr>
          <p:cNvSpPr/>
          <p:nvPr/>
        </p:nvSpPr>
        <p:spPr>
          <a:xfrm>
            <a:off x="5539728" y="4243503"/>
            <a:ext cx="4938961" cy="846221"/>
          </a:xfrm>
          <a:prstGeom prst="parallelogram">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6" name="Paralelogramo 25">
            <a:extLst>
              <a:ext uri="{FF2B5EF4-FFF2-40B4-BE49-F238E27FC236}">
                <a16:creationId xmlns:a16="http://schemas.microsoft.com/office/drawing/2014/main" id="{00B8423F-5E5F-477C-9D34-600C7637D1DA}"/>
              </a:ext>
            </a:extLst>
          </p:cNvPr>
          <p:cNvSpPr/>
          <p:nvPr/>
        </p:nvSpPr>
        <p:spPr>
          <a:xfrm>
            <a:off x="6595944" y="4407450"/>
            <a:ext cx="3694360" cy="753087"/>
          </a:xfrm>
          <a:prstGeom prst="parallelogram">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7" name="CuadroTexto 26">
            <a:extLst>
              <a:ext uri="{FF2B5EF4-FFF2-40B4-BE49-F238E27FC236}">
                <a16:creationId xmlns:a16="http://schemas.microsoft.com/office/drawing/2014/main" id="{907EB759-D081-4F2F-BF59-816141809972}"/>
              </a:ext>
            </a:extLst>
          </p:cNvPr>
          <p:cNvSpPr txBox="1"/>
          <p:nvPr/>
        </p:nvSpPr>
        <p:spPr>
          <a:xfrm>
            <a:off x="5831831" y="4344963"/>
            <a:ext cx="771647" cy="646331"/>
          </a:xfrm>
          <a:prstGeom prst="rect">
            <a:avLst/>
          </a:prstGeom>
          <a:noFill/>
        </p:spPr>
        <p:txBody>
          <a:bodyPr wrap="square" rtlCol="0">
            <a:spAutoFit/>
          </a:bodyPr>
          <a:lstStyle/>
          <a:p>
            <a:r>
              <a:rPr lang="es-ES" sz="3600" b="1" dirty="0">
                <a:solidFill>
                  <a:schemeClr val="bg1"/>
                </a:solidFill>
              </a:rPr>
              <a:t>2.3</a:t>
            </a:r>
            <a:endParaRPr lang="es-CO" sz="3600" b="1" dirty="0">
              <a:solidFill>
                <a:schemeClr val="bg1"/>
              </a:solidFill>
            </a:endParaRPr>
          </a:p>
        </p:txBody>
      </p:sp>
      <p:sp>
        <p:nvSpPr>
          <p:cNvPr id="28" name="CuadroTexto 27">
            <a:extLst>
              <a:ext uri="{FF2B5EF4-FFF2-40B4-BE49-F238E27FC236}">
                <a16:creationId xmlns:a16="http://schemas.microsoft.com/office/drawing/2014/main" id="{3C3ACF10-15E6-4C03-95E1-894A95B7F869}"/>
              </a:ext>
            </a:extLst>
          </p:cNvPr>
          <p:cNvSpPr txBox="1"/>
          <p:nvPr/>
        </p:nvSpPr>
        <p:spPr>
          <a:xfrm>
            <a:off x="6784329" y="4493702"/>
            <a:ext cx="3188229" cy="646331"/>
          </a:xfrm>
          <a:prstGeom prst="rect">
            <a:avLst/>
          </a:prstGeom>
          <a:noFill/>
        </p:spPr>
        <p:txBody>
          <a:bodyPr wrap="square" rtlCol="0">
            <a:spAutoFit/>
          </a:bodyPr>
          <a:lstStyle/>
          <a:p>
            <a:pPr algn="ctr"/>
            <a:r>
              <a:rPr lang="es-ES" b="1" dirty="0">
                <a:solidFill>
                  <a:schemeClr val="accent1">
                    <a:lumMod val="75000"/>
                  </a:schemeClr>
                </a:solidFill>
              </a:rPr>
              <a:t>Definir los criterios de decisión de la evaluación</a:t>
            </a:r>
            <a:endParaRPr lang="es-CO" b="1" dirty="0">
              <a:solidFill>
                <a:schemeClr val="accent1">
                  <a:lumMod val="75000"/>
                </a:schemeClr>
              </a:solidFill>
            </a:endParaRPr>
          </a:p>
        </p:txBody>
      </p:sp>
      <p:sp>
        <p:nvSpPr>
          <p:cNvPr id="30" name="CuadroTexto 29">
            <a:extLst>
              <a:ext uri="{FF2B5EF4-FFF2-40B4-BE49-F238E27FC236}">
                <a16:creationId xmlns:a16="http://schemas.microsoft.com/office/drawing/2014/main" id="{D1C76801-17EC-49E6-AB48-F49A00EC2729}"/>
              </a:ext>
            </a:extLst>
          </p:cNvPr>
          <p:cNvSpPr txBox="1"/>
          <p:nvPr/>
        </p:nvSpPr>
        <p:spPr>
          <a:xfrm>
            <a:off x="5172073" y="382164"/>
            <a:ext cx="5686425" cy="1077218"/>
          </a:xfrm>
          <a:prstGeom prst="rect">
            <a:avLst/>
          </a:prstGeom>
          <a:noFill/>
        </p:spPr>
        <p:txBody>
          <a:bodyPr wrap="square" rtlCol="0">
            <a:spAutoFit/>
          </a:bodyPr>
          <a:lstStyle/>
          <a:p>
            <a:pPr algn="r"/>
            <a:r>
              <a:rPr lang="es-ES" sz="3200" b="1" dirty="0">
                <a:solidFill>
                  <a:schemeClr val="bg1"/>
                </a:solidFill>
                <a:latin typeface="Bahnschrift SemiBold" panose="020B0502040204020203" pitchFamily="34" charset="0"/>
              </a:rPr>
              <a:t>ACTIVIDAD 2: ESPECIFICAR LA EVALUACION</a:t>
            </a:r>
            <a:endParaRPr lang="es-CO" sz="3200" b="1" dirty="0">
              <a:solidFill>
                <a:schemeClr val="bg1"/>
              </a:solidFill>
              <a:latin typeface="Bahnschrift SemiBold" panose="020B0502040204020203" pitchFamily="34" charset="0"/>
            </a:endParaRPr>
          </a:p>
        </p:txBody>
      </p:sp>
    </p:spTree>
    <p:extLst>
      <p:ext uri="{BB962C8B-B14F-4D97-AF65-F5344CB8AC3E}">
        <p14:creationId xmlns:p14="http://schemas.microsoft.com/office/powerpoint/2010/main" val="38132772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 name="Imagen 37">
            <a:extLst>
              <a:ext uri="{FF2B5EF4-FFF2-40B4-BE49-F238E27FC236}">
                <a16:creationId xmlns:a16="http://schemas.microsoft.com/office/drawing/2014/main" id="{8B950720-A529-42CA-BD24-EDE1A26BB0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5" name="Forma libre: forma 24">
            <a:extLst>
              <a:ext uri="{FF2B5EF4-FFF2-40B4-BE49-F238E27FC236}">
                <a16:creationId xmlns:a16="http://schemas.microsoft.com/office/drawing/2014/main" id="{801BAEAE-6F62-412A-BDDE-19D78F15C32F}"/>
              </a:ext>
            </a:extLst>
          </p:cNvPr>
          <p:cNvSpPr/>
          <p:nvPr/>
        </p:nvSpPr>
        <p:spPr>
          <a:xfrm>
            <a:off x="2733675" y="-11544"/>
            <a:ext cx="9458326" cy="6869544"/>
          </a:xfrm>
          <a:custGeom>
            <a:avLst/>
            <a:gdLst>
              <a:gd name="connsiteX0" fmla="*/ 1512357 w 9055095"/>
              <a:gd name="connsiteY0" fmla="*/ 0 h 6858000"/>
              <a:gd name="connsiteX1" fmla="*/ 9055095 w 9055095"/>
              <a:gd name="connsiteY1" fmla="*/ 0 h 6858000"/>
              <a:gd name="connsiteX2" fmla="*/ 9055095 w 9055095"/>
              <a:gd name="connsiteY2" fmla="*/ 6858000 h 6858000"/>
              <a:gd name="connsiteX3" fmla="*/ 1512357 w 9055095"/>
              <a:gd name="connsiteY3" fmla="*/ 6858000 h 6858000"/>
              <a:gd name="connsiteX4" fmla="*/ 1512356 w 9055095"/>
              <a:gd name="connsiteY4" fmla="*/ 0 h 6858000"/>
              <a:gd name="connsiteX5" fmla="*/ 1512356 w 9055095"/>
              <a:gd name="connsiteY5" fmla="*/ 6858000 h 6858000"/>
              <a:gd name="connsiteX6" fmla="*/ 0 w 9055095"/>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055095" h="6858000">
                <a:moveTo>
                  <a:pt x="1512357" y="0"/>
                </a:moveTo>
                <a:lnTo>
                  <a:pt x="9055095" y="0"/>
                </a:lnTo>
                <a:lnTo>
                  <a:pt x="9055095" y="6858000"/>
                </a:lnTo>
                <a:lnTo>
                  <a:pt x="1512357" y="6858000"/>
                </a:lnTo>
                <a:close/>
                <a:moveTo>
                  <a:pt x="1512356" y="0"/>
                </a:moveTo>
                <a:lnTo>
                  <a:pt x="1512356" y="6858000"/>
                </a:lnTo>
                <a:lnTo>
                  <a:pt x="0" y="6858000"/>
                </a:lnTo>
                <a:close/>
              </a:path>
            </a:pathLst>
          </a:custGeom>
          <a:solidFill>
            <a:schemeClr val="accent1">
              <a:lumMod val="75000"/>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nchor="ctr">
            <a:noAutofit/>
          </a:bodyPr>
          <a:lstStyle/>
          <a:p>
            <a:pPr algn="ctr"/>
            <a:endParaRPr lang="es-CO" dirty="0"/>
          </a:p>
        </p:txBody>
      </p:sp>
      <p:sp>
        <p:nvSpPr>
          <p:cNvPr id="12" name="Forma libre: forma 11">
            <a:extLst>
              <a:ext uri="{FF2B5EF4-FFF2-40B4-BE49-F238E27FC236}">
                <a16:creationId xmlns:a16="http://schemas.microsoft.com/office/drawing/2014/main" id="{2C162981-E1B3-465B-8FA0-A02F0A36E8F2}"/>
              </a:ext>
            </a:extLst>
          </p:cNvPr>
          <p:cNvSpPr/>
          <p:nvPr/>
        </p:nvSpPr>
        <p:spPr>
          <a:xfrm rot="16200000">
            <a:off x="2661228" y="-2661228"/>
            <a:ext cx="6869543" cy="12192000"/>
          </a:xfrm>
          <a:custGeom>
            <a:avLst/>
            <a:gdLst>
              <a:gd name="connsiteX0" fmla="*/ 5 w 6858000"/>
              <a:gd name="connsiteY0" fmla="*/ 1 h 12192000"/>
              <a:gd name="connsiteX1" fmla="*/ 0 w 6858000"/>
              <a:gd name="connsiteY1" fmla="*/ 1 h 12192000"/>
              <a:gd name="connsiteX2" fmla="*/ 0 w 6858000"/>
              <a:gd name="connsiteY2" fmla="*/ 0 h 12192000"/>
              <a:gd name="connsiteX3" fmla="*/ 6858000 w 6858000"/>
              <a:gd name="connsiteY3" fmla="*/ 1 h 12192000"/>
              <a:gd name="connsiteX4" fmla="*/ 6858000 w 6858000"/>
              <a:gd name="connsiteY4" fmla="*/ 1507958 h 12192000"/>
              <a:gd name="connsiteX5" fmla="*/ 5 w 6858000"/>
              <a:gd name="connsiteY5" fmla="*/ 1 h 12192000"/>
              <a:gd name="connsiteX6" fmla="*/ 6858000 w 6858000"/>
              <a:gd name="connsiteY6" fmla="*/ 5077328 h 12192000"/>
              <a:gd name="connsiteX7" fmla="*/ 6858000 w 6858000"/>
              <a:gd name="connsiteY7" fmla="*/ 12192000 h 12192000"/>
              <a:gd name="connsiteX8" fmla="*/ 0 w 6858000"/>
              <a:gd name="connsiteY8" fmla="*/ 12192000 h 12192000"/>
              <a:gd name="connsiteX9" fmla="*/ 0 w 6858000"/>
              <a:gd name="connsiteY9" fmla="*/ 5077328 h 12192000"/>
              <a:gd name="connsiteX10" fmla="*/ 0 w 6858000"/>
              <a:gd name="connsiteY10" fmla="*/ 3569370 h 12192000"/>
              <a:gd name="connsiteX11" fmla="*/ 6858000 w 6858000"/>
              <a:gd name="connsiteY11" fmla="*/ 5077328 h 12192000"/>
              <a:gd name="connsiteX12" fmla="*/ 6858000 w 6858000"/>
              <a:gd name="connsiteY12" fmla="*/ 0 h 12192000"/>
              <a:gd name="connsiteX13" fmla="*/ 6858000 w 6858000"/>
              <a:gd name="connsiteY13" fmla="*/ 1 h 12192000"/>
              <a:gd name="connsiteX14" fmla="*/ 6858000 w 6858000"/>
              <a:gd name="connsiteY14" fmla="*/ 1 h 12192000"/>
              <a:gd name="connsiteX15" fmla="*/ 6858000 w 6858000"/>
              <a:gd name="connsiteY15" fmla="*/ 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6858000" h="12192000">
                <a:moveTo>
                  <a:pt x="5" y="1"/>
                </a:moveTo>
                <a:lnTo>
                  <a:pt x="0" y="1"/>
                </a:lnTo>
                <a:lnTo>
                  <a:pt x="0" y="0"/>
                </a:lnTo>
                <a:close/>
                <a:moveTo>
                  <a:pt x="6858000" y="1"/>
                </a:moveTo>
                <a:lnTo>
                  <a:pt x="6858000" y="1507958"/>
                </a:lnTo>
                <a:lnTo>
                  <a:pt x="5" y="1"/>
                </a:lnTo>
                <a:close/>
                <a:moveTo>
                  <a:pt x="6858000" y="5077328"/>
                </a:moveTo>
                <a:lnTo>
                  <a:pt x="6858000" y="12192000"/>
                </a:lnTo>
                <a:lnTo>
                  <a:pt x="0" y="12192000"/>
                </a:lnTo>
                <a:lnTo>
                  <a:pt x="0" y="5077328"/>
                </a:lnTo>
                <a:lnTo>
                  <a:pt x="0" y="3569370"/>
                </a:lnTo>
                <a:lnTo>
                  <a:pt x="6858000" y="5077328"/>
                </a:lnTo>
                <a:close/>
                <a:moveTo>
                  <a:pt x="6858000" y="0"/>
                </a:moveTo>
                <a:lnTo>
                  <a:pt x="6858000" y="1"/>
                </a:lnTo>
                <a:lnTo>
                  <a:pt x="6858000" y="1"/>
                </a:lnTo>
                <a:lnTo>
                  <a:pt x="6858000" y="0"/>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s-CO" dirty="0">
              <a:solidFill>
                <a:schemeClr val="bg1"/>
              </a:solidFill>
            </a:endParaRPr>
          </a:p>
        </p:txBody>
      </p:sp>
      <p:sp>
        <p:nvSpPr>
          <p:cNvPr id="11" name="Paralelogramo 10">
            <a:extLst>
              <a:ext uri="{FF2B5EF4-FFF2-40B4-BE49-F238E27FC236}">
                <a16:creationId xmlns:a16="http://schemas.microsoft.com/office/drawing/2014/main" id="{6E98DF9A-B9EE-4DDB-996D-BDB5EFD793BC}"/>
              </a:ext>
            </a:extLst>
          </p:cNvPr>
          <p:cNvSpPr/>
          <p:nvPr/>
        </p:nvSpPr>
        <p:spPr>
          <a:xfrm>
            <a:off x="5916498" y="2081541"/>
            <a:ext cx="4938961" cy="846221"/>
          </a:xfrm>
          <a:prstGeom prst="parallelogram">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3" name="Paralelogramo 12">
            <a:extLst>
              <a:ext uri="{FF2B5EF4-FFF2-40B4-BE49-F238E27FC236}">
                <a16:creationId xmlns:a16="http://schemas.microsoft.com/office/drawing/2014/main" id="{95D1447B-5BBE-43C7-B3B1-574F9493E6F1}"/>
              </a:ext>
            </a:extLst>
          </p:cNvPr>
          <p:cNvSpPr/>
          <p:nvPr/>
        </p:nvSpPr>
        <p:spPr>
          <a:xfrm>
            <a:off x="6972714" y="2245488"/>
            <a:ext cx="3694360" cy="753087"/>
          </a:xfrm>
          <a:prstGeom prst="parallelogram">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4" name="CuadroTexto 13">
            <a:extLst>
              <a:ext uri="{FF2B5EF4-FFF2-40B4-BE49-F238E27FC236}">
                <a16:creationId xmlns:a16="http://schemas.microsoft.com/office/drawing/2014/main" id="{9C7DD555-2635-4844-8E90-D77BA494277B}"/>
              </a:ext>
            </a:extLst>
          </p:cNvPr>
          <p:cNvSpPr txBox="1"/>
          <p:nvPr/>
        </p:nvSpPr>
        <p:spPr>
          <a:xfrm>
            <a:off x="6208601" y="2183001"/>
            <a:ext cx="828793" cy="646331"/>
          </a:xfrm>
          <a:prstGeom prst="rect">
            <a:avLst/>
          </a:prstGeom>
          <a:noFill/>
        </p:spPr>
        <p:txBody>
          <a:bodyPr wrap="square" rtlCol="0">
            <a:spAutoFit/>
          </a:bodyPr>
          <a:lstStyle/>
          <a:p>
            <a:r>
              <a:rPr lang="es-ES" sz="3600" b="1" dirty="0">
                <a:solidFill>
                  <a:schemeClr val="bg1"/>
                </a:solidFill>
              </a:rPr>
              <a:t>3.1</a:t>
            </a:r>
            <a:endParaRPr lang="es-CO" sz="3600" b="1" dirty="0">
              <a:solidFill>
                <a:schemeClr val="bg1"/>
              </a:solidFill>
            </a:endParaRPr>
          </a:p>
        </p:txBody>
      </p:sp>
      <p:sp>
        <p:nvSpPr>
          <p:cNvPr id="15" name="CuadroTexto 14">
            <a:extLst>
              <a:ext uri="{FF2B5EF4-FFF2-40B4-BE49-F238E27FC236}">
                <a16:creationId xmlns:a16="http://schemas.microsoft.com/office/drawing/2014/main" id="{496061EC-20B1-4A40-A5F0-7570036C451D}"/>
              </a:ext>
            </a:extLst>
          </p:cNvPr>
          <p:cNvSpPr txBox="1"/>
          <p:nvPr/>
        </p:nvSpPr>
        <p:spPr>
          <a:xfrm>
            <a:off x="7225779" y="2298865"/>
            <a:ext cx="3188229" cy="646331"/>
          </a:xfrm>
          <a:prstGeom prst="rect">
            <a:avLst/>
          </a:prstGeom>
          <a:noFill/>
        </p:spPr>
        <p:txBody>
          <a:bodyPr wrap="square" rtlCol="0">
            <a:spAutoFit/>
          </a:bodyPr>
          <a:lstStyle/>
          <a:p>
            <a:pPr algn="ctr"/>
            <a:r>
              <a:rPr lang="es-ES" b="1" dirty="0">
                <a:solidFill>
                  <a:schemeClr val="accent1">
                    <a:lumMod val="75000"/>
                  </a:schemeClr>
                </a:solidFill>
              </a:rPr>
              <a:t>Planificar las actividades de la evaluación</a:t>
            </a:r>
            <a:endParaRPr lang="es-CO" b="1" dirty="0">
              <a:solidFill>
                <a:schemeClr val="accent1">
                  <a:lumMod val="75000"/>
                </a:schemeClr>
              </a:solidFill>
            </a:endParaRPr>
          </a:p>
        </p:txBody>
      </p:sp>
      <p:sp>
        <p:nvSpPr>
          <p:cNvPr id="30" name="CuadroTexto 29">
            <a:extLst>
              <a:ext uri="{FF2B5EF4-FFF2-40B4-BE49-F238E27FC236}">
                <a16:creationId xmlns:a16="http://schemas.microsoft.com/office/drawing/2014/main" id="{D1C76801-17EC-49E6-AB48-F49A00EC2729}"/>
              </a:ext>
            </a:extLst>
          </p:cNvPr>
          <p:cNvSpPr txBox="1"/>
          <p:nvPr/>
        </p:nvSpPr>
        <p:spPr>
          <a:xfrm>
            <a:off x="5172073" y="382164"/>
            <a:ext cx="5686425" cy="1077218"/>
          </a:xfrm>
          <a:prstGeom prst="rect">
            <a:avLst/>
          </a:prstGeom>
          <a:noFill/>
        </p:spPr>
        <p:txBody>
          <a:bodyPr wrap="square" rtlCol="0">
            <a:spAutoFit/>
          </a:bodyPr>
          <a:lstStyle/>
          <a:p>
            <a:pPr algn="r"/>
            <a:r>
              <a:rPr lang="es-ES" sz="3200" b="1" dirty="0">
                <a:solidFill>
                  <a:schemeClr val="bg1"/>
                </a:solidFill>
                <a:latin typeface="Bahnschrift SemiBold" panose="020B0502040204020203" pitchFamily="34" charset="0"/>
              </a:rPr>
              <a:t>ACTIVIDAD 3: DISEÑAR LA EVALUACION</a:t>
            </a:r>
            <a:endParaRPr lang="es-CO" sz="3200" b="1" dirty="0">
              <a:solidFill>
                <a:schemeClr val="bg1"/>
              </a:solidFill>
              <a:latin typeface="Bahnschrift SemiBold" panose="020B0502040204020203" pitchFamily="34" charset="0"/>
            </a:endParaRPr>
          </a:p>
        </p:txBody>
      </p:sp>
    </p:spTree>
    <p:extLst>
      <p:ext uri="{BB962C8B-B14F-4D97-AF65-F5344CB8AC3E}">
        <p14:creationId xmlns:p14="http://schemas.microsoft.com/office/powerpoint/2010/main" val="20224487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 name="Imagen 37">
            <a:extLst>
              <a:ext uri="{FF2B5EF4-FFF2-40B4-BE49-F238E27FC236}">
                <a16:creationId xmlns:a16="http://schemas.microsoft.com/office/drawing/2014/main" id="{8B950720-A529-42CA-BD24-EDE1A26BB0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5" name="Forma libre: forma 24">
            <a:extLst>
              <a:ext uri="{FF2B5EF4-FFF2-40B4-BE49-F238E27FC236}">
                <a16:creationId xmlns:a16="http://schemas.microsoft.com/office/drawing/2014/main" id="{801BAEAE-6F62-412A-BDDE-19D78F15C32F}"/>
              </a:ext>
            </a:extLst>
          </p:cNvPr>
          <p:cNvSpPr/>
          <p:nvPr/>
        </p:nvSpPr>
        <p:spPr>
          <a:xfrm>
            <a:off x="2733675" y="-11544"/>
            <a:ext cx="9458326" cy="6869544"/>
          </a:xfrm>
          <a:custGeom>
            <a:avLst/>
            <a:gdLst>
              <a:gd name="connsiteX0" fmla="*/ 1512357 w 9055095"/>
              <a:gd name="connsiteY0" fmla="*/ 0 h 6858000"/>
              <a:gd name="connsiteX1" fmla="*/ 9055095 w 9055095"/>
              <a:gd name="connsiteY1" fmla="*/ 0 h 6858000"/>
              <a:gd name="connsiteX2" fmla="*/ 9055095 w 9055095"/>
              <a:gd name="connsiteY2" fmla="*/ 6858000 h 6858000"/>
              <a:gd name="connsiteX3" fmla="*/ 1512357 w 9055095"/>
              <a:gd name="connsiteY3" fmla="*/ 6858000 h 6858000"/>
              <a:gd name="connsiteX4" fmla="*/ 1512356 w 9055095"/>
              <a:gd name="connsiteY4" fmla="*/ 0 h 6858000"/>
              <a:gd name="connsiteX5" fmla="*/ 1512356 w 9055095"/>
              <a:gd name="connsiteY5" fmla="*/ 6858000 h 6858000"/>
              <a:gd name="connsiteX6" fmla="*/ 0 w 9055095"/>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055095" h="6858000">
                <a:moveTo>
                  <a:pt x="1512357" y="0"/>
                </a:moveTo>
                <a:lnTo>
                  <a:pt x="9055095" y="0"/>
                </a:lnTo>
                <a:lnTo>
                  <a:pt x="9055095" y="6858000"/>
                </a:lnTo>
                <a:lnTo>
                  <a:pt x="1512357" y="6858000"/>
                </a:lnTo>
                <a:close/>
                <a:moveTo>
                  <a:pt x="1512356" y="0"/>
                </a:moveTo>
                <a:lnTo>
                  <a:pt x="1512356" y="6858000"/>
                </a:lnTo>
                <a:lnTo>
                  <a:pt x="0" y="6858000"/>
                </a:lnTo>
                <a:close/>
              </a:path>
            </a:pathLst>
          </a:custGeom>
          <a:solidFill>
            <a:schemeClr val="accent1">
              <a:lumMod val="75000"/>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nchor="ctr">
            <a:noAutofit/>
          </a:bodyPr>
          <a:lstStyle/>
          <a:p>
            <a:pPr algn="ctr"/>
            <a:endParaRPr lang="es-CO" dirty="0"/>
          </a:p>
        </p:txBody>
      </p:sp>
      <p:sp>
        <p:nvSpPr>
          <p:cNvPr id="12" name="Forma libre: forma 11">
            <a:extLst>
              <a:ext uri="{FF2B5EF4-FFF2-40B4-BE49-F238E27FC236}">
                <a16:creationId xmlns:a16="http://schemas.microsoft.com/office/drawing/2014/main" id="{2C162981-E1B3-465B-8FA0-A02F0A36E8F2}"/>
              </a:ext>
            </a:extLst>
          </p:cNvPr>
          <p:cNvSpPr/>
          <p:nvPr/>
        </p:nvSpPr>
        <p:spPr>
          <a:xfrm rot="16200000">
            <a:off x="2661228" y="-2661228"/>
            <a:ext cx="6869543" cy="12192000"/>
          </a:xfrm>
          <a:custGeom>
            <a:avLst/>
            <a:gdLst>
              <a:gd name="connsiteX0" fmla="*/ 5 w 6858000"/>
              <a:gd name="connsiteY0" fmla="*/ 1 h 12192000"/>
              <a:gd name="connsiteX1" fmla="*/ 0 w 6858000"/>
              <a:gd name="connsiteY1" fmla="*/ 1 h 12192000"/>
              <a:gd name="connsiteX2" fmla="*/ 0 w 6858000"/>
              <a:gd name="connsiteY2" fmla="*/ 0 h 12192000"/>
              <a:gd name="connsiteX3" fmla="*/ 6858000 w 6858000"/>
              <a:gd name="connsiteY3" fmla="*/ 1 h 12192000"/>
              <a:gd name="connsiteX4" fmla="*/ 6858000 w 6858000"/>
              <a:gd name="connsiteY4" fmla="*/ 1507958 h 12192000"/>
              <a:gd name="connsiteX5" fmla="*/ 5 w 6858000"/>
              <a:gd name="connsiteY5" fmla="*/ 1 h 12192000"/>
              <a:gd name="connsiteX6" fmla="*/ 6858000 w 6858000"/>
              <a:gd name="connsiteY6" fmla="*/ 5077328 h 12192000"/>
              <a:gd name="connsiteX7" fmla="*/ 6858000 w 6858000"/>
              <a:gd name="connsiteY7" fmla="*/ 12192000 h 12192000"/>
              <a:gd name="connsiteX8" fmla="*/ 0 w 6858000"/>
              <a:gd name="connsiteY8" fmla="*/ 12192000 h 12192000"/>
              <a:gd name="connsiteX9" fmla="*/ 0 w 6858000"/>
              <a:gd name="connsiteY9" fmla="*/ 5077328 h 12192000"/>
              <a:gd name="connsiteX10" fmla="*/ 0 w 6858000"/>
              <a:gd name="connsiteY10" fmla="*/ 3569370 h 12192000"/>
              <a:gd name="connsiteX11" fmla="*/ 6858000 w 6858000"/>
              <a:gd name="connsiteY11" fmla="*/ 5077328 h 12192000"/>
              <a:gd name="connsiteX12" fmla="*/ 6858000 w 6858000"/>
              <a:gd name="connsiteY12" fmla="*/ 0 h 12192000"/>
              <a:gd name="connsiteX13" fmla="*/ 6858000 w 6858000"/>
              <a:gd name="connsiteY13" fmla="*/ 1 h 12192000"/>
              <a:gd name="connsiteX14" fmla="*/ 6858000 w 6858000"/>
              <a:gd name="connsiteY14" fmla="*/ 1 h 12192000"/>
              <a:gd name="connsiteX15" fmla="*/ 6858000 w 6858000"/>
              <a:gd name="connsiteY15" fmla="*/ 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6858000" h="12192000">
                <a:moveTo>
                  <a:pt x="5" y="1"/>
                </a:moveTo>
                <a:lnTo>
                  <a:pt x="0" y="1"/>
                </a:lnTo>
                <a:lnTo>
                  <a:pt x="0" y="0"/>
                </a:lnTo>
                <a:close/>
                <a:moveTo>
                  <a:pt x="6858000" y="1"/>
                </a:moveTo>
                <a:lnTo>
                  <a:pt x="6858000" y="1507958"/>
                </a:lnTo>
                <a:lnTo>
                  <a:pt x="5" y="1"/>
                </a:lnTo>
                <a:close/>
                <a:moveTo>
                  <a:pt x="6858000" y="5077328"/>
                </a:moveTo>
                <a:lnTo>
                  <a:pt x="6858000" y="12192000"/>
                </a:lnTo>
                <a:lnTo>
                  <a:pt x="0" y="12192000"/>
                </a:lnTo>
                <a:lnTo>
                  <a:pt x="0" y="5077328"/>
                </a:lnTo>
                <a:lnTo>
                  <a:pt x="0" y="3569370"/>
                </a:lnTo>
                <a:lnTo>
                  <a:pt x="6858000" y="5077328"/>
                </a:lnTo>
                <a:close/>
                <a:moveTo>
                  <a:pt x="6858000" y="0"/>
                </a:moveTo>
                <a:lnTo>
                  <a:pt x="6858000" y="1"/>
                </a:lnTo>
                <a:lnTo>
                  <a:pt x="6858000" y="1"/>
                </a:lnTo>
                <a:lnTo>
                  <a:pt x="6858000" y="0"/>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s-CO" dirty="0">
              <a:solidFill>
                <a:schemeClr val="bg1"/>
              </a:solidFill>
            </a:endParaRPr>
          </a:p>
        </p:txBody>
      </p:sp>
      <p:sp>
        <p:nvSpPr>
          <p:cNvPr id="11" name="Paralelogramo 10">
            <a:extLst>
              <a:ext uri="{FF2B5EF4-FFF2-40B4-BE49-F238E27FC236}">
                <a16:creationId xmlns:a16="http://schemas.microsoft.com/office/drawing/2014/main" id="{6E98DF9A-B9EE-4DDB-996D-BDB5EFD793BC}"/>
              </a:ext>
            </a:extLst>
          </p:cNvPr>
          <p:cNvSpPr/>
          <p:nvPr/>
        </p:nvSpPr>
        <p:spPr>
          <a:xfrm>
            <a:off x="5916498" y="2081541"/>
            <a:ext cx="4938961" cy="846221"/>
          </a:xfrm>
          <a:prstGeom prst="parallelogram">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3" name="Paralelogramo 12">
            <a:extLst>
              <a:ext uri="{FF2B5EF4-FFF2-40B4-BE49-F238E27FC236}">
                <a16:creationId xmlns:a16="http://schemas.microsoft.com/office/drawing/2014/main" id="{95D1447B-5BBE-43C7-B3B1-574F9493E6F1}"/>
              </a:ext>
            </a:extLst>
          </p:cNvPr>
          <p:cNvSpPr/>
          <p:nvPr/>
        </p:nvSpPr>
        <p:spPr>
          <a:xfrm>
            <a:off x="6972714" y="2245488"/>
            <a:ext cx="3694360" cy="753087"/>
          </a:xfrm>
          <a:prstGeom prst="parallelogram">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4" name="CuadroTexto 13">
            <a:extLst>
              <a:ext uri="{FF2B5EF4-FFF2-40B4-BE49-F238E27FC236}">
                <a16:creationId xmlns:a16="http://schemas.microsoft.com/office/drawing/2014/main" id="{9C7DD555-2635-4844-8E90-D77BA494277B}"/>
              </a:ext>
            </a:extLst>
          </p:cNvPr>
          <p:cNvSpPr txBox="1"/>
          <p:nvPr/>
        </p:nvSpPr>
        <p:spPr>
          <a:xfrm>
            <a:off x="6208601" y="2183001"/>
            <a:ext cx="828793" cy="646331"/>
          </a:xfrm>
          <a:prstGeom prst="rect">
            <a:avLst/>
          </a:prstGeom>
          <a:noFill/>
        </p:spPr>
        <p:txBody>
          <a:bodyPr wrap="square" rtlCol="0">
            <a:spAutoFit/>
          </a:bodyPr>
          <a:lstStyle/>
          <a:p>
            <a:r>
              <a:rPr lang="es-ES" sz="3600" b="1" dirty="0">
                <a:solidFill>
                  <a:schemeClr val="bg1"/>
                </a:solidFill>
              </a:rPr>
              <a:t>4.1</a:t>
            </a:r>
            <a:endParaRPr lang="es-CO" sz="3600" b="1" dirty="0">
              <a:solidFill>
                <a:schemeClr val="bg1"/>
              </a:solidFill>
            </a:endParaRPr>
          </a:p>
        </p:txBody>
      </p:sp>
      <p:sp>
        <p:nvSpPr>
          <p:cNvPr id="15" name="CuadroTexto 14">
            <a:extLst>
              <a:ext uri="{FF2B5EF4-FFF2-40B4-BE49-F238E27FC236}">
                <a16:creationId xmlns:a16="http://schemas.microsoft.com/office/drawing/2014/main" id="{496061EC-20B1-4A40-A5F0-7570036C451D}"/>
              </a:ext>
            </a:extLst>
          </p:cNvPr>
          <p:cNvSpPr txBox="1"/>
          <p:nvPr/>
        </p:nvSpPr>
        <p:spPr>
          <a:xfrm>
            <a:off x="7225779" y="2422979"/>
            <a:ext cx="3188229" cy="369332"/>
          </a:xfrm>
          <a:prstGeom prst="rect">
            <a:avLst/>
          </a:prstGeom>
          <a:noFill/>
        </p:spPr>
        <p:txBody>
          <a:bodyPr wrap="square" rtlCol="0">
            <a:spAutoFit/>
          </a:bodyPr>
          <a:lstStyle/>
          <a:p>
            <a:pPr algn="ctr"/>
            <a:r>
              <a:rPr lang="es-ES" b="1" dirty="0">
                <a:solidFill>
                  <a:schemeClr val="accent1">
                    <a:lumMod val="75000"/>
                  </a:schemeClr>
                </a:solidFill>
              </a:rPr>
              <a:t>Realizar las mediciones</a:t>
            </a:r>
            <a:endParaRPr lang="es-CO" b="1" dirty="0">
              <a:solidFill>
                <a:schemeClr val="accent1">
                  <a:lumMod val="75000"/>
                </a:schemeClr>
              </a:solidFill>
            </a:endParaRPr>
          </a:p>
        </p:txBody>
      </p:sp>
      <p:sp>
        <p:nvSpPr>
          <p:cNvPr id="20" name="Paralelogramo 19">
            <a:extLst>
              <a:ext uri="{FF2B5EF4-FFF2-40B4-BE49-F238E27FC236}">
                <a16:creationId xmlns:a16="http://schemas.microsoft.com/office/drawing/2014/main" id="{98C2684B-CDB7-4084-9135-0AC186F85277}"/>
              </a:ext>
            </a:extLst>
          </p:cNvPr>
          <p:cNvSpPr/>
          <p:nvPr/>
        </p:nvSpPr>
        <p:spPr>
          <a:xfrm>
            <a:off x="5728113" y="3162522"/>
            <a:ext cx="4938961" cy="846221"/>
          </a:xfrm>
          <a:prstGeom prst="parallelogram">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1" name="Paralelogramo 20">
            <a:extLst>
              <a:ext uri="{FF2B5EF4-FFF2-40B4-BE49-F238E27FC236}">
                <a16:creationId xmlns:a16="http://schemas.microsoft.com/office/drawing/2014/main" id="{9537DEC0-2208-489D-8AC3-7AC32BCCC4E2}"/>
              </a:ext>
            </a:extLst>
          </p:cNvPr>
          <p:cNvSpPr/>
          <p:nvPr/>
        </p:nvSpPr>
        <p:spPr>
          <a:xfrm>
            <a:off x="6784329" y="3326469"/>
            <a:ext cx="3694360" cy="753087"/>
          </a:xfrm>
          <a:prstGeom prst="parallelogram">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2" name="CuadroTexto 21">
            <a:extLst>
              <a:ext uri="{FF2B5EF4-FFF2-40B4-BE49-F238E27FC236}">
                <a16:creationId xmlns:a16="http://schemas.microsoft.com/office/drawing/2014/main" id="{1293FC26-8AEC-4507-B3E7-61853FF7219F}"/>
              </a:ext>
            </a:extLst>
          </p:cNvPr>
          <p:cNvSpPr txBox="1"/>
          <p:nvPr/>
        </p:nvSpPr>
        <p:spPr>
          <a:xfrm>
            <a:off x="6020216" y="3263982"/>
            <a:ext cx="828793" cy="646331"/>
          </a:xfrm>
          <a:prstGeom prst="rect">
            <a:avLst/>
          </a:prstGeom>
          <a:noFill/>
        </p:spPr>
        <p:txBody>
          <a:bodyPr wrap="square" rtlCol="0">
            <a:spAutoFit/>
          </a:bodyPr>
          <a:lstStyle/>
          <a:p>
            <a:r>
              <a:rPr lang="es-ES" sz="3600" b="1" dirty="0">
                <a:solidFill>
                  <a:schemeClr val="bg1"/>
                </a:solidFill>
              </a:rPr>
              <a:t>4.2</a:t>
            </a:r>
            <a:endParaRPr lang="es-CO" sz="3600" b="1" dirty="0">
              <a:solidFill>
                <a:schemeClr val="bg1"/>
              </a:solidFill>
            </a:endParaRPr>
          </a:p>
        </p:txBody>
      </p:sp>
      <p:sp>
        <p:nvSpPr>
          <p:cNvPr id="23" name="CuadroTexto 22">
            <a:extLst>
              <a:ext uri="{FF2B5EF4-FFF2-40B4-BE49-F238E27FC236}">
                <a16:creationId xmlns:a16="http://schemas.microsoft.com/office/drawing/2014/main" id="{8AA33B93-0AA3-4A36-838E-976499E73853}"/>
              </a:ext>
            </a:extLst>
          </p:cNvPr>
          <p:cNvSpPr txBox="1"/>
          <p:nvPr/>
        </p:nvSpPr>
        <p:spPr>
          <a:xfrm>
            <a:off x="7037394" y="3409561"/>
            <a:ext cx="3188229" cy="646331"/>
          </a:xfrm>
          <a:prstGeom prst="rect">
            <a:avLst/>
          </a:prstGeom>
          <a:noFill/>
        </p:spPr>
        <p:txBody>
          <a:bodyPr wrap="square" rtlCol="0">
            <a:spAutoFit/>
          </a:bodyPr>
          <a:lstStyle/>
          <a:p>
            <a:pPr algn="ctr"/>
            <a:r>
              <a:rPr lang="es-ES" b="1" dirty="0">
                <a:solidFill>
                  <a:schemeClr val="accent1">
                    <a:lumMod val="75000"/>
                  </a:schemeClr>
                </a:solidFill>
              </a:rPr>
              <a:t>Aplicar los criterios de decisión para las métricas</a:t>
            </a:r>
            <a:endParaRPr lang="es-CO" b="1" dirty="0">
              <a:solidFill>
                <a:schemeClr val="accent1">
                  <a:lumMod val="75000"/>
                </a:schemeClr>
              </a:solidFill>
            </a:endParaRPr>
          </a:p>
        </p:txBody>
      </p:sp>
      <p:sp>
        <p:nvSpPr>
          <p:cNvPr id="24" name="Paralelogramo 23">
            <a:extLst>
              <a:ext uri="{FF2B5EF4-FFF2-40B4-BE49-F238E27FC236}">
                <a16:creationId xmlns:a16="http://schemas.microsoft.com/office/drawing/2014/main" id="{755E40FA-2A05-43D0-A5C5-7E81B0BD1A82}"/>
              </a:ext>
            </a:extLst>
          </p:cNvPr>
          <p:cNvSpPr/>
          <p:nvPr/>
        </p:nvSpPr>
        <p:spPr>
          <a:xfrm>
            <a:off x="5539728" y="4243503"/>
            <a:ext cx="4938961" cy="846221"/>
          </a:xfrm>
          <a:prstGeom prst="parallelogram">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6" name="Paralelogramo 25">
            <a:extLst>
              <a:ext uri="{FF2B5EF4-FFF2-40B4-BE49-F238E27FC236}">
                <a16:creationId xmlns:a16="http://schemas.microsoft.com/office/drawing/2014/main" id="{00B8423F-5E5F-477C-9D34-600C7637D1DA}"/>
              </a:ext>
            </a:extLst>
          </p:cNvPr>
          <p:cNvSpPr/>
          <p:nvPr/>
        </p:nvSpPr>
        <p:spPr>
          <a:xfrm>
            <a:off x="6595944" y="4407450"/>
            <a:ext cx="3694360" cy="753087"/>
          </a:xfrm>
          <a:prstGeom prst="parallelogram">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7" name="CuadroTexto 26">
            <a:extLst>
              <a:ext uri="{FF2B5EF4-FFF2-40B4-BE49-F238E27FC236}">
                <a16:creationId xmlns:a16="http://schemas.microsoft.com/office/drawing/2014/main" id="{907EB759-D081-4F2F-BF59-816141809972}"/>
              </a:ext>
            </a:extLst>
          </p:cNvPr>
          <p:cNvSpPr txBox="1"/>
          <p:nvPr/>
        </p:nvSpPr>
        <p:spPr>
          <a:xfrm>
            <a:off x="5831831" y="4344963"/>
            <a:ext cx="771647" cy="646331"/>
          </a:xfrm>
          <a:prstGeom prst="rect">
            <a:avLst/>
          </a:prstGeom>
          <a:noFill/>
        </p:spPr>
        <p:txBody>
          <a:bodyPr wrap="square" rtlCol="0">
            <a:spAutoFit/>
          </a:bodyPr>
          <a:lstStyle/>
          <a:p>
            <a:r>
              <a:rPr lang="es-ES" sz="3600" b="1" dirty="0">
                <a:solidFill>
                  <a:schemeClr val="bg1"/>
                </a:solidFill>
              </a:rPr>
              <a:t>4.3</a:t>
            </a:r>
            <a:endParaRPr lang="es-CO" sz="3600" b="1" dirty="0">
              <a:solidFill>
                <a:schemeClr val="bg1"/>
              </a:solidFill>
            </a:endParaRPr>
          </a:p>
        </p:txBody>
      </p:sp>
      <p:sp>
        <p:nvSpPr>
          <p:cNvPr id="28" name="CuadroTexto 27">
            <a:extLst>
              <a:ext uri="{FF2B5EF4-FFF2-40B4-BE49-F238E27FC236}">
                <a16:creationId xmlns:a16="http://schemas.microsoft.com/office/drawing/2014/main" id="{3C3ACF10-15E6-4C03-95E1-894A95B7F869}"/>
              </a:ext>
            </a:extLst>
          </p:cNvPr>
          <p:cNvSpPr txBox="1"/>
          <p:nvPr/>
        </p:nvSpPr>
        <p:spPr>
          <a:xfrm>
            <a:off x="6784329" y="4493702"/>
            <a:ext cx="3188229" cy="646331"/>
          </a:xfrm>
          <a:prstGeom prst="rect">
            <a:avLst/>
          </a:prstGeom>
          <a:noFill/>
        </p:spPr>
        <p:txBody>
          <a:bodyPr wrap="square" rtlCol="0">
            <a:spAutoFit/>
          </a:bodyPr>
          <a:lstStyle/>
          <a:p>
            <a:pPr algn="ctr"/>
            <a:r>
              <a:rPr lang="es-ES" b="1" dirty="0">
                <a:solidFill>
                  <a:schemeClr val="accent1">
                    <a:lumMod val="75000"/>
                  </a:schemeClr>
                </a:solidFill>
              </a:rPr>
              <a:t>Aplicar los criterios de decisión de la evaluación</a:t>
            </a:r>
            <a:endParaRPr lang="es-CO" b="1" dirty="0">
              <a:solidFill>
                <a:schemeClr val="accent1">
                  <a:lumMod val="75000"/>
                </a:schemeClr>
              </a:solidFill>
            </a:endParaRPr>
          </a:p>
        </p:txBody>
      </p:sp>
      <p:sp>
        <p:nvSpPr>
          <p:cNvPr id="30" name="CuadroTexto 29">
            <a:extLst>
              <a:ext uri="{FF2B5EF4-FFF2-40B4-BE49-F238E27FC236}">
                <a16:creationId xmlns:a16="http://schemas.microsoft.com/office/drawing/2014/main" id="{D1C76801-17EC-49E6-AB48-F49A00EC2729}"/>
              </a:ext>
            </a:extLst>
          </p:cNvPr>
          <p:cNvSpPr txBox="1"/>
          <p:nvPr/>
        </p:nvSpPr>
        <p:spPr>
          <a:xfrm>
            <a:off x="5172073" y="382164"/>
            <a:ext cx="5686425" cy="1077218"/>
          </a:xfrm>
          <a:prstGeom prst="rect">
            <a:avLst/>
          </a:prstGeom>
          <a:noFill/>
        </p:spPr>
        <p:txBody>
          <a:bodyPr wrap="square" rtlCol="0">
            <a:spAutoFit/>
          </a:bodyPr>
          <a:lstStyle/>
          <a:p>
            <a:pPr algn="r"/>
            <a:r>
              <a:rPr lang="es-ES" sz="3200" b="1" dirty="0">
                <a:solidFill>
                  <a:schemeClr val="bg1"/>
                </a:solidFill>
                <a:latin typeface="Bahnschrift SemiBold" panose="020B0502040204020203" pitchFamily="34" charset="0"/>
              </a:rPr>
              <a:t>ACTIVIDAD 4: EJECUTAR LA EVALUACION</a:t>
            </a:r>
            <a:endParaRPr lang="es-CO" sz="3200" b="1" dirty="0">
              <a:solidFill>
                <a:schemeClr val="bg1"/>
              </a:solidFill>
              <a:latin typeface="Bahnschrift SemiBold" panose="020B0502040204020203" pitchFamily="34" charset="0"/>
            </a:endParaRPr>
          </a:p>
        </p:txBody>
      </p:sp>
    </p:spTree>
    <p:extLst>
      <p:ext uri="{BB962C8B-B14F-4D97-AF65-F5344CB8AC3E}">
        <p14:creationId xmlns:p14="http://schemas.microsoft.com/office/powerpoint/2010/main" val="11374169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 name="Imagen 37">
            <a:extLst>
              <a:ext uri="{FF2B5EF4-FFF2-40B4-BE49-F238E27FC236}">
                <a16:creationId xmlns:a16="http://schemas.microsoft.com/office/drawing/2014/main" id="{8B950720-A529-42CA-BD24-EDE1A26BB0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5" name="Forma libre: forma 24">
            <a:extLst>
              <a:ext uri="{FF2B5EF4-FFF2-40B4-BE49-F238E27FC236}">
                <a16:creationId xmlns:a16="http://schemas.microsoft.com/office/drawing/2014/main" id="{801BAEAE-6F62-412A-BDDE-19D78F15C32F}"/>
              </a:ext>
            </a:extLst>
          </p:cNvPr>
          <p:cNvSpPr/>
          <p:nvPr/>
        </p:nvSpPr>
        <p:spPr>
          <a:xfrm>
            <a:off x="2733675" y="-11544"/>
            <a:ext cx="9458326" cy="6869544"/>
          </a:xfrm>
          <a:custGeom>
            <a:avLst/>
            <a:gdLst>
              <a:gd name="connsiteX0" fmla="*/ 1512357 w 9055095"/>
              <a:gd name="connsiteY0" fmla="*/ 0 h 6858000"/>
              <a:gd name="connsiteX1" fmla="*/ 9055095 w 9055095"/>
              <a:gd name="connsiteY1" fmla="*/ 0 h 6858000"/>
              <a:gd name="connsiteX2" fmla="*/ 9055095 w 9055095"/>
              <a:gd name="connsiteY2" fmla="*/ 6858000 h 6858000"/>
              <a:gd name="connsiteX3" fmla="*/ 1512357 w 9055095"/>
              <a:gd name="connsiteY3" fmla="*/ 6858000 h 6858000"/>
              <a:gd name="connsiteX4" fmla="*/ 1512356 w 9055095"/>
              <a:gd name="connsiteY4" fmla="*/ 0 h 6858000"/>
              <a:gd name="connsiteX5" fmla="*/ 1512356 w 9055095"/>
              <a:gd name="connsiteY5" fmla="*/ 6858000 h 6858000"/>
              <a:gd name="connsiteX6" fmla="*/ 0 w 9055095"/>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055095" h="6858000">
                <a:moveTo>
                  <a:pt x="1512357" y="0"/>
                </a:moveTo>
                <a:lnTo>
                  <a:pt x="9055095" y="0"/>
                </a:lnTo>
                <a:lnTo>
                  <a:pt x="9055095" y="6858000"/>
                </a:lnTo>
                <a:lnTo>
                  <a:pt x="1512357" y="6858000"/>
                </a:lnTo>
                <a:close/>
                <a:moveTo>
                  <a:pt x="1512356" y="0"/>
                </a:moveTo>
                <a:lnTo>
                  <a:pt x="1512356" y="6858000"/>
                </a:lnTo>
                <a:lnTo>
                  <a:pt x="0" y="6858000"/>
                </a:lnTo>
                <a:close/>
              </a:path>
            </a:pathLst>
          </a:custGeom>
          <a:solidFill>
            <a:schemeClr val="accent1">
              <a:lumMod val="75000"/>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nchor="ctr">
            <a:noAutofit/>
          </a:bodyPr>
          <a:lstStyle/>
          <a:p>
            <a:pPr algn="ctr"/>
            <a:endParaRPr lang="es-CO" dirty="0"/>
          </a:p>
        </p:txBody>
      </p:sp>
      <p:sp>
        <p:nvSpPr>
          <p:cNvPr id="12" name="Forma libre: forma 11">
            <a:extLst>
              <a:ext uri="{FF2B5EF4-FFF2-40B4-BE49-F238E27FC236}">
                <a16:creationId xmlns:a16="http://schemas.microsoft.com/office/drawing/2014/main" id="{2C162981-E1B3-465B-8FA0-A02F0A36E8F2}"/>
              </a:ext>
            </a:extLst>
          </p:cNvPr>
          <p:cNvSpPr/>
          <p:nvPr/>
        </p:nvSpPr>
        <p:spPr>
          <a:xfrm rot="16200000">
            <a:off x="2661228" y="-2661228"/>
            <a:ext cx="6869543" cy="12192000"/>
          </a:xfrm>
          <a:custGeom>
            <a:avLst/>
            <a:gdLst>
              <a:gd name="connsiteX0" fmla="*/ 5 w 6858000"/>
              <a:gd name="connsiteY0" fmla="*/ 1 h 12192000"/>
              <a:gd name="connsiteX1" fmla="*/ 0 w 6858000"/>
              <a:gd name="connsiteY1" fmla="*/ 1 h 12192000"/>
              <a:gd name="connsiteX2" fmla="*/ 0 w 6858000"/>
              <a:gd name="connsiteY2" fmla="*/ 0 h 12192000"/>
              <a:gd name="connsiteX3" fmla="*/ 6858000 w 6858000"/>
              <a:gd name="connsiteY3" fmla="*/ 1 h 12192000"/>
              <a:gd name="connsiteX4" fmla="*/ 6858000 w 6858000"/>
              <a:gd name="connsiteY4" fmla="*/ 1507958 h 12192000"/>
              <a:gd name="connsiteX5" fmla="*/ 5 w 6858000"/>
              <a:gd name="connsiteY5" fmla="*/ 1 h 12192000"/>
              <a:gd name="connsiteX6" fmla="*/ 6858000 w 6858000"/>
              <a:gd name="connsiteY6" fmla="*/ 5077328 h 12192000"/>
              <a:gd name="connsiteX7" fmla="*/ 6858000 w 6858000"/>
              <a:gd name="connsiteY7" fmla="*/ 12192000 h 12192000"/>
              <a:gd name="connsiteX8" fmla="*/ 0 w 6858000"/>
              <a:gd name="connsiteY8" fmla="*/ 12192000 h 12192000"/>
              <a:gd name="connsiteX9" fmla="*/ 0 w 6858000"/>
              <a:gd name="connsiteY9" fmla="*/ 5077328 h 12192000"/>
              <a:gd name="connsiteX10" fmla="*/ 0 w 6858000"/>
              <a:gd name="connsiteY10" fmla="*/ 3569370 h 12192000"/>
              <a:gd name="connsiteX11" fmla="*/ 6858000 w 6858000"/>
              <a:gd name="connsiteY11" fmla="*/ 5077328 h 12192000"/>
              <a:gd name="connsiteX12" fmla="*/ 6858000 w 6858000"/>
              <a:gd name="connsiteY12" fmla="*/ 0 h 12192000"/>
              <a:gd name="connsiteX13" fmla="*/ 6858000 w 6858000"/>
              <a:gd name="connsiteY13" fmla="*/ 1 h 12192000"/>
              <a:gd name="connsiteX14" fmla="*/ 6858000 w 6858000"/>
              <a:gd name="connsiteY14" fmla="*/ 1 h 12192000"/>
              <a:gd name="connsiteX15" fmla="*/ 6858000 w 6858000"/>
              <a:gd name="connsiteY15" fmla="*/ 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6858000" h="12192000">
                <a:moveTo>
                  <a:pt x="5" y="1"/>
                </a:moveTo>
                <a:lnTo>
                  <a:pt x="0" y="1"/>
                </a:lnTo>
                <a:lnTo>
                  <a:pt x="0" y="0"/>
                </a:lnTo>
                <a:close/>
                <a:moveTo>
                  <a:pt x="6858000" y="1"/>
                </a:moveTo>
                <a:lnTo>
                  <a:pt x="6858000" y="1507958"/>
                </a:lnTo>
                <a:lnTo>
                  <a:pt x="5" y="1"/>
                </a:lnTo>
                <a:close/>
                <a:moveTo>
                  <a:pt x="6858000" y="5077328"/>
                </a:moveTo>
                <a:lnTo>
                  <a:pt x="6858000" y="12192000"/>
                </a:lnTo>
                <a:lnTo>
                  <a:pt x="0" y="12192000"/>
                </a:lnTo>
                <a:lnTo>
                  <a:pt x="0" y="5077328"/>
                </a:lnTo>
                <a:lnTo>
                  <a:pt x="0" y="3569370"/>
                </a:lnTo>
                <a:lnTo>
                  <a:pt x="6858000" y="5077328"/>
                </a:lnTo>
                <a:close/>
                <a:moveTo>
                  <a:pt x="6858000" y="0"/>
                </a:moveTo>
                <a:lnTo>
                  <a:pt x="6858000" y="1"/>
                </a:lnTo>
                <a:lnTo>
                  <a:pt x="6858000" y="1"/>
                </a:lnTo>
                <a:lnTo>
                  <a:pt x="6858000" y="0"/>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s-CO" dirty="0">
              <a:solidFill>
                <a:schemeClr val="bg1"/>
              </a:solidFill>
            </a:endParaRPr>
          </a:p>
        </p:txBody>
      </p:sp>
      <p:sp>
        <p:nvSpPr>
          <p:cNvPr id="11" name="Paralelogramo 10">
            <a:extLst>
              <a:ext uri="{FF2B5EF4-FFF2-40B4-BE49-F238E27FC236}">
                <a16:creationId xmlns:a16="http://schemas.microsoft.com/office/drawing/2014/main" id="{6E98DF9A-B9EE-4DDB-996D-BDB5EFD793BC}"/>
              </a:ext>
            </a:extLst>
          </p:cNvPr>
          <p:cNvSpPr/>
          <p:nvPr/>
        </p:nvSpPr>
        <p:spPr>
          <a:xfrm>
            <a:off x="5916498" y="2081541"/>
            <a:ext cx="4938961" cy="846221"/>
          </a:xfrm>
          <a:prstGeom prst="parallelogram">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3" name="Paralelogramo 12">
            <a:extLst>
              <a:ext uri="{FF2B5EF4-FFF2-40B4-BE49-F238E27FC236}">
                <a16:creationId xmlns:a16="http://schemas.microsoft.com/office/drawing/2014/main" id="{95D1447B-5BBE-43C7-B3B1-574F9493E6F1}"/>
              </a:ext>
            </a:extLst>
          </p:cNvPr>
          <p:cNvSpPr/>
          <p:nvPr/>
        </p:nvSpPr>
        <p:spPr>
          <a:xfrm>
            <a:off x="6972714" y="2245488"/>
            <a:ext cx="3694360" cy="753087"/>
          </a:xfrm>
          <a:prstGeom prst="parallelogram">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4" name="CuadroTexto 13">
            <a:extLst>
              <a:ext uri="{FF2B5EF4-FFF2-40B4-BE49-F238E27FC236}">
                <a16:creationId xmlns:a16="http://schemas.microsoft.com/office/drawing/2014/main" id="{9C7DD555-2635-4844-8E90-D77BA494277B}"/>
              </a:ext>
            </a:extLst>
          </p:cNvPr>
          <p:cNvSpPr txBox="1"/>
          <p:nvPr/>
        </p:nvSpPr>
        <p:spPr>
          <a:xfrm>
            <a:off x="6208601" y="2183001"/>
            <a:ext cx="828793" cy="646331"/>
          </a:xfrm>
          <a:prstGeom prst="rect">
            <a:avLst/>
          </a:prstGeom>
          <a:noFill/>
        </p:spPr>
        <p:txBody>
          <a:bodyPr wrap="square" rtlCol="0">
            <a:spAutoFit/>
          </a:bodyPr>
          <a:lstStyle/>
          <a:p>
            <a:r>
              <a:rPr lang="es-ES" sz="3600" b="1" dirty="0">
                <a:solidFill>
                  <a:schemeClr val="bg1"/>
                </a:solidFill>
              </a:rPr>
              <a:t>5.1</a:t>
            </a:r>
            <a:endParaRPr lang="es-CO" sz="3600" b="1" dirty="0">
              <a:solidFill>
                <a:schemeClr val="bg1"/>
              </a:solidFill>
            </a:endParaRPr>
          </a:p>
        </p:txBody>
      </p:sp>
      <p:sp>
        <p:nvSpPr>
          <p:cNvPr id="15" name="CuadroTexto 14">
            <a:extLst>
              <a:ext uri="{FF2B5EF4-FFF2-40B4-BE49-F238E27FC236}">
                <a16:creationId xmlns:a16="http://schemas.microsoft.com/office/drawing/2014/main" id="{496061EC-20B1-4A40-A5F0-7570036C451D}"/>
              </a:ext>
            </a:extLst>
          </p:cNvPr>
          <p:cNvSpPr txBox="1"/>
          <p:nvPr/>
        </p:nvSpPr>
        <p:spPr>
          <a:xfrm>
            <a:off x="7225779" y="2298865"/>
            <a:ext cx="3188229" cy="646331"/>
          </a:xfrm>
          <a:prstGeom prst="rect">
            <a:avLst/>
          </a:prstGeom>
          <a:noFill/>
        </p:spPr>
        <p:txBody>
          <a:bodyPr wrap="square" rtlCol="0">
            <a:spAutoFit/>
          </a:bodyPr>
          <a:lstStyle/>
          <a:p>
            <a:pPr algn="ctr"/>
            <a:r>
              <a:rPr lang="es-ES" b="1" dirty="0">
                <a:solidFill>
                  <a:schemeClr val="accent1">
                    <a:lumMod val="75000"/>
                  </a:schemeClr>
                </a:solidFill>
              </a:rPr>
              <a:t>Revisar los resultados de la evaluación</a:t>
            </a:r>
            <a:endParaRPr lang="es-CO" b="1" dirty="0">
              <a:solidFill>
                <a:schemeClr val="accent1">
                  <a:lumMod val="75000"/>
                </a:schemeClr>
              </a:solidFill>
            </a:endParaRPr>
          </a:p>
        </p:txBody>
      </p:sp>
      <p:sp>
        <p:nvSpPr>
          <p:cNvPr id="20" name="Paralelogramo 19">
            <a:extLst>
              <a:ext uri="{FF2B5EF4-FFF2-40B4-BE49-F238E27FC236}">
                <a16:creationId xmlns:a16="http://schemas.microsoft.com/office/drawing/2014/main" id="{98C2684B-CDB7-4084-9135-0AC186F85277}"/>
              </a:ext>
            </a:extLst>
          </p:cNvPr>
          <p:cNvSpPr/>
          <p:nvPr/>
        </p:nvSpPr>
        <p:spPr>
          <a:xfrm>
            <a:off x="5728113" y="3162522"/>
            <a:ext cx="4938961" cy="846221"/>
          </a:xfrm>
          <a:prstGeom prst="parallelogram">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1" name="Paralelogramo 20">
            <a:extLst>
              <a:ext uri="{FF2B5EF4-FFF2-40B4-BE49-F238E27FC236}">
                <a16:creationId xmlns:a16="http://schemas.microsoft.com/office/drawing/2014/main" id="{9537DEC0-2208-489D-8AC3-7AC32BCCC4E2}"/>
              </a:ext>
            </a:extLst>
          </p:cNvPr>
          <p:cNvSpPr/>
          <p:nvPr/>
        </p:nvSpPr>
        <p:spPr>
          <a:xfrm>
            <a:off x="6784329" y="3326469"/>
            <a:ext cx="3694360" cy="753087"/>
          </a:xfrm>
          <a:prstGeom prst="parallelogram">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2" name="CuadroTexto 21">
            <a:extLst>
              <a:ext uri="{FF2B5EF4-FFF2-40B4-BE49-F238E27FC236}">
                <a16:creationId xmlns:a16="http://schemas.microsoft.com/office/drawing/2014/main" id="{1293FC26-8AEC-4507-B3E7-61853FF7219F}"/>
              </a:ext>
            </a:extLst>
          </p:cNvPr>
          <p:cNvSpPr txBox="1"/>
          <p:nvPr/>
        </p:nvSpPr>
        <p:spPr>
          <a:xfrm>
            <a:off x="6020216" y="3263982"/>
            <a:ext cx="828793" cy="646331"/>
          </a:xfrm>
          <a:prstGeom prst="rect">
            <a:avLst/>
          </a:prstGeom>
          <a:noFill/>
        </p:spPr>
        <p:txBody>
          <a:bodyPr wrap="square" rtlCol="0">
            <a:spAutoFit/>
          </a:bodyPr>
          <a:lstStyle/>
          <a:p>
            <a:r>
              <a:rPr lang="es-ES" sz="3600" b="1" dirty="0">
                <a:solidFill>
                  <a:schemeClr val="bg1"/>
                </a:solidFill>
              </a:rPr>
              <a:t>5.2</a:t>
            </a:r>
            <a:endParaRPr lang="es-CO" sz="3600" b="1" dirty="0">
              <a:solidFill>
                <a:schemeClr val="bg1"/>
              </a:solidFill>
            </a:endParaRPr>
          </a:p>
        </p:txBody>
      </p:sp>
      <p:sp>
        <p:nvSpPr>
          <p:cNvPr id="23" name="CuadroTexto 22">
            <a:extLst>
              <a:ext uri="{FF2B5EF4-FFF2-40B4-BE49-F238E27FC236}">
                <a16:creationId xmlns:a16="http://schemas.microsoft.com/office/drawing/2014/main" id="{8AA33B93-0AA3-4A36-838E-976499E73853}"/>
              </a:ext>
            </a:extLst>
          </p:cNvPr>
          <p:cNvSpPr txBox="1"/>
          <p:nvPr/>
        </p:nvSpPr>
        <p:spPr>
          <a:xfrm>
            <a:off x="6972714" y="3488957"/>
            <a:ext cx="3188229" cy="369332"/>
          </a:xfrm>
          <a:prstGeom prst="rect">
            <a:avLst/>
          </a:prstGeom>
          <a:noFill/>
        </p:spPr>
        <p:txBody>
          <a:bodyPr wrap="square" rtlCol="0">
            <a:spAutoFit/>
          </a:bodyPr>
          <a:lstStyle/>
          <a:p>
            <a:pPr algn="ctr"/>
            <a:r>
              <a:rPr lang="es-ES" b="1" dirty="0">
                <a:solidFill>
                  <a:schemeClr val="accent1">
                    <a:lumMod val="75000"/>
                  </a:schemeClr>
                </a:solidFill>
              </a:rPr>
              <a:t>Crear el informe de evaluación</a:t>
            </a:r>
            <a:endParaRPr lang="es-CO" b="1" dirty="0">
              <a:solidFill>
                <a:schemeClr val="accent1">
                  <a:lumMod val="75000"/>
                </a:schemeClr>
              </a:solidFill>
            </a:endParaRPr>
          </a:p>
        </p:txBody>
      </p:sp>
      <p:sp>
        <p:nvSpPr>
          <p:cNvPr id="24" name="Paralelogramo 23">
            <a:extLst>
              <a:ext uri="{FF2B5EF4-FFF2-40B4-BE49-F238E27FC236}">
                <a16:creationId xmlns:a16="http://schemas.microsoft.com/office/drawing/2014/main" id="{755E40FA-2A05-43D0-A5C5-7E81B0BD1A82}"/>
              </a:ext>
            </a:extLst>
          </p:cNvPr>
          <p:cNvSpPr/>
          <p:nvPr/>
        </p:nvSpPr>
        <p:spPr>
          <a:xfrm>
            <a:off x="5539728" y="4243503"/>
            <a:ext cx="4938961" cy="846221"/>
          </a:xfrm>
          <a:prstGeom prst="parallelogram">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6" name="Paralelogramo 25">
            <a:extLst>
              <a:ext uri="{FF2B5EF4-FFF2-40B4-BE49-F238E27FC236}">
                <a16:creationId xmlns:a16="http://schemas.microsoft.com/office/drawing/2014/main" id="{00B8423F-5E5F-477C-9D34-600C7637D1DA}"/>
              </a:ext>
            </a:extLst>
          </p:cNvPr>
          <p:cNvSpPr/>
          <p:nvPr/>
        </p:nvSpPr>
        <p:spPr>
          <a:xfrm>
            <a:off x="6595944" y="4407450"/>
            <a:ext cx="3694360" cy="753087"/>
          </a:xfrm>
          <a:prstGeom prst="parallelogram">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7" name="CuadroTexto 26">
            <a:extLst>
              <a:ext uri="{FF2B5EF4-FFF2-40B4-BE49-F238E27FC236}">
                <a16:creationId xmlns:a16="http://schemas.microsoft.com/office/drawing/2014/main" id="{907EB759-D081-4F2F-BF59-816141809972}"/>
              </a:ext>
            </a:extLst>
          </p:cNvPr>
          <p:cNvSpPr txBox="1"/>
          <p:nvPr/>
        </p:nvSpPr>
        <p:spPr>
          <a:xfrm>
            <a:off x="5831831" y="4344963"/>
            <a:ext cx="771647" cy="646331"/>
          </a:xfrm>
          <a:prstGeom prst="rect">
            <a:avLst/>
          </a:prstGeom>
          <a:noFill/>
        </p:spPr>
        <p:txBody>
          <a:bodyPr wrap="square" rtlCol="0">
            <a:spAutoFit/>
          </a:bodyPr>
          <a:lstStyle/>
          <a:p>
            <a:r>
              <a:rPr lang="es-ES" sz="3600" b="1" dirty="0">
                <a:solidFill>
                  <a:schemeClr val="bg1"/>
                </a:solidFill>
              </a:rPr>
              <a:t>5.3</a:t>
            </a:r>
            <a:endParaRPr lang="es-CO" sz="3600" b="1" dirty="0">
              <a:solidFill>
                <a:schemeClr val="bg1"/>
              </a:solidFill>
            </a:endParaRPr>
          </a:p>
        </p:txBody>
      </p:sp>
      <p:sp>
        <p:nvSpPr>
          <p:cNvPr id="28" name="CuadroTexto 27">
            <a:extLst>
              <a:ext uri="{FF2B5EF4-FFF2-40B4-BE49-F238E27FC236}">
                <a16:creationId xmlns:a16="http://schemas.microsoft.com/office/drawing/2014/main" id="{3C3ACF10-15E6-4C03-95E1-894A95B7F869}"/>
              </a:ext>
            </a:extLst>
          </p:cNvPr>
          <p:cNvSpPr txBox="1"/>
          <p:nvPr/>
        </p:nvSpPr>
        <p:spPr>
          <a:xfrm>
            <a:off x="6784329" y="4493702"/>
            <a:ext cx="3188229" cy="646331"/>
          </a:xfrm>
          <a:prstGeom prst="rect">
            <a:avLst/>
          </a:prstGeom>
          <a:noFill/>
        </p:spPr>
        <p:txBody>
          <a:bodyPr wrap="square" rtlCol="0">
            <a:spAutoFit/>
          </a:bodyPr>
          <a:lstStyle/>
          <a:p>
            <a:pPr algn="ctr"/>
            <a:r>
              <a:rPr lang="es-ES" b="1" dirty="0">
                <a:solidFill>
                  <a:schemeClr val="accent1">
                    <a:lumMod val="75000"/>
                  </a:schemeClr>
                </a:solidFill>
              </a:rPr>
              <a:t>Revisar la calidad de la evaluación</a:t>
            </a:r>
            <a:endParaRPr lang="es-CO" b="1" dirty="0">
              <a:solidFill>
                <a:schemeClr val="accent1">
                  <a:lumMod val="75000"/>
                </a:schemeClr>
              </a:solidFill>
            </a:endParaRPr>
          </a:p>
        </p:txBody>
      </p:sp>
      <p:sp>
        <p:nvSpPr>
          <p:cNvPr id="30" name="CuadroTexto 29">
            <a:extLst>
              <a:ext uri="{FF2B5EF4-FFF2-40B4-BE49-F238E27FC236}">
                <a16:creationId xmlns:a16="http://schemas.microsoft.com/office/drawing/2014/main" id="{D1C76801-17EC-49E6-AB48-F49A00EC2729}"/>
              </a:ext>
            </a:extLst>
          </p:cNvPr>
          <p:cNvSpPr txBox="1"/>
          <p:nvPr/>
        </p:nvSpPr>
        <p:spPr>
          <a:xfrm>
            <a:off x="5172073" y="382164"/>
            <a:ext cx="5686425" cy="1077218"/>
          </a:xfrm>
          <a:prstGeom prst="rect">
            <a:avLst/>
          </a:prstGeom>
          <a:noFill/>
        </p:spPr>
        <p:txBody>
          <a:bodyPr wrap="square" rtlCol="0">
            <a:spAutoFit/>
          </a:bodyPr>
          <a:lstStyle/>
          <a:p>
            <a:pPr algn="r"/>
            <a:r>
              <a:rPr lang="es-ES" sz="3200" b="1" dirty="0">
                <a:solidFill>
                  <a:schemeClr val="bg1"/>
                </a:solidFill>
                <a:latin typeface="Bahnschrift SemiBold" panose="020B0502040204020203" pitchFamily="34" charset="0"/>
              </a:rPr>
              <a:t>ACTIVIDAD 5: CONCLUIR LA EVALUACION</a:t>
            </a:r>
            <a:endParaRPr lang="es-CO" sz="3200" b="1" dirty="0">
              <a:solidFill>
                <a:schemeClr val="bg1"/>
              </a:solidFill>
              <a:latin typeface="Bahnschrift SemiBold" panose="020B0502040204020203" pitchFamily="34" charset="0"/>
            </a:endParaRPr>
          </a:p>
        </p:txBody>
      </p:sp>
      <p:sp>
        <p:nvSpPr>
          <p:cNvPr id="19" name="Paralelogramo 18">
            <a:extLst>
              <a:ext uri="{FF2B5EF4-FFF2-40B4-BE49-F238E27FC236}">
                <a16:creationId xmlns:a16="http://schemas.microsoft.com/office/drawing/2014/main" id="{0EECCCE9-7746-4765-8F44-0B3AC4B2CFD7}"/>
              </a:ext>
            </a:extLst>
          </p:cNvPr>
          <p:cNvSpPr/>
          <p:nvPr/>
        </p:nvSpPr>
        <p:spPr>
          <a:xfrm>
            <a:off x="5286662" y="5375049"/>
            <a:ext cx="4938961" cy="846221"/>
          </a:xfrm>
          <a:prstGeom prst="parallelogram">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1" name="Paralelogramo 30">
            <a:extLst>
              <a:ext uri="{FF2B5EF4-FFF2-40B4-BE49-F238E27FC236}">
                <a16:creationId xmlns:a16="http://schemas.microsoft.com/office/drawing/2014/main" id="{9B03AFDC-2F38-49D4-8C81-C835A5D37B5B}"/>
              </a:ext>
            </a:extLst>
          </p:cNvPr>
          <p:cNvSpPr/>
          <p:nvPr/>
        </p:nvSpPr>
        <p:spPr>
          <a:xfrm>
            <a:off x="6342878" y="5538996"/>
            <a:ext cx="3694360" cy="753087"/>
          </a:xfrm>
          <a:prstGeom prst="parallelogram">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2" name="CuadroTexto 31">
            <a:extLst>
              <a:ext uri="{FF2B5EF4-FFF2-40B4-BE49-F238E27FC236}">
                <a16:creationId xmlns:a16="http://schemas.microsoft.com/office/drawing/2014/main" id="{2C7658C9-A27F-469D-9A38-CC510DA95C55}"/>
              </a:ext>
            </a:extLst>
          </p:cNvPr>
          <p:cNvSpPr txBox="1"/>
          <p:nvPr/>
        </p:nvSpPr>
        <p:spPr>
          <a:xfrm>
            <a:off x="5578765" y="5476509"/>
            <a:ext cx="947333" cy="646331"/>
          </a:xfrm>
          <a:prstGeom prst="rect">
            <a:avLst/>
          </a:prstGeom>
          <a:noFill/>
        </p:spPr>
        <p:txBody>
          <a:bodyPr wrap="square" rtlCol="0">
            <a:spAutoFit/>
          </a:bodyPr>
          <a:lstStyle/>
          <a:p>
            <a:r>
              <a:rPr lang="es-ES" sz="3600" b="1" dirty="0">
                <a:solidFill>
                  <a:schemeClr val="bg1"/>
                </a:solidFill>
              </a:rPr>
              <a:t>5.4</a:t>
            </a:r>
            <a:endParaRPr lang="es-CO" sz="3600" b="1" dirty="0">
              <a:solidFill>
                <a:schemeClr val="bg1"/>
              </a:solidFill>
            </a:endParaRPr>
          </a:p>
        </p:txBody>
      </p:sp>
      <p:sp>
        <p:nvSpPr>
          <p:cNvPr id="33" name="CuadroTexto 32">
            <a:extLst>
              <a:ext uri="{FF2B5EF4-FFF2-40B4-BE49-F238E27FC236}">
                <a16:creationId xmlns:a16="http://schemas.microsoft.com/office/drawing/2014/main" id="{5343F835-7965-4242-83E8-66194A77A23E}"/>
              </a:ext>
            </a:extLst>
          </p:cNvPr>
          <p:cNvSpPr txBox="1"/>
          <p:nvPr/>
        </p:nvSpPr>
        <p:spPr>
          <a:xfrm>
            <a:off x="6520661" y="5592373"/>
            <a:ext cx="3188229" cy="646331"/>
          </a:xfrm>
          <a:prstGeom prst="rect">
            <a:avLst/>
          </a:prstGeom>
          <a:noFill/>
        </p:spPr>
        <p:txBody>
          <a:bodyPr wrap="square" rtlCol="0">
            <a:spAutoFit/>
          </a:bodyPr>
          <a:lstStyle/>
          <a:p>
            <a:pPr algn="ctr"/>
            <a:r>
              <a:rPr lang="es-ES" b="1" dirty="0">
                <a:solidFill>
                  <a:schemeClr val="accent1">
                    <a:lumMod val="75000"/>
                  </a:schemeClr>
                </a:solidFill>
              </a:rPr>
              <a:t>Tratar los datos de la evaluación</a:t>
            </a:r>
            <a:endParaRPr lang="es-CO" b="1" dirty="0">
              <a:solidFill>
                <a:schemeClr val="accent1">
                  <a:lumMod val="75000"/>
                </a:schemeClr>
              </a:solidFill>
            </a:endParaRPr>
          </a:p>
        </p:txBody>
      </p:sp>
    </p:spTree>
    <p:extLst>
      <p:ext uri="{BB962C8B-B14F-4D97-AF65-F5344CB8AC3E}">
        <p14:creationId xmlns:p14="http://schemas.microsoft.com/office/powerpoint/2010/main" val="33512009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 name="Imagen 37">
            <a:extLst>
              <a:ext uri="{FF2B5EF4-FFF2-40B4-BE49-F238E27FC236}">
                <a16:creationId xmlns:a16="http://schemas.microsoft.com/office/drawing/2014/main" id="{8B950720-A529-42CA-BD24-EDE1A26BB0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5" name="Forma libre: forma 24">
            <a:extLst>
              <a:ext uri="{FF2B5EF4-FFF2-40B4-BE49-F238E27FC236}">
                <a16:creationId xmlns:a16="http://schemas.microsoft.com/office/drawing/2014/main" id="{801BAEAE-6F62-412A-BDDE-19D78F15C32F}"/>
              </a:ext>
            </a:extLst>
          </p:cNvPr>
          <p:cNvSpPr/>
          <p:nvPr/>
        </p:nvSpPr>
        <p:spPr>
          <a:xfrm>
            <a:off x="2733675" y="-11544"/>
            <a:ext cx="9458326" cy="6869544"/>
          </a:xfrm>
          <a:custGeom>
            <a:avLst/>
            <a:gdLst>
              <a:gd name="connsiteX0" fmla="*/ 1512357 w 9055095"/>
              <a:gd name="connsiteY0" fmla="*/ 0 h 6858000"/>
              <a:gd name="connsiteX1" fmla="*/ 9055095 w 9055095"/>
              <a:gd name="connsiteY1" fmla="*/ 0 h 6858000"/>
              <a:gd name="connsiteX2" fmla="*/ 9055095 w 9055095"/>
              <a:gd name="connsiteY2" fmla="*/ 6858000 h 6858000"/>
              <a:gd name="connsiteX3" fmla="*/ 1512357 w 9055095"/>
              <a:gd name="connsiteY3" fmla="*/ 6858000 h 6858000"/>
              <a:gd name="connsiteX4" fmla="*/ 1512356 w 9055095"/>
              <a:gd name="connsiteY4" fmla="*/ 0 h 6858000"/>
              <a:gd name="connsiteX5" fmla="*/ 1512356 w 9055095"/>
              <a:gd name="connsiteY5" fmla="*/ 6858000 h 6858000"/>
              <a:gd name="connsiteX6" fmla="*/ 0 w 9055095"/>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055095" h="6858000">
                <a:moveTo>
                  <a:pt x="1512357" y="0"/>
                </a:moveTo>
                <a:lnTo>
                  <a:pt x="9055095" y="0"/>
                </a:lnTo>
                <a:lnTo>
                  <a:pt x="9055095" y="6858000"/>
                </a:lnTo>
                <a:lnTo>
                  <a:pt x="1512357" y="6858000"/>
                </a:lnTo>
                <a:close/>
                <a:moveTo>
                  <a:pt x="1512356" y="0"/>
                </a:moveTo>
                <a:lnTo>
                  <a:pt x="1512356" y="6858000"/>
                </a:lnTo>
                <a:lnTo>
                  <a:pt x="0" y="6858000"/>
                </a:lnTo>
                <a:close/>
              </a:path>
            </a:pathLst>
          </a:custGeom>
          <a:solidFill>
            <a:schemeClr val="accent1">
              <a:lumMod val="75000"/>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nchor="ctr">
            <a:noAutofit/>
          </a:bodyPr>
          <a:lstStyle/>
          <a:p>
            <a:pPr algn="ctr"/>
            <a:endParaRPr lang="es-CO" dirty="0"/>
          </a:p>
        </p:txBody>
      </p:sp>
      <p:sp>
        <p:nvSpPr>
          <p:cNvPr id="12" name="Forma libre: forma 11">
            <a:extLst>
              <a:ext uri="{FF2B5EF4-FFF2-40B4-BE49-F238E27FC236}">
                <a16:creationId xmlns:a16="http://schemas.microsoft.com/office/drawing/2014/main" id="{2C162981-E1B3-465B-8FA0-A02F0A36E8F2}"/>
              </a:ext>
            </a:extLst>
          </p:cNvPr>
          <p:cNvSpPr/>
          <p:nvPr/>
        </p:nvSpPr>
        <p:spPr>
          <a:xfrm rot="16200000">
            <a:off x="2661228" y="-2661228"/>
            <a:ext cx="6869543" cy="12192000"/>
          </a:xfrm>
          <a:custGeom>
            <a:avLst/>
            <a:gdLst>
              <a:gd name="connsiteX0" fmla="*/ 5 w 6858000"/>
              <a:gd name="connsiteY0" fmla="*/ 1 h 12192000"/>
              <a:gd name="connsiteX1" fmla="*/ 0 w 6858000"/>
              <a:gd name="connsiteY1" fmla="*/ 1 h 12192000"/>
              <a:gd name="connsiteX2" fmla="*/ 0 w 6858000"/>
              <a:gd name="connsiteY2" fmla="*/ 0 h 12192000"/>
              <a:gd name="connsiteX3" fmla="*/ 6858000 w 6858000"/>
              <a:gd name="connsiteY3" fmla="*/ 1 h 12192000"/>
              <a:gd name="connsiteX4" fmla="*/ 6858000 w 6858000"/>
              <a:gd name="connsiteY4" fmla="*/ 1507958 h 12192000"/>
              <a:gd name="connsiteX5" fmla="*/ 5 w 6858000"/>
              <a:gd name="connsiteY5" fmla="*/ 1 h 12192000"/>
              <a:gd name="connsiteX6" fmla="*/ 6858000 w 6858000"/>
              <a:gd name="connsiteY6" fmla="*/ 5077328 h 12192000"/>
              <a:gd name="connsiteX7" fmla="*/ 6858000 w 6858000"/>
              <a:gd name="connsiteY7" fmla="*/ 12192000 h 12192000"/>
              <a:gd name="connsiteX8" fmla="*/ 0 w 6858000"/>
              <a:gd name="connsiteY8" fmla="*/ 12192000 h 12192000"/>
              <a:gd name="connsiteX9" fmla="*/ 0 w 6858000"/>
              <a:gd name="connsiteY9" fmla="*/ 5077328 h 12192000"/>
              <a:gd name="connsiteX10" fmla="*/ 0 w 6858000"/>
              <a:gd name="connsiteY10" fmla="*/ 3569370 h 12192000"/>
              <a:gd name="connsiteX11" fmla="*/ 6858000 w 6858000"/>
              <a:gd name="connsiteY11" fmla="*/ 5077328 h 12192000"/>
              <a:gd name="connsiteX12" fmla="*/ 6858000 w 6858000"/>
              <a:gd name="connsiteY12" fmla="*/ 0 h 12192000"/>
              <a:gd name="connsiteX13" fmla="*/ 6858000 w 6858000"/>
              <a:gd name="connsiteY13" fmla="*/ 1 h 12192000"/>
              <a:gd name="connsiteX14" fmla="*/ 6858000 w 6858000"/>
              <a:gd name="connsiteY14" fmla="*/ 1 h 12192000"/>
              <a:gd name="connsiteX15" fmla="*/ 6858000 w 6858000"/>
              <a:gd name="connsiteY15" fmla="*/ 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6858000" h="12192000">
                <a:moveTo>
                  <a:pt x="5" y="1"/>
                </a:moveTo>
                <a:lnTo>
                  <a:pt x="0" y="1"/>
                </a:lnTo>
                <a:lnTo>
                  <a:pt x="0" y="0"/>
                </a:lnTo>
                <a:close/>
                <a:moveTo>
                  <a:pt x="6858000" y="1"/>
                </a:moveTo>
                <a:lnTo>
                  <a:pt x="6858000" y="1507958"/>
                </a:lnTo>
                <a:lnTo>
                  <a:pt x="5" y="1"/>
                </a:lnTo>
                <a:close/>
                <a:moveTo>
                  <a:pt x="6858000" y="5077328"/>
                </a:moveTo>
                <a:lnTo>
                  <a:pt x="6858000" y="12192000"/>
                </a:lnTo>
                <a:lnTo>
                  <a:pt x="0" y="12192000"/>
                </a:lnTo>
                <a:lnTo>
                  <a:pt x="0" y="5077328"/>
                </a:lnTo>
                <a:lnTo>
                  <a:pt x="0" y="3569370"/>
                </a:lnTo>
                <a:lnTo>
                  <a:pt x="6858000" y="5077328"/>
                </a:lnTo>
                <a:close/>
                <a:moveTo>
                  <a:pt x="6858000" y="0"/>
                </a:moveTo>
                <a:lnTo>
                  <a:pt x="6858000" y="1"/>
                </a:lnTo>
                <a:lnTo>
                  <a:pt x="6858000" y="1"/>
                </a:lnTo>
                <a:lnTo>
                  <a:pt x="6858000" y="0"/>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s-CO">
              <a:solidFill>
                <a:schemeClr val="bg1"/>
              </a:solidFill>
            </a:endParaRPr>
          </a:p>
        </p:txBody>
      </p:sp>
      <p:sp>
        <p:nvSpPr>
          <p:cNvPr id="33" name="CuadroTexto 32">
            <a:extLst>
              <a:ext uri="{FF2B5EF4-FFF2-40B4-BE49-F238E27FC236}">
                <a16:creationId xmlns:a16="http://schemas.microsoft.com/office/drawing/2014/main" id="{92B74C67-EF53-41D5-95BD-C38ED023D9E8}"/>
              </a:ext>
            </a:extLst>
          </p:cNvPr>
          <p:cNvSpPr txBox="1"/>
          <p:nvPr/>
        </p:nvSpPr>
        <p:spPr>
          <a:xfrm>
            <a:off x="5172073" y="2148034"/>
            <a:ext cx="5686425" cy="3416320"/>
          </a:xfrm>
          <a:prstGeom prst="rect">
            <a:avLst/>
          </a:prstGeom>
          <a:noFill/>
        </p:spPr>
        <p:txBody>
          <a:bodyPr wrap="square" rtlCol="0">
            <a:spAutoFit/>
          </a:bodyPr>
          <a:lstStyle/>
          <a:p>
            <a:pPr algn="just"/>
            <a:r>
              <a:rPr lang="es-CO" dirty="0">
                <a:solidFill>
                  <a:schemeClr val="bg1"/>
                </a:solidFill>
              </a:rPr>
              <a:t>La Organización Internacional para la Estandarización (ISO) es una organización no gubernamental con membresía de 161 cuerpos nacionales, ubicada en Suiza. A través de sus miembros, reúne a expertos en distintas áreas para compartir sus conocimientos y desarrollar Estándares Internacionales (conocidos como normas ISO) que apoyen la investigación y proporcionen soluciones a desafíos globales. Las normas ISO son voluntarias y están basadas en el consenso de un grupo imparcial de expertos. Estas características son especialmente relevantes y son la razón de su popularización y credibilidad a nivel internacional.</a:t>
            </a:r>
          </a:p>
          <a:p>
            <a:endParaRPr lang="es-CO" dirty="0">
              <a:solidFill>
                <a:schemeClr val="bg1"/>
              </a:solidFill>
            </a:endParaRPr>
          </a:p>
        </p:txBody>
      </p:sp>
      <p:sp>
        <p:nvSpPr>
          <p:cNvPr id="34" name="CuadroTexto 33">
            <a:extLst>
              <a:ext uri="{FF2B5EF4-FFF2-40B4-BE49-F238E27FC236}">
                <a16:creationId xmlns:a16="http://schemas.microsoft.com/office/drawing/2014/main" id="{0C9978C9-1E01-4FD9-9A57-749F90B0DB06}"/>
              </a:ext>
            </a:extLst>
          </p:cNvPr>
          <p:cNvSpPr txBox="1"/>
          <p:nvPr/>
        </p:nvSpPr>
        <p:spPr>
          <a:xfrm>
            <a:off x="5172073" y="1293646"/>
            <a:ext cx="5686425" cy="584775"/>
          </a:xfrm>
          <a:prstGeom prst="rect">
            <a:avLst/>
          </a:prstGeom>
          <a:noFill/>
        </p:spPr>
        <p:txBody>
          <a:bodyPr wrap="square" rtlCol="0">
            <a:spAutoFit/>
          </a:bodyPr>
          <a:lstStyle/>
          <a:p>
            <a:pPr algn="r"/>
            <a:r>
              <a:rPr lang="es-ES" sz="3200" dirty="0">
                <a:solidFill>
                  <a:schemeClr val="bg1"/>
                </a:solidFill>
                <a:latin typeface="Bahnschrift SemiBold" panose="020B0502040204020203" pitchFamily="34" charset="0"/>
              </a:rPr>
              <a:t>¿QUE ES UNA ISO?</a:t>
            </a:r>
            <a:endParaRPr lang="es-CO" sz="3200" dirty="0">
              <a:solidFill>
                <a:schemeClr val="bg1"/>
              </a:solidFill>
              <a:latin typeface="Bahnschrift SemiBold" panose="020B0502040204020203" pitchFamily="34" charset="0"/>
            </a:endParaRPr>
          </a:p>
        </p:txBody>
      </p:sp>
    </p:spTree>
    <p:extLst>
      <p:ext uri="{BB962C8B-B14F-4D97-AF65-F5344CB8AC3E}">
        <p14:creationId xmlns:p14="http://schemas.microsoft.com/office/powerpoint/2010/main" val="2285107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 name="Imagen 37">
            <a:extLst>
              <a:ext uri="{FF2B5EF4-FFF2-40B4-BE49-F238E27FC236}">
                <a16:creationId xmlns:a16="http://schemas.microsoft.com/office/drawing/2014/main" id="{8B950720-A529-42CA-BD24-EDE1A26BB0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5" name="Forma libre: forma 24">
            <a:extLst>
              <a:ext uri="{FF2B5EF4-FFF2-40B4-BE49-F238E27FC236}">
                <a16:creationId xmlns:a16="http://schemas.microsoft.com/office/drawing/2014/main" id="{801BAEAE-6F62-412A-BDDE-19D78F15C32F}"/>
              </a:ext>
            </a:extLst>
          </p:cNvPr>
          <p:cNvSpPr/>
          <p:nvPr/>
        </p:nvSpPr>
        <p:spPr>
          <a:xfrm>
            <a:off x="2733675" y="-11544"/>
            <a:ext cx="9458326" cy="6869544"/>
          </a:xfrm>
          <a:custGeom>
            <a:avLst/>
            <a:gdLst>
              <a:gd name="connsiteX0" fmla="*/ 1512357 w 9055095"/>
              <a:gd name="connsiteY0" fmla="*/ 0 h 6858000"/>
              <a:gd name="connsiteX1" fmla="*/ 9055095 w 9055095"/>
              <a:gd name="connsiteY1" fmla="*/ 0 h 6858000"/>
              <a:gd name="connsiteX2" fmla="*/ 9055095 w 9055095"/>
              <a:gd name="connsiteY2" fmla="*/ 6858000 h 6858000"/>
              <a:gd name="connsiteX3" fmla="*/ 1512357 w 9055095"/>
              <a:gd name="connsiteY3" fmla="*/ 6858000 h 6858000"/>
              <a:gd name="connsiteX4" fmla="*/ 1512356 w 9055095"/>
              <a:gd name="connsiteY4" fmla="*/ 0 h 6858000"/>
              <a:gd name="connsiteX5" fmla="*/ 1512356 w 9055095"/>
              <a:gd name="connsiteY5" fmla="*/ 6858000 h 6858000"/>
              <a:gd name="connsiteX6" fmla="*/ 0 w 9055095"/>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055095" h="6858000">
                <a:moveTo>
                  <a:pt x="1512357" y="0"/>
                </a:moveTo>
                <a:lnTo>
                  <a:pt x="9055095" y="0"/>
                </a:lnTo>
                <a:lnTo>
                  <a:pt x="9055095" y="6858000"/>
                </a:lnTo>
                <a:lnTo>
                  <a:pt x="1512357" y="6858000"/>
                </a:lnTo>
                <a:close/>
                <a:moveTo>
                  <a:pt x="1512356" y="0"/>
                </a:moveTo>
                <a:lnTo>
                  <a:pt x="1512356" y="6858000"/>
                </a:lnTo>
                <a:lnTo>
                  <a:pt x="0" y="6858000"/>
                </a:lnTo>
                <a:close/>
              </a:path>
            </a:pathLst>
          </a:custGeom>
          <a:solidFill>
            <a:schemeClr val="accent1">
              <a:lumMod val="75000"/>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nchor="ctr">
            <a:noAutofit/>
          </a:bodyPr>
          <a:lstStyle/>
          <a:p>
            <a:pPr algn="ctr"/>
            <a:endParaRPr lang="es-CO" dirty="0"/>
          </a:p>
        </p:txBody>
      </p:sp>
      <p:sp>
        <p:nvSpPr>
          <p:cNvPr id="12" name="Forma libre: forma 11">
            <a:extLst>
              <a:ext uri="{FF2B5EF4-FFF2-40B4-BE49-F238E27FC236}">
                <a16:creationId xmlns:a16="http://schemas.microsoft.com/office/drawing/2014/main" id="{2C162981-E1B3-465B-8FA0-A02F0A36E8F2}"/>
              </a:ext>
            </a:extLst>
          </p:cNvPr>
          <p:cNvSpPr/>
          <p:nvPr/>
        </p:nvSpPr>
        <p:spPr>
          <a:xfrm rot="16200000">
            <a:off x="2661228" y="-2661228"/>
            <a:ext cx="6869543" cy="12192000"/>
          </a:xfrm>
          <a:custGeom>
            <a:avLst/>
            <a:gdLst>
              <a:gd name="connsiteX0" fmla="*/ 5 w 6858000"/>
              <a:gd name="connsiteY0" fmla="*/ 1 h 12192000"/>
              <a:gd name="connsiteX1" fmla="*/ 0 w 6858000"/>
              <a:gd name="connsiteY1" fmla="*/ 1 h 12192000"/>
              <a:gd name="connsiteX2" fmla="*/ 0 w 6858000"/>
              <a:gd name="connsiteY2" fmla="*/ 0 h 12192000"/>
              <a:gd name="connsiteX3" fmla="*/ 6858000 w 6858000"/>
              <a:gd name="connsiteY3" fmla="*/ 1 h 12192000"/>
              <a:gd name="connsiteX4" fmla="*/ 6858000 w 6858000"/>
              <a:gd name="connsiteY4" fmla="*/ 1507958 h 12192000"/>
              <a:gd name="connsiteX5" fmla="*/ 5 w 6858000"/>
              <a:gd name="connsiteY5" fmla="*/ 1 h 12192000"/>
              <a:gd name="connsiteX6" fmla="*/ 6858000 w 6858000"/>
              <a:gd name="connsiteY6" fmla="*/ 5077328 h 12192000"/>
              <a:gd name="connsiteX7" fmla="*/ 6858000 w 6858000"/>
              <a:gd name="connsiteY7" fmla="*/ 12192000 h 12192000"/>
              <a:gd name="connsiteX8" fmla="*/ 0 w 6858000"/>
              <a:gd name="connsiteY8" fmla="*/ 12192000 h 12192000"/>
              <a:gd name="connsiteX9" fmla="*/ 0 w 6858000"/>
              <a:gd name="connsiteY9" fmla="*/ 5077328 h 12192000"/>
              <a:gd name="connsiteX10" fmla="*/ 0 w 6858000"/>
              <a:gd name="connsiteY10" fmla="*/ 3569370 h 12192000"/>
              <a:gd name="connsiteX11" fmla="*/ 6858000 w 6858000"/>
              <a:gd name="connsiteY11" fmla="*/ 5077328 h 12192000"/>
              <a:gd name="connsiteX12" fmla="*/ 6858000 w 6858000"/>
              <a:gd name="connsiteY12" fmla="*/ 0 h 12192000"/>
              <a:gd name="connsiteX13" fmla="*/ 6858000 w 6858000"/>
              <a:gd name="connsiteY13" fmla="*/ 1 h 12192000"/>
              <a:gd name="connsiteX14" fmla="*/ 6858000 w 6858000"/>
              <a:gd name="connsiteY14" fmla="*/ 1 h 12192000"/>
              <a:gd name="connsiteX15" fmla="*/ 6858000 w 6858000"/>
              <a:gd name="connsiteY15" fmla="*/ 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6858000" h="12192000">
                <a:moveTo>
                  <a:pt x="5" y="1"/>
                </a:moveTo>
                <a:lnTo>
                  <a:pt x="0" y="1"/>
                </a:lnTo>
                <a:lnTo>
                  <a:pt x="0" y="0"/>
                </a:lnTo>
                <a:close/>
                <a:moveTo>
                  <a:pt x="6858000" y="1"/>
                </a:moveTo>
                <a:lnTo>
                  <a:pt x="6858000" y="1507958"/>
                </a:lnTo>
                <a:lnTo>
                  <a:pt x="5" y="1"/>
                </a:lnTo>
                <a:close/>
                <a:moveTo>
                  <a:pt x="6858000" y="5077328"/>
                </a:moveTo>
                <a:lnTo>
                  <a:pt x="6858000" y="12192000"/>
                </a:lnTo>
                <a:lnTo>
                  <a:pt x="0" y="12192000"/>
                </a:lnTo>
                <a:lnTo>
                  <a:pt x="0" y="5077328"/>
                </a:lnTo>
                <a:lnTo>
                  <a:pt x="0" y="3569370"/>
                </a:lnTo>
                <a:lnTo>
                  <a:pt x="6858000" y="5077328"/>
                </a:lnTo>
                <a:close/>
                <a:moveTo>
                  <a:pt x="6858000" y="0"/>
                </a:moveTo>
                <a:lnTo>
                  <a:pt x="6858000" y="1"/>
                </a:lnTo>
                <a:lnTo>
                  <a:pt x="6858000" y="1"/>
                </a:lnTo>
                <a:lnTo>
                  <a:pt x="6858000" y="0"/>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s-CO">
              <a:solidFill>
                <a:schemeClr val="bg1"/>
              </a:solidFill>
            </a:endParaRPr>
          </a:p>
        </p:txBody>
      </p:sp>
      <p:sp>
        <p:nvSpPr>
          <p:cNvPr id="33" name="CuadroTexto 32">
            <a:extLst>
              <a:ext uri="{FF2B5EF4-FFF2-40B4-BE49-F238E27FC236}">
                <a16:creationId xmlns:a16="http://schemas.microsoft.com/office/drawing/2014/main" id="{92B74C67-EF53-41D5-95BD-C38ED023D9E8}"/>
              </a:ext>
            </a:extLst>
          </p:cNvPr>
          <p:cNvSpPr txBox="1"/>
          <p:nvPr/>
        </p:nvSpPr>
        <p:spPr>
          <a:xfrm>
            <a:off x="5172073" y="2148034"/>
            <a:ext cx="5686425" cy="2585323"/>
          </a:xfrm>
          <a:prstGeom prst="rect">
            <a:avLst/>
          </a:prstGeom>
          <a:noFill/>
        </p:spPr>
        <p:txBody>
          <a:bodyPr wrap="square" rtlCol="0">
            <a:spAutoFit/>
          </a:bodyPr>
          <a:lstStyle/>
          <a:p>
            <a:pPr marL="0" indent="0" algn="just">
              <a:buNone/>
            </a:pPr>
            <a:r>
              <a:rPr lang="es-CO" dirty="0">
                <a:solidFill>
                  <a:schemeClr val="bg1"/>
                </a:solidFill>
              </a:rPr>
              <a:t>Las características de calidad y sus mediciones asociadas pueden ser útiles no solamente para evaluar el producto software sino también para definir los requerimientos de calidad. La serie ISO/IEC 25000:2005 reemplaza a dos estándares relacionados:</a:t>
            </a:r>
          </a:p>
          <a:p>
            <a:pPr marL="0" indent="0">
              <a:buNone/>
            </a:pPr>
            <a:endParaRPr lang="es-CO" dirty="0">
              <a:solidFill>
                <a:schemeClr val="bg1"/>
              </a:solidFill>
            </a:endParaRPr>
          </a:p>
          <a:p>
            <a:pPr marL="0" indent="0">
              <a:buNone/>
            </a:pPr>
            <a:r>
              <a:rPr lang="en-US" dirty="0">
                <a:solidFill>
                  <a:schemeClr val="bg1"/>
                </a:solidFill>
              </a:rPr>
              <a:t>ISO/IEC 9126 (Software Product Quality) e ISO/IEC 14598 (Software Product Evaluation).</a:t>
            </a:r>
          </a:p>
          <a:p>
            <a:endParaRPr lang="es-CO" dirty="0">
              <a:solidFill>
                <a:schemeClr val="bg1"/>
              </a:solidFill>
            </a:endParaRPr>
          </a:p>
        </p:txBody>
      </p:sp>
      <p:sp>
        <p:nvSpPr>
          <p:cNvPr id="34" name="CuadroTexto 33">
            <a:extLst>
              <a:ext uri="{FF2B5EF4-FFF2-40B4-BE49-F238E27FC236}">
                <a16:creationId xmlns:a16="http://schemas.microsoft.com/office/drawing/2014/main" id="{0C9978C9-1E01-4FD9-9A57-749F90B0DB06}"/>
              </a:ext>
            </a:extLst>
          </p:cNvPr>
          <p:cNvSpPr txBox="1"/>
          <p:nvPr/>
        </p:nvSpPr>
        <p:spPr>
          <a:xfrm>
            <a:off x="5172073" y="1293646"/>
            <a:ext cx="5686425" cy="584775"/>
          </a:xfrm>
          <a:prstGeom prst="rect">
            <a:avLst/>
          </a:prstGeom>
          <a:noFill/>
        </p:spPr>
        <p:txBody>
          <a:bodyPr wrap="square" rtlCol="0">
            <a:spAutoFit/>
          </a:bodyPr>
          <a:lstStyle/>
          <a:p>
            <a:pPr algn="r"/>
            <a:r>
              <a:rPr lang="es-ES" sz="3200" dirty="0">
                <a:solidFill>
                  <a:schemeClr val="bg1"/>
                </a:solidFill>
                <a:latin typeface="Bahnschrift SemiBold" panose="020B0502040204020203" pitchFamily="34" charset="0"/>
              </a:rPr>
              <a:t>CARACTERISTICAS</a:t>
            </a:r>
            <a:endParaRPr lang="es-CO" sz="3200" dirty="0">
              <a:solidFill>
                <a:schemeClr val="bg1"/>
              </a:solidFill>
              <a:latin typeface="Bahnschrift SemiBold" panose="020B0502040204020203" pitchFamily="34" charset="0"/>
            </a:endParaRPr>
          </a:p>
        </p:txBody>
      </p:sp>
    </p:spTree>
    <p:extLst>
      <p:ext uri="{BB962C8B-B14F-4D97-AF65-F5344CB8AC3E}">
        <p14:creationId xmlns:p14="http://schemas.microsoft.com/office/powerpoint/2010/main" val="36931043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 name="Imagen 37">
            <a:extLst>
              <a:ext uri="{FF2B5EF4-FFF2-40B4-BE49-F238E27FC236}">
                <a16:creationId xmlns:a16="http://schemas.microsoft.com/office/drawing/2014/main" id="{8B950720-A529-42CA-BD24-EDE1A26BB0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5" name="Forma libre: forma 24">
            <a:extLst>
              <a:ext uri="{FF2B5EF4-FFF2-40B4-BE49-F238E27FC236}">
                <a16:creationId xmlns:a16="http://schemas.microsoft.com/office/drawing/2014/main" id="{801BAEAE-6F62-412A-BDDE-19D78F15C32F}"/>
              </a:ext>
            </a:extLst>
          </p:cNvPr>
          <p:cNvSpPr/>
          <p:nvPr/>
        </p:nvSpPr>
        <p:spPr>
          <a:xfrm>
            <a:off x="2733675" y="-11544"/>
            <a:ext cx="9458326" cy="6869544"/>
          </a:xfrm>
          <a:custGeom>
            <a:avLst/>
            <a:gdLst>
              <a:gd name="connsiteX0" fmla="*/ 1512357 w 9055095"/>
              <a:gd name="connsiteY0" fmla="*/ 0 h 6858000"/>
              <a:gd name="connsiteX1" fmla="*/ 9055095 w 9055095"/>
              <a:gd name="connsiteY1" fmla="*/ 0 h 6858000"/>
              <a:gd name="connsiteX2" fmla="*/ 9055095 w 9055095"/>
              <a:gd name="connsiteY2" fmla="*/ 6858000 h 6858000"/>
              <a:gd name="connsiteX3" fmla="*/ 1512357 w 9055095"/>
              <a:gd name="connsiteY3" fmla="*/ 6858000 h 6858000"/>
              <a:gd name="connsiteX4" fmla="*/ 1512356 w 9055095"/>
              <a:gd name="connsiteY4" fmla="*/ 0 h 6858000"/>
              <a:gd name="connsiteX5" fmla="*/ 1512356 w 9055095"/>
              <a:gd name="connsiteY5" fmla="*/ 6858000 h 6858000"/>
              <a:gd name="connsiteX6" fmla="*/ 0 w 9055095"/>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055095" h="6858000">
                <a:moveTo>
                  <a:pt x="1512357" y="0"/>
                </a:moveTo>
                <a:lnTo>
                  <a:pt x="9055095" y="0"/>
                </a:lnTo>
                <a:lnTo>
                  <a:pt x="9055095" y="6858000"/>
                </a:lnTo>
                <a:lnTo>
                  <a:pt x="1512357" y="6858000"/>
                </a:lnTo>
                <a:close/>
                <a:moveTo>
                  <a:pt x="1512356" y="0"/>
                </a:moveTo>
                <a:lnTo>
                  <a:pt x="1512356" y="6858000"/>
                </a:lnTo>
                <a:lnTo>
                  <a:pt x="0" y="6858000"/>
                </a:lnTo>
                <a:close/>
              </a:path>
            </a:pathLst>
          </a:custGeom>
          <a:solidFill>
            <a:schemeClr val="accent1">
              <a:lumMod val="75000"/>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nchor="ctr">
            <a:noAutofit/>
          </a:bodyPr>
          <a:lstStyle/>
          <a:p>
            <a:pPr algn="ctr"/>
            <a:endParaRPr lang="es-CO" dirty="0"/>
          </a:p>
        </p:txBody>
      </p:sp>
      <p:sp>
        <p:nvSpPr>
          <p:cNvPr id="12" name="Forma libre: forma 11">
            <a:extLst>
              <a:ext uri="{FF2B5EF4-FFF2-40B4-BE49-F238E27FC236}">
                <a16:creationId xmlns:a16="http://schemas.microsoft.com/office/drawing/2014/main" id="{2C162981-E1B3-465B-8FA0-A02F0A36E8F2}"/>
              </a:ext>
            </a:extLst>
          </p:cNvPr>
          <p:cNvSpPr/>
          <p:nvPr/>
        </p:nvSpPr>
        <p:spPr>
          <a:xfrm rot="16200000">
            <a:off x="2661228" y="-2661228"/>
            <a:ext cx="6869543" cy="12192000"/>
          </a:xfrm>
          <a:custGeom>
            <a:avLst/>
            <a:gdLst>
              <a:gd name="connsiteX0" fmla="*/ 5 w 6858000"/>
              <a:gd name="connsiteY0" fmla="*/ 1 h 12192000"/>
              <a:gd name="connsiteX1" fmla="*/ 0 w 6858000"/>
              <a:gd name="connsiteY1" fmla="*/ 1 h 12192000"/>
              <a:gd name="connsiteX2" fmla="*/ 0 w 6858000"/>
              <a:gd name="connsiteY2" fmla="*/ 0 h 12192000"/>
              <a:gd name="connsiteX3" fmla="*/ 6858000 w 6858000"/>
              <a:gd name="connsiteY3" fmla="*/ 1 h 12192000"/>
              <a:gd name="connsiteX4" fmla="*/ 6858000 w 6858000"/>
              <a:gd name="connsiteY4" fmla="*/ 1507958 h 12192000"/>
              <a:gd name="connsiteX5" fmla="*/ 5 w 6858000"/>
              <a:gd name="connsiteY5" fmla="*/ 1 h 12192000"/>
              <a:gd name="connsiteX6" fmla="*/ 6858000 w 6858000"/>
              <a:gd name="connsiteY6" fmla="*/ 5077328 h 12192000"/>
              <a:gd name="connsiteX7" fmla="*/ 6858000 w 6858000"/>
              <a:gd name="connsiteY7" fmla="*/ 12192000 h 12192000"/>
              <a:gd name="connsiteX8" fmla="*/ 0 w 6858000"/>
              <a:gd name="connsiteY8" fmla="*/ 12192000 h 12192000"/>
              <a:gd name="connsiteX9" fmla="*/ 0 w 6858000"/>
              <a:gd name="connsiteY9" fmla="*/ 5077328 h 12192000"/>
              <a:gd name="connsiteX10" fmla="*/ 0 w 6858000"/>
              <a:gd name="connsiteY10" fmla="*/ 3569370 h 12192000"/>
              <a:gd name="connsiteX11" fmla="*/ 6858000 w 6858000"/>
              <a:gd name="connsiteY11" fmla="*/ 5077328 h 12192000"/>
              <a:gd name="connsiteX12" fmla="*/ 6858000 w 6858000"/>
              <a:gd name="connsiteY12" fmla="*/ 0 h 12192000"/>
              <a:gd name="connsiteX13" fmla="*/ 6858000 w 6858000"/>
              <a:gd name="connsiteY13" fmla="*/ 1 h 12192000"/>
              <a:gd name="connsiteX14" fmla="*/ 6858000 w 6858000"/>
              <a:gd name="connsiteY14" fmla="*/ 1 h 12192000"/>
              <a:gd name="connsiteX15" fmla="*/ 6858000 w 6858000"/>
              <a:gd name="connsiteY15" fmla="*/ 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6858000" h="12192000">
                <a:moveTo>
                  <a:pt x="5" y="1"/>
                </a:moveTo>
                <a:lnTo>
                  <a:pt x="0" y="1"/>
                </a:lnTo>
                <a:lnTo>
                  <a:pt x="0" y="0"/>
                </a:lnTo>
                <a:close/>
                <a:moveTo>
                  <a:pt x="6858000" y="1"/>
                </a:moveTo>
                <a:lnTo>
                  <a:pt x="6858000" y="1507958"/>
                </a:lnTo>
                <a:lnTo>
                  <a:pt x="5" y="1"/>
                </a:lnTo>
                <a:close/>
                <a:moveTo>
                  <a:pt x="6858000" y="5077328"/>
                </a:moveTo>
                <a:lnTo>
                  <a:pt x="6858000" y="12192000"/>
                </a:lnTo>
                <a:lnTo>
                  <a:pt x="0" y="12192000"/>
                </a:lnTo>
                <a:lnTo>
                  <a:pt x="0" y="5077328"/>
                </a:lnTo>
                <a:lnTo>
                  <a:pt x="0" y="3569370"/>
                </a:lnTo>
                <a:lnTo>
                  <a:pt x="6858000" y="5077328"/>
                </a:lnTo>
                <a:close/>
                <a:moveTo>
                  <a:pt x="6858000" y="0"/>
                </a:moveTo>
                <a:lnTo>
                  <a:pt x="6858000" y="1"/>
                </a:lnTo>
                <a:lnTo>
                  <a:pt x="6858000" y="1"/>
                </a:lnTo>
                <a:lnTo>
                  <a:pt x="6858000" y="0"/>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s-CO" dirty="0">
              <a:solidFill>
                <a:schemeClr val="bg1"/>
              </a:solidFill>
            </a:endParaRPr>
          </a:p>
        </p:txBody>
      </p:sp>
      <p:sp>
        <p:nvSpPr>
          <p:cNvPr id="11" name="Paralelogramo 10">
            <a:extLst>
              <a:ext uri="{FF2B5EF4-FFF2-40B4-BE49-F238E27FC236}">
                <a16:creationId xmlns:a16="http://schemas.microsoft.com/office/drawing/2014/main" id="{6E98DF9A-B9EE-4DDB-996D-BDB5EFD793BC}"/>
              </a:ext>
            </a:extLst>
          </p:cNvPr>
          <p:cNvSpPr/>
          <p:nvPr/>
        </p:nvSpPr>
        <p:spPr>
          <a:xfrm>
            <a:off x="5916498" y="2081541"/>
            <a:ext cx="4938961" cy="846221"/>
          </a:xfrm>
          <a:prstGeom prst="parallelogram">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3" name="Paralelogramo 12">
            <a:extLst>
              <a:ext uri="{FF2B5EF4-FFF2-40B4-BE49-F238E27FC236}">
                <a16:creationId xmlns:a16="http://schemas.microsoft.com/office/drawing/2014/main" id="{95D1447B-5BBE-43C7-B3B1-574F9493E6F1}"/>
              </a:ext>
            </a:extLst>
          </p:cNvPr>
          <p:cNvSpPr/>
          <p:nvPr/>
        </p:nvSpPr>
        <p:spPr>
          <a:xfrm>
            <a:off x="6972714" y="2245488"/>
            <a:ext cx="3694360" cy="753087"/>
          </a:xfrm>
          <a:prstGeom prst="parallelogram">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4" name="CuadroTexto 13">
            <a:extLst>
              <a:ext uri="{FF2B5EF4-FFF2-40B4-BE49-F238E27FC236}">
                <a16:creationId xmlns:a16="http://schemas.microsoft.com/office/drawing/2014/main" id="{9C7DD555-2635-4844-8E90-D77BA494277B}"/>
              </a:ext>
            </a:extLst>
          </p:cNvPr>
          <p:cNvSpPr txBox="1"/>
          <p:nvPr/>
        </p:nvSpPr>
        <p:spPr>
          <a:xfrm>
            <a:off x="6208601" y="2183001"/>
            <a:ext cx="828793" cy="646331"/>
          </a:xfrm>
          <a:prstGeom prst="rect">
            <a:avLst/>
          </a:prstGeom>
          <a:noFill/>
        </p:spPr>
        <p:txBody>
          <a:bodyPr wrap="square" rtlCol="0">
            <a:spAutoFit/>
          </a:bodyPr>
          <a:lstStyle/>
          <a:p>
            <a:r>
              <a:rPr lang="es-ES" sz="3600" b="1" dirty="0">
                <a:solidFill>
                  <a:schemeClr val="bg1"/>
                </a:solidFill>
              </a:rPr>
              <a:t>01</a:t>
            </a:r>
            <a:endParaRPr lang="es-CO" sz="3600" b="1" dirty="0">
              <a:solidFill>
                <a:schemeClr val="bg1"/>
              </a:solidFill>
            </a:endParaRPr>
          </a:p>
        </p:txBody>
      </p:sp>
      <p:sp>
        <p:nvSpPr>
          <p:cNvPr id="15" name="CuadroTexto 14">
            <a:extLst>
              <a:ext uri="{FF2B5EF4-FFF2-40B4-BE49-F238E27FC236}">
                <a16:creationId xmlns:a16="http://schemas.microsoft.com/office/drawing/2014/main" id="{496061EC-20B1-4A40-A5F0-7570036C451D}"/>
              </a:ext>
            </a:extLst>
          </p:cNvPr>
          <p:cNvSpPr txBox="1"/>
          <p:nvPr/>
        </p:nvSpPr>
        <p:spPr>
          <a:xfrm>
            <a:off x="7258119" y="2442736"/>
            <a:ext cx="3188229" cy="369332"/>
          </a:xfrm>
          <a:prstGeom prst="rect">
            <a:avLst/>
          </a:prstGeom>
          <a:noFill/>
        </p:spPr>
        <p:txBody>
          <a:bodyPr wrap="square" rtlCol="0">
            <a:spAutoFit/>
          </a:bodyPr>
          <a:lstStyle/>
          <a:p>
            <a:pPr algn="ctr"/>
            <a:r>
              <a:rPr lang="es-ES" b="1" dirty="0">
                <a:solidFill>
                  <a:schemeClr val="accent1">
                    <a:lumMod val="75000"/>
                  </a:schemeClr>
                </a:solidFill>
              </a:rPr>
              <a:t>Adecuación funcional</a:t>
            </a:r>
            <a:endParaRPr lang="es-CO" b="1" dirty="0">
              <a:solidFill>
                <a:schemeClr val="accent1">
                  <a:lumMod val="75000"/>
                </a:schemeClr>
              </a:solidFill>
            </a:endParaRPr>
          </a:p>
        </p:txBody>
      </p:sp>
      <p:sp>
        <p:nvSpPr>
          <p:cNvPr id="20" name="Paralelogramo 19">
            <a:extLst>
              <a:ext uri="{FF2B5EF4-FFF2-40B4-BE49-F238E27FC236}">
                <a16:creationId xmlns:a16="http://schemas.microsoft.com/office/drawing/2014/main" id="{98C2684B-CDB7-4084-9135-0AC186F85277}"/>
              </a:ext>
            </a:extLst>
          </p:cNvPr>
          <p:cNvSpPr/>
          <p:nvPr/>
        </p:nvSpPr>
        <p:spPr>
          <a:xfrm>
            <a:off x="5728113" y="3162522"/>
            <a:ext cx="4938961" cy="846221"/>
          </a:xfrm>
          <a:prstGeom prst="parallelogram">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1" name="Paralelogramo 20">
            <a:extLst>
              <a:ext uri="{FF2B5EF4-FFF2-40B4-BE49-F238E27FC236}">
                <a16:creationId xmlns:a16="http://schemas.microsoft.com/office/drawing/2014/main" id="{9537DEC0-2208-489D-8AC3-7AC32BCCC4E2}"/>
              </a:ext>
            </a:extLst>
          </p:cNvPr>
          <p:cNvSpPr/>
          <p:nvPr/>
        </p:nvSpPr>
        <p:spPr>
          <a:xfrm>
            <a:off x="6784329" y="3326469"/>
            <a:ext cx="3694360" cy="753087"/>
          </a:xfrm>
          <a:prstGeom prst="parallelogram">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2" name="CuadroTexto 21">
            <a:extLst>
              <a:ext uri="{FF2B5EF4-FFF2-40B4-BE49-F238E27FC236}">
                <a16:creationId xmlns:a16="http://schemas.microsoft.com/office/drawing/2014/main" id="{1293FC26-8AEC-4507-B3E7-61853FF7219F}"/>
              </a:ext>
            </a:extLst>
          </p:cNvPr>
          <p:cNvSpPr txBox="1"/>
          <p:nvPr/>
        </p:nvSpPr>
        <p:spPr>
          <a:xfrm>
            <a:off x="6020216" y="3263982"/>
            <a:ext cx="828793" cy="646331"/>
          </a:xfrm>
          <a:prstGeom prst="rect">
            <a:avLst/>
          </a:prstGeom>
          <a:noFill/>
        </p:spPr>
        <p:txBody>
          <a:bodyPr wrap="square" rtlCol="0">
            <a:spAutoFit/>
          </a:bodyPr>
          <a:lstStyle/>
          <a:p>
            <a:r>
              <a:rPr lang="es-ES" sz="3600" b="1" dirty="0">
                <a:solidFill>
                  <a:schemeClr val="bg1"/>
                </a:solidFill>
              </a:rPr>
              <a:t>02</a:t>
            </a:r>
            <a:endParaRPr lang="es-CO" sz="3600" b="1" dirty="0">
              <a:solidFill>
                <a:schemeClr val="bg1"/>
              </a:solidFill>
            </a:endParaRPr>
          </a:p>
        </p:txBody>
      </p:sp>
      <p:sp>
        <p:nvSpPr>
          <p:cNvPr id="23" name="CuadroTexto 22">
            <a:extLst>
              <a:ext uri="{FF2B5EF4-FFF2-40B4-BE49-F238E27FC236}">
                <a16:creationId xmlns:a16="http://schemas.microsoft.com/office/drawing/2014/main" id="{8AA33B93-0AA3-4A36-838E-976499E73853}"/>
              </a:ext>
            </a:extLst>
          </p:cNvPr>
          <p:cNvSpPr txBox="1"/>
          <p:nvPr/>
        </p:nvSpPr>
        <p:spPr>
          <a:xfrm>
            <a:off x="7037394" y="3526262"/>
            <a:ext cx="3188229" cy="369332"/>
          </a:xfrm>
          <a:prstGeom prst="rect">
            <a:avLst/>
          </a:prstGeom>
          <a:noFill/>
        </p:spPr>
        <p:txBody>
          <a:bodyPr wrap="square" rtlCol="0">
            <a:spAutoFit/>
          </a:bodyPr>
          <a:lstStyle/>
          <a:p>
            <a:pPr algn="ctr"/>
            <a:r>
              <a:rPr lang="es-ES" b="1" dirty="0">
                <a:solidFill>
                  <a:schemeClr val="accent1">
                    <a:lumMod val="75000"/>
                  </a:schemeClr>
                </a:solidFill>
              </a:rPr>
              <a:t>Eficiencia de desempeño</a:t>
            </a:r>
            <a:endParaRPr lang="es-CO" b="1" dirty="0">
              <a:solidFill>
                <a:schemeClr val="accent1">
                  <a:lumMod val="75000"/>
                </a:schemeClr>
              </a:solidFill>
            </a:endParaRPr>
          </a:p>
        </p:txBody>
      </p:sp>
      <p:sp>
        <p:nvSpPr>
          <p:cNvPr id="24" name="Paralelogramo 23">
            <a:extLst>
              <a:ext uri="{FF2B5EF4-FFF2-40B4-BE49-F238E27FC236}">
                <a16:creationId xmlns:a16="http://schemas.microsoft.com/office/drawing/2014/main" id="{755E40FA-2A05-43D0-A5C5-7E81B0BD1A82}"/>
              </a:ext>
            </a:extLst>
          </p:cNvPr>
          <p:cNvSpPr/>
          <p:nvPr/>
        </p:nvSpPr>
        <p:spPr>
          <a:xfrm>
            <a:off x="5539728" y="4243503"/>
            <a:ext cx="4938961" cy="846221"/>
          </a:xfrm>
          <a:prstGeom prst="parallelogram">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6" name="Paralelogramo 25">
            <a:extLst>
              <a:ext uri="{FF2B5EF4-FFF2-40B4-BE49-F238E27FC236}">
                <a16:creationId xmlns:a16="http://schemas.microsoft.com/office/drawing/2014/main" id="{00B8423F-5E5F-477C-9D34-600C7637D1DA}"/>
              </a:ext>
            </a:extLst>
          </p:cNvPr>
          <p:cNvSpPr/>
          <p:nvPr/>
        </p:nvSpPr>
        <p:spPr>
          <a:xfrm>
            <a:off x="6595944" y="4407450"/>
            <a:ext cx="3694360" cy="753087"/>
          </a:xfrm>
          <a:prstGeom prst="parallelogram">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7" name="CuadroTexto 26">
            <a:extLst>
              <a:ext uri="{FF2B5EF4-FFF2-40B4-BE49-F238E27FC236}">
                <a16:creationId xmlns:a16="http://schemas.microsoft.com/office/drawing/2014/main" id="{907EB759-D081-4F2F-BF59-816141809972}"/>
              </a:ext>
            </a:extLst>
          </p:cNvPr>
          <p:cNvSpPr txBox="1"/>
          <p:nvPr/>
        </p:nvSpPr>
        <p:spPr>
          <a:xfrm>
            <a:off x="5831831" y="4344963"/>
            <a:ext cx="771647" cy="646331"/>
          </a:xfrm>
          <a:prstGeom prst="rect">
            <a:avLst/>
          </a:prstGeom>
          <a:noFill/>
        </p:spPr>
        <p:txBody>
          <a:bodyPr wrap="square" rtlCol="0">
            <a:spAutoFit/>
          </a:bodyPr>
          <a:lstStyle/>
          <a:p>
            <a:r>
              <a:rPr lang="es-ES" sz="3600" b="1" dirty="0">
                <a:solidFill>
                  <a:schemeClr val="bg1"/>
                </a:solidFill>
              </a:rPr>
              <a:t>03</a:t>
            </a:r>
            <a:endParaRPr lang="es-CO" sz="3600" b="1" dirty="0">
              <a:solidFill>
                <a:schemeClr val="bg1"/>
              </a:solidFill>
            </a:endParaRPr>
          </a:p>
        </p:txBody>
      </p:sp>
      <p:sp>
        <p:nvSpPr>
          <p:cNvPr id="28" name="CuadroTexto 27">
            <a:extLst>
              <a:ext uri="{FF2B5EF4-FFF2-40B4-BE49-F238E27FC236}">
                <a16:creationId xmlns:a16="http://schemas.microsoft.com/office/drawing/2014/main" id="{3C3ACF10-15E6-4C03-95E1-894A95B7F869}"/>
              </a:ext>
            </a:extLst>
          </p:cNvPr>
          <p:cNvSpPr txBox="1"/>
          <p:nvPr/>
        </p:nvSpPr>
        <p:spPr>
          <a:xfrm>
            <a:off x="6784329" y="4594362"/>
            <a:ext cx="3188229" cy="369332"/>
          </a:xfrm>
          <a:prstGeom prst="rect">
            <a:avLst/>
          </a:prstGeom>
          <a:noFill/>
        </p:spPr>
        <p:txBody>
          <a:bodyPr wrap="square" rtlCol="0">
            <a:spAutoFit/>
          </a:bodyPr>
          <a:lstStyle/>
          <a:p>
            <a:pPr algn="ctr"/>
            <a:r>
              <a:rPr lang="es-ES" b="1" dirty="0">
                <a:solidFill>
                  <a:schemeClr val="accent1">
                    <a:lumMod val="75000"/>
                  </a:schemeClr>
                </a:solidFill>
              </a:rPr>
              <a:t>Compatibilidad</a:t>
            </a:r>
            <a:endParaRPr lang="es-CO" b="1" dirty="0">
              <a:solidFill>
                <a:schemeClr val="accent1">
                  <a:lumMod val="75000"/>
                </a:schemeClr>
              </a:solidFill>
            </a:endParaRPr>
          </a:p>
        </p:txBody>
      </p:sp>
      <p:sp>
        <p:nvSpPr>
          <p:cNvPr id="30" name="CuadroTexto 29">
            <a:extLst>
              <a:ext uri="{FF2B5EF4-FFF2-40B4-BE49-F238E27FC236}">
                <a16:creationId xmlns:a16="http://schemas.microsoft.com/office/drawing/2014/main" id="{D1C76801-17EC-49E6-AB48-F49A00EC2729}"/>
              </a:ext>
            </a:extLst>
          </p:cNvPr>
          <p:cNvSpPr txBox="1"/>
          <p:nvPr/>
        </p:nvSpPr>
        <p:spPr>
          <a:xfrm>
            <a:off x="5172073" y="382164"/>
            <a:ext cx="5686425" cy="1077218"/>
          </a:xfrm>
          <a:prstGeom prst="rect">
            <a:avLst/>
          </a:prstGeom>
          <a:noFill/>
        </p:spPr>
        <p:txBody>
          <a:bodyPr wrap="square" rtlCol="0">
            <a:spAutoFit/>
          </a:bodyPr>
          <a:lstStyle/>
          <a:p>
            <a:pPr algn="r"/>
            <a:r>
              <a:rPr lang="es-ES" sz="3200" b="1" dirty="0">
                <a:solidFill>
                  <a:schemeClr val="bg1"/>
                </a:solidFill>
                <a:latin typeface="Bahnschrift SemiBold" panose="020B0502040204020203" pitchFamily="34" charset="0"/>
              </a:rPr>
              <a:t>CALIDAD DEL PRODUCTO DE SOFTWARE</a:t>
            </a:r>
            <a:endParaRPr lang="es-CO" sz="3200" b="1" dirty="0">
              <a:solidFill>
                <a:schemeClr val="bg1"/>
              </a:solidFill>
              <a:latin typeface="Bahnschrift SemiBold" panose="020B0502040204020203" pitchFamily="34" charset="0"/>
            </a:endParaRPr>
          </a:p>
        </p:txBody>
      </p:sp>
      <p:sp>
        <p:nvSpPr>
          <p:cNvPr id="19" name="Paralelogramo 18">
            <a:extLst>
              <a:ext uri="{FF2B5EF4-FFF2-40B4-BE49-F238E27FC236}">
                <a16:creationId xmlns:a16="http://schemas.microsoft.com/office/drawing/2014/main" id="{0EECCCE9-7746-4765-8F44-0B3AC4B2CFD7}"/>
              </a:ext>
            </a:extLst>
          </p:cNvPr>
          <p:cNvSpPr/>
          <p:nvPr/>
        </p:nvSpPr>
        <p:spPr>
          <a:xfrm>
            <a:off x="5286662" y="5375049"/>
            <a:ext cx="4938961" cy="846221"/>
          </a:xfrm>
          <a:prstGeom prst="parallelogram">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1" name="Paralelogramo 30">
            <a:extLst>
              <a:ext uri="{FF2B5EF4-FFF2-40B4-BE49-F238E27FC236}">
                <a16:creationId xmlns:a16="http://schemas.microsoft.com/office/drawing/2014/main" id="{9B03AFDC-2F38-49D4-8C81-C835A5D37B5B}"/>
              </a:ext>
            </a:extLst>
          </p:cNvPr>
          <p:cNvSpPr/>
          <p:nvPr/>
        </p:nvSpPr>
        <p:spPr>
          <a:xfrm>
            <a:off x="6342878" y="5538996"/>
            <a:ext cx="3694360" cy="753087"/>
          </a:xfrm>
          <a:prstGeom prst="parallelogram">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2" name="CuadroTexto 31">
            <a:extLst>
              <a:ext uri="{FF2B5EF4-FFF2-40B4-BE49-F238E27FC236}">
                <a16:creationId xmlns:a16="http://schemas.microsoft.com/office/drawing/2014/main" id="{2C7658C9-A27F-469D-9A38-CC510DA95C55}"/>
              </a:ext>
            </a:extLst>
          </p:cNvPr>
          <p:cNvSpPr txBox="1"/>
          <p:nvPr/>
        </p:nvSpPr>
        <p:spPr>
          <a:xfrm>
            <a:off x="5578765" y="5476509"/>
            <a:ext cx="947333" cy="646331"/>
          </a:xfrm>
          <a:prstGeom prst="rect">
            <a:avLst/>
          </a:prstGeom>
          <a:noFill/>
        </p:spPr>
        <p:txBody>
          <a:bodyPr wrap="square" rtlCol="0">
            <a:spAutoFit/>
          </a:bodyPr>
          <a:lstStyle/>
          <a:p>
            <a:r>
              <a:rPr lang="es-ES" sz="3600" b="1" dirty="0">
                <a:solidFill>
                  <a:schemeClr val="bg1"/>
                </a:solidFill>
              </a:rPr>
              <a:t>04</a:t>
            </a:r>
            <a:endParaRPr lang="es-CO" sz="3600" b="1" dirty="0">
              <a:solidFill>
                <a:schemeClr val="bg1"/>
              </a:solidFill>
            </a:endParaRPr>
          </a:p>
        </p:txBody>
      </p:sp>
      <p:sp>
        <p:nvSpPr>
          <p:cNvPr id="33" name="CuadroTexto 32">
            <a:extLst>
              <a:ext uri="{FF2B5EF4-FFF2-40B4-BE49-F238E27FC236}">
                <a16:creationId xmlns:a16="http://schemas.microsoft.com/office/drawing/2014/main" id="{5343F835-7965-4242-83E8-66194A77A23E}"/>
              </a:ext>
            </a:extLst>
          </p:cNvPr>
          <p:cNvSpPr txBox="1"/>
          <p:nvPr/>
        </p:nvSpPr>
        <p:spPr>
          <a:xfrm>
            <a:off x="6538797" y="5753508"/>
            <a:ext cx="3188229" cy="369332"/>
          </a:xfrm>
          <a:prstGeom prst="rect">
            <a:avLst/>
          </a:prstGeom>
          <a:noFill/>
        </p:spPr>
        <p:txBody>
          <a:bodyPr wrap="square" rtlCol="0">
            <a:spAutoFit/>
          </a:bodyPr>
          <a:lstStyle/>
          <a:p>
            <a:pPr algn="ctr"/>
            <a:r>
              <a:rPr lang="es-ES" b="1" dirty="0">
                <a:solidFill>
                  <a:schemeClr val="accent1">
                    <a:lumMod val="75000"/>
                  </a:schemeClr>
                </a:solidFill>
              </a:rPr>
              <a:t>Usabilidad</a:t>
            </a:r>
            <a:endParaRPr lang="es-CO" b="1" dirty="0">
              <a:solidFill>
                <a:schemeClr val="accent1">
                  <a:lumMod val="75000"/>
                </a:schemeClr>
              </a:solidFill>
            </a:endParaRPr>
          </a:p>
        </p:txBody>
      </p:sp>
    </p:spTree>
    <p:extLst>
      <p:ext uri="{BB962C8B-B14F-4D97-AF65-F5344CB8AC3E}">
        <p14:creationId xmlns:p14="http://schemas.microsoft.com/office/powerpoint/2010/main" val="34907117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 name="Imagen 37">
            <a:extLst>
              <a:ext uri="{FF2B5EF4-FFF2-40B4-BE49-F238E27FC236}">
                <a16:creationId xmlns:a16="http://schemas.microsoft.com/office/drawing/2014/main" id="{8B950720-A529-42CA-BD24-EDE1A26BB0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5" name="Forma libre: forma 24">
            <a:extLst>
              <a:ext uri="{FF2B5EF4-FFF2-40B4-BE49-F238E27FC236}">
                <a16:creationId xmlns:a16="http://schemas.microsoft.com/office/drawing/2014/main" id="{801BAEAE-6F62-412A-BDDE-19D78F15C32F}"/>
              </a:ext>
            </a:extLst>
          </p:cNvPr>
          <p:cNvSpPr/>
          <p:nvPr/>
        </p:nvSpPr>
        <p:spPr>
          <a:xfrm>
            <a:off x="2733675" y="-11544"/>
            <a:ext cx="9458326" cy="6869544"/>
          </a:xfrm>
          <a:custGeom>
            <a:avLst/>
            <a:gdLst>
              <a:gd name="connsiteX0" fmla="*/ 1512357 w 9055095"/>
              <a:gd name="connsiteY0" fmla="*/ 0 h 6858000"/>
              <a:gd name="connsiteX1" fmla="*/ 9055095 w 9055095"/>
              <a:gd name="connsiteY1" fmla="*/ 0 h 6858000"/>
              <a:gd name="connsiteX2" fmla="*/ 9055095 w 9055095"/>
              <a:gd name="connsiteY2" fmla="*/ 6858000 h 6858000"/>
              <a:gd name="connsiteX3" fmla="*/ 1512357 w 9055095"/>
              <a:gd name="connsiteY3" fmla="*/ 6858000 h 6858000"/>
              <a:gd name="connsiteX4" fmla="*/ 1512356 w 9055095"/>
              <a:gd name="connsiteY4" fmla="*/ 0 h 6858000"/>
              <a:gd name="connsiteX5" fmla="*/ 1512356 w 9055095"/>
              <a:gd name="connsiteY5" fmla="*/ 6858000 h 6858000"/>
              <a:gd name="connsiteX6" fmla="*/ 0 w 9055095"/>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055095" h="6858000">
                <a:moveTo>
                  <a:pt x="1512357" y="0"/>
                </a:moveTo>
                <a:lnTo>
                  <a:pt x="9055095" y="0"/>
                </a:lnTo>
                <a:lnTo>
                  <a:pt x="9055095" y="6858000"/>
                </a:lnTo>
                <a:lnTo>
                  <a:pt x="1512357" y="6858000"/>
                </a:lnTo>
                <a:close/>
                <a:moveTo>
                  <a:pt x="1512356" y="0"/>
                </a:moveTo>
                <a:lnTo>
                  <a:pt x="1512356" y="6858000"/>
                </a:lnTo>
                <a:lnTo>
                  <a:pt x="0" y="6858000"/>
                </a:lnTo>
                <a:close/>
              </a:path>
            </a:pathLst>
          </a:custGeom>
          <a:solidFill>
            <a:schemeClr val="accent1">
              <a:lumMod val="75000"/>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nchor="ctr">
            <a:noAutofit/>
          </a:bodyPr>
          <a:lstStyle/>
          <a:p>
            <a:pPr algn="ctr"/>
            <a:endParaRPr lang="es-CO" dirty="0"/>
          </a:p>
        </p:txBody>
      </p:sp>
      <p:sp>
        <p:nvSpPr>
          <p:cNvPr id="12" name="Forma libre: forma 11">
            <a:extLst>
              <a:ext uri="{FF2B5EF4-FFF2-40B4-BE49-F238E27FC236}">
                <a16:creationId xmlns:a16="http://schemas.microsoft.com/office/drawing/2014/main" id="{2C162981-E1B3-465B-8FA0-A02F0A36E8F2}"/>
              </a:ext>
            </a:extLst>
          </p:cNvPr>
          <p:cNvSpPr/>
          <p:nvPr/>
        </p:nvSpPr>
        <p:spPr>
          <a:xfrm rot="16200000">
            <a:off x="2661228" y="-2661228"/>
            <a:ext cx="6869543" cy="12192000"/>
          </a:xfrm>
          <a:custGeom>
            <a:avLst/>
            <a:gdLst>
              <a:gd name="connsiteX0" fmla="*/ 5 w 6858000"/>
              <a:gd name="connsiteY0" fmla="*/ 1 h 12192000"/>
              <a:gd name="connsiteX1" fmla="*/ 0 w 6858000"/>
              <a:gd name="connsiteY1" fmla="*/ 1 h 12192000"/>
              <a:gd name="connsiteX2" fmla="*/ 0 w 6858000"/>
              <a:gd name="connsiteY2" fmla="*/ 0 h 12192000"/>
              <a:gd name="connsiteX3" fmla="*/ 6858000 w 6858000"/>
              <a:gd name="connsiteY3" fmla="*/ 1 h 12192000"/>
              <a:gd name="connsiteX4" fmla="*/ 6858000 w 6858000"/>
              <a:gd name="connsiteY4" fmla="*/ 1507958 h 12192000"/>
              <a:gd name="connsiteX5" fmla="*/ 5 w 6858000"/>
              <a:gd name="connsiteY5" fmla="*/ 1 h 12192000"/>
              <a:gd name="connsiteX6" fmla="*/ 6858000 w 6858000"/>
              <a:gd name="connsiteY6" fmla="*/ 5077328 h 12192000"/>
              <a:gd name="connsiteX7" fmla="*/ 6858000 w 6858000"/>
              <a:gd name="connsiteY7" fmla="*/ 12192000 h 12192000"/>
              <a:gd name="connsiteX8" fmla="*/ 0 w 6858000"/>
              <a:gd name="connsiteY8" fmla="*/ 12192000 h 12192000"/>
              <a:gd name="connsiteX9" fmla="*/ 0 w 6858000"/>
              <a:gd name="connsiteY9" fmla="*/ 5077328 h 12192000"/>
              <a:gd name="connsiteX10" fmla="*/ 0 w 6858000"/>
              <a:gd name="connsiteY10" fmla="*/ 3569370 h 12192000"/>
              <a:gd name="connsiteX11" fmla="*/ 6858000 w 6858000"/>
              <a:gd name="connsiteY11" fmla="*/ 5077328 h 12192000"/>
              <a:gd name="connsiteX12" fmla="*/ 6858000 w 6858000"/>
              <a:gd name="connsiteY12" fmla="*/ 0 h 12192000"/>
              <a:gd name="connsiteX13" fmla="*/ 6858000 w 6858000"/>
              <a:gd name="connsiteY13" fmla="*/ 1 h 12192000"/>
              <a:gd name="connsiteX14" fmla="*/ 6858000 w 6858000"/>
              <a:gd name="connsiteY14" fmla="*/ 1 h 12192000"/>
              <a:gd name="connsiteX15" fmla="*/ 6858000 w 6858000"/>
              <a:gd name="connsiteY15" fmla="*/ 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6858000" h="12192000">
                <a:moveTo>
                  <a:pt x="5" y="1"/>
                </a:moveTo>
                <a:lnTo>
                  <a:pt x="0" y="1"/>
                </a:lnTo>
                <a:lnTo>
                  <a:pt x="0" y="0"/>
                </a:lnTo>
                <a:close/>
                <a:moveTo>
                  <a:pt x="6858000" y="1"/>
                </a:moveTo>
                <a:lnTo>
                  <a:pt x="6858000" y="1507958"/>
                </a:lnTo>
                <a:lnTo>
                  <a:pt x="5" y="1"/>
                </a:lnTo>
                <a:close/>
                <a:moveTo>
                  <a:pt x="6858000" y="5077328"/>
                </a:moveTo>
                <a:lnTo>
                  <a:pt x="6858000" y="12192000"/>
                </a:lnTo>
                <a:lnTo>
                  <a:pt x="0" y="12192000"/>
                </a:lnTo>
                <a:lnTo>
                  <a:pt x="0" y="5077328"/>
                </a:lnTo>
                <a:lnTo>
                  <a:pt x="0" y="3569370"/>
                </a:lnTo>
                <a:lnTo>
                  <a:pt x="6858000" y="5077328"/>
                </a:lnTo>
                <a:close/>
                <a:moveTo>
                  <a:pt x="6858000" y="0"/>
                </a:moveTo>
                <a:lnTo>
                  <a:pt x="6858000" y="1"/>
                </a:lnTo>
                <a:lnTo>
                  <a:pt x="6858000" y="1"/>
                </a:lnTo>
                <a:lnTo>
                  <a:pt x="6858000" y="0"/>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s-CO" dirty="0">
              <a:solidFill>
                <a:schemeClr val="bg1"/>
              </a:solidFill>
            </a:endParaRPr>
          </a:p>
        </p:txBody>
      </p:sp>
      <p:sp>
        <p:nvSpPr>
          <p:cNvPr id="11" name="Paralelogramo 10">
            <a:extLst>
              <a:ext uri="{FF2B5EF4-FFF2-40B4-BE49-F238E27FC236}">
                <a16:creationId xmlns:a16="http://schemas.microsoft.com/office/drawing/2014/main" id="{6E98DF9A-B9EE-4DDB-996D-BDB5EFD793BC}"/>
              </a:ext>
            </a:extLst>
          </p:cNvPr>
          <p:cNvSpPr/>
          <p:nvPr/>
        </p:nvSpPr>
        <p:spPr>
          <a:xfrm>
            <a:off x="5916498" y="2081541"/>
            <a:ext cx="4938961" cy="846221"/>
          </a:xfrm>
          <a:prstGeom prst="parallelogram">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3" name="Paralelogramo 12">
            <a:extLst>
              <a:ext uri="{FF2B5EF4-FFF2-40B4-BE49-F238E27FC236}">
                <a16:creationId xmlns:a16="http://schemas.microsoft.com/office/drawing/2014/main" id="{95D1447B-5BBE-43C7-B3B1-574F9493E6F1}"/>
              </a:ext>
            </a:extLst>
          </p:cNvPr>
          <p:cNvSpPr/>
          <p:nvPr/>
        </p:nvSpPr>
        <p:spPr>
          <a:xfrm>
            <a:off x="6972714" y="2245488"/>
            <a:ext cx="3694360" cy="753087"/>
          </a:xfrm>
          <a:prstGeom prst="parallelogram">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4" name="CuadroTexto 13">
            <a:extLst>
              <a:ext uri="{FF2B5EF4-FFF2-40B4-BE49-F238E27FC236}">
                <a16:creationId xmlns:a16="http://schemas.microsoft.com/office/drawing/2014/main" id="{9C7DD555-2635-4844-8E90-D77BA494277B}"/>
              </a:ext>
            </a:extLst>
          </p:cNvPr>
          <p:cNvSpPr txBox="1"/>
          <p:nvPr/>
        </p:nvSpPr>
        <p:spPr>
          <a:xfrm>
            <a:off x="6208601" y="2183001"/>
            <a:ext cx="828793" cy="646331"/>
          </a:xfrm>
          <a:prstGeom prst="rect">
            <a:avLst/>
          </a:prstGeom>
          <a:noFill/>
        </p:spPr>
        <p:txBody>
          <a:bodyPr wrap="square" rtlCol="0">
            <a:spAutoFit/>
          </a:bodyPr>
          <a:lstStyle/>
          <a:p>
            <a:r>
              <a:rPr lang="es-ES" sz="3600" b="1" dirty="0">
                <a:solidFill>
                  <a:schemeClr val="bg1"/>
                </a:solidFill>
              </a:rPr>
              <a:t>05</a:t>
            </a:r>
            <a:endParaRPr lang="es-CO" sz="3600" b="1" dirty="0">
              <a:solidFill>
                <a:schemeClr val="bg1"/>
              </a:solidFill>
            </a:endParaRPr>
          </a:p>
        </p:txBody>
      </p:sp>
      <p:sp>
        <p:nvSpPr>
          <p:cNvPr id="15" name="CuadroTexto 14">
            <a:extLst>
              <a:ext uri="{FF2B5EF4-FFF2-40B4-BE49-F238E27FC236}">
                <a16:creationId xmlns:a16="http://schemas.microsoft.com/office/drawing/2014/main" id="{496061EC-20B1-4A40-A5F0-7570036C451D}"/>
              </a:ext>
            </a:extLst>
          </p:cNvPr>
          <p:cNvSpPr txBox="1"/>
          <p:nvPr/>
        </p:nvSpPr>
        <p:spPr>
          <a:xfrm>
            <a:off x="7258119" y="2442736"/>
            <a:ext cx="3188229" cy="369332"/>
          </a:xfrm>
          <a:prstGeom prst="rect">
            <a:avLst/>
          </a:prstGeom>
          <a:noFill/>
        </p:spPr>
        <p:txBody>
          <a:bodyPr wrap="square" rtlCol="0">
            <a:spAutoFit/>
          </a:bodyPr>
          <a:lstStyle/>
          <a:p>
            <a:pPr algn="ctr"/>
            <a:r>
              <a:rPr lang="es-ES" b="1" dirty="0">
                <a:solidFill>
                  <a:schemeClr val="accent1">
                    <a:lumMod val="75000"/>
                  </a:schemeClr>
                </a:solidFill>
              </a:rPr>
              <a:t>Fiabilidad</a:t>
            </a:r>
            <a:endParaRPr lang="es-CO" b="1" dirty="0">
              <a:solidFill>
                <a:schemeClr val="accent1">
                  <a:lumMod val="75000"/>
                </a:schemeClr>
              </a:solidFill>
            </a:endParaRPr>
          </a:p>
        </p:txBody>
      </p:sp>
      <p:sp>
        <p:nvSpPr>
          <p:cNvPr id="20" name="Paralelogramo 19">
            <a:extLst>
              <a:ext uri="{FF2B5EF4-FFF2-40B4-BE49-F238E27FC236}">
                <a16:creationId xmlns:a16="http://schemas.microsoft.com/office/drawing/2014/main" id="{98C2684B-CDB7-4084-9135-0AC186F85277}"/>
              </a:ext>
            </a:extLst>
          </p:cNvPr>
          <p:cNvSpPr/>
          <p:nvPr/>
        </p:nvSpPr>
        <p:spPr>
          <a:xfrm>
            <a:off x="5728113" y="3162522"/>
            <a:ext cx="4938961" cy="846221"/>
          </a:xfrm>
          <a:prstGeom prst="parallelogram">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1" name="Paralelogramo 20">
            <a:extLst>
              <a:ext uri="{FF2B5EF4-FFF2-40B4-BE49-F238E27FC236}">
                <a16:creationId xmlns:a16="http://schemas.microsoft.com/office/drawing/2014/main" id="{9537DEC0-2208-489D-8AC3-7AC32BCCC4E2}"/>
              </a:ext>
            </a:extLst>
          </p:cNvPr>
          <p:cNvSpPr/>
          <p:nvPr/>
        </p:nvSpPr>
        <p:spPr>
          <a:xfrm>
            <a:off x="6784329" y="3326469"/>
            <a:ext cx="3694360" cy="753087"/>
          </a:xfrm>
          <a:prstGeom prst="parallelogram">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2" name="CuadroTexto 21">
            <a:extLst>
              <a:ext uri="{FF2B5EF4-FFF2-40B4-BE49-F238E27FC236}">
                <a16:creationId xmlns:a16="http://schemas.microsoft.com/office/drawing/2014/main" id="{1293FC26-8AEC-4507-B3E7-61853FF7219F}"/>
              </a:ext>
            </a:extLst>
          </p:cNvPr>
          <p:cNvSpPr txBox="1"/>
          <p:nvPr/>
        </p:nvSpPr>
        <p:spPr>
          <a:xfrm>
            <a:off x="6020216" y="3263982"/>
            <a:ext cx="828793" cy="646331"/>
          </a:xfrm>
          <a:prstGeom prst="rect">
            <a:avLst/>
          </a:prstGeom>
          <a:noFill/>
        </p:spPr>
        <p:txBody>
          <a:bodyPr wrap="square" rtlCol="0">
            <a:spAutoFit/>
          </a:bodyPr>
          <a:lstStyle/>
          <a:p>
            <a:r>
              <a:rPr lang="es-ES" sz="3600" b="1" dirty="0">
                <a:solidFill>
                  <a:schemeClr val="bg1"/>
                </a:solidFill>
              </a:rPr>
              <a:t>06</a:t>
            </a:r>
            <a:endParaRPr lang="es-CO" sz="3600" b="1" dirty="0">
              <a:solidFill>
                <a:schemeClr val="bg1"/>
              </a:solidFill>
            </a:endParaRPr>
          </a:p>
        </p:txBody>
      </p:sp>
      <p:sp>
        <p:nvSpPr>
          <p:cNvPr id="23" name="CuadroTexto 22">
            <a:extLst>
              <a:ext uri="{FF2B5EF4-FFF2-40B4-BE49-F238E27FC236}">
                <a16:creationId xmlns:a16="http://schemas.microsoft.com/office/drawing/2014/main" id="{8AA33B93-0AA3-4A36-838E-976499E73853}"/>
              </a:ext>
            </a:extLst>
          </p:cNvPr>
          <p:cNvSpPr txBox="1"/>
          <p:nvPr/>
        </p:nvSpPr>
        <p:spPr>
          <a:xfrm>
            <a:off x="7037394" y="3526262"/>
            <a:ext cx="3188229" cy="369332"/>
          </a:xfrm>
          <a:prstGeom prst="rect">
            <a:avLst/>
          </a:prstGeom>
          <a:noFill/>
        </p:spPr>
        <p:txBody>
          <a:bodyPr wrap="square" rtlCol="0">
            <a:spAutoFit/>
          </a:bodyPr>
          <a:lstStyle/>
          <a:p>
            <a:pPr algn="ctr"/>
            <a:r>
              <a:rPr lang="es-ES" b="1" dirty="0">
                <a:solidFill>
                  <a:schemeClr val="accent1">
                    <a:lumMod val="75000"/>
                  </a:schemeClr>
                </a:solidFill>
              </a:rPr>
              <a:t>Seguridad</a:t>
            </a:r>
            <a:endParaRPr lang="es-CO" b="1" dirty="0">
              <a:solidFill>
                <a:schemeClr val="accent1">
                  <a:lumMod val="75000"/>
                </a:schemeClr>
              </a:solidFill>
            </a:endParaRPr>
          </a:p>
        </p:txBody>
      </p:sp>
      <p:sp>
        <p:nvSpPr>
          <p:cNvPr id="24" name="Paralelogramo 23">
            <a:extLst>
              <a:ext uri="{FF2B5EF4-FFF2-40B4-BE49-F238E27FC236}">
                <a16:creationId xmlns:a16="http://schemas.microsoft.com/office/drawing/2014/main" id="{755E40FA-2A05-43D0-A5C5-7E81B0BD1A82}"/>
              </a:ext>
            </a:extLst>
          </p:cNvPr>
          <p:cNvSpPr/>
          <p:nvPr/>
        </p:nvSpPr>
        <p:spPr>
          <a:xfrm>
            <a:off x="5539728" y="4243503"/>
            <a:ext cx="4938961" cy="846221"/>
          </a:xfrm>
          <a:prstGeom prst="parallelogram">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6" name="Paralelogramo 25">
            <a:extLst>
              <a:ext uri="{FF2B5EF4-FFF2-40B4-BE49-F238E27FC236}">
                <a16:creationId xmlns:a16="http://schemas.microsoft.com/office/drawing/2014/main" id="{00B8423F-5E5F-477C-9D34-600C7637D1DA}"/>
              </a:ext>
            </a:extLst>
          </p:cNvPr>
          <p:cNvSpPr/>
          <p:nvPr/>
        </p:nvSpPr>
        <p:spPr>
          <a:xfrm>
            <a:off x="6595944" y="4407450"/>
            <a:ext cx="3694360" cy="753087"/>
          </a:xfrm>
          <a:prstGeom prst="parallelogram">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7" name="CuadroTexto 26">
            <a:extLst>
              <a:ext uri="{FF2B5EF4-FFF2-40B4-BE49-F238E27FC236}">
                <a16:creationId xmlns:a16="http://schemas.microsoft.com/office/drawing/2014/main" id="{907EB759-D081-4F2F-BF59-816141809972}"/>
              </a:ext>
            </a:extLst>
          </p:cNvPr>
          <p:cNvSpPr txBox="1"/>
          <p:nvPr/>
        </p:nvSpPr>
        <p:spPr>
          <a:xfrm>
            <a:off x="5831831" y="4344963"/>
            <a:ext cx="771647" cy="646331"/>
          </a:xfrm>
          <a:prstGeom prst="rect">
            <a:avLst/>
          </a:prstGeom>
          <a:noFill/>
        </p:spPr>
        <p:txBody>
          <a:bodyPr wrap="square" rtlCol="0">
            <a:spAutoFit/>
          </a:bodyPr>
          <a:lstStyle/>
          <a:p>
            <a:r>
              <a:rPr lang="es-ES" sz="3600" b="1" dirty="0">
                <a:solidFill>
                  <a:schemeClr val="bg1"/>
                </a:solidFill>
              </a:rPr>
              <a:t>07</a:t>
            </a:r>
            <a:endParaRPr lang="es-CO" sz="3600" b="1" dirty="0">
              <a:solidFill>
                <a:schemeClr val="bg1"/>
              </a:solidFill>
            </a:endParaRPr>
          </a:p>
        </p:txBody>
      </p:sp>
      <p:sp>
        <p:nvSpPr>
          <p:cNvPr id="28" name="CuadroTexto 27">
            <a:extLst>
              <a:ext uri="{FF2B5EF4-FFF2-40B4-BE49-F238E27FC236}">
                <a16:creationId xmlns:a16="http://schemas.microsoft.com/office/drawing/2014/main" id="{3C3ACF10-15E6-4C03-95E1-894A95B7F869}"/>
              </a:ext>
            </a:extLst>
          </p:cNvPr>
          <p:cNvSpPr txBox="1"/>
          <p:nvPr/>
        </p:nvSpPr>
        <p:spPr>
          <a:xfrm>
            <a:off x="6784329" y="4594362"/>
            <a:ext cx="3188229" cy="369332"/>
          </a:xfrm>
          <a:prstGeom prst="rect">
            <a:avLst/>
          </a:prstGeom>
          <a:noFill/>
        </p:spPr>
        <p:txBody>
          <a:bodyPr wrap="square" rtlCol="0">
            <a:spAutoFit/>
          </a:bodyPr>
          <a:lstStyle/>
          <a:p>
            <a:pPr algn="ctr"/>
            <a:r>
              <a:rPr lang="es-ES" b="1" dirty="0">
                <a:solidFill>
                  <a:schemeClr val="accent1">
                    <a:lumMod val="75000"/>
                  </a:schemeClr>
                </a:solidFill>
              </a:rPr>
              <a:t>Mantenibilidad</a:t>
            </a:r>
            <a:endParaRPr lang="es-CO" b="1" dirty="0">
              <a:solidFill>
                <a:schemeClr val="accent1">
                  <a:lumMod val="75000"/>
                </a:schemeClr>
              </a:solidFill>
            </a:endParaRPr>
          </a:p>
        </p:txBody>
      </p:sp>
      <p:sp>
        <p:nvSpPr>
          <p:cNvPr id="30" name="CuadroTexto 29">
            <a:extLst>
              <a:ext uri="{FF2B5EF4-FFF2-40B4-BE49-F238E27FC236}">
                <a16:creationId xmlns:a16="http://schemas.microsoft.com/office/drawing/2014/main" id="{D1C76801-17EC-49E6-AB48-F49A00EC2729}"/>
              </a:ext>
            </a:extLst>
          </p:cNvPr>
          <p:cNvSpPr txBox="1"/>
          <p:nvPr/>
        </p:nvSpPr>
        <p:spPr>
          <a:xfrm>
            <a:off x="5172073" y="382164"/>
            <a:ext cx="5686425" cy="1077218"/>
          </a:xfrm>
          <a:prstGeom prst="rect">
            <a:avLst/>
          </a:prstGeom>
          <a:noFill/>
        </p:spPr>
        <p:txBody>
          <a:bodyPr wrap="square" rtlCol="0">
            <a:spAutoFit/>
          </a:bodyPr>
          <a:lstStyle/>
          <a:p>
            <a:pPr algn="r"/>
            <a:r>
              <a:rPr lang="es-ES" sz="3200" b="1" dirty="0">
                <a:solidFill>
                  <a:schemeClr val="bg1"/>
                </a:solidFill>
                <a:latin typeface="Bahnschrift SemiBold" panose="020B0502040204020203" pitchFamily="34" charset="0"/>
              </a:rPr>
              <a:t>CALIDAD DEL PRODUCTO DE SOFTWARE</a:t>
            </a:r>
            <a:endParaRPr lang="es-CO" sz="3200" b="1" dirty="0">
              <a:solidFill>
                <a:schemeClr val="bg1"/>
              </a:solidFill>
              <a:latin typeface="Bahnschrift SemiBold" panose="020B0502040204020203" pitchFamily="34" charset="0"/>
            </a:endParaRPr>
          </a:p>
        </p:txBody>
      </p:sp>
      <p:sp>
        <p:nvSpPr>
          <p:cNvPr id="19" name="Paralelogramo 18">
            <a:extLst>
              <a:ext uri="{FF2B5EF4-FFF2-40B4-BE49-F238E27FC236}">
                <a16:creationId xmlns:a16="http://schemas.microsoft.com/office/drawing/2014/main" id="{0EECCCE9-7746-4765-8F44-0B3AC4B2CFD7}"/>
              </a:ext>
            </a:extLst>
          </p:cNvPr>
          <p:cNvSpPr/>
          <p:nvPr/>
        </p:nvSpPr>
        <p:spPr>
          <a:xfrm>
            <a:off x="5286662" y="5375049"/>
            <a:ext cx="4938961" cy="846221"/>
          </a:xfrm>
          <a:prstGeom prst="parallelogram">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1" name="Paralelogramo 30">
            <a:extLst>
              <a:ext uri="{FF2B5EF4-FFF2-40B4-BE49-F238E27FC236}">
                <a16:creationId xmlns:a16="http://schemas.microsoft.com/office/drawing/2014/main" id="{9B03AFDC-2F38-49D4-8C81-C835A5D37B5B}"/>
              </a:ext>
            </a:extLst>
          </p:cNvPr>
          <p:cNvSpPr/>
          <p:nvPr/>
        </p:nvSpPr>
        <p:spPr>
          <a:xfrm>
            <a:off x="6342878" y="5538996"/>
            <a:ext cx="3694360" cy="753087"/>
          </a:xfrm>
          <a:prstGeom prst="parallelogram">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2" name="CuadroTexto 31">
            <a:extLst>
              <a:ext uri="{FF2B5EF4-FFF2-40B4-BE49-F238E27FC236}">
                <a16:creationId xmlns:a16="http://schemas.microsoft.com/office/drawing/2014/main" id="{2C7658C9-A27F-469D-9A38-CC510DA95C55}"/>
              </a:ext>
            </a:extLst>
          </p:cNvPr>
          <p:cNvSpPr txBox="1"/>
          <p:nvPr/>
        </p:nvSpPr>
        <p:spPr>
          <a:xfrm>
            <a:off x="5578765" y="5476509"/>
            <a:ext cx="947333" cy="646331"/>
          </a:xfrm>
          <a:prstGeom prst="rect">
            <a:avLst/>
          </a:prstGeom>
          <a:noFill/>
        </p:spPr>
        <p:txBody>
          <a:bodyPr wrap="square" rtlCol="0">
            <a:spAutoFit/>
          </a:bodyPr>
          <a:lstStyle/>
          <a:p>
            <a:r>
              <a:rPr lang="es-ES" sz="3600" b="1" dirty="0">
                <a:solidFill>
                  <a:schemeClr val="bg1"/>
                </a:solidFill>
              </a:rPr>
              <a:t>08</a:t>
            </a:r>
            <a:endParaRPr lang="es-CO" sz="3600" b="1" dirty="0">
              <a:solidFill>
                <a:schemeClr val="bg1"/>
              </a:solidFill>
            </a:endParaRPr>
          </a:p>
        </p:txBody>
      </p:sp>
      <p:sp>
        <p:nvSpPr>
          <p:cNvPr id="33" name="CuadroTexto 32">
            <a:extLst>
              <a:ext uri="{FF2B5EF4-FFF2-40B4-BE49-F238E27FC236}">
                <a16:creationId xmlns:a16="http://schemas.microsoft.com/office/drawing/2014/main" id="{5343F835-7965-4242-83E8-66194A77A23E}"/>
              </a:ext>
            </a:extLst>
          </p:cNvPr>
          <p:cNvSpPr txBox="1"/>
          <p:nvPr/>
        </p:nvSpPr>
        <p:spPr>
          <a:xfrm>
            <a:off x="6538797" y="5753508"/>
            <a:ext cx="3188229" cy="369332"/>
          </a:xfrm>
          <a:prstGeom prst="rect">
            <a:avLst/>
          </a:prstGeom>
          <a:noFill/>
        </p:spPr>
        <p:txBody>
          <a:bodyPr wrap="square" rtlCol="0">
            <a:spAutoFit/>
          </a:bodyPr>
          <a:lstStyle/>
          <a:p>
            <a:pPr algn="ctr"/>
            <a:r>
              <a:rPr lang="es-ES" b="1" dirty="0">
                <a:solidFill>
                  <a:schemeClr val="accent1">
                    <a:lumMod val="75000"/>
                  </a:schemeClr>
                </a:solidFill>
              </a:rPr>
              <a:t>Portabilidad</a:t>
            </a:r>
            <a:endParaRPr lang="es-CO" b="1" dirty="0">
              <a:solidFill>
                <a:schemeClr val="accent1">
                  <a:lumMod val="75000"/>
                </a:schemeClr>
              </a:solidFill>
            </a:endParaRPr>
          </a:p>
        </p:txBody>
      </p:sp>
    </p:spTree>
    <p:extLst>
      <p:ext uri="{BB962C8B-B14F-4D97-AF65-F5344CB8AC3E}">
        <p14:creationId xmlns:p14="http://schemas.microsoft.com/office/powerpoint/2010/main" val="10536531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 name="Imagen 37">
            <a:extLst>
              <a:ext uri="{FF2B5EF4-FFF2-40B4-BE49-F238E27FC236}">
                <a16:creationId xmlns:a16="http://schemas.microsoft.com/office/drawing/2014/main" id="{8B950720-A529-42CA-BD24-EDE1A26BB0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5" name="Forma libre: forma 24">
            <a:extLst>
              <a:ext uri="{FF2B5EF4-FFF2-40B4-BE49-F238E27FC236}">
                <a16:creationId xmlns:a16="http://schemas.microsoft.com/office/drawing/2014/main" id="{801BAEAE-6F62-412A-BDDE-19D78F15C32F}"/>
              </a:ext>
            </a:extLst>
          </p:cNvPr>
          <p:cNvSpPr/>
          <p:nvPr/>
        </p:nvSpPr>
        <p:spPr>
          <a:xfrm>
            <a:off x="2733675" y="-11544"/>
            <a:ext cx="9458326" cy="6869544"/>
          </a:xfrm>
          <a:custGeom>
            <a:avLst/>
            <a:gdLst>
              <a:gd name="connsiteX0" fmla="*/ 1512357 w 9055095"/>
              <a:gd name="connsiteY0" fmla="*/ 0 h 6858000"/>
              <a:gd name="connsiteX1" fmla="*/ 9055095 w 9055095"/>
              <a:gd name="connsiteY1" fmla="*/ 0 h 6858000"/>
              <a:gd name="connsiteX2" fmla="*/ 9055095 w 9055095"/>
              <a:gd name="connsiteY2" fmla="*/ 6858000 h 6858000"/>
              <a:gd name="connsiteX3" fmla="*/ 1512357 w 9055095"/>
              <a:gd name="connsiteY3" fmla="*/ 6858000 h 6858000"/>
              <a:gd name="connsiteX4" fmla="*/ 1512356 w 9055095"/>
              <a:gd name="connsiteY4" fmla="*/ 0 h 6858000"/>
              <a:gd name="connsiteX5" fmla="*/ 1512356 w 9055095"/>
              <a:gd name="connsiteY5" fmla="*/ 6858000 h 6858000"/>
              <a:gd name="connsiteX6" fmla="*/ 0 w 9055095"/>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055095" h="6858000">
                <a:moveTo>
                  <a:pt x="1512357" y="0"/>
                </a:moveTo>
                <a:lnTo>
                  <a:pt x="9055095" y="0"/>
                </a:lnTo>
                <a:lnTo>
                  <a:pt x="9055095" y="6858000"/>
                </a:lnTo>
                <a:lnTo>
                  <a:pt x="1512357" y="6858000"/>
                </a:lnTo>
                <a:close/>
                <a:moveTo>
                  <a:pt x="1512356" y="0"/>
                </a:moveTo>
                <a:lnTo>
                  <a:pt x="1512356" y="6858000"/>
                </a:lnTo>
                <a:lnTo>
                  <a:pt x="0" y="6858000"/>
                </a:lnTo>
                <a:close/>
              </a:path>
            </a:pathLst>
          </a:custGeom>
          <a:solidFill>
            <a:schemeClr val="accent1">
              <a:lumMod val="75000"/>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nchor="ctr">
            <a:noAutofit/>
          </a:bodyPr>
          <a:lstStyle/>
          <a:p>
            <a:pPr algn="ctr"/>
            <a:endParaRPr lang="es-CO" dirty="0"/>
          </a:p>
        </p:txBody>
      </p:sp>
      <p:sp>
        <p:nvSpPr>
          <p:cNvPr id="12" name="Forma libre: forma 11">
            <a:extLst>
              <a:ext uri="{FF2B5EF4-FFF2-40B4-BE49-F238E27FC236}">
                <a16:creationId xmlns:a16="http://schemas.microsoft.com/office/drawing/2014/main" id="{2C162981-E1B3-465B-8FA0-A02F0A36E8F2}"/>
              </a:ext>
            </a:extLst>
          </p:cNvPr>
          <p:cNvSpPr/>
          <p:nvPr/>
        </p:nvSpPr>
        <p:spPr>
          <a:xfrm rot="16200000">
            <a:off x="2661228" y="-2661228"/>
            <a:ext cx="6869543" cy="12192000"/>
          </a:xfrm>
          <a:custGeom>
            <a:avLst/>
            <a:gdLst>
              <a:gd name="connsiteX0" fmla="*/ 5 w 6858000"/>
              <a:gd name="connsiteY0" fmla="*/ 1 h 12192000"/>
              <a:gd name="connsiteX1" fmla="*/ 0 w 6858000"/>
              <a:gd name="connsiteY1" fmla="*/ 1 h 12192000"/>
              <a:gd name="connsiteX2" fmla="*/ 0 w 6858000"/>
              <a:gd name="connsiteY2" fmla="*/ 0 h 12192000"/>
              <a:gd name="connsiteX3" fmla="*/ 6858000 w 6858000"/>
              <a:gd name="connsiteY3" fmla="*/ 1 h 12192000"/>
              <a:gd name="connsiteX4" fmla="*/ 6858000 w 6858000"/>
              <a:gd name="connsiteY4" fmla="*/ 1507958 h 12192000"/>
              <a:gd name="connsiteX5" fmla="*/ 5 w 6858000"/>
              <a:gd name="connsiteY5" fmla="*/ 1 h 12192000"/>
              <a:gd name="connsiteX6" fmla="*/ 6858000 w 6858000"/>
              <a:gd name="connsiteY6" fmla="*/ 5077328 h 12192000"/>
              <a:gd name="connsiteX7" fmla="*/ 6858000 w 6858000"/>
              <a:gd name="connsiteY7" fmla="*/ 12192000 h 12192000"/>
              <a:gd name="connsiteX8" fmla="*/ 0 w 6858000"/>
              <a:gd name="connsiteY8" fmla="*/ 12192000 h 12192000"/>
              <a:gd name="connsiteX9" fmla="*/ 0 w 6858000"/>
              <a:gd name="connsiteY9" fmla="*/ 5077328 h 12192000"/>
              <a:gd name="connsiteX10" fmla="*/ 0 w 6858000"/>
              <a:gd name="connsiteY10" fmla="*/ 3569370 h 12192000"/>
              <a:gd name="connsiteX11" fmla="*/ 6858000 w 6858000"/>
              <a:gd name="connsiteY11" fmla="*/ 5077328 h 12192000"/>
              <a:gd name="connsiteX12" fmla="*/ 6858000 w 6858000"/>
              <a:gd name="connsiteY12" fmla="*/ 0 h 12192000"/>
              <a:gd name="connsiteX13" fmla="*/ 6858000 w 6858000"/>
              <a:gd name="connsiteY13" fmla="*/ 1 h 12192000"/>
              <a:gd name="connsiteX14" fmla="*/ 6858000 w 6858000"/>
              <a:gd name="connsiteY14" fmla="*/ 1 h 12192000"/>
              <a:gd name="connsiteX15" fmla="*/ 6858000 w 6858000"/>
              <a:gd name="connsiteY15" fmla="*/ 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6858000" h="12192000">
                <a:moveTo>
                  <a:pt x="5" y="1"/>
                </a:moveTo>
                <a:lnTo>
                  <a:pt x="0" y="1"/>
                </a:lnTo>
                <a:lnTo>
                  <a:pt x="0" y="0"/>
                </a:lnTo>
                <a:close/>
                <a:moveTo>
                  <a:pt x="6858000" y="1"/>
                </a:moveTo>
                <a:lnTo>
                  <a:pt x="6858000" y="1507958"/>
                </a:lnTo>
                <a:lnTo>
                  <a:pt x="5" y="1"/>
                </a:lnTo>
                <a:close/>
                <a:moveTo>
                  <a:pt x="6858000" y="5077328"/>
                </a:moveTo>
                <a:lnTo>
                  <a:pt x="6858000" y="12192000"/>
                </a:lnTo>
                <a:lnTo>
                  <a:pt x="0" y="12192000"/>
                </a:lnTo>
                <a:lnTo>
                  <a:pt x="0" y="5077328"/>
                </a:lnTo>
                <a:lnTo>
                  <a:pt x="0" y="3569370"/>
                </a:lnTo>
                <a:lnTo>
                  <a:pt x="6858000" y="5077328"/>
                </a:lnTo>
                <a:close/>
                <a:moveTo>
                  <a:pt x="6858000" y="0"/>
                </a:moveTo>
                <a:lnTo>
                  <a:pt x="6858000" y="1"/>
                </a:lnTo>
                <a:lnTo>
                  <a:pt x="6858000" y="1"/>
                </a:lnTo>
                <a:lnTo>
                  <a:pt x="6858000" y="0"/>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s-CO">
              <a:solidFill>
                <a:schemeClr val="bg1"/>
              </a:solidFill>
            </a:endParaRPr>
          </a:p>
        </p:txBody>
      </p:sp>
      <p:sp>
        <p:nvSpPr>
          <p:cNvPr id="33" name="CuadroTexto 32">
            <a:extLst>
              <a:ext uri="{FF2B5EF4-FFF2-40B4-BE49-F238E27FC236}">
                <a16:creationId xmlns:a16="http://schemas.microsoft.com/office/drawing/2014/main" id="{92B74C67-EF53-41D5-95BD-C38ED023D9E8}"/>
              </a:ext>
            </a:extLst>
          </p:cNvPr>
          <p:cNvSpPr txBox="1"/>
          <p:nvPr/>
        </p:nvSpPr>
        <p:spPr>
          <a:xfrm>
            <a:off x="5172073" y="2148034"/>
            <a:ext cx="5686425" cy="4524315"/>
          </a:xfrm>
          <a:prstGeom prst="rect">
            <a:avLst/>
          </a:prstGeom>
          <a:noFill/>
        </p:spPr>
        <p:txBody>
          <a:bodyPr wrap="square" rtlCol="0">
            <a:spAutoFit/>
          </a:bodyPr>
          <a:lstStyle/>
          <a:p>
            <a:pPr marL="0" indent="0" algn="just">
              <a:buNone/>
            </a:pPr>
            <a:r>
              <a:rPr lang="es-CO" dirty="0">
                <a:solidFill>
                  <a:schemeClr val="bg1"/>
                </a:solidFill>
              </a:rPr>
              <a:t>La familia de estándares ISO/IEC 25000 nos provee un marco de referencia y un lenguaje común para:</a:t>
            </a:r>
          </a:p>
          <a:p>
            <a:pPr algn="just"/>
            <a:r>
              <a:rPr lang="es-CO" dirty="0">
                <a:solidFill>
                  <a:schemeClr val="bg1"/>
                </a:solidFill>
              </a:rPr>
              <a:t>Identificar y analizar los requerimientos no funcionales de un producto de software o sistema, basados en los atributos de calidad que marca el estándar.</a:t>
            </a:r>
          </a:p>
          <a:p>
            <a:pPr algn="just"/>
            <a:endParaRPr lang="es-CO" dirty="0">
              <a:solidFill>
                <a:schemeClr val="bg1"/>
              </a:solidFill>
            </a:endParaRPr>
          </a:p>
          <a:p>
            <a:pPr marL="285750" indent="-285750" algn="just">
              <a:buFont typeface="Arial" panose="020B0604020202020204" pitchFamily="34" charset="0"/>
              <a:buChar char="•"/>
            </a:pPr>
            <a:r>
              <a:rPr lang="es-CO" dirty="0">
                <a:solidFill>
                  <a:schemeClr val="bg1"/>
                </a:solidFill>
              </a:rPr>
              <a:t>Diseño de la arquitectura tecnológica basada en estos requerimientos.</a:t>
            </a:r>
          </a:p>
          <a:p>
            <a:pPr marL="285750" indent="-285750" algn="just">
              <a:buFont typeface="Arial" panose="020B0604020202020204" pitchFamily="34" charset="0"/>
              <a:buChar char="•"/>
            </a:pPr>
            <a:r>
              <a:rPr lang="es-CO" dirty="0">
                <a:solidFill>
                  <a:schemeClr val="bg1"/>
                </a:solidFill>
              </a:rPr>
              <a:t>Evaluación de la calidad interna y externa de un producto de software o sistema.</a:t>
            </a:r>
          </a:p>
          <a:p>
            <a:pPr algn="just"/>
            <a:endParaRPr lang="es-CO" dirty="0">
              <a:solidFill>
                <a:schemeClr val="bg1"/>
              </a:solidFill>
            </a:endParaRPr>
          </a:p>
          <a:p>
            <a:pPr marL="0" indent="0" algn="just">
              <a:buNone/>
            </a:pPr>
            <a:r>
              <a:rPr lang="es-CO" dirty="0">
                <a:solidFill>
                  <a:schemeClr val="bg1"/>
                </a:solidFill>
              </a:rPr>
              <a:t>Cabe señalar que la serie ISO/IEC 25000 también contempla los estándares para la definición, medición y evaluación de requerimientos de calidad de datos y de servicios.</a:t>
            </a:r>
          </a:p>
          <a:p>
            <a:pPr algn="just"/>
            <a:endParaRPr lang="es-CO" dirty="0">
              <a:solidFill>
                <a:schemeClr val="bg1"/>
              </a:solidFill>
            </a:endParaRPr>
          </a:p>
        </p:txBody>
      </p:sp>
      <p:sp>
        <p:nvSpPr>
          <p:cNvPr id="34" name="CuadroTexto 33">
            <a:extLst>
              <a:ext uri="{FF2B5EF4-FFF2-40B4-BE49-F238E27FC236}">
                <a16:creationId xmlns:a16="http://schemas.microsoft.com/office/drawing/2014/main" id="{0C9978C9-1E01-4FD9-9A57-749F90B0DB06}"/>
              </a:ext>
            </a:extLst>
          </p:cNvPr>
          <p:cNvSpPr txBox="1"/>
          <p:nvPr/>
        </p:nvSpPr>
        <p:spPr>
          <a:xfrm>
            <a:off x="5172073" y="1293646"/>
            <a:ext cx="5686425" cy="584775"/>
          </a:xfrm>
          <a:prstGeom prst="rect">
            <a:avLst/>
          </a:prstGeom>
          <a:noFill/>
        </p:spPr>
        <p:txBody>
          <a:bodyPr wrap="square" rtlCol="0">
            <a:spAutoFit/>
          </a:bodyPr>
          <a:lstStyle/>
          <a:p>
            <a:pPr algn="r"/>
            <a:r>
              <a:rPr lang="es-ES" sz="3200" dirty="0">
                <a:solidFill>
                  <a:schemeClr val="bg1"/>
                </a:solidFill>
                <a:latin typeface="Bahnschrift SemiBold" panose="020B0502040204020203" pitchFamily="34" charset="0"/>
              </a:rPr>
              <a:t>IMPORTANCIA</a:t>
            </a:r>
            <a:endParaRPr lang="es-CO" sz="3200" dirty="0">
              <a:solidFill>
                <a:schemeClr val="bg1"/>
              </a:solidFill>
              <a:latin typeface="Bahnschrift SemiBold" panose="020B0502040204020203" pitchFamily="34" charset="0"/>
            </a:endParaRPr>
          </a:p>
        </p:txBody>
      </p:sp>
    </p:spTree>
    <p:extLst>
      <p:ext uri="{BB962C8B-B14F-4D97-AF65-F5344CB8AC3E}">
        <p14:creationId xmlns:p14="http://schemas.microsoft.com/office/powerpoint/2010/main" val="37511966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 name="Imagen 37">
            <a:extLst>
              <a:ext uri="{FF2B5EF4-FFF2-40B4-BE49-F238E27FC236}">
                <a16:creationId xmlns:a16="http://schemas.microsoft.com/office/drawing/2014/main" id="{8B950720-A529-42CA-BD24-EDE1A26BB0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5" name="Forma libre: forma 24">
            <a:extLst>
              <a:ext uri="{FF2B5EF4-FFF2-40B4-BE49-F238E27FC236}">
                <a16:creationId xmlns:a16="http://schemas.microsoft.com/office/drawing/2014/main" id="{801BAEAE-6F62-412A-BDDE-19D78F15C32F}"/>
              </a:ext>
            </a:extLst>
          </p:cNvPr>
          <p:cNvSpPr/>
          <p:nvPr/>
        </p:nvSpPr>
        <p:spPr>
          <a:xfrm>
            <a:off x="2733675" y="-11544"/>
            <a:ext cx="9458326" cy="6869544"/>
          </a:xfrm>
          <a:custGeom>
            <a:avLst/>
            <a:gdLst>
              <a:gd name="connsiteX0" fmla="*/ 1512357 w 9055095"/>
              <a:gd name="connsiteY0" fmla="*/ 0 h 6858000"/>
              <a:gd name="connsiteX1" fmla="*/ 9055095 w 9055095"/>
              <a:gd name="connsiteY1" fmla="*/ 0 h 6858000"/>
              <a:gd name="connsiteX2" fmla="*/ 9055095 w 9055095"/>
              <a:gd name="connsiteY2" fmla="*/ 6858000 h 6858000"/>
              <a:gd name="connsiteX3" fmla="*/ 1512357 w 9055095"/>
              <a:gd name="connsiteY3" fmla="*/ 6858000 h 6858000"/>
              <a:gd name="connsiteX4" fmla="*/ 1512356 w 9055095"/>
              <a:gd name="connsiteY4" fmla="*/ 0 h 6858000"/>
              <a:gd name="connsiteX5" fmla="*/ 1512356 w 9055095"/>
              <a:gd name="connsiteY5" fmla="*/ 6858000 h 6858000"/>
              <a:gd name="connsiteX6" fmla="*/ 0 w 9055095"/>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055095" h="6858000">
                <a:moveTo>
                  <a:pt x="1512357" y="0"/>
                </a:moveTo>
                <a:lnTo>
                  <a:pt x="9055095" y="0"/>
                </a:lnTo>
                <a:lnTo>
                  <a:pt x="9055095" y="6858000"/>
                </a:lnTo>
                <a:lnTo>
                  <a:pt x="1512357" y="6858000"/>
                </a:lnTo>
                <a:close/>
                <a:moveTo>
                  <a:pt x="1512356" y="0"/>
                </a:moveTo>
                <a:lnTo>
                  <a:pt x="1512356" y="6858000"/>
                </a:lnTo>
                <a:lnTo>
                  <a:pt x="0" y="6858000"/>
                </a:lnTo>
                <a:close/>
              </a:path>
            </a:pathLst>
          </a:custGeom>
          <a:solidFill>
            <a:schemeClr val="accent1">
              <a:lumMod val="75000"/>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nchor="ctr">
            <a:noAutofit/>
          </a:bodyPr>
          <a:lstStyle/>
          <a:p>
            <a:pPr algn="ctr"/>
            <a:endParaRPr lang="es-CO" dirty="0"/>
          </a:p>
        </p:txBody>
      </p:sp>
      <p:sp>
        <p:nvSpPr>
          <p:cNvPr id="12" name="Forma libre: forma 11">
            <a:extLst>
              <a:ext uri="{FF2B5EF4-FFF2-40B4-BE49-F238E27FC236}">
                <a16:creationId xmlns:a16="http://schemas.microsoft.com/office/drawing/2014/main" id="{2C162981-E1B3-465B-8FA0-A02F0A36E8F2}"/>
              </a:ext>
            </a:extLst>
          </p:cNvPr>
          <p:cNvSpPr/>
          <p:nvPr/>
        </p:nvSpPr>
        <p:spPr>
          <a:xfrm rot="16200000">
            <a:off x="2661228" y="-2661228"/>
            <a:ext cx="6869543" cy="12192000"/>
          </a:xfrm>
          <a:custGeom>
            <a:avLst/>
            <a:gdLst>
              <a:gd name="connsiteX0" fmla="*/ 5 w 6858000"/>
              <a:gd name="connsiteY0" fmla="*/ 1 h 12192000"/>
              <a:gd name="connsiteX1" fmla="*/ 0 w 6858000"/>
              <a:gd name="connsiteY1" fmla="*/ 1 h 12192000"/>
              <a:gd name="connsiteX2" fmla="*/ 0 w 6858000"/>
              <a:gd name="connsiteY2" fmla="*/ 0 h 12192000"/>
              <a:gd name="connsiteX3" fmla="*/ 6858000 w 6858000"/>
              <a:gd name="connsiteY3" fmla="*/ 1 h 12192000"/>
              <a:gd name="connsiteX4" fmla="*/ 6858000 w 6858000"/>
              <a:gd name="connsiteY4" fmla="*/ 1507958 h 12192000"/>
              <a:gd name="connsiteX5" fmla="*/ 5 w 6858000"/>
              <a:gd name="connsiteY5" fmla="*/ 1 h 12192000"/>
              <a:gd name="connsiteX6" fmla="*/ 6858000 w 6858000"/>
              <a:gd name="connsiteY6" fmla="*/ 5077328 h 12192000"/>
              <a:gd name="connsiteX7" fmla="*/ 6858000 w 6858000"/>
              <a:gd name="connsiteY7" fmla="*/ 12192000 h 12192000"/>
              <a:gd name="connsiteX8" fmla="*/ 0 w 6858000"/>
              <a:gd name="connsiteY8" fmla="*/ 12192000 h 12192000"/>
              <a:gd name="connsiteX9" fmla="*/ 0 w 6858000"/>
              <a:gd name="connsiteY9" fmla="*/ 5077328 h 12192000"/>
              <a:gd name="connsiteX10" fmla="*/ 0 w 6858000"/>
              <a:gd name="connsiteY10" fmla="*/ 3569370 h 12192000"/>
              <a:gd name="connsiteX11" fmla="*/ 6858000 w 6858000"/>
              <a:gd name="connsiteY11" fmla="*/ 5077328 h 12192000"/>
              <a:gd name="connsiteX12" fmla="*/ 6858000 w 6858000"/>
              <a:gd name="connsiteY12" fmla="*/ 0 h 12192000"/>
              <a:gd name="connsiteX13" fmla="*/ 6858000 w 6858000"/>
              <a:gd name="connsiteY13" fmla="*/ 1 h 12192000"/>
              <a:gd name="connsiteX14" fmla="*/ 6858000 w 6858000"/>
              <a:gd name="connsiteY14" fmla="*/ 1 h 12192000"/>
              <a:gd name="connsiteX15" fmla="*/ 6858000 w 6858000"/>
              <a:gd name="connsiteY15" fmla="*/ 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6858000" h="12192000">
                <a:moveTo>
                  <a:pt x="5" y="1"/>
                </a:moveTo>
                <a:lnTo>
                  <a:pt x="0" y="1"/>
                </a:lnTo>
                <a:lnTo>
                  <a:pt x="0" y="0"/>
                </a:lnTo>
                <a:close/>
                <a:moveTo>
                  <a:pt x="6858000" y="1"/>
                </a:moveTo>
                <a:lnTo>
                  <a:pt x="6858000" y="1507958"/>
                </a:lnTo>
                <a:lnTo>
                  <a:pt x="5" y="1"/>
                </a:lnTo>
                <a:close/>
                <a:moveTo>
                  <a:pt x="6858000" y="5077328"/>
                </a:moveTo>
                <a:lnTo>
                  <a:pt x="6858000" y="12192000"/>
                </a:lnTo>
                <a:lnTo>
                  <a:pt x="0" y="12192000"/>
                </a:lnTo>
                <a:lnTo>
                  <a:pt x="0" y="5077328"/>
                </a:lnTo>
                <a:lnTo>
                  <a:pt x="0" y="3569370"/>
                </a:lnTo>
                <a:lnTo>
                  <a:pt x="6858000" y="5077328"/>
                </a:lnTo>
                <a:close/>
                <a:moveTo>
                  <a:pt x="6858000" y="0"/>
                </a:moveTo>
                <a:lnTo>
                  <a:pt x="6858000" y="1"/>
                </a:lnTo>
                <a:lnTo>
                  <a:pt x="6858000" y="1"/>
                </a:lnTo>
                <a:lnTo>
                  <a:pt x="6858000" y="0"/>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s-CO" dirty="0">
              <a:solidFill>
                <a:schemeClr val="bg1"/>
              </a:solidFill>
            </a:endParaRPr>
          </a:p>
        </p:txBody>
      </p:sp>
      <p:sp>
        <p:nvSpPr>
          <p:cNvPr id="11" name="Paralelogramo 10">
            <a:extLst>
              <a:ext uri="{FF2B5EF4-FFF2-40B4-BE49-F238E27FC236}">
                <a16:creationId xmlns:a16="http://schemas.microsoft.com/office/drawing/2014/main" id="{6E98DF9A-B9EE-4DDB-996D-BDB5EFD793BC}"/>
              </a:ext>
            </a:extLst>
          </p:cNvPr>
          <p:cNvSpPr/>
          <p:nvPr/>
        </p:nvSpPr>
        <p:spPr>
          <a:xfrm>
            <a:off x="5919537" y="1150196"/>
            <a:ext cx="4938961" cy="846221"/>
          </a:xfrm>
          <a:prstGeom prst="parallelogram">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3" name="Paralelogramo 12">
            <a:extLst>
              <a:ext uri="{FF2B5EF4-FFF2-40B4-BE49-F238E27FC236}">
                <a16:creationId xmlns:a16="http://schemas.microsoft.com/office/drawing/2014/main" id="{95D1447B-5BBE-43C7-B3B1-574F9493E6F1}"/>
              </a:ext>
            </a:extLst>
          </p:cNvPr>
          <p:cNvSpPr/>
          <p:nvPr/>
        </p:nvSpPr>
        <p:spPr>
          <a:xfrm>
            <a:off x="6944181" y="1314143"/>
            <a:ext cx="3725932" cy="964119"/>
          </a:xfrm>
          <a:prstGeom prst="parallelogram">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4" name="CuadroTexto 13">
            <a:extLst>
              <a:ext uri="{FF2B5EF4-FFF2-40B4-BE49-F238E27FC236}">
                <a16:creationId xmlns:a16="http://schemas.microsoft.com/office/drawing/2014/main" id="{9C7DD555-2635-4844-8E90-D77BA494277B}"/>
              </a:ext>
            </a:extLst>
          </p:cNvPr>
          <p:cNvSpPr txBox="1"/>
          <p:nvPr/>
        </p:nvSpPr>
        <p:spPr>
          <a:xfrm>
            <a:off x="6211640" y="1251656"/>
            <a:ext cx="828793" cy="646331"/>
          </a:xfrm>
          <a:prstGeom prst="rect">
            <a:avLst/>
          </a:prstGeom>
          <a:noFill/>
        </p:spPr>
        <p:txBody>
          <a:bodyPr wrap="square" rtlCol="0">
            <a:spAutoFit/>
          </a:bodyPr>
          <a:lstStyle/>
          <a:p>
            <a:r>
              <a:rPr lang="es-ES" sz="3600" b="1" dirty="0">
                <a:solidFill>
                  <a:schemeClr val="bg1"/>
                </a:solidFill>
              </a:rPr>
              <a:t>01</a:t>
            </a:r>
            <a:endParaRPr lang="es-CO" sz="3600" b="1" dirty="0">
              <a:solidFill>
                <a:schemeClr val="bg1"/>
              </a:solidFill>
            </a:endParaRPr>
          </a:p>
        </p:txBody>
      </p:sp>
      <p:sp>
        <p:nvSpPr>
          <p:cNvPr id="15" name="CuadroTexto 14">
            <a:extLst>
              <a:ext uri="{FF2B5EF4-FFF2-40B4-BE49-F238E27FC236}">
                <a16:creationId xmlns:a16="http://schemas.microsoft.com/office/drawing/2014/main" id="{496061EC-20B1-4A40-A5F0-7570036C451D}"/>
              </a:ext>
            </a:extLst>
          </p:cNvPr>
          <p:cNvSpPr txBox="1"/>
          <p:nvPr/>
        </p:nvSpPr>
        <p:spPr>
          <a:xfrm>
            <a:off x="7213032" y="1403736"/>
            <a:ext cx="3188229" cy="923330"/>
          </a:xfrm>
          <a:prstGeom prst="rect">
            <a:avLst/>
          </a:prstGeom>
          <a:noFill/>
        </p:spPr>
        <p:txBody>
          <a:bodyPr wrap="square" rtlCol="0">
            <a:spAutoFit/>
          </a:bodyPr>
          <a:lstStyle/>
          <a:p>
            <a:pPr algn="ctr"/>
            <a:r>
              <a:rPr lang="es-CO" b="1" dirty="0">
                <a:solidFill>
                  <a:schemeClr val="accent1">
                    <a:lumMod val="75000"/>
                  </a:schemeClr>
                </a:solidFill>
              </a:rPr>
              <a:t>Unifica los objetivos del software con las necesidades reales que se los demandan.</a:t>
            </a:r>
          </a:p>
        </p:txBody>
      </p:sp>
      <p:sp>
        <p:nvSpPr>
          <p:cNvPr id="20" name="Paralelogramo 19">
            <a:extLst>
              <a:ext uri="{FF2B5EF4-FFF2-40B4-BE49-F238E27FC236}">
                <a16:creationId xmlns:a16="http://schemas.microsoft.com/office/drawing/2014/main" id="{98C2684B-CDB7-4084-9135-0AC186F85277}"/>
              </a:ext>
            </a:extLst>
          </p:cNvPr>
          <p:cNvSpPr/>
          <p:nvPr/>
        </p:nvSpPr>
        <p:spPr>
          <a:xfrm>
            <a:off x="5731152" y="2502686"/>
            <a:ext cx="4938961" cy="846221"/>
          </a:xfrm>
          <a:prstGeom prst="parallelogram">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1" name="Paralelogramo 20">
            <a:extLst>
              <a:ext uri="{FF2B5EF4-FFF2-40B4-BE49-F238E27FC236}">
                <a16:creationId xmlns:a16="http://schemas.microsoft.com/office/drawing/2014/main" id="{9537DEC0-2208-489D-8AC3-7AC32BCCC4E2}"/>
              </a:ext>
            </a:extLst>
          </p:cNvPr>
          <p:cNvSpPr/>
          <p:nvPr/>
        </p:nvSpPr>
        <p:spPr>
          <a:xfrm>
            <a:off x="6464967" y="2666632"/>
            <a:ext cx="4016761" cy="2031325"/>
          </a:xfrm>
          <a:prstGeom prst="parallelogram">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2" name="CuadroTexto 21">
            <a:extLst>
              <a:ext uri="{FF2B5EF4-FFF2-40B4-BE49-F238E27FC236}">
                <a16:creationId xmlns:a16="http://schemas.microsoft.com/office/drawing/2014/main" id="{1293FC26-8AEC-4507-B3E7-61853FF7219F}"/>
              </a:ext>
            </a:extLst>
          </p:cNvPr>
          <p:cNvSpPr txBox="1"/>
          <p:nvPr/>
        </p:nvSpPr>
        <p:spPr>
          <a:xfrm>
            <a:off x="6023255" y="2604146"/>
            <a:ext cx="828793" cy="646331"/>
          </a:xfrm>
          <a:prstGeom prst="rect">
            <a:avLst/>
          </a:prstGeom>
          <a:noFill/>
        </p:spPr>
        <p:txBody>
          <a:bodyPr wrap="square" rtlCol="0">
            <a:spAutoFit/>
          </a:bodyPr>
          <a:lstStyle/>
          <a:p>
            <a:r>
              <a:rPr lang="es-ES" sz="3600" b="1" dirty="0">
                <a:solidFill>
                  <a:schemeClr val="bg1"/>
                </a:solidFill>
              </a:rPr>
              <a:t>02</a:t>
            </a:r>
            <a:endParaRPr lang="es-CO" sz="3600" b="1" dirty="0">
              <a:solidFill>
                <a:schemeClr val="bg1"/>
              </a:solidFill>
            </a:endParaRPr>
          </a:p>
        </p:txBody>
      </p:sp>
      <p:sp>
        <p:nvSpPr>
          <p:cNvPr id="23" name="CuadroTexto 22">
            <a:extLst>
              <a:ext uri="{FF2B5EF4-FFF2-40B4-BE49-F238E27FC236}">
                <a16:creationId xmlns:a16="http://schemas.microsoft.com/office/drawing/2014/main" id="{8AA33B93-0AA3-4A36-838E-976499E73853}"/>
              </a:ext>
            </a:extLst>
          </p:cNvPr>
          <p:cNvSpPr txBox="1"/>
          <p:nvPr/>
        </p:nvSpPr>
        <p:spPr>
          <a:xfrm>
            <a:off x="6944181" y="2686845"/>
            <a:ext cx="3188229" cy="2031325"/>
          </a:xfrm>
          <a:prstGeom prst="rect">
            <a:avLst/>
          </a:prstGeom>
          <a:noFill/>
        </p:spPr>
        <p:txBody>
          <a:bodyPr wrap="square" rtlCol="0">
            <a:spAutoFit/>
          </a:bodyPr>
          <a:lstStyle/>
          <a:p>
            <a:pPr algn="ctr"/>
            <a:r>
              <a:rPr lang="es-CO" b="1" dirty="0">
                <a:solidFill>
                  <a:schemeClr val="accent1">
                    <a:lumMod val="75000"/>
                  </a:schemeClr>
                </a:solidFill>
              </a:rPr>
              <a:t>Evita ineficiencias y maximiza la rentabilidad y calidad del producto de software. Por otro lado, al certificar el software aumentamos la satisfacción del cliente y mejoramos la imagen de la empresa.</a:t>
            </a:r>
          </a:p>
        </p:txBody>
      </p:sp>
      <p:sp>
        <p:nvSpPr>
          <p:cNvPr id="30" name="CuadroTexto 29">
            <a:extLst>
              <a:ext uri="{FF2B5EF4-FFF2-40B4-BE49-F238E27FC236}">
                <a16:creationId xmlns:a16="http://schemas.microsoft.com/office/drawing/2014/main" id="{D1C76801-17EC-49E6-AB48-F49A00EC2729}"/>
              </a:ext>
            </a:extLst>
          </p:cNvPr>
          <p:cNvSpPr txBox="1"/>
          <p:nvPr/>
        </p:nvSpPr>
        <p:spPr>
          <a:xfrm>
            <a:off x="5172073" y="382164"/>
            <a:ext cx="5686425" cy="584775"/>
          </a:xfrm>
          <a:prstGeom prst="rect">
            <a:avLst/>
          </a:prstGeom>
          <a:noFill/>
        </p:spPr>
        <p:txBody>
          <a:bodyPr wrap="square" rtlCol="0">
            <a:spAutoFit/>
          </a:bodyPr>
          <a:lstStyle/>
          <a:p>
            <a:pPr algn="r"/>
            <a:r>
              <a:rPr lang="es-ES" sz="3200" b="1" dirty="0">
                <a:solidFill>
                  <a:schemeClr val="bg1"/>
                </a:solidFill>
                <a:latin typeface="Bahnschrift SemiBold" panose="020B0502040204020203" pitchFamily="34" charset="0"/>
              </a:rPr>
              <a:t>VENTAJAS</a:t>
            </a:r>
            <a:endParaRPr lang="es-CO" sz="3200" b="1" dirty="0">
              <a:solidFill>
                <a:schemeClr val="bg1"/>
              </a:solidFill>
              <a:latin typeface="Bahnschrift SemiBold" panose="020B0502040204020203" pitchFamily="34" charset="0"/>
            </a:endParaRPr>
          </a:p>
        </p:txBody>
      </p:sp>
      <p:sp>
        <p:nvSpPr>
          <p:cNvPr id="37" name="Paralelogramo 36">
            <a:extLst>
              <a:ext uri="{FF2B5EF4-FFF2-40B4-BE49-F238E27FC236}">
                <a16:creationId xmlns:a16="http://schemas.microsoft.com/office/drawing/2014/main" id="{C19A8D28-B4B4-4FCE-8F09-0A5BC11D2FC2}"/>
              </a:ext>
            </a:extLst>
          </p:cNvPr>
          <p:cNvSpPr/>
          <p:nvPr/>
        </p:nvSpPr>
        <p:spPr>
          <a:xfrm>
            <a:off x="5193449" y="4897438"/>
            <a:ext cx="4938961" cy="846221"/>
          </a:xfrm>
          <a:prstGeom prst="parallelogram">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9" name="Paralelogramo 38">
            <a:extLst>
              <a:ext uri="{FF2B5EF4-FFF2-40B4-BE49-F238E27FC236}">
                <a16:creationId xmlns:a16="http://schemas.microsoft.com/office/drawing/2014/main" id="{5271D927-E30F-4E63-BEA5-6DC4523762B0}"/>
              </a:ext>
            </a:extLst>
          </p:cNvPr>
          <p:cNvSpPr/>
          <p:nvPr/>
        </p:nvSpPr>
        <p:spPr>
          <a:xfrm>
            <a:off x="6103465" y="5061384"/>
            <a:ext cx="3840561" cy="1400124"/>
          </a:xfrm>
          <a:prstGeom prst="parallelogram">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40" name="CuadroTexto 39">
            <a:extLst>
              <a:ext uri="{FF2B5EF4-FFF2-40B4-BE49-F238E27FC236}">
                <a16:creationId xmlns:a16="http://schemas.microsoft.com/office/drawing/2014/main" id="{7A06EE74-F6B8-4E83-A3C3-3FEE2C8D9F21}"/>
              </a:ext>
            </a:extLst>
          </p:cNvPr>
          <p:cNvSpPr txBox="1"/>
          <p:nvPr/>
        </p:nvSpPr>
        <p:spPr>
          <a:xfrm>
            <a:off x="5485552" y="4998898"/>
            <a:ext cx="828793" cy="646331"/>
          </a:xfrm>
          <a:prstGeom prst="rect">
            <a:avLst/>
          </a:prstGeom>
          <a:noFill/>
        </p:spPr>
        <p:txBody>
          <a:bodyPr wrap="square" rtlCol="0">
            <a:spAutoFit/>
          </a:bodyPr>
          <a:lstStyle/>
          <a:p>
            <a:r>
              <a:rPr lang="es-ES" sz="3600" b="1" dirty="0">
                <a:solidFill>
                  <a:schemeClr val="bg1"/>
                </a:solidFill>
              </a:rPr>
              <a:t>03</a:t>
            </a:r>
            <a:endParaRPr lang="es-CO" sz="3600" b="1" dirty="0">
              <a:solidFill>
                <a:schemeClr val="bg1"/>
              </a:solidFill>
            </a:endParaRPr>
          </a:p>
        </p:txBody>
      </p:sp>
      <p:sp>
        <p:nvSpPr>
          <p:cNvPr id="41" name="CuadroTexto 40">
            <a:extLst>
              <a:ext uri="{FF2B5EF4-FFF2-40B4-BE49-F238E27FC236}">
                <a16:creationId xmlns:a16="http://schemas.microsoft.com/office/drawing/2014/main" id="{F093A4AF-2AE8-4235-B3A1-3442E03FC514}"/>
              </a:ext>
            </a:extLst>
          </p:cNvPr>
          <p:cNvSpPr txBox="1"/>
          <p:nvPr/>
        </p:nvSpPr>
        <p:spPr>
          <a:xfrm>
            <a:off x="6416843" y="5163572"/>
            <a:ext cx="3188229" cy="1200329"/>
          </a:xfrm>
          <a:prstGeom prst="rect">
            <a:avLst/>
          </a:prstGeom>
          <a:noFill/>
        </p:spPr>
        <p:txBody>
          <a:bodyPr wrap="square" rtlCol="0">
            <a:spAutoFit/>
          </a:bodyPr>
          <a:lstStyle/>
          <a:p>
            <a:pPr algn="ctr"/>
            <a:r>
              <a:rPr lang="es-CO" b="1" dirty="0">
                <a:solidFill>
                  <a:schemeClr val="accent1">
                    <a:lumMod val="75000"/>
                  </a:schemeClr>
                </a:solidFill>
              </a:rPr>
              <a:t>Cumple los requisitos contractuales y demuestra a los clientes que la calidad del software es primordial.</a:t>
            </a:r>
          </a:p>
        </p:txBody>
      </p:sp>
    </p:spTree>
    <p:extLst>
      <p:ext uri="{BB962C8B-B14F-4D97-AF65-F5344CB8AC3E}">
        <p14:creationId xmlns:p14="http://schemas.microsoft.com/office/powerpoint/2010/main" val="25485902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 name="Imagen 37">
            <a:extLst>
              <a:ext uri="{FF2B5EF4-FFF2-40B4-BE49-F238E27FC236}">
                <a16:creationId xmlns:a16="http://schemas.microsoft.com/office/drawing/2014/main" id="{8B950720-A529-42CA-BD24-EDE1A26BB0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5" name="Forma libre: forma 24">
            <a:extLst>
              <a:ext uri="{FF2B5EF4-FFF2-40B4-BE49-F238E27FC236}">
                <a16:creationId xmlns:a16="http://schemas.microsoft.com/office/drawing/2014/main" id="{801BAEAE-6F62-412A-BDDE-19D78F15C32F}"/>
              </a:ext>
            </a:extLst>
          </p:cNvPr>
          <p:cNvSpPr/>
          <p:nvPr/>
        </p:nvSpPr>
        <p:spPr>
          <a:xfrm>
            <a:off x="2733675" y="-11544"/>
            <a:ext cx="9458326" cy="6869544"/>
          </a:xfrm>
          <a:custGeom>
            <a:avLst/>
            <a:gdLst>
              <a:gd name="connsiteX0" fmla="*/ 1512357 w 9055095"/>
              <a:gd name="connsiteY0" fmla="*/ 0 h 6858000"/>
              <a:gd name="connsiteX1" fmla="*/ 9055095 w 9055095"/>
              <a:gd name="connsiteY1" fmla="*/ 0 h 6858000"/>
              <a:gd name="connsiteX2" fmla="*/ 9055095 w 9055095"/>
              <a:gd name="connsiteY2" fmla="*/ 6858000 h 6858000"/>
              <a:gd name="connsiteX3" fmla="*/ 1512357 w 9055095"/>
              <a:gd name="connsiteY3" fmla="*/ 6858000 h 6858000"/>
              <a:gd name="connsiteX4" fmla="*/ 1512356 w 9055095"/>
              <a:gd name="connsiteY4" fmla="*/ 0 h 6858000"/>
              <a:gd name="connsiteX5" fmla="*/ 1512356 w 9055095"/>
              <a:gd name="connsiteY5" fmla="*/ 6858000 h 6858000"/>
              <a:gd name="connsiteX6" fmla="*/ 0 w 9055095"/>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055095" h="6858000">
                <a:moveTo>
                  <a:pt x="1512357" y="0"/>
                </a:moveTo>
                <a:lnTo>
                  <a:pt x="9055095" y="0"/>
                </a:lnTo>
                <a:lnTo>
                  <a:pt x="9055095" y="6858000"/>
                </a:lnTo>
                <a:lnTo>
                  <a:pt x="1512357" y="6858000"/>
                </a:lnTo>
                <a:close/>
                <a:moveTo>
                  <a:pt x="1512356" y="0"/>
                </a:moveTo>
                <a:lnTo>
                  <a:pt x="1512356" y="6858000"/>
                </a:lnTo>
                <a:lnTo>
                  <a:pt x="0" y="6858000"/>
                </a:lnTo>
                <a:close/>
              </a:path>
            </a:pathLst>
          </a:custGeom>
          <a:solidFill>
            <a:schemeClr val="accent1">
              <a:lumMod val="75000"/>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nchor="ctr">
            <a:noAutofit/>
          </a:bodyPr>
          <a:lstStyle/>
          <a:p>
            <a:pPr algn="ctr"/>
            <a:endParaRPr lang="es-CO" dirty="0"/>
          </a:p>
        </p:txBody>
      </p:sp>
      <p:sp>
        <p:nvSpPr>
          <p:cNvPr id="12" name="Forma libre: forma 11">
            <a:extLst>
              <a:ext uri="{FF2B5EF4-FFF2-40B4-BE49-F238E27FC236}">
                <a16:creationId xmlns:a16="http://schemas.microsoft.com/office/drawing/2014/main" id="{2C162981-E1B3-465B-8FA0-A02F0A36E8F2}"/>
              </a:ext>
            </a:extLst>
          </p:cNvPr>
          <p:cNvSpPr/>
          <p:nvPr/>
        </p:nvSpPr>
        <p:spPr>
          <a:xfrm rot="16200000">
            <a:off x="2661228" y="-2661228"/>
            <a:ext cx="6869543" cy="12192000"/>
          </a:xfrm>
          <a:custGeom>
            <a:avLst/>
            <a:gdLst>
              <a:gd name="connsiteX0" fmla="*/ 5 w 6858000"/>
              <a:gd name="connsiteY0" fmla="*/ 1 h 12192000"/>
              <a:gd name="connsiteX1" fmla="*/ 0 w 6858000"/>
              <a:gd name="connsiteY1" fmla="*/ 1 h 12192000"/>
              <a:gd name="connsiteX2" fmla="*/ 0 w 6858000"/>
              <a:gd name="connsiteY2" fmla="*/ 0 h 12192000"/>
              <a:gd name="connsiteX3" fmla="*/ 6858000 w 6858000"/>
              <a:gd name="connsiteY3" fmla="*/ 1 h 12192000"/>
              <a:gd name="connsiteX4" fmla="*/ 6858000 w 6858000"/>
              <a:gd name="connsiteY4" fmla="*/ 1507958 h 12192000"/>
              <a:gd name="connsiteX5" fmla="*/ 5 w 6858000"/>
              <a:gd name="connsiteY5" fmla="*/ 1 h 12192000"/>
              <a:gd name="connsiteX6" fmla="*/ 6858000 w 6858000"/>
              <a:gd name="connsiteY6" fmla="*/ 5077328 h 12192000"/>
              <a:gd name="connsiteX7" fmla="*/ 6858000 w 6858000"/>
              <a:gd name="connsiteY7" fmla="*/ 12192000 h 12192000"/>
              <a:gd name="connsiteX8" fmla="*/ 0 w 6858000"/>
              <a:gd name="connsiteY8" fmla="*/ 12192000 h 12192000"/>
              <a:gd name="connsiteX9" fmla="*/ 0 w 6858000"/>
              <a:gd name="connsiteY9" fmla="*/ 5077328 h 12192000"/>
              <a:gd name="connsiteX10" fmla="*/ 0 w 6858000"/>
              <a:gd name="connsiteY10" fmla="*/ 3569370 h 12192000"/>
              <a:gd name="connsiteX11" fmla="*/ 6858000 w 6858000"/>
              <a:gd name="connsiteY11" fmla="*/ 5077328 h 12192000"/>
              <a:gd name="connsiteX12" fmla="*/ 6858000 w 6858000"/>
              <a:gd name="connsiteY12" fmla="*/ 0 h 12192000"/>
              <a:gd name="connsiteX13" fmla="*/ 6858000 w 6858000"/>
              <a:gd name="connsiteY13" fmla="*/ 1 h 12192000"/>
              <a:gd name="connsiteX14" fmla="*/ 6858000 w 6858000"/>
              <a:gd name="connsiteY14" fmla="*/ 1 h 12192000"/>
              <a:gd name="connsiteX15" fmla="*/ 6858000 w 6858000"/>
              <a:gd name="connsiteY15" fmla="*/ 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6858000" h="12192000">
                <a:moveTo>
                  <a:pt x="5" y="1"/>
                </a:moveTo>
                <a:lnTo>
                  <a:pt x="0" y="1"/>
                </a:lnTo>
                <a:lnTo>
                  <a:pt x="0" y="0"/>
                </a:lnTo>
                <a:close/>
                <a:moveTo>
                  <a:pt x="6858000" y="1"/>
                </a:moveTo>
                <a:lnTo>
                  <a:pt x="6858000" y="1507958"/>
                </a:lnTo>
                <a:lnTo>
                  <a:pt x="5" y="1"/>
                </a:lnTo>
                <a:close/>
                <a:moveTo>
                  <a:pt x="6858000" y="5077328"/>
                </a:moveTo>
                <a:lnTo>
                  <a:pt x="6858000" y="12192000"/>
                </a:lnTo>
                <a:lnTo>
                  <a:pt x="0" y="12192000"/>
                </a:lnTo>
                <a:lnTo>
                  <a:pt x="0" y="5077328"/>
                </a:lnTo>
                <a:lnTo>
                  <a:pt x="0" y="3569370"/>
                </a:lnTo>
                <a:lnTo>
                  <a:pt x="6858000" y="5077328"/>
                </a:lnTo>
                <a:close/>
                <a:moveTo>
                  <a:pt x="6858000" y="0"/>
                </a:moveTo>
                <a:lnTo>
                  <a:pt x="6858000" y="1"/>
                </a:lnTo>
                <a:lnTo>
                  <a:pt x="6858000" y="1"/>
                </a:lnTo>
                <a:lnTo>
                  <a:pt x="6858000" y="0"/>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s-CO" dirty="0">
              <a:solidFill>
                <a:schemeClr val="bg1"/>
              </a:solidFill>
            </a:endParaRPr>
          </a:p>
        </p:txBody>
      </p:sp>
      <p:sp>
        <p:nvSpPr>
          <p:cNvPr id="11" name="Paralelogramo 10">
            <a:extLst>
              <a:ext uri="{FF2B5EF4-FFF2-40B4-BE49-F238E27FC236}">
                <a16:creationId xmlns:a16="http://schemas.microsoft.com/office/drawing/2014/main" id="{6E98DF9A-B9EE-4DDB-996D-BDB5EFD793BC}"/>
              </a:ext>
            </a:extLst>
          </p:cNvPr>
          <p:cNvSpPr/>
          <p:nvPr/>
        </p:nvSpPr>
        <p:spPr>
          <a:xfrm>
            <a:off x="5919537" y="1150196"/>
            <a:ext cx="4938961" cy="846221"/>
          </a:xfrm>
          <a:prstGeom prst="parallelogram">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3" name="Paralelogramo 12">
            <a:extLst>
              <a:ext uri="{FF2B5EF4-FFF2-40B4-BE49-F238E27FC236}">
                <a16:creationId xmlns:a16="http://schemas.microsoft.com/office/drawing/2014/main" id="{95D1447B-5BBE-43C7-B3B1-574F9493E6F1}"/>
              </a:ext>
            </a:extLst>
          </p:cNvPr>
          <p:cNvSpPr/>
          <p:nvPr/>
        </p:nvSpPr>
        <p:spPr>
          <a:xfrm>
            <a:off x="6852048" y="1314143"/>
            <a:ext cx="3818065" cy="1289922"/>
          </a:xfrm>
          <a:prstGeom prst="parallelogram">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4" name="CuadroTexto 13">
            <a:extLst>
              <a:ext uri="{FF2B5EF4-FFF2-40B4-BE49-F238E27FC236}">
                <a16:creationId xmlns:a16="http://schemas.microsoft.com/office/drawing/2014/main" id="{9C7DD555-2635-4844-8E90-D77BA494277B}"/>
              </a:ext>
            </a:extLst>
          </p:cNvPr>
          <p:cNvSpPr txBox="1"/>
          <p:nvPr/>
        </p:nvSpPr>
        <p:spPr>
          <a:xfrm>
            <a:off x="6211640" y="1251656"/>
            <a:ext cx="828793" cy="646331"/>
          </a:xfrm>
          <a:prstGeom prst="rect">
            <a:avLst/>
          </a:prstGeom>
          <a:noFill/>
        </p:spPr>
        <p:txBody>
          <a:bodyPr wrap="square" rtlCol="0">
            <a:spAutoFit/>
          </a:bodyPr>
          <a:lstStyle/>
          <a:p>
            <a:r>
              <a:rPr lang="es-ES" sz="3600" b="1" dirty="0">
                <a:solidFill>
                  <a:schemeClr val="bg1"/>
                </a:solidFill>
              </a:rPr>
              <a:t>04</a:t>
            </a:r>
            <a:endParaRPr lang="es-CO" sz="3600" b="1" dirty="0">
              <a:solidFill>
                <a:schemeClr val="bg1"/>
              </a:solidFill>
            </a:endParaRPr>
          </a:p>
        </p:txBody>
      </p:sp>
      <p:sp>
        <p:nvSpPr>
          <p:cNvPr id="15" name="CuadroTexto 14">
            <a:extLst>
              <a:ext uri="{FF2B5EF4-FFF2-40B4-BE49-F238E27FC236}">
                <a16:creationId xmlns:a16="http://schemas.microsoft.com/office/drawing/2014/main" id="{496061EC-20B1-4A40-A5F0-7570036C451D}"/>
              </a:ext>
            </a:extLst>
          </p:cNvPr>
          <p:cNvSpPr txBox="1"/>
          <p:nvPr/>
        </p:nvSpPr>
        <p:spPr>
          <a:xfrm>
            <a:off x="7166965" y="1358939"/>
            <a:ext cx="3188229" cy="1200329"/>
          </a:xfrm>
          <a:prstGeom prst="rect">
            <a:avLst/>
          </a:prstGeom>
          <a:noFill/>
        </p:spPr>
        <p:txBody>
          <a:bodyPr wrap="square" rtlCol="0">
            <a:spAutoFit/>
          </a:bodyPr>
          <a:lstStyle/>
          <a:p>
            <a:pPr algn="ctr"/>
            <a:r>
              <a:rPr lang="es-CO" b="1" dirty="0">
                <a:solidFill>
                  <a:schemeClr val="accent1">
                    <a:lumMod val="75000"/>
                  </a:schemeClr>
                </a:solidFill>
              </a:rPr>
              <a:t>El proceso de evaluaciones periódicas ayuda a supervisar continuamente el rendimiento y la mejora.</a:t>
            </a:r>
          </a:p>
        </p:txBody>
      </p:sp>
      <p:sp>
        <p:nvSpPr>
          <p:cNvPr id="20" name="Paralelogramo 19">
            <a:extLst>
              <a:ext uri="{FF2B5EF4-FFF2-40B4-BE49-F238E27FC236}">
                <a16:creationId xmlns:a16="http://schemas.microsoft.com/office/drawing/2014/main" id="{98C2684B-CDB7-4084-9135-0AC186F85277}"/>
              </a:ext>
            </a:extLst>
          </p:cNvPr>
          <p:cNvSpPr/>
          <p:nvPr/>
        </p:nvSpPr>
        <p:spPr>
          <a:xfrm>
            <a:off x="5731152" y="2768012"/>
            <a:ext cx="4938961" cy="846221"/>
          </a:xfrm>
          <a:prstGeom prst="parallelogram">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1" name="Paralelogramo 20">
            <a:extLst>
              <a:ext uri="{FF2B5EF4-FFF2-40B4-BE49-F238E27FC236}">
                <a16:creationId xmlns:a16="http://schemas.microsoft.com/office/drawing/2014/main" id="{9537DEC0-2208-489D-8AC3-7AC32BCCC4E2}"/>
              </a:ext>
            </a:extLst>
          </p:cNvPr>
          <p:cNvSpPr/>
          <p:nvPr/>
        </p:nvSpPr>
        <p:spPr>
          <a:xfrm>
            <a:off x="6737684" y="2931958"/>
            <a:ext cx="3744044" cy="943543"/>
          </a:xfrm>
          <a:prstGeom prst="parallelogram">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2" name="CuadroTexto 21">
            <a:extLst>
              <a:ext uri="{FF2B5EF4-FFF2-40B4-BE49-F238E27FC236}">
                <a16:creationId xmlns:a16="http://schemas.microsoft.com/office/drawing/2014/main" id="{1293FC26-8AEC-4507-B3E7-61853FF7219F}"/>
              </a:ext>
            </a:extLst>
          </p:cNvPr>
          <p:cNvSpPr txBox="1"/>
          <p:nvPr/>
        </p:nvSpPr>
        <p:spPr>
          <a:xfrm>
            <a:off x="6023255" y="2869472"/>
            <a:ext cx="828793" cy="646331"/>
          </a:xfrm>
          <a:prstGeom prst="rect">
            <a:avLst/>
          </a:prstGeom>
          <a:noFill/>
        </p:spPr>
        <p:txBody>
          <a:bodyPr wrap="square" rtlCol="0">
            <a:spAutoFit/>
          </a:bodyPr>
          <a:lstStyle/>
          <a:p>
            <a:r>
              <a:rPr lang="es-ES" sz="3600" b="1" dirty="0">
                <a:solidFill>
                  <a:schemeClr val="bg1"/>
                </a:solidFill>
              </a:rPr>
              <a:t>05</a:t>
            </a:r>
            <a:endParaRPr lang="es-CO" sz="3600" b="1" dirty="0">
              <a:solidFill>
                <a:schemeClr val="bg1"/>
              </a:solidFill>
            </a:endParaRPr>
          </a:p>
        </p:txBody>
      </p:sp>
      <p:sp>
        <p:nvSpPr>
          <p:cNvPr id="23" name="CuadroTexto 22">
            <a:extLst>
              <a:ext uri="{FF2B5EF4-FFF2-40B4-BE49-F238E27FC236}">
                <a16:creationId xmlns:a16="http://schemas.microsoft.com/office/drawing/2014/main" id="{8AA33B93-0AA3-4A36-838E-976499E73853}"/>
              </a:ext>
            </a:extLst>
          </p:cNvPr>
          <p:cNvSpPr txBox="1"/>
          <p:nvPr/>
        </p:nvSpPr>
        <p:spPr>
          <a:xfrm>
            <a:off x="7040433" y="2931958"/>
            <a:ext cx="3188229" cy="923330"/>
          </a:xfrm>
          <a:prstGeom prst="rect">
            <a:avLst/>
          </a:prstGeom>
          <a:noFill/>
        </p:spPr>
        <p:txBody>
          <a:bodyPr wrap="square" rtlCol="0">
            <a:spAutoFit/>
          </a:bodyPr>
          <a:lstStyle/>
          <a:p>
            <a:pPr algn="ctr"/>
            <a:r>
              <a:rPr lang="es-CO" b="1" dirty="0">
                <a:solidFill>
                  <a:schemeClr val="accent1">
                    <a:lumMod val="75000"/>
                  </a:schemeClr>
                </a:solidFill>
              </a:rPr>
              <a:t>Demuestra el compromiso de la organización con la calidad del software.</a:t>
            </a:r>
          </a:p>
        </p:txBody>
      </p:sp>
      <p:sp>
        <p:nvSpPr>
          <p:cNvPr id="30" name="CuadroTexto 29">
            <a:extLst>
              <a:ext uri="{FF2B5EF4-FFF2-40B4-BE49-F238E27FC236}">
                <a16:creationId xmlns:a16="http://schemas.microsoft.com/office/drawing/2014/main" id="{D1C76801-17EC-49E6-AB48-F49A00EC2729}"/>
              </a:ext>
            </a:extLst>
          </p:cNvPr>
          <p:cNvSpPr txBox="1"/>
          <p:nvPr/>
        </p:nvSpPr>
        <p:spPr>
          <a:xfrm>
            <a:off x="5172073" y="382164"/>
            <a:ext cx="5686425" cy="584775"/>
          </a:xfrm>
          <a:prstGeom prst="rect">
            <a:avLst/>
          </a:prstGeom>
          <a:noFill/>
        </p:spPr>
        <p:txBody>
          <a:bodyPr wrap="square" rtlCol="0">
            <a:spAutoFit/>
          </a:bodyPr>
          <a:lstStyle/>
          <a:p>
            <a:pPr algn="r"/>
            <a:r>
              <a:rPr lang="es-ES" sz="3200" b="1" dirty="0">
                <a:solidFill>
                  <a:schemeClr val="bg1"/>
                </a:solidFill>
                <a:latin typeface="Bahnschrift SemiBold" panose="020B0502040204020203" pitchFamily="34" charset="0"/>
              </a:rPr>
              <a:t>VENTAJAS</a:t>
            </a:r>
            <a:endParaRPr lang="es-CO" sz="3200" b="1" dirty="0">
              <a:solidFill>
                <a:schemeClr val="bg1"/>
              </a:solidFill>
              <a:latin typeface="Bahnschrift SemiBold" panose="020B0502040204020203" pitchFamily="34" charset="0"/>
            </a:endParaRPr>
          </a:p>
        </p:txBody>
      </p:sp>
    </p:spTree>
    <p:extLst>
      <p:ext uri="{BB962C8B-B14F-4D97-AF65-F5344CB8AC3E}">
        <p14:creationId xmlns:p14="http://schemas.microsoft.com/office/powerpoint/2010/main" val="20435956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 name="Imagen 37">
            <a:extLst>
              <a:ext uri="{FF2B5EF4-FFF2-40B4-BE49-F238E27FC236}">
                <a16:creationId xmlns:a16="http://schemas.microsoft.com/office/drawing/2014/main" id="{8B950720-A529-42CA-BD24-EDE1A26BB0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5" name="Forma libre: forma 24">
            <a:extLst>
              <a:ext uri="{FF2B5EF4-FFF2-40B4-BE49-F238E27FC236}">
                <a16:creationId xmlns:a16="http://schemas.microsoft.com/office/drawing/2014/main" id="{801BAEAE-6F62-412A-BDDE-19D78F15C32F}"/>
              </a:ext>
            </a:extLst>
          </p:cNvPr>
          <p:cNvSpPr/>
          <p:nvPr/>
        </p:nvSpPr>
        <p:spPr>
          <a:xfrm>
            <a:off x="2733675" y="-11544"/>
            <a:ext cx="9458326" cy="6869544"/>
          </a:xfrm>
          <a:custGeom>
            <a:avLst/>
            <a:gdLst>
              <a:gd name="connsiteX0" fmla="*/ 1512357 w 9055095"/>
              <a:gd name="connsiteY0" fmla="*/ 0 h 6858000"/>
              <a:gd name="connsiteX1" fmla="*/ 9055095 w 9055095"/>
              <a:gd name="connsiteY1" fmla="*/ 0 h 6858000"/>
              <a:gd name="connsiteX2" fmla="*/ 9055095 w 9055095"/>
              <a:gd name="connsiteY2" fmla="*/ 6858000 h 6858000"/>
              <a:gd name="connsiteX3" fmla="*/ 1512357 w 9055095"/>
              <a:gd name="connsiteY3" fmla="*/ 6858000 h 6858000"/>
              <a:gd name="connsiteX4" fmla="*/ 1512356 w 9055095"/>
              <a:gd name="connsiteY4" fmla="*/ 0 h 6858000"/>
              <a:gd name="connsiteX5" fmla="*/ 1512356 w 9055095"/>
              <a:gd name="connsiteY5" fmla="*/ 6858000 h 6858000"/>
              <a:gd name="connsiteX6" fmla="*/ 0 w 9055095"/>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055095" h="6858000">
                <a:moveTo>
                  <a:pt x="1512357" y="0"/>
                </a:moveTo>
                <a:lnTo>
                  <a:pt x="9055095" y="0"/>
                </a:lnTo>
                <a:lnTo>
                  <a:pt x="9055095" y="6858000"/>
                </a:lnTo>
                <a:lnTo>
                  <a:pt x="1512357" y="6858000"/>
                </a:lnTo>
                <a:close/>
                <a:moveTo>
                  <a:pt x="1512356" y="0"/>
                </a:moveTo>
                <a:lnTo>
                  <a:pt x="1512356" y="6858000"/>
                </a:lnTo>
                <a:lnTo>
                  <a:pt x="0" y="6858000"/>
                </a:lnTo>
                <a:close/>
              </a:path>
            </a:pathLst>
          </a:custGeom>
          <a:solidFill>
            <a:schemeClr val="accent1">
              <a:lumMod val="75000"/>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nchor="ctr">
            <a:noAutofit/>
          </a:bodyPr>
          <a:lstStyle/>
          <a:p>
            <a:pPr algn="ctr"/>
            <a:endParaRPr lang="es-CO" dirty="0"/>
          </a:p>
        </p:txBody>
      </p:sp>
      <p:sp>
        <p:nvSpPr>
          <p:cNvPr id="12" name="Forma libre: forma 11">
            <a:extLst>
              <a:ext uri="{FF2B5EF4-FFF2-40B4-BE49-F238E27FC236}">
                <a16:creationId xmlns:a16="http://schemas.microsoft.com/office/drawing/2014/main" id="{2C162981-E1B3-465B-8FA0-A02F0A36E8F2}"/>
              </a:ext>
            </a:extLst>
          </p:cNvPr>
          <p:cNvSpPr/>
          <p:nvPr/>
        </p:nvSpPr>
        <p:spPr>
          <a:xfrm rot="16200000">
            <a:off x="2661228" y="-2661228"/>
            <a:ext cx="6869543" cy="12192000"/>
          </a:xfrm>
          <a:custGeom>
            <a:avLst/>
            <a:gdLst>
              <a:gd name="connsiteX0" fmla="*/ 5 w 6858000"/>
              <a:gd name="connsiteY0" fmla="*/ 1 h 12192000"/>
              <a:gd name="connsiteX1" fmla="*/ 0 w 6858000"/>
              <a:gd name="connsiteY1" fmla="*/ 1 h 12192000"/>
              <a:gd name="connsiteX2" fmla="*/ 0 w 6858000"/>
              <a:gd name="connsiteY2" fmla="*/ 0 h 12192000"/>
              <a:gd name="connsiteX3" fmla="*/ 6858000 w 6858000"/>
              <a:gd name="connsiteY3" fmla="*/ 1 h 12192000"/>
              <a:gd name="connsiteX4" fmla="*/ 6858000 w 6858000"/>
              <a:gd name="connsiteY4" fmla="*/ 1507958 h 12192000"/>
              <a:gd name="connsiteX5" fmla="*/ 5 w 6858000"/>
              <a:gd name="connsiteY5" fmla="*/ 1 h 12192000"/>
              <a:gd name="connsiteX6" fmla="*/ 6858000 w 6858000"/>
              <a:gd name="connsiteY6" fmla="*/ 5077328 h 12192000"/>
              <a:gd name="connsiteX7" fmla="*/ 6858000 w 6858000"/>
              <a:gd name="connsiteY7" fmla="*/ 12192000 h 12192000"/>
              <a:gd name="connsiteX8" fmla="*/ 0 w 6858000"/>
              <a:gd name="connsiteY8" fmla="*/ 12192000 h 12192000"/>
              <a:gd name="connsiteX9" fmla="*/ 0 w 6858000"/>
              <a:gd name="connsiteY9" fmla="*/ 5077328 h 12192000"/>
              <a:gd name="connsiteX10" fmla="*/ 0 w 6858000"/>
              <a:gd name="connsiteY10" fmla="*/ 3569370 h 12192000"/>
              <a:gd name="connsiteX11" fmla="*/ 6858000 w 6858000"/>
              <a:gd name="connsiteY11" fmla="*/ 5077328 h 12192000"/>
              <a:gd name="connsiteX12" fmla="*/ 6858000 w 6858000"/>
              <a:gd name="connsiteY12" fmla="*/ 0 h 12192000"/>
              <a:gd name="connsiteX13" fmla="*/ 6858000 w 6858000"/>
              <a:gd name="connsiteY13" fmla="*/ 1 h 12192000"/>
              <a:gd name="connsiteX14" fmla="*/ 6858000 w 6858000"/>
              <a:gd name="connsiteY14" fmla="*/ 1 h 12192000"/>
              <a:gd name="connsiteX15" fmla="*/ 6858000 w 6858000"/>
              <a:gd name="connsiteY15" fmla="*/ 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6858000" h="12192000">
                <a:moveTo>
                  <a:pt x="5" y="1"/>
                </a:moveTo>
                <a:lnTo>
                  <a:pt x="0" y="1"/>
                </a:lnTo>
                <a:lnTo>
                  <a:pt x="0" y="0"/>
                </a:lnTo>
                <a:close/>
                <a:moveTo>
                  <a:pt x="6858000" y="1"/>
                </a:moveTo>
                <a:lnTo>
                  <a:pt x="6858000" y="1507958"/>
                </a:lnTo>
                <a:lnTo>
                  <a:pt x="5" y="1"/>
                </a:lnTo>
                <a:close/>
                <a:moveTo>
                  <a:pt x="6858000" y="5077328"/>
                </a:moveTo>
                <a:lnTo>
                  <a:pt x="6858000" y="12192000"/>
                </a:lnTo>
                <a:lnTo>
                  <a:pt x="0" y="12192000"/>
                </a:lnTo>
                <a:lnTo>
                  <a:pt x="0" y="5077328"/>
                </a:lnTo>
                <a:lnTo>
                  <a:pt x="0" y="3569370"/>
                </a:lnTo>
                <a:lnTo>
                  <a:pt x="6858000" y="5077328"/>
                </a:lnTo>
                <a:close/>
                <a:moveTo>
                  <a:pt x="6858000" y="0"/>
                </a:moveTo>
                <a:lnTo>
                  <a:pt x="6858000" y="1"/>
                </a:lnTo>
                <a:lnTo>
                  <a:pt x="6858000" y="1"/>
                </a:lnTo>
                <a:lnTo>
                  <a:pt x="6858000" y="0"/>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s-CO">
              <a:solidFill>
                <a:schemeClr val="bg1"/>
              </a:solidFill>
            </a:endParaRPr>
          </a:p>
        </p:txBody>
      </p:sp>
      <p:sp>
        <p:nvSpPr>
          <p:cNvPr id="33" name="CuadroTexto 32">
            <a:extLst>
              <a:ext uri="{FF2B5EF4-FFF2-40B4-BE49-F238E27FC236}">
                <a16:creationId xmlns:a16="http://schemas.microsoft.com/office/drawing/2014/main" id="{92B74C67-EF53-41D5-95BD-C38ED023D9E8}"/>
              </a:ext>
            </a:extLst>
          </p:cNvPr>
          <p:cNvSpPr txBox="1"/>
          <p:nvPr/>
        </p:nvSpPr>
        <p:spPr>
          <a:xfrm>
            <a:off x="5172073" y="2148034"/>
            <a:ext cx="5686425" cy="3693319"/>
          </a:xfrm>
          <a:prstGeom prst="rect">
            <a:avLst/>
          </a:prstGeom>
          <a:noFill/>
        </p:spPr>
        <p:txBody>
          <a:bodyPr wrap="square" rtlCol="0">
            <a:spAutoFit/>
          </a:bodyPr>
          <a:lstStyle/>
          <a:p>
            <a:pPr marL="0" indent="0" algn="just">
              <a:buNone/>
            </a:pPr>
            <a:r>
              <a:rPr lang="es-CO" dirty="0">
                <a:solidFill>
                  <a:schemeClr val="bg1"/>
                </a:solidFill>
              </a:rPr>
              <a:t>Durante la investigación nos dimos cuenta que varias empresas de diferentes países tiene diferentes opiniones del estándar, así que diremos algunas de estas:</a:t>
            </a:r>
          </a:p>
          <a:p>
            <a:pPr marL="0" indent="0" algn="just">
              <a:buNone/>
            </a:pPr>
            <a:endParaRPr lang="es-CO" dirty="0">
              <a:solidFill>
                <a:schemeClr val="bg1"/>
              </a:solidFill>
            </a:endParaRPr>
          </a:p>
          <a:p>
            <a:pPr marL="0" indent="0" algn="just">
              <a:buNone/>
            </a:pPr>
            <a:r>
              <a:rPr lang="es-CO" dirty="0">
                <a:solidFill>
                  <a:schemeClr val="bg1"/>
                </a:solidFill>
              </a:rPr>
              <a:t>MEXICO:</a:t>
            </a:r>
          </a:p>
          <a:p>
            <a:pPr marL="0" indent="0" algn="just">
              <a:buNone/>
            </a:pPr>
            <a:endParaRPr lang="es-CO" dirty="0">
              <a:solidFill>
                <a:schemeClr val="bg1"/>
              </a:solidFill>
            </a:endParaRPr>
          </a:p>
          <a:p>
            <a:pPr marL="285750" indent="-285750" algn="just">
              <a:buFont typeface="Arial" panose="020B0604020202020204" pitchFamily="34" charset="0"/>
              <a:buChar char="•"/>
            </a:pPr>
            <a:r>
              <a:rPr lang="es-CO" dirty="0">
                <a:solidFill>
                  <a:schemeClr val="bg1"/>
                </a:solidFill>
              </a:rPr>
              <a:t>Integración del modelo de calidad de servicios con el de calidad del producto y calidad de los datos.</a:t>
            </a:r>
          </a:p>
          <a:p>
            <a:pPr marL="285750" indent="-285750" algn="just">
              <a:buFont typeface="Arial" panose="020B0604020202020204" pitchFamily="34" charset="0"/>
              <a:buChar char="•"/>
            </a:pPr>
            <a:r>
              <a:rPr lang="es-CO" dirty="0">
                <a:solidFill>
                  <a:schemeClr val="bg1"/>
                </a:solidFill>
              </a:rPr>
              <a:t>Presentación de los modelos basados en escenarios de uso, con el objetivo de favorecer su entendimiento.</a:t>
            </a:r>
          </a:p>
          <a:p>
            <a:pPr marL="285750" indent="-285750" algn="just">
              <a:buFont typeface="Arial" panose="020B0604020202020204" pitchFamily="34" charset="0"/>
              <a:buChar char="•"/>
            </a:pPr>
            <a:r>
              <a:rPr lang="es-CO" dirty="0">
                <a:solidFill>
                  <a:schemeClr val="bg1"/>
                </a:solidFill>
              </a:rPr>
              <a:t>Armonización entre las distintas partes del modelo, buscando remover secciones redundantes.</a:t>
            </a:r>
          </a:p>
          <a:p>
            <a:pPr algn="just"/>
            <a:endParaRPr lang="es-CO" dirty="0">
              <a:solidFill>
                <a:schemeClr val="bg1"/>
              </a:solidFill>
            </a:endParaRPr>
          </a:p>
        </p:txBody>
      </p:sp>
      <p:sp>
        <p:nvSpPr>
          <p:cNvPr id="34" name="CuadroTexto 33">
            <a:extLst>
              <a:ext uri="{FF2B5EF4-FFF2-40B4-BE49-F238E27FC236}">
                <a16:creationId xmlns:a16="http://schemas.microsoft.com/office/drawing/2014/main" id="{0C9978C9-1E01-4FD9-9A57-749F90B0DB06}"/>
              </a:ext>
            </a:extLst>
          </p:cNvPr>
          <p:cNvSpPr txBox="1"/>
          <p:nvPr/>
        </p:nvSpPr>
        <p:spPr>
          <a:xfrm>
            <a:off x="5172073" y="1293646"/>
            <a:ext cx="5686425" cy="584775"/>
          </a:xfrm>
          <a:prstGeom prst="rect">
            <a:avLst/>
          </a:prstGeom>
          <a:noFill/>
        </p:spPr>
        <p:txBody>
          <a:bodyPr wrap="square" rtlCol="0">
            <a:spAutoFit/>
          </a:bodyPr>
          <a:lstStyle/>
          <a:p>
            <a:pPr algn="r"/>
            <a:r>
              <a:rPr lang="es-ES" sz="3200" dirty="0">
                <a:solidFill>
                  <a:schemeClr val="bg1"/>
                </a:solidFill>
                <a:latin typeface="Bahnschrift SemiBold" panose="020B0502040204020203" pitchFamily="34" charset="0"/>
              </a:rPr>
              <a:t>OPINIONES</a:t>
            </a:r>
            <a:endParaRPr lang="es-CO" sz="3200" dirty="0">
              <a:solidFill>
                <a:schemeClr val="bg1"/>
              </a:solidFill>
              <a:latin typeface="Bahnschrift SemiBold" panose="020B0502040204020203" pitchFamily="34" charset="0"/>
            </a:endParaRPr>
          </a:p>
        </p:txBody>
      </p:sp>
    </p:spTree>
    <p:extLst>
      <p:ext uri="{BB962C8B-B14F-4D97-AF65-F5344CB8AC3E}">
        <p14:creationId xmlns:p14="http://schemas.microsoft.com/office/powerpoint/2010/main" val="19992611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 name="Imagen 37">
            <a:extLst>
              <a:ext uri="{FF2B5EF4-FFF2-40B4-BE49-F238E27FC236}">
                <a16:creationId xmlns:a16="http://schemas.microsoft.com/office/drawing/2014/main" id="{8B950720-A529-42CA-BD24-EDE1A26BB0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5" name="Forma libre: forma 24">
            <a:extLst>
              <a:ext uri="{FF2B5EF4-FFF2-40B4-BE49-F238E27FC236}">
                <a16:creationId xmlns:a16="http://schemas.microsoft.com/office/drawing/2014/main" id="{801BAEAE-6F62-412A-BDDE-19D78F15C32F}"/>
              </a:ext>
            </a:extLst>
          </p:cNvPr>
          <p:cNvSpPr/>
          <p:nvPr/>
        </p:nvSpPr>
        <p:spPr>
          <a:xfrm>
            <a:off x="2733675" y="-11544"/>
            <a:ext cx="9458326" cy="6869544"/>
          </a:xfrm>
          <a:custGeom>
            <a:avLst/>
            <a:gdLst>
              <a:gd name="connsiteX0" fmla="*/ 1512357 w 9055095"/>
              <a:gd name="connsiteY0" fmla="*/ 0 h 6858000"/>
              <a:gd name="connsiteX1" fmla="*/ 9055095 w 9055095"/>
              <a:gd name="connsiteY1" fmla="*/ 0 h 6858000"/>
              <a:gd name="connsiteX2" fmla="*/ 9055095 w 9055095"/>
              <a:gd name="connsiteY2" fmla="*/ 6858000 h 6858000"/>
              <a:gd name="connsiteX3" fmla="*/ 1512357 w 9055095"/>
              <a:gd name="connsiteY3" fmla="*/ 6858000 h 6858000"/>
              <a:gd name="connsiteX4" fmla="*/ 1512356 w 9055095"/>
              <a:gd name="connsiteY4" fmla="*/ 0 h 6858000"/>
              <a:gd name="connsiteX5" fmla="*/ 1512356 w 9055095"/>
              <a:gd name="connsiteY5" fmla="*/ 6858000 h 6858000"/>
              <a:gd name="connsiteX6" fmla="*/ 0 w 9055095"/>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055095" h="6858000">
                <a:moveTo>
                  <a:pt x="1512357" y="0"/>
                </a:moveTo>
                <a:lnTo>
                  <a:pt x="9055095" y="0"/>
                </a:lnTo>
                <a:lnTo>
                  <a:pt x="9055095" y="6858000"/>
                </a:lnTo>
                <a:lnTo>
                  <a:pt x="1512357" y="6858000"/>
                </a:lnTo>
                <a:close/>
                <a:moveTo>
                  <a:pt x="1512356" y="0"/>
                </a:moveTo>
                <a:lnTo>
                  <a:pt x="1512356" y="6858000"/>
                </a:lnTo>
                <a:lnTo>
                  <a:pt x="0" y="6858000"/>
                </a:lnTo>
                <a:close/>
              </a:path>
            </a:pathLst>
          </a:custGeom>
          <a:solidFill>
            <a:schemeClr val="accent1">
              <a:lumMod val="75000"/>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nchor="ctr">
            <a:noAutofit/>
          </a:bodyPr>
          <a:lstStyle/>
          <a:p>
            <a:pPr algn="ctr"/>
            <a:endParaRPr lang="es-CO" dirty="0"/>
          </a:p>
        </p:txBody>
      </p:sp>
      <p:sp>
        <p:nvSpPr>
          <p:cNvPr id="12" name="Forma libre: forma 11">
            <a:extLst>
              <a:ext uri="{FF2B5EF4-FFF2-40B4-BE49-F238E27FC236}">
                <a16:creationId xmlns:a16="http://schemas.microsoft.com/office/drawing/2014/main" id="{2C162981-E1B3-465B-8FA0-A02F0A36E8F2}"/>
              </a:ext>
            </a:extLst>
          </p:cNvPr>
          <p:cNvSpPr/>
          <p:nvPr/>
        </p:nvSpPr>
        <p:spPr>
          <a:xfrm rot="16200000">
            <a:off x="2661228" y="-2661228"/>
            <a:ext cx="6869543" cy="12192000"/>
          </a:xfrm>
          <a:custGeom>
            <a:avLst/>
            <a:gdLst>
              <a:gd name="connsiteX0" fmla="*/ 5 w 6858000"/>
              <a:gd name="connsiteY0" fmla="*/ 1 h 12192000"/>
              <a:gd name="connsiteX1" fmla="*/ 0 w 6858000"/>
              <a:gd name="connsiteY1" fmla="*/ 1 h 12192000"/>
              <a:gd name="connsiteX2" fmla="*/ 0 w 6858000"/>
              <a:gd name="connsiteY2" fmla="*/ 0 h 12192000"/>
              <a:gd name="connsiteX3" fmla="*/ 6858000 w 6858000"/>
              <a:gd name="connsiteY3" fmla="*/ 1 h 12192000"/>
              <a:gd name="connsiteX4" fmla="*/ 6858000 w 6858000"/>
              <a:gd name="connsiteY4" fmla="*/ 1507958 h 12192000"/>
              <a:gd name="connsiteX5" fmla="*/ 5 w 6858000"/>
              <a:gd name="connsiteY5" fmla="*/ 1 h 12192000"/>
              <a:gd name="connsiteX6" fmla="*/ 6858000 w 6858000"/>
              <a:gd name="connsiteY6" fmla="*/ 5077328 h 12192000"/>
              <a:gd name="connsiteX7" fmla="*/ 6858000 w 6858000"/>
              <a:gd name="connsiteY7" fmla="*/ 12192000 h 12192000"/>
              <a:gd name="connsiteX8" fmla="*/ 0 w 6858000"/>
              <a:gd name="connsiteY8" fmla="*/ 12192000 h 12192000"/>
              <a:gd name="connsiteX9" fmla="*/ 0 w 6858000"/>
              <a:gd name="connsiteY9" fmla="*/ 5077328 h 12192000"/>
              <a:gd name="connsiteX10" fmla="*/ 0 w 6858000"/>
              <a:gd name="connsiteY10" fmla="*/ 3569370 h 12192000"/>
              <a:gd name="connsiteX11" fmla="*/ 6858000 w 6858000"/>
              <a:gd name="connsiteY11" fmla="*/ 5077328 h 12192000"/>
              <a:gd name="connsiteX12" fmla="*/ 6858000 w 6858000"/>
              <a:gd name="connsiteY12" fmla="*/ 0 h 12192000"/>
              <a:gd name="connsiteX13" fmla="*/ 6858000 w 6858000"/>
              <a:gd name="connsiteY13" fmla="*/ 1 h 12192000"/>
              <a:gd name="connsiteX14" fmla="*/ 6858000 w 6858000"/>
              <a:gd name="connsiteY14" fmla="*/ 1 h 12192000"/>
              <a:gd name="connsiteX15" fmla="*/ 6858000 w 6858000"/>
              <a:gd name="connsiteY15" fmla="*/ 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6858000" h="12192000">
                <a:moveTo>
                  <a:pt x="5" y="1"/>
                </a:moveTo>
                <a:lnTo>
                  <a:pt x="0" y="1"/>
                </a:lnTo>
                <a:lnTo>
                  <a:pt x="0" y="0"/>
                </a:lnTo>
                <a:close/>
                <a:moveTo>
                  <a:pt x="6858000" y="1"/>
                </a:moveTo>
                <a:lnTo>
                  <a:pt x="6858000" y="1507958"/>
                </a:lnTo>
                <a:lnTo>
                  <a:pt x="5" y="1"/>
                </a:lnTo>
                <a:close/>
                <a:moveTo>
                  <a:pt x="6858000" y="5077328"/>
                </a:moveTo>
                <a:lnTo>
                  <a:pt x="6858000" y="12192000"/>
                </a:lnTo>
                <a:lnTo>
                  <a:pt x="0" y="12192000"/>
                </a:lnTo>
                <a:lnTo>
                  <a:pt x="0" y="5077328"/>
                </a:lnTo>
                <a:lnTo>
                  <a:pt x="0" y="3569370"/>
                </a:lnTo>
                <a:lnTo>
                  <a:pt x="6858000" y="5077328"/>
                </a:lnTo>
                <a:close/>
                <a:moveTo>
                  <a:pt x="6858000" y="0"/>
                </a:moveTo>
                <a:lnTo>
                  <a:pt x="6858000" y="1"/>
                </a:lnTo>
                <a:lnTo>
                  <a:pt x="6858000" y="1"/>
                </a:lnTo>
                <a:lnTo>
                  <a:pt x="6858000" y="0"/>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s-CO">
              <a:solidFill>
                <a:schemeClr val="bg1"/>
              </a:solidFill>
            </a:endParaRPr>
          </a:p>
        </p:txBody>
      </p:sp>
      <p:sp>
        <p:nvSpPr>
          <p:cNvPr id="33" name="CuadroTexto 32">
            <a:extLst>
              <a:ext uri="{FF2B5EF4-FFF2-40B4-BE49-F238E27FC236}">
                <a16:creationId xmlns:a16="http://schemas.microsoft.com/office/drawing/2014/main" id="{92B74C67-EF53-41D5-95BD-C38ED023D9E8}"/>
              </a:ext>
            </a:extLst>
          </p:cNvPr>
          <p:cNvSpPr txBox="1"/>
          <p:nvPr/>
        </p:nvSpPr>
        <p:spPr>
          <a:xfrm>
            <a:off x="5172073" y="2148034"/>
            <a:ext cx="5686425" cy="4524315"/>
          </a:xfrm>
          <a:prstGeom prst="rect">
            <a:avLst/>
          </a:prstGeom>
          <a:noFill/>
        </p:spPr>
        <p:txBody>
          <a:bodyPr wrap="square" rtlCol="0">
            <a:spAutoFit/>
          </a:bodyPr>
          <a:lstStyle/>
          <a:p>
            <a:pPr marL="285750" indent="-285750" algn="just">
              <a:buFont typeface="Arial" panose="020B0604020202020204" pitchFamily="34" charset="0"/>
              <a:buChar char="•"/>
            </a:pPr>
            <a:r>
              <a:rPr lang="es-CO" dirty="0">
                <a:solidFill>
                  <a:schemeClr val="bg1"/>
                </a:solidFill>
              </a:rPr>
              <a:t>Clarificar términos comúnmente confundidos por la industria, tales como “características” de calidad en uso.</a:t>
            </a:r>
          </a:p>
          <a:p>
            <a:pPr marL="285750" indent="-285750" algn="just">
              <a:buFont typeface="Arial" panose="020B0604020202020204" pitchFamily="34" charset="0"/>
              <a:buChar char="•"/>
            </a:pPr>
            <a:r>
              <a:rPr lang="es-CO" dirty="0">
                <a:solidFill>
                  <a:schemeClr val="bg1"/>
                </a:solidFill>
              </a:rPr>
              <a:t>Restructuración del modelo requerimientos de calidad, con el objetivo de simplificar su estructura y redacción.</a:t>
            </a:r>
          </a:p>
          <a:p>
            <a:pPr marL="285750" indent="-285750" algn="just">
              <a:buFont typeface="Arial" panose="020B0604020202020204" pitchFamily="34" charset="0"/>
              <a:buChar char="•"/>
            </a:pPr>
            <a:r>
              <a:rPr lang="es-CO" dirty="0">
                <a:solidFill>
                  <a:schemeClr val="bg1"/>
                </a:solidFill>
              </a:rPr>
              <a:t>Revisión de cómo deben adoptarse los objetivos, metas y modelos de calidad.</a:t>
            </a:r>
          </a:p>
          <a:p>
            <a:pPr algn="just"/>
            <a:endParaRPr lang="es-CO" dirty="0">
              <a:solidFill>
                <a:schemeClr val="bg1"/>
              </a:solidFill>
            </a:endParaRPr>
          </a:p>
          <a:p>
            <a:pPr marL="0" indent="0" algn="just">
              <a:buNone/>
            </a:pPr>
            <a:r>
              <a:rPr lang="es-CO" dirty="0">
                <a:solidFill>
                  <a:schemeClr val="bg1"/>
                </a:solidFill>
              </a:rPr>
              <a:t>ITALIA:</a:t>
            </a:r>
          </a:p>
          <a:p>
            <a:pPr marL="0" indent="0" algn="just">
              <a:buNone/>
            </a:pPr>
            <a:endParaRPr lang="es-CO" dirty="0">
              <a:solidFill>
                <a:schemeClr val="bg1"/>
              </a:solidFill>
            </a:endParaRPr>
          </a:p>
          <a:p>
            <a:pPr marL="285750" indent="-285750" algn="just">
              <a:buFont typeface="Arial" panose="020B0604020202020204" pitchFamily="34" charset="0"/>
              <a:buChar char="•"/>
            </a:pPr>
            <a:r>
              <a:rPr lang="es-CO" dirty="0">
                <a:solidFill>
                  <a:schemeClr val="bg1"/>
                </a:solidFill>
              </a:rPr>
              <a:t>tuvo lugar la aceptación de los modelos teóricos cuándo se publicaron y adoptaron las medidas de calidad.</a:t>
            </a:r>
          </a:p>
          <a:p>
            <a:pPr marL="285750" indent="-285750" algn="just">
              <a:buFont typeface="Arial" panose="020B0604020202020204" pitchFamily="34" charset="0"/>
              <a:buChar char="•"/>
            </a:pPr>
            <a:r>
              <a:rPr lang="es-CO" dirty="0">
                <a:solidFill>
                  <a:schemeClr val="bg1"/>
                </a:solidFill>
              </a:rPr>
              <a:t>las empresas han comenzado a formar su propio personal.</a:t>
            </a:r>
          </a:p>
          <a:p>
            <a:pPr marL="285750" indent="-285750" algn="just">
              <a:buFont typeface="Arial" panose="020B0604020202020204" pitchFamily="34" charset="0"/>
              <a:buChar char="•"/>
            </a:pPr>
            <a:r>
              <a:rPr lang="es-CO" dirty="0">
                <a:solidFill>
                  <a:schemeClr val="bg1"/>
                </a:solidFill>
              </a:rPr>
              <a:t>el personal entendió que las medidas no están relacionadas con su trabajo, sino a los productos.</a:t>
            </a:r>
          </a:p>
          <a:p>
            <a:pPr algn="just"/>
            <a:endParaRPr lang="es-CO" dirty="0">
              <a:solidFill>
                <a:schemeClr val="bg1"/>
              </a:solidFill>
            </a:endParaRPr>
          </a:p>
        </p:txBody>
      </p:sp>
      <p:sp>
        <p:nvSpPr>
          <p:cNvPr id="34" name="CuadroTexto 33">
            <a:extLst>
              <a:ext uri="{FF2B5EF4-FFF2-40B4-BE49-F238E27FC236}">
                <a16:creationId xmlns:a16="http://schemas.microsoft.com/office/drawing/2014/main" id="{0C9978C9-1E01-4FD9-9A57-749F90B0DB06}"/>
              </a:ext>
            </a:extLst>
          </p:cNvPr>
          <p:cNvSpPr txBox="1"/>
          <p:nvPr/>
        </p:nvSpPr>
        <p:spPr>
          <a:xfrm>
            <a:off x="5172073" y="1293646"/>
            <a:ext cx="5686425" cy="584775"/>
          </a:xfrm>
          <a:prstGeom prst="rect">
            <a:avLst/>
          </a:prstGeom>
          <a:noFill/>
        </p:spPr>
        <p:txBody>
          <a:bodyPr wrap="square" rtlCol="0">
            <a:spAutoFit/>
          </a:bodyPr>
          <a:lstStyle/>
          <a:p>
            <a:pPr algn="r"/>
            <a:r>
              <a:rPr lang="es-ES" sz="3200" dirty="0">
                <a:solidFill>
                  <a:schemeClr val="bg1"/>
                </a:solidFill>
                <a:latin typeface="Bahnschrift SemiBold" panose="020B0502040204020203" pitchFamily="34" charset="0"/>
              </a:rPr>
              <a:t>OPINIONES</a:t>
            </a:r>
            <a:endParaRPr lang="es-CO" sz="3200" dirty="0">
              <a:solidFill>
                <a:schemeClr val="bg1"/>
              </a:solidFill>
              <a:latin typeface="Bahnschrift SemiBold" panose="020B0502040204020203" pitchFamily="34" charset="0"/>
            </a:endParaRPr>
          </a:p>
        </p:txBody>
      </p:sp>
    </p:spTree>
    <p:extLst>
      <p:ext uri="{BB962C8B-B14F-4D97-AF65-F5344CB8AC3E}">
        <p14:creationId xmlns:p14="http://schemas.microsoft.com/office/powerpoint/2010/main" val="115054580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 name="Imagen 37">
            <a:extLst>
              <a:ext uri="{FF2B5EF4-FFF2-40B4-BE49-F238E27FC236}">
                <a16:creationId xmlns:a16="http://schemas.microsoft.com/office/drawing/2014/main" id="{8B950720-A529-42CA-BD24-EDE1A26BB0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5" name="Forma libre: forma 24">
            <a:extLst>
              <a:ext uri="{FF2B5EF4-FFF2-40B4-BE49-F238E27FC236}">
                <a16:creationId xmlns:a16="http://schemas.microsoft.com/office/drawing/2014/main" id="{801BAEAE-6F62-412A-BDDE-19D78F15C32F}"/>
              </a:ext>
            </a:extLst>
          </p:cNvPr>
          <p:cNvSpPr/>
          <p:nvPr/>
        </p:nvSpPr>
        <p:spPr>
          <a:xfrm>
            <a:off x="2733675" y="-11544"/>
            <a:ext cx="9458326" cy="6869544"/>
          </a:xfrm>
          <a:custGeom>
            <a:avLst/>
            <a:gdLst>
              <a:gd name="connsiteX0" fmla="*/ 1512357 w 9055095"/>
              <a:gd name="connsiteY0" fmla="*/ 0 h 6858000"/>
              <a:gd name="connsiteX1" fmla="*/ 9055095 w 9055095"/>
              <a:gd name="connsiteY1" fmla="*/ 0 h 6858000"/>
              <a:gd name="connsiteX2" fmla="*/ 9055095 w 9055095"/>
              <a:gd name="connsiteY2" fmla="*/ 6858000 h 6858000"/>
              <a:gd name="connsiteX3" fmla="*/ 1512357 w 9055095"/>
              <a:gd name="connsiteY3" fmla="*/ 6858000 h 6858000"/>
              <a:gd name="connsiteX4" fmla="*/ 1512356 w 9055095"/>
              <a:gd name="connsiteY4" fmla="*/ 0 h 6858000"/>
              <a:gd name="connsiteX5" fmla="*/ 1512356 w 9055095"/>
              <a:gd name="connsiteY5" fmla="*/ 6858000 h 6858000"/>
              <a:gd name="connsiteX6" fmla="*/ 0 w 9055095"/>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055095" h="6858000">
                <a:moveTo>
                  <a:pt x="1512357" y="0"/>
                </a:moveTo>
                <a:lnTo>
                  <a:pt x="9055095" y="0"/>
                </a:lnTo>
                <a:lnTo>
                  <a:pt x="9055095" y="6858000"/>
                </a:lnTo>
                <a:lnTo>
                  <a:pt x="1512357" y="6858000"/>
                </a:lnTo>
                <a:close/>
                <a:moveTo>
                  <a:pt x="1512356" y="0"/>
                </a:moveTo>
                <a:lnTo>
                  <a:pt x="1512356" y="6858000"/>
                </a:lnTo>
                <a:lnTo>
                  <a:pt x="0" y="6858000"/>
                </a:lnTo>
                <a:close/>
              </a:path>
            </a:pathLst>
          </a:custGeom>
          <a:solidFill>
            <a:schemeClr val="accent1">
              <a:lumMod val="75000"/>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nchor="ctr">
            <a:noAutofit/>
          </a:bodyPr>
          <a:lstStyle/>
          <a:p>
            <a:pPr algn="ctr"/>
            <a:endParaRPr lang="es-CO" dirty="0"/>
          </a:p>
        </p:txBody>
      </p:sp>
      <p:sp>
        <p:nvSpPr>
          <p:cNvPr id="12" name="Forma libre: forma 11">
            <a:extLst>
              <a:ext uri="{FF2B5EF4-FFF2-40B4-BE49-F238E27FC236}">
                <a16:creationId xmlns:a16="http://schemas.microsoft.com/office/drawing/2014/main" id="{2C162981-E1B3-465B-8FA0-A02F0A36E8F2}"/>
              </a:ext>
            </a:extLst>
          </p:cNvPr>
          <p:cNvSpPr/>
          <p:nvPr/>
        </p:nvSpPr>
        <p:spPr>
          <a:xfrm rot="16200000">
            <a:off x="2661228" y="-2661228"/>
            <a:ext cx="6869543" cy="12192000"/>
          </a:xfrm>
          <a:custGeom>
            <a:avLst/>
            <a:gdLst>
              <a:gd name="connsiteX0" fmla="*/ 5 w 6858000"/>
              <a:gd name="connsiteY0" fmla="*/ 1 h 12192000"/>
              <a:gd name="connsiteX1" fmla="*/ 0 w 6858000"/>
              <a:gd name="connsiteY1" fmla="*/ 1 h 12192000"/>
              <a:gd name="connsiteX2" fmla="*/ 0 w 6858000"/>
              <a:gd name="connsiteY2" fmla="*/ 0 h 12192000"/>
              <a:gd name="connsiteX3" fmla="*/ 6858000 w 6858000"/>
              <a:gd name="connsiteY3" fmla="*/ 1 h 12192000"/>
              <a:gd name="connsiteX4" fmla="*/ 6858000 w 6858000"/>
              <a:gd name="connsiteY4" fmla="*/ 1507958 h 12192000"/>
              <a:gd name="connsiteX5" fmla="*/ 5 w 6858000"/>
              <a:gd name="connsiteY5" fmla="*/ 1 h 12192000"/>
              <a:gd name="connsiteX6" fmla="*/ 6858000 w 6858000"/>
              <a:gd name="connsiteY6" fmla="*/ 5077328 h 12192000"/>
              <a:gd name="connsiteX7" fmla="*/ 6858000 w 6858000"/>
              <a:gd name="connsiteY7" fmla="*/ 12192000 h 12192000"/>
              <a:gd name="connsiteX8" fmla="*/ 0 w 6858000"/>
              <a:gd name="connsiteY8" fmla="*/ 12192000 h 12192000"/>
              <a:gd name="connsiteX9" fmla="*/ 0 w 6858000"/>
              <a:gd name="connsiteY9" fmla="*/ 5077328 h 12192000"/>
              <a:gd name="connsiteX10" fmla="*/ 0 w 6858000"/>
              <a:gd name="connsiteY10" fmla="*/ 3569370 h 12192000"/>
              <a:gd name="connsiteX11" fmla="*/ 6858000 w 6858000"/>
              <a:gd name="connsiteY11" fmla="*/ 5077328 h 12192000"/>
              <a:gd name="connsiteX12" fmla="*/ 6858000 w 6858000"/>
              <a:gd name="connsiteY12" fmla="*/ 0 h 12192000"/>
              <a:gd name="connsiteX13" fmla="*/ 6858000 w 6858000"/>
              <a:gd name="connsiteY13" fmla="*/ 1 h 12192000"/>
              <a:gd name="connsiteX14" fmla="*/ 6858000 w 6858000"/>
              <a:gd name="connsiteY14" fmla="*/ 1 h 12192000"/>
              <a:gd name="connsiteX15" fmla="*/ 6858000 w 6858000"/>
              <a:gd name="connsiteY15" fmla="*/ 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6858000" h="12192000">
                <a:moveTo>
                  <a:pt x="5" y="1"/>
                </a:moveTo>
                <a:lnTo>
                  <a:pt x="0" y="1"/>
                </a:lnTo>
                <a:lnTo>
                  <a:pt x="0" y="0"/>
                </a:lnTo>
                <a:close/>
                <a:moveTo>
                  <a:pt x="6858000" y="1"/>
                </a:moveTo>
                <a:lnTo>
                  <a:pt x="6858000" y="1507958"/>
                </a:lnTo>
                <a:lnTo>
                  <a:pt x="5" y="1"/>
                </a:lnTo>
                <a:close/>
                <a:moveTo>
                  <a:pt x="6858000" y="5077328"/>
                </a:moveTo>
                <a:lnTo>
                  <a:pt x="6858000" y="12192000"/>
                </a:lnTo>
                <a:lnTo>
                  <a:pt x="0" y="12192000"/>
                </a:lnTo>
                <a:lnTo>
                  <a:pt x="0" y="5077328"/>
                </a:lnTo>
                <a:lnTo>
                  <a:pt x="0" y="3569370"/>
                </a:lnTo>
                <a:lnTo>
                  <a:pt x="6858000" y="5077328"/>
                </a:lnTo>
                <a:close/>
                <a:moveTo>
                  <a:pt x="6858000" y="0"/>
                </a:moveTo>
                <a:lnTo>
                  <a:pt x="6858000" y="1"/>
                </a:lnTo>
                <a:lnTo>
                  <a:pt x="6858000" y="1"/>
                </a:lnTo>
                <a:lnTo>
                  <a:pt x="6858000" y="0"/>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s-CO">
              <a:solidFill>
                <a:schemeClr val="bg1"/>
              </a:solidFill>
            </a:endParaRPr>
          </a:p>
        </p:txBody>
      </p:sp>
      <p:sp>
        <p:nvSpPr>
          <p:cNvPr id="33" name="CuadroTexto 32">
            <a:extLst>
              <a:ext uri="{FF2B5EF4-FFF2-40B4-BE49-F238E27FC236}">
                <a16:creationId xmlns:a16="http://schemas.microsoft.com/office/drawing/2014/main" id="{92B74C67-EF53-41D5-95BD-C38ED023D9E8}"/>
              </a:ext>
            </a:extLst>
          </p:cNvPr>
          <p:cNvSpPr txBox="1"/>
          <p:nvPr/>
        </p:nvSpPr>
        <p:spPr>
          <a:xfrm>
            <a:off x="5172073" y="2148034"/>
            <a:ext cx="5686425" cy="3693319"/>
          </a:xfrm>
          <a:prstGeom prst="rect">
            <a:avLst/>
          </a:prstGeom>
          <a:noFill/>
        </p:spPr>
        <p:txBody>
          <a:bodyPr wrap="square" rtlCol="0">
            <a:spAutoFit/>
          </a:bodyPr>
          <a:lstStyle/>
          <a:p>
            <a:pPr marL="285750" indent="-285750" algn="just">
              <a:buFont typeface="Arial" panose="020B0604020202020204" pitchFamily="34" charset="0"/>
              <a:buChar char="•"/>
            </a:pPr>
            <a:r>
              <a:rPr lang="es-CO" dirty="0">
                <a:solidFill>
                  <a:schemeClr val="bg1"/>
                </a:solidFill>
              </a:rPr>
              <a:t>el cliente ha entendido que bajo observación hay no solo la realización de calidad del software, sino también la bondad de los requisitos.</a:t>
            </a:r>
          </a:p>
          <a:p>
            <a:pPr marL="285750" indent="-285750" algn="just">
              <a:buFont typeface="Arial" panose="020B0604020202020204" pitchFamily="34" charset="0"/>
              <a:buChar char="•"/>
            </a:pPr>
            <a:r>
              <a:rPr lang="es-CO" dirty="0">
                <a:solidFill>
                  <a:schemeClr val="bg1"/>
                </a:solidFill>
              </a:rPr>
              <a:t>las empresas han entendido que la serie ISO / IEC 25000no se puede aplicar a todo el sistema de información, pero gradualmente a los productos del núcleo de la empresa negocio.</a:t>
            </a:r>
          </a:p>
          <a:p>
            <a:pPr marL="285750" indent="-285750" algn="just">
              <a:buFont typeface="Arial" panose="020B0604020202020204" pitchFamily="34" charset="0"/>
              <a:buChar char="•"/>
            </a:pPr>
            <a:r>
              <a:rPr lang="es-CO" dirty="0">
                <a:solidFill>
                  <a:schemeClr val="bg1"/>
                </a:solidFill>
              </a:rPr>
              <a:t>las empresas se han dado cuenta de que para las nuevas tecnologías, no hay necesidad de reinventar la rueda, pero combine las características de calidad definidas y eventualmente enriquecer ellos con nuevas características o medidas.</a:t>
            </a:r>
          </a:p>
          <a:p>
            <a:pPr algn="just"/>
            <a:endParaRPr lang="es-CO" dirty="0">
              <a:solidFill>
                <a:schemeClr val="bg1"/>
              </a:solidFill>
            </a:endParaRPr>
          </a:p>
        </p:txBody>
      </p:sp>
      <p:sp>
        <p:nvSpPr>
          <p:cNvPr id="34" name="CuadroTexto 33">
            <a:extLst>
              <a:ext uri="{FF2B5EF4-FFF2-40B4-BE49-F238E27FC236}">
                <a16:creationId xmlns:a16="http://schemas.microsoft.com/office/drawing/2014/main" id="{0C9978C9-1E01-4FD9-9A57-749F90B0DB06}"/>
              </a:ext>
            </a:extLst>
          </p:cNvPr>
          <p:cNvSpPr txBox="1"/>
          <p:nvPr/>
        </p:nvSpPr>
        <p:spPr>
          <a:xfrm>
            <a:off x="5172073" y="1293646"/>
            <a:ext cx="5686425" cy="584775"/>
          </a:xfrm>
          <a:prstGeom prst="rect">
            <a:avLst/>
          </a:prstGeom>
          <a:noFill/>
        </p:spPr>
        <p:txBody>
          <a:bodyPr wrap="square" rtlCol="0">
            <a:spAutoFit/>
          </a:bodyPr>
          <a:lstStyle/>
          <a:p>
            <a:pPr algn="r"/>
            <a:r>
              <a:rPr lang="es-ES" sz="3200" dirty="0">
                <a:solidFill>
                  <a:schemeClr val="bg1"/>
                </a:solidFill>
                <a:latin typeface="Bahnschrift SemiBold" panose="020B0502040204020203" pitchFamily="34" charset="0"/>
              </a:rPr>
              <a:t>OPINIONES</a:t>
            </a:r>
            <a:endParaRPr lang="es-CO" sz="3200" dirty="0">
              <a:solidFill>
                <a:schemeClr val="bg1"/>
              </a:solidFill>
              <a:latin typeface="Bahnschrift SemiBold" panose="020B0502040204020203" pitchFamily="34" charset="0"/>
            </a:endParaRPr>
          </a:p>
        </p:txBody>
      </p:sp>
    </p:spTree>
    <p:extLst>
      <p:ext uri="{BB962C8B-B14F-4D97-AF65-F5344CB8AC3E}">
        <p14:creationId xmlns:p14="http://schemas.microsoft.com/office/powerpoint/2010/main" val="19090326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Imagen 18">
            <a:extLst>
              <a:ext uri="{FF2B5EF4-FFF2-40B4-BE49-F238E27FC236}">
                <a16:creationId xmlns:a16="http://schemas.microsoft.com/office/drawing/2014/main" id="{3687DD8C-06A4-4742-9647-19BCDD41AC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7750" y="1031347"/>
            <a:ext cx="11144250" cy="4524375"/>
          </a:xfrm>
          <a:prstGeom prst="rect">
            <a:avLst/>
          </a:prstGeom>
        </p:spPr>
      </p:pic>
      <p:sp>
        <p:nvSpPr>
          <p:cNvPr id="31" name="Forma libre: forma 30">
            <a:extLst>
              <a:ext uri="{FF2B5EF4-FFF2-40B4-BE49-F238E27FC236}">
                <a16:creationId xmlns:a16="http://schemas.microsoft.com/office/drawing/2014/main" id="{48A2FD59-E760-462B-8601-46431665DA18}"/>
              </a:ext>
            </a:extLst>
          </p:cNvPr>
          <p:cNvSpPr/>
          <p:nvPr/>
        </p:nvSpPr>
        <p:spPr>
          <a:xfrm>
            <a:off x="2" y="2"/>
            <a:ext cx="12191999" cy="6857999"/>
          </a:xfrm>
          <a:custGeom>
            <a:avLst/>
            <a:gdLst>
              <a:gd name="connsiteX0" fmla="*/ 10320390 w 12191999"/>
              <a:gd name="connsiteY0" fmla="*/ 4080659 h 6857999"/>
              <a:gd name="connsiteX1" fmla="*/ 8550536 w 12191999"/>
              <a:gd name="connsiteY1" fmla="*/ 5205720 h 6857999"/>
              <a:gd name="connsiteX2" fmla="*/ 8777639 w 12191999"/>
              <a:gd name="connsiteY2" fmla="*/ 5562980 h 6857999"/>
              <a:gd name="connsiteX3" fmla="*/ 10547493 w 12191999"/>
              <a:gd name="connsiteY3" fmla="*/ 4437920 h 6857999"/>
              <a:gd name="connsiteX4" fmla="*/ 10449676 w 12191999"/>
              <a:gd name="connsiteY4" fmla="*/ 3191494 h 6857999"/>
              <a:gd name="connsiteX5" fmla="*/ 7465454 w 12191999"/>
              <a:gd name="connsiteY5" fmla="*/ 5088504 h 6857999"/>
              <a:gd name="connsiteX6" fmla="*/ 7692557 w 12191999"/>
              <a:gd name="connsiteY6" fmla="*/ 5445764 h 6857999"/>
              <a:gd name="connsiteX7" fmla="*/ 10676779 w 12191999"/>
              <a:gd name="connsiteY7" fmla="*/ 3548754 h 6857999"/>
              <a:gd name="connsiteX8" fmla="*/ 10449675 w 12191999"/>
              <a:gd name="connsiteY8" fmla="*/ 2406693 h 6857999"/>
              <a:gd name="connsiteX9" fmla="*/ 6829327 w 12191999"/>
              <a:gd name="connsiteY9" fmla="*/ 4708076 h 6857999"/>
              <a:gd name="connsiteX10" fmla="*/ 7056430 w 12191999"/>
              <a:gd name="connsiteY10" fmla="*/ 5065336 h 6857999"/>
              <a:gd name="connsiteX11" fmla="*/ 10676778 w 12191999"/>
              <a:gd name="connsiteY11" fmla="*/ 2763954 h 6857999"/>
              <a:gd name="connsiteX12" fmla="*/ 10449675 w 12191999"/>
              <a:gd name="connsiteY12" fmla="*/ 1708158 h 6857999"/>
              <a:gd name="connsiteX13" fmla="*/ 6251909 w 12191999"/>
              <a:gd name="connsiteY13" fmla="*/ 4376593 h 6857999"/>
              <a:gd name="connsiteX14" fmla="*/ 6479012 w 12191999"/>
              <a:gd name="connsiteY14" fmla="*/ 4733854 h 6857999"/>
              <a:gd name="connsiteX15" fmla="*/ 10676778 w 12191999"/>
              <a:gd name="connsiteY15" fmla="*/ 2065418 h 6857999"/>
              <a:gd name="connsiteX16" fmla="*/ 9742971 w 12191999"/>
              <a:gd name="connsiteY16" fmla="*/ 1445345 h 6857999"/>
              <a:gd name="connsiteX17" fmla="*/ 6122623 w 12191999"/>
              <a:gd name="connsiteY17" fmla="*/ 3746727 h 6857999"/>
              <a:gd name="connsiteX18" fmla="*/ 6349726 w 12191999"/>
              <a:gd name="connsiteY18" fmla="*/ 4103987 h 6857999"/>
              <a:gd name="connsiteX19" fmla="*/ 9970074 w 12191999"/>
              <a:gd name="connsiteY19" fmla="*/ 1802605 h 6857999"/>
              <a:gd name="connsiteX20" fmla="*/ 9057327 w 12191999"/>
              <a:gd name="connsiteY20" fmla="*/ 1166811 h 6857999"/>
              <a:gd name="connsiteX21" fmla="*/ 6073105 w 12191999"/>
              <a:gd name="connsiteY21" fmla="*/ 3063821 h 6857999"/>
              <a:gd name="connsiteX22" fmla="*/ 6300208 w 12191999"/>
              <a:gd name="connsiteY22" fmla="*/ 3421081 h 6857999"/>
              <a:gd name="connsiteX23" fmla="*/ 9284430 w 12191999"/>
              <a:gd name="connsiteY23" fmla="*/ 1524071 h 6857999"/>
              <a:gd name="connsiteX24" fmla="*/ 8021761 w 12191999"/>
              <a:gd name="connsiteY24" fmla="*/ 1035428 h 6857999"/>
              <a:gd name="connsiteX25" fmla="*/ 6251907 w 12191999"/>
              <a:gd name="connsiteY25" fmla="*/ 2160489 h 6857999"/>
              <a:gd name="connsiteX26" fmla="*/ 6479011 w 12191999"/>
              <a:gd name="connsiteY26" fmla="*/ 2517749 h 6857999"/>
              <a:gd name="connsiteX27" fmla="*/ 8248864 w 12191999"/>
              <a:gd name="connsiteY27" fmla="*/ 1392688 h 6857999"/>
              <a:gd name="connsiteX28" fmla="*/ 0 w 12191999"/>
              <a:gd name="connsiteY28" fmla="*/ 0 h 6857999"/>
              <a:gd name="connsiteX29" fmla="*/ 12191999 w 12191999"/>
              <a:gd name="connsiteY29" fmla="*/ 0 h 6857999"/>
              <a:gd name="connsiteX30" fmla="*/ 12191999 w 12191999"/>
              <a:gd name="connsiteY30" fmla="*/ 6857999 h 6857999"/>
              <a:gd name="connsiteX31" fmla="*/ 0 w 12191999"/>
              <a:gd name="connsiteY31" fmla="*/ 6857999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2191999" h="6857999">
                <a:moveTo>
                  <a:pt x="10320390" y="4080659"/>
                </a:moveTo>
                <a:lnTo>
                  <a:pt x="8550536" y="5205720"/>
                </a:lnTo>
                <a:lnTo>
                  <a:pt x="8777639" y="5562980"/>
                </a:lnTo>
                <a:lnTo>
                  <a:pt x="10547493" y="4437920"/>
                </a:lnTo>
                <a:close/>
                <a:moveTo>
                  <a:pt x="10449676" y="3191494"/>
                </a:moveTo>
                <a:lnTo>
                  <a:pt x="7465454" y="5088504"/>
                </a:lnTo>
                <a:lnTo>
                  <a:pt x="7692557" y="5445764"/>
                </a:lnTo>
                <a:lnTo>
                  <a:pt x="10676779" y="3548754"/>
                </a:lnTo>
                <a:close/>
                <a:moveTo>
                  <a:pt x="10449675" y="2406693"/>
                </a:moveTo>
                <a:lnTo>
                  <a:pt x="6829327" y="4708076"/>
                </a:lnTo>
                <a:lnTo>
                  <a:pt x="7056430" y="5065336"/>
                </a:lnTo>
                <a:lnTo>
                  <a:pt x="10676778" y="2763954"/>
                </a:lnTo>
                <a:close/>
                <a:moveTo>
                  <a:pt x="10449675" y="1708158"/>
                </a:moveTo>
                <a:lnTo>
                  <a:pt x="6251909" y="4376593"/>
                </a:lnTo>
                <a:lnTo>
                  <a:pt x="6479012" y="4733854"/>
                </a:lnTo>
                <a:lnTo>
                  <a:pt x="10676778" y="2065418"/>
                </a:lnTo>
                <a:close/>
                <a:moveTo>
                  <a:pt x="9742971" y="1445345"/>
                </a:moveTo>
                <a:lnTo>
                  <a:pt x="6122623" y="3746727"/>
                </a:lnTo>
                <a:lnTo>
                  <a:pt x="6349726" y="4103987"/>
                </a:lnTo>
                <a:lnTo>
                  <a:pt x="9970074" y="1802605"/>
                </a:lnTo>
                <a:close/>
                <a:moveTo>
                  <a:pt x="9057327" y="1166811"/>
                </a:moveTo>
                <a:lnTo>
                  <a:pt x="6073105" y="3063821"/>
                </a:lnTo>
                <a:lnTo>
                  <a:pt x="6300208" y="3421081"/>
                </a:lnTo>
                <a:lnTo>
                  <a:pt x="9284430" y="1524071"/>
                </a:lnTo>
                <a:close/>
                <a:moveTo>
                  <a:pt x="8021761" y="1035428"/>
                </a:moveTo>
                <a:lnTo>
                  <a:pt x="6251907" y="2160489"/>
                </a:lnTo>
                <a:lnTo>
                  <a:pt x="6479011" y="2517749"/>
                </a:lnTo>
                <a:lnTo>
                  <a:pt x="8248864" y="1392688"/>
                </a:lnTo>
                <a:close/>
                <a:moveTo>
                  <a:pt x="0" y="0"/>
                </a:moveTo>
                <a:lnTo>
                  <a:pt x="12191999" y="0"/>
                </a:lnTo>
                <a:lnTo>
                  <a:pt x="12191999" y="6857999"/>
                </a:lnTo>
                <a:lnTo>
                  <a:pt x="0" y="6857999"/>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s-CO" dirty="0">
              <a:solidFill>
                <a:schemeClr val="tx1">
                  <a:lumMod val="95000"/>
                  <a:lumOff val="5000"/>
                </a:schemeClr>
              </a:solidFill>
            </a:endParaRPr>
          </a:p>
        </p:txBody>
      </p:sp>
      <p:sp>
        <p:nvSpPr>
          <p:cNvPr id="32" name="CuadroTexto 31">
            <a:extLst>
              <a:ext uri="{FF2B5EF4-FFF2-40B4-BE49-F238E27FC236}">
                <a16:creationId xmlns:a16="http://schemas.microsoft.com/office/drawing/2014/main" id="{871AC833-EF9A-4BF1-A550-581F3B4A0AF6}"/>
              </a:ext>
            </a:extLst>
          </p:cNvPr>
          <p:cNvSpPr txBox="1"/>
          <p:nvPr/>
        </p:nvSpPr>
        <p:spPr>
          <a:xfrm>
            <a:off x="1481664" y="2816480"/>
            <a:ext cx="4072470" cy="1200329"/>
          </a:xfrm>
          <a:prstGeom prst="rect">
            <a:avLst/>
          </a:prstGeom>
          <a:noFill/>
        </p:spPr>
        <p:txBody>
          <a:bodyPr wrap="square" rtlCol="0">
            <a:spAutoFit/>
          </a:bodyPr>
          <a:lstStyle/>
          <a:p>
            <a:pPr algn="r"/>
            <a:r>
              <a:rPr lang="en-US" sz="3600" dirty="0">
                <a:solidFill>
                  <a:schemeClr val="accent1">
                    <a:lumMod val="50000"/>
                  </a:schemeClr>
                </a:solidFill>
                <a:latin typeface="Bahnschrift SemiBold" panose="020B0502040204020203" pitchFamily="34" charset="0"/>
              </a:rPr>
              <a:t>¡GRACIAS POR SU ATENCION!</a:t>
            </a:r>
            <a:endParaRPr lang="es-CO" sz="3600" dirty="0">
              <a:solidFill>
                <a:schemeClr val="accent1">
                  <a:lumMod val="50000"/>
                </a:schemeClr>
              </a:solidFill>
              <a:latin typeface="Bahnschrift SemiBold" panose="020B0502040204020203" pitchFamily="34" charset="0"/>
            </a:endParaRPr>
          </a:p>
        </p:txBody>
      </p:sp>
    </p:spTree>
    <p:extLst>
      <p:ext uri="{BB962C8B-B14F-4D97-AF65-F5344CB8AC3E}">
        <p14:creationId xmlns:p14="http://schemas.microsoft.com/office/powerpoint/2010/main" val="13296000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 name="Imagen 37">
            <a:extLst>
              <a:ext uri="{FF2B5EF4-FFF2-40B4-BE49-F238E27FC236}">
                <a16:creationId xmlns:a16="http://schemas.microsoft.com/office/drawing/2014/main" id="{8B950720-A529-42CA-BD24-EDE1A26BB0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5" name="Forma libre: forma 24">
            <a:extLst>
              <a:ext uri="{FF2B5EF4-FFF2-40B4-BE49-F238E27FC236}">
                <a16:creationId xmlns:a16="http://schemas.microsoft.com/office/drawing/2014/main" id="{801BAEAE-6F62-412A-BDDE-19D78F15C32F}"/>
              </a:ext>
            </a:extLst>
          </p:cNvPr>
          <p:cNvSpPr/>
          <p:nvPr/>
        </p:nvSpPr>
        <p:spPr>
          <a:xfrm>
            <a:off x="2733675" y="-11544"/>
            <a:ext cx="9458326" cy="6869544"/>
          </a:xfrm>
          <a:custGeom>
            <a:avLst/>
            <a:gdLst>
              <a:gd name="connsiteX0" fmla="*/ 1512357 w 9055095"/>
              <a:gd name="connsiteY0" fmla="*/ 0 h 6858000"/>
              <a:gd name="connsiteX1" fmla="*/ 9055095 w 9055095"/>
              <a:gd name="connsiteY1" fmla="*/ 0 h 6858000"/>
              <a:gd name="connsiteX2" fmla="*/ 9055095 w 9055095"/>
              <a:gd name="connsiteY2" fmla="*/ 6858000 h 6858000"/>
              <a:gd name="connsiteX3" fmla="*/ 1512357 w 9055095"/>
              <a:gd name="connsiteY3" fmla="*/ 6858000 h 6858000"/>
              <a:gd name="connsiteX4" fmla="*/ 1512356 w 9055095"/>
              <a:gd name="connsiteY4" fmla="*/ 0 h 6858000"/>
              <a:gd name="connsiteX5" fmla="*/ 1512356 w 9055095"/>
              <a:gd name="connsiteY5" fmla="*/ 6858000 h 6858000"/>
              <a:gd name="connsiteX6" fmla="*/ 0 w 9055095"/>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055095" h="6858000">
                <a:moveTo>
                  <a:pt x="1512357" y="0"/>
                </a:moveTo>
                <a:lnTo>
                  <a:pt x="9055095" y="0"/>
                </a:lnTo>
                <a:lnTo>
                  <a:pt x="9055095" y="6858000"/>
                </a:lnTo>
                <a:lnTo>
                  <a:pt x="1512357" y="6858000"/>
                </a:lnTo>
                <a:close/>
                <a:moveTo>
                  <a:pt x="1512356" y="0"/>
                </a:moveTo>
                <a:lnTo>
                  <a:pt x="1512356" y="6858000"/>
                </a:lnTo>
                <a:lnTo>
                  <a:pt x="0" y="6858000"/>
                </a:lnTo>
                <a:close/>
              </a:path>
            </a:pathLst>
          </a:custGeom>
          <a:solidFill>
            <a:schemeClr val="accent1">
              <a:lumMod val="75000"/>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nchor="ctr">
            <a:noAutofit/>
          </a:bodyPr>
          <a:lstStyle/>
          <a:p>
            <a:pPr algn="ctr"/>
            <a:endParaRPr lang="es-CO" dirty="0"/>
          </a:p>
        </p:txBody>
      </p:sp>
      <p:sp>
        <p:nvSpPr>
          <p:cNvPr id="12" name="Forma libre: forma 11">
            <a:extLst>
              <a:ext uri="{FF2B5EF4-FFF2-40B4-BE49-F238E27FC236}">
                <a16:creationId xmlns:a16="http://schemas.microsoft.com/office/drawing/2014/main" id="{2C162981-E1B3-465B-8FA0-A02F0A36E8F2}"/>
              </a:ext>
            </a:extLst>
          </p:cNvPr>
          <p:cNvSpPr/>
          <p:nvPr/>
        </p:nvSpPr>
        <p:spPr>
          <a:xfrm rot="16200000">
            <a:off x="2661228" y="-2661228"/>
            <a:ext cx="6869543" cy="12192000"/>
          </a:xfrm>
          <a:custGeom>
            <a:avLst/>
            <a:gdLst>
              <a:gd name="connsiteX0" fmla="*/ 5 w 6858000"/>
              <a:gd name="connsiteY0" fmla="*/ 1 h 12192000"/>
              <a:gd name="connsiteX1" fmla="*/ 0 w 6858000"/>
              <a:gd name="connsiteY1" fmla="*/ 1 h 12192000"/>
              <a:gd name="connsiteX2" fmla="*/ 0 w 6858000"/>
              <a:gd name="connsiteY2" fmla="*/ 0 h 12192000"/>
              <a:gd name="connsiteX3" fmla="*/ 6858000 w 6858000"/>
              <a:gd name="connsiteY3" fmla="*/ 1 h 12192000"/>
              <a:gd name="connsiteX4" fmla="*/ 6858000 w 6858000"/>
              <a:gd name="connsiteY4" fmla="*/ 1507958 h 12192000"/>
              <a:gd name="connsiteX5" fmla="*/ 5 w 6858000"/>
              <a:gd name="connsiteY5" fmla="*/ 1 h 12192000"/>
              <a:gd name="connsiteX6" fmla="*/ 6858000 w 6858000"/>
              <a:gd name="connsiteY6" fmla="*/ 5077328 h 12192000"/>
              <a:gd name="connsiteX7" fmla="*/ 6858000 w 6858000"/>
              <a:gd name="connsiteY7" fmla="*/ 12192000 h 12192000"/>
              <a:gd name="connsiteX8" fmla="*/ 0 w 6858000"/>
              <a:gd name="connsiteY8" fmla="*/ 12192000 h 12192000"/>
              <a:gd name="connsiteX9" fmla="*/ 0 w 6858000"/>
              <a:gd name="connsiteY9" fmla="*/ 5077328 h 12192000"/>
              <a:gd name="connsiteX10" fmla="*/ 0 w 6858000"/>
              <a:gd name="connsiteY10" fmla="*/ 3569370 h 12192000"/>
              <a:gd name="connsiteX11" fmla="*/ 6858000 w 6858000"/>
              <a:gd name="connsiteY11" fmla="*/ 5077328 h 12192000"/>
              <a:gd name="connsiteX12" fmla="*/ 6858000 w 6858000"/>
              <a:gd name="connsiteY12" fmla="*/ 0 h 12192000"/>
              <a:gd name="connsiteX13" fmla="*/ 6858000 w 6858000"/>
              <a:gd name="connsiteY13" fmla="*/ 1 h 12192000"/>
              <a:gd name="connsiteX14" fmla="*/ 6858000 w 6858000"/>
              <a:gd name="connsiteY14" fmla="*/ 1 h 12192000"/>
              <a:gd name="connsiteX15" fmla="*/ 6858000 w 6858000"/>
              <a:gd name="connsiteY15" fmla="*/ 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6858000" h="12192000">
                <a:moveTo>
                  <a:pt x="5" y="1"/>
                </a:moveTo>
                <a:lnTo>
                  <a:pt x="0" y="1"/>
                </a:lnTo>
                <a:lnTo>
                  <a:pt x="0" y="0"/>
                </a:lnTo>
                <a:close/>
                <a:moveTo>
                  <a:pt x="6858000" y="1"/>
                </a:moveTo>
                <a:lnTo>
                  <a:pt x="6858000" y="1507958"/>
                </a:lnTo>
                <a:lnTo>
                  <a:pt x="5" y="1"/>
                </a:lnTo>
                <a:close/>
                <a:moveTo>
                  <a:pt x="6858000" y="5077328"/>
                </a:moveTo>
                <a:lnTo>
                  <a:pt x="6858000" y="12192000"/>
                </a:lnTo>
                <a:lnTo>
                  <a:pt x="0" y="12192000"/>
                </a:lnTo>
                <a:lnTo>
                  <a:pt x="0" y="5077328"/>
                </a:lnTo>
                <a:lnTo>
                  <a:pt x="0" y="3569370"/>
                </a:lnTo>
                <a:lnTo>
                  <a:pt x="6858000" y="5077328"/>
                </a:lnTo>
                <a:close/>
                <a:moveTo>
                  <a:pt x="6858000" y="0"/>
                </a:moveTo>
                <a:lnTo>
                  <a:pt x="6858000" y="1"/>
                </a:lnTo>
                <a:lnTo>
                  <a:pt x="6858000" y="1"/>
                </a:lnTo>
                <a:lnTo>
                  <a:pt x="6858000" y="0"/>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s-CO">
              <a:solidFill>
                <a:schemeClr val="bg1"/>
              </a:solidFill>
            </a:endParaRPr>
          </a:p>
        </p:txBody>
      </p:sp>
      <p:sp>
        <p:nvSpPr>
          <p:cNvPr id="33" name="CuadroTexto 32">
            <a:extLst>
              <a:ext uri="{FF2B5EF4-FFF2-40B4-BE49-F238E27FC236}">
                <a16:creationId xmlns:a16="http://schemas.microsoft.com/office/drawing/2014/main" id="{92B74C67-EF53-41D5-95BD-C38ED023D9E8}"/>
              </a:ext>
            </a:extLst>
          </p:cNvPr>
          <p:cNvSpPr txBox="1"/>
          <p:nvPr/>
        </p:nvSpPr>
        <p:spPr>
          <a:xfrm>
            <a:off x="5172073" y="2148034"/>
            <a:ext cx="5686425" cy="3970318"/>
          </a:xfrm>
          <a:prstGeom prst="rect">
            <a:avLst/>
          </a:prstGeom>
          <a:noFill/>
        </p:spPr>
        <p:txBody>
          <a:bodyPr wrap="square" rtlCol="0">
            <a:spAutoFit/>
          </a:bodyPr>
          <a:lstStyle/>
          <a:p>
            <a:pPr marL="0" indent="0" algn="just">
              <a:buNone/>
            </a:pPr>
            <a:r>
              <a:rPr lang="es-CO" dirty="0">
                <a:solidFill>
                  <a:schemeClr val="bg1"/>
                </a:solidFill>
              </a:rPr>
              <a:t>ISO/IEC 25000, conocida como SQuaRE (System and Software Quality Requirements and Evaluation), es una familia de normas que tiene por objetivo la creación de un marco de trabajo común para evaluar la calidad del producto software.</a:t>
            </a:r>
          </a:p>
          <a:p>
            <a:pPr marL="0" indent="0" algn="just">
              <a:buNone/>
            </a:pPr>
            <a:endParaRPr lang="es-CO" dirty="0">
              <a:solidFill>
                <a:schemeClr val="bg1"/>
              </a:solidFill>
            </a:endParaRPr>
          </a:p>
          <a:p>
            <a:pPr marL="0" indent="0" algn="just">
              <a:buNone/>
            </a:pPr>
            <a:r>
              <a:rPr lang="es-CO" dirty="0">
                <a:solidFill>
                  <a:schemeClr val="bg1"/>
                </a:solidFill>
              </a:rPr>
              <a:t>La familia ISO/IEC 25000 es el resultado de la evolución de otras normas anteriores, especialmente de las normas ISO/IEC 9126, que describe las particularidades de un modelo de calidad del producto software, e ISO/IEC 14598, que abordaba el proceso de evaluación de productos software. Esta familia de normas ISO/IEC 25000 se encuentra compuesta por cinco divisiones.</a:t>
            </a:r>
          </a:p>
          <a:p>
            <a:endParaRPr lang="es-CO" dirty="0">
              <a:solidFill>
                <a:schemeClr val="bg1"/>
              </a:solidFill>
            </a:endParaRPr>
          </a:p>
        </p:txBody>
      </p:sp>
      <p:sp>
        <p:nvSpPr>
          <p:cNvPr id="34" name="CuadroTexto 33">
            <a:extLst>
              <a:ext uri="{FF2B5EF4-FFF2-40B4-BE49-F238E27FC236}">
                <a16:creationId xmlns:a16="http://schemas.microsoft.com/office/drawing/2014/main" id="{0C9978C9-1E01-4FD9-9A57-749F90B0DB06}"/>
              </a:ext>
            </a:extLst>
          </p:cNvPr>
          <p:cNvSpPr txBox="1"/>
          <p:nvPr/>
        </p:nvSpPr>
        <p:spPr>
          <a:xfrm>
            <a:off x="5172073" y="1293646"/>
            <a:ext cx="5686425" cy="584775"/>
          </a:xfrm>
          <a:prstGeom prst="rect">
            <a:avLst/>
          </a:prstGeom>
          <a:noFill/>
        </p:spPr>
        <p:txBody>
          <a:bodyPr wrap="square" rtlCol="0">
            <a:spAutoFit/>
          </a:bodyPr>
          <a:lstStyle/>
          <a:p>
            <a:pPr algn="r"/>
            <a:r>
              <a:rPr lang="es-ES" sz="3200" dirty="0">
                <a:solidFill>
                  <a:schemeClr val="bg1"/>
                </a:solidFill>
                <a:latin typeface="Bahnschrift SemiBold" panose="020B0502040204020203" pitchFamily="34" charset="0"/>
              </a:rPr>
              <a:t>¿QUE ES ISO/IEC 25000?</a:t>
            </a:r>
            <a:endParaRPr lang="es-CO" sz="3200" dirty="0">
              <a:solidFill>
                <a:schemeClr val="bg1"/>
              </a:solidFill>
              <a:latin typeface="Bahnschrift SemiBold" panose="020B0502040204020203" pitchFamily="34" charset="0"/>
            </a:endParaRPr>
          </a:p>
        </p:txBody>
      </p:sp>
    </p:spTree>
    <p:extLst>
      <p:ext uri="{BB962C8B-B14F-4D97-AF65-F5344CB8AC3E}">
        <p14:creationId xmlns:p14="http://schemas.microsoft.com/office/powerpoint/2010/main" val="5628121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 name="Imagen 37">
            <a:extLst>
              <a:ext uri="{FF2B5EF4-FFF2-40B4-BE49-F238E27FC236}">
                <a16:creationId xmlns:a16="http://schemas.microsoft.com/office/drawing/2014/main" id="{8B950720-A529-42CA-BD24-EDE1A26BB0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5" name="Forma libre: forma 24">
            <a:extLst>
              <a:ext uri="{FF2B5EF4-FFF2-40B4-BE49-F238E27FC236}">
                <a16:creationId xmlns:a16="http://schemas.microsoft.com/office/drawing/2014/main" id="{801BAEAE-6F62-412A-BDDE-19D78F15C32F}"/>
              </a:ext>
            </a:extLst>
          </p:cNvPr>
          <p:cNvSpPr/>
          <p:nvPr/>
        </p:nvSpPr>
        <p:spPr>
          <a:xfrm>
            <a:off x="2733675" y="-11544"/>
            <a:ext cx="9458326" cy="6869544"/>
          </a:xfrm>
          <a:custGeom>
            <a:avLst/>
            <a:gdLst>
              <a:gd name="connsiteX0" fmla="*/ 1512357 w 9055095"/>
              <a:gd name="connsiteY0" fmla="*/ 0 h 6858000"/>
              <a:gd name="connsiteX1" fmla="*/ 9055095 w 9055095"/>
              <a:gd name="connsiteY1" fmla="*/ 0 h 6858000"/>
              <a:gd name="connsiteX2" fmla="*/ 9055095 w 9055095"/>
              <a:gd name="connsiteY2" fmla="*/ 6858000 h 6858000"/>
              <a:gd name="connsiteX3" fmla="*/ 1512357 w 9055095"/>
              <a:gd name="connsiteY3" fmla="*/ 6858000 h 6858000"/>
              <a:gd name="connsiteX4" fmla="*/ 1512356 w 9055095"/>
              <a:gd name="connsiteY4" fmla="*/ 0 h 6858000"/>
              <a:gd name="connsiteX5" fmla="*/ 1512356 w 9055095"/>
              <a:gd name="connsiteY5" fmla="*/ 6858000 h 6858000"/>
              <a:gd name="connsiteX6" fmla="*/ 0 w 9055095"/>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055095" h="6858000">
                <a:moveTo>
                  <a:pt x="1512357" y="0"/>
                </a:moveTo>
                <a:lnTo>
                  <a:pt x="9055095" y="0"/>
                </a:lnTo>
                <a:lnTo>
                  <a:pt x="9055095" y="6858000"/>
                </a:lnTo>
                <a:lnTo>
                  <a:pt x="1512357" y="6858000"/>
                </a:lnTo>
                <a:close/>
                <a:moveTo>
                  <a:pt x="1512356" y="0"/>
                </a:moveTo>
                <a:lnTo>
                  <a:pt x="1512356" y="6858000"/>
                </a:lnTo>
                <a:lnTo>
                  <a:pt x="0" y="6858000"/>
                </a:lnTo>
                <a:close/>
              </a:path>
            </a:pathLst>
          </a:custGeom>
          <a:solidFill>
            <a:schemeClr val="accent1">
              <a:lumMod val="75000"/>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nchor="ctr">
            <a:noAutofit/>
          </a:bodyPr>
          <a:lstStyle/>
          <a:p>
            <a:pPr algn="ctr"/>
            <a:endParaRPr lang="es-CO" dirty="0"/>
          </a:p>
        </p:txBody>
      </p:sp>
      <p:sp>
        <p:nvSpPr>
          <p:cNvPr id="12" name="Forma libre: forma 11">
            <a:extLst>
              <a:ext uri="{FF2B5EF4-FFF2-40B4-BE49-F238E27FC236}">
                <a16:creationId xmlns:a16="http://schemas.microsoft.com/office/drawing/2014/main" id="{2C162981-E1B3-465B-8FA0-A02F0A36E8F2}"/>
              </a:ext>
            </a:extLst>
          </p:cNvPr>
          <p:cNvSpPr/>
          <p:nvPr/>
        </p:nvSpPr>
        <p:spPr>
          <a:xfrm rot="16200000">
            <a:off x="2661228" y="-2661228"/>
            <a:ext cx="6869543" cy="12192000"/>
          </a:xfrm>
          <a:custGeom>
            <a:avLst/>
            <a:gdLst>
              <a:gd name="connsiteX0" fmla="*/ 5 w 6858000"/>
              <a:gd name="connsiteY0" fmla="*/ 1 h 12192000"/>
              <a:gd name="connsiteX1" fmla="*/ 0 w 6858000"/>
              <a:gd name="connsiteY1" fmla="*/ 1 h 12192000"/>
              <a:gd name="connsiteX2" fmla="*/ 0 w 6858000"/>
              <a:gd name="connsiteY2" fmla="*/ 0 h 12192000"/>
              <a:gd name="connsiteX3" fmla="*/ 6858000 w 6858000"/>
              <a:gd name="connsiteY3" fmla="*/ 1 h 12192000"/>
              <a:gd name="connsiteX4" fmla="*/ 6858000 w 6858000"/>
              <a:gd name="connsiteY4" fmla="*/ 1507958 h 12192000"/>
              <a:gd name="connsiteX5" fmla="*/ 5 w 6858000"/>
              <a:gd name="connsiteY5" fmla="*/ 1 h 12192000"/>
              <a:gd name="connsiteX6" fmla="*/ 6858000 w 6858000"/>
              <a:gd name="connsiteY6" fmla="*/ 5077328 h 12192000"/>
              <a:gd name="connsiteX7" fmla="*/ 6858000 w 6858000"/>
              <a:gd name="connsiteY7" fmla="*/ 12192000 h 12192000"/>
              <a:gd name="connsiteX8" fmla="*/ 0 w 6858000"/>
              <a:gd name="connsiteY8" fmla="*/ 12192000 h 12192000"/>
              <a:gd name="connsiteX9" fmla="*/ 0 w 6858000"/>
              <a:gd name="connsiteY9" fmla="*/ 5077328 h 12192000"/>
              <a:gd name="connsiteX10" fmla="*/ 0 w 6858000"/>
              <a:gd name="connsiteY10" fmla="*/ 3569370 h 12192000"/>
              <a:gd name="connsiteX11" fmla="*/ 6858000 w 6858000"/>
              <a:gd name="connsiteY11" fmla="*/ 5077328 h 12192000"/>
              <a:gd name="connsiteX12" fmla="*/ 6858000 w 6858000"/>
              <a:gd name="connsiteY12" fmla="*/ 0 h 12192000"/>
              <a:gd name="connsiteX13" fmla="*/ 6858000 w 6858000"/>
              <a:gd name="connsiteY13" fmla="*/ 1 h 12192000"/>
              <a:gd name="connsiteX14" fmla="*/ 6858000 w 6858000"/>
              <a:gd name="connsiteY14" fmla="*/ 1 h 12192000"/>
              <a:gd name="connsiteX15" fmla="*/ 6858000 w 6858000"/>
              <a:gd name="connsiteY15" fmla="*/ 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6858000" h="12192000">
                <a:moveTo>
                  <a:pt x="5" y="1"/>
                </a:moveTo>
                <a:lnTo>
                  <a:pt x="0" y="1"/>
                </a:lnTo>
                <a:lnTo>
                  <a:pt x="0" y="0"/>
                </a:lnTo>
                <a:close/>
                <a:moveTo>
                  <a:pt x="6858000" y="1"/>
                </a:moveTo>
                <a:lnTo>
                  <a:pt x="6858000" y="1507958"/>
                </a:lnTo>
                <a:lnTo>
                  <a:pt x="5" y="1"/>
                </a:lnTo>
                <a:close/>
                <a:moveTo>
                  <a:pt x="6858000" y="5077328"/>
                </a:moveTo>
                <a:lnTo>
                  <a:pt x="6858000" y="12192000"/>
                </a:lnTo>
                <a:lnTo>
                  <a:pt x="0" y="12192000"/>
                </a:lnTo>
                <a:lnTo>
                  <a:pt x="0" y="5077328"/>
                </a:lnTo>
                <a:lnTo>
                  <a:pt x="0" y="3569370"/>
                </a:lnTo>
                <a:lnTo>
                  <a:pt x="6858000" y="5077328"/>
                </a:lnTo>
                <a:close/>
                <a:moveTo>
                  <a:pt x="6858000" y="0"/>
                </a:moveTo>
                <a:lnTo>
                  <a:pt x="6858000" y="1"/>
                </a:lnTo>
                <a:lnTo>
                  <a:pt x="6858000" y="1"/>
                </a:lnTo>
                <a:lnTo>
                  <a:pt x="6858000" y="0"/>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s-CO">
              <a:solidFill>
                <a:schemeClr val="bg1"/>
              </a:solidFill>
            </a:endParaRPr>
          </a:p>
        </p:txBody>
      </p:sp>
      <p:sp>
        <p:nvSpPr>
          <p:cNvPr id="33" name="CuadroTexto 32">
            <a:extLst>
              <a:ext uri="{FF2B5EF4-FFF2-40B4-BE49-F238E27FC236}">
                <a16:creationId xmlns:a16="http://schemas.microsoft.com/office/drawing/2014/main" id="{92B74C67-EF53-41D5-95BD-C38ED023D9E8}"/>
              </a:ext>
            </a:extLst>
          </p:cNvPr>
          <p:cNvSpPr txBox="1"/>
          <p:nvPr/>
        </p:nvSpPr>
        <p:spPr>
          <a:xfrm>
            <a:off x="5172073" y="2148034"/>
            <a:ext cx="5686425" cy="3416320"/>
          </a:xfrm>
          <a:prstGeom prst="rect">
            <a:avLst/>
          </a:prstGeom>
          <a:noFill/>
        </p:spPr>
        <p:txBody>
          <a:bodyPr wrap="square" rtlCol="0">
            <a:spAutoFit/>
          </a:bodyPr>
          <a:lstStyle/>
          <a:p>
            <a:pPr marL="0" indent="0" algn="just">
              <a:buNone/>
            </a:pPr>
            <a:r>
              <a:rPr lang="es-CO" dirty="0">
                <a:solidFill>
                  <a:schemeClr val="bg1"/>
                </a:solidFill>
              </a:rPr>
              <a:t>El objetivo general de la creación del estándar ISO/IEC 25000 es organizar, enriquecer y unificar las series que cubren dos procesos principales: especificación de requisitos de calidad del software y evaluación de la calidad del software, soportada por el proceso de medición de calidad del software.</a:t>
            </a:r>
          </a:p>
          <a:p>
            <a:pPr marL="0" indent="0" algn="just">
              <a:buNone/>
            </a:pPr>
            <a:endParaRPr lang="es-CO" dirty="0">
              <a:solidFill>
                <a:schemeClr val="bg1"/>
              </a:solidFill>
            </a:endParaRPr>
          </a:p>
          <a:p>
            <a:pPr marL="0" indent="0" algn="just">
              <a:buNone/>
            </a:pPr>
            <a:r>
              <a:rPr lang="es-CO" dirty="0">
                <a:solidFill>
                  <a:schemeClr val="bg1"/>
                </a:solidFill>
              </a:rPr>
              <a:t>Las características de calidad y sus mediciones asociadas pueden ser útiles no solamente para evaluar el producto software sino también para definir los requerimientos de calidad.</a:t>
            </a:r>
          </a:p>
          <a:p>
            <a:endParaRPr lang="es-CO" dirty="0">
              <a:solidFill>
                <a:schemeClr val="bg1"/>
              </a:solidFill>
            </a:endParaRPr>
          </a:p>
        </p:txBody>
      </p:sp>
      <p:sp>
        <p:nvSpPr>
          <p:cNvPr id="34" name="CuadroTexto 33">
            <a:extLst>
              <a:ext uri="{FF2B5EF4-FFF2-40B4-BE49-F238E27FC236}">
                <a16:creationId xmlns:a16="http://schemas.microsoft.com/office/drawing/2014/main" id="{0C9978C9-1E01-4FD9-9A57-749F90B0DB06}"/>
              </a:ext>
            </a:extLst>
          </p:cNvPr>
          <p:cNvSpPr txBox="1"/>
          <p:nvPr/>
        </p:nvSpPr>
        <p:spPr>
          <a:xfrm>
            <a:off x="5172073" y="1293646"/>
            <a:ext cx="5686425" cy="584775"/>
          </a:xfrm>
          <a:prstGeom prst="rect">
            <a:avLst/>
          </a:prstGeom>
          <a:noFill/>
        </p:spPr>
        <p:txBody>
          <a:bodyPr wrap="square" rtlCol="0">
            <a:spAutoFit/>
          </a:bodyPr>
          <a:lstStyle/>
          <a:p>
            <a:pPr algn="r"/>
            <a:r>
              <a:rPr lang="es-ES" sz="3200" dirty="0">
                <a:solidFill>
                  <a:schemeClr val="bg1"/>
                </a:solidFill>
                <a:latin typeface="Bahnschrift SemiBold" panose="020B0502040204020203" pitchFamily="34" charset="0"/>
              </a:rPr>
              <a:t>OBJETIVO GENERAL</a:t>
            </a:r>
            <a:endParaRPr lang="es-CO" sz="3200" dirty="0">
              <a:solidFill>
                <a:schemeClr val="bg1"/>
              </a:solidFill>
              <a:latin typeface="Bahnschrift SemiBold" panose="020B0502040204020203" pitchFamily="34" charset="0"/>
            </a:endParaRPr>
          </a:p>
        </p:txBody>
      </p:sp>
    </p:spTree>
    <p:extLst>
      <p:ext uri="{BB962C8B-B14F-4D97-AF65-F5344CB8AC3E}">
        <p14:creationId xmlns:p14="http://schemas.microsoft.com/office/powerpoint/2010/main" val="13340135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 name="Imagen 37">
            <a:extLst>
              <a:ext uri="{FF2B5EF4-FFF2-40B4-BE49-F238E27FC236}">
                <a16:creationId xmlns:a16="http://schemas.microsoft.com/office/drawing/2014/main" id="{8B950720-A529-42CA-BD24-EDE1A26BB0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5" name="Forma libre: forma 24">
            <a:extLst>
              <a:ext uri="{FF2B5EF4-FFF2-40B4-BE49-F238E27FC236}">
                <a16:creationId xmlns:a16="http://schemas.microsoft.com/office/drawing/2014/main" id="{801BAEAE-6F62-412A-BDDE-19D78F15C32F}"/>
              </a:ext>
            </a:extLst>
          </p:cNvPr>
          <p:cNvSpPr/>
          <p:nvPr/>
        </p:nvSpPr>
        <p:spPr>
          <a:xfrm>
            <a:off x="2733675" y="-11544"/>
            <a:ext cx="9458326" cy="6869544"/>
          </a:xfrm>
          <a:custGeom>
            <a:avLst/>
            <a:gdLst>
              <a:gd name="connsiteX0" fmla="*/ 1512357 w 9055095"/>
              <a:gd name="connsiteY0" fmla="*/ 0 h 6858000"/>
              <a:gd name="connsiteX1" fmla="*/ 9055095 w 9055095"/>
              <a:gd name="connsiteY1" fmla="*/ 0 h 6858000"/>
              <a:gd name="connsiteX2" fmla="*/ 9055095 w 9055095"/>
              <a:gd name="connsiteY2" fmla="*/ 6858000 h 6858000"/>
              <a:gd name="connsiteX3" fmla="*/ 1512357 w 9055095"/>
              <a:gd name="connsiteY3" fmla="*/ 6858000 h 6858000"/>
              <a:gd name="connsiteX4" fmla="*/ 1512356 w 9055095"/>
              <a:gd name="connsiteY4" fmla="*/ 0 h 6858000"/>
              <a:gd name="connsiteX5" fmla="*/ 1512356 w 9055095"/>
              <a:gd name="connsiteY5" fmla="*/ 6858000 h 6858000"/>
              <a:gd name="connsiteX6" fmla="*/ 0 w 9055095"/>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055095" h="6858000">
                <a:moveTo>
                  <a:pt x="1512357" y="0"/>
                </a:moveTo>
                <a:lnTo>
                  <a:pt x="9055095" y="0"/>
                </a:lnTo>
                <a:lnTo>
                  <a:pt x="9055095" y="6858000"/>
                </a:lnTo>
                <a:lnTo>
                  <a:pt x="1512357" y="6858000"/>
                </a:lnTo>
                <a:close/>
                <a:moveTo>
                  <a:pt x="1512356" y="0"/>
                </a:moveTo>
                <a:lnTo>
                  <a:pt x="1512356" y="6858000"/>
                </a:lnTo>
                <a:lnTo>
                  <a:pt x="0" y="6858000"/>
                </a:lnTo>
                <a:close/>
              </a:path>
            </a:pathLst>
          </a:custGeom>
          <a:solidFill>
            <a:schemeClr val="accent1">
              <a:lumMod val="75000"/>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nchor="ctr">
            <a:noAutofit/>
          </a:bodyPr>
          <a:lstStyle/>
          <a:p>
            <a:pPr algn="ctr"/>
            <a:endParaRPr lang="es-CO" dirty="0"/>
          </a:p>
        </p:txBody>
      </p:sp>
      <p:sp>
        <p:nvSpPr>
          <p:cNvPr id="12" name="Forma libre: forma 11">
            <a:extLst>
              <a:ext uri="{FF2B5EF4-FFF2-40B4-BE49-F238E27FC236}">
                <a16:creationId xmlns:a16="http://schemas.microsoft.com/office/drawing/2014/main" id="{2C162981-E1B3-465B-8FA0-A02F0A36E8F2}"/>
              </a:ext>
            </a:extLst>
          </p:cNvPr>
          <p:cNvSpPr/>
          <p:nvPr/>
        </p:nvSpPr>
        <p:spPr>
          <a:xfrm rot="16200000">
            <a:off x="2661228" y="-2661228"/>
            <a:ext cx="6869543" cy="12192000"/>
          </a:xfrm>
          <a:custGeom>
            <a:avLst/>
            <a:gdLst>
              <a:gd name="connsiteX0" fmla="*/ 5 w 6858000"/>
              <a:gd name="connsiteY0" fmla="*/ 1 h 12192000"/>
              <a:gd name="connsiteX1" fmla="*/ 0 w 6858000"/>
              <a:gd name="connsiteY1" fmla="*/ 1 h 12192000"/>
              <a:gd name="connsiteX2" fmla="*/ 0 w 6858000"/>
              <a:gd name="connsiteY2" fmla="*/ 0 h 12192000"/>
              <a:gd name="connsiteX3" fmla="*/ 6858000 w 6858000"/>
              <a:gd name="connsiteY3" fmla="*/ 1 h 12192000"/>
              <a:gd name="connsiteX4" fmla="*/ 6858000 w 6858000"/>
              <a:gd name="connsiteY4" fmla="*/ 1507958 h 12192000"/>
              <a:gd name="connsiteX5" fmla="*/ 5 w 6858000"/>
              <a:gd name="connsiteY5" fmla="*/ 1 h 12192000"/>
              <a:gd name="connsiteX6" fmla="*/ 6858000 w 6858000"/>
              <a:gd name="connsiteY6" fmla="*/ 5077328 h 12192000"/>
              <a:gd name="connsiteX7" fmla="*/ 6858000 w 6858000"/>
              <a:gd name="connsiteY7" fmla="*/ 12192000 h 12192000"/>
              <a:gd name="connsiteX8" fmla="*/ 0 w 6858000"/>
              <a:gd name="connsiteY8" fmla="*/ 12192000 h 12192000"/>
              <a:gd name="connsiteX9" fmla="*/ 0 w 6858000"/>
              <a:gd name="connsiteY9" fmla="*/ 5077328 h 12192000"/>
              <a:gd name="connsiteX10" fmla="*/ 0 w 6858000"/>
              <a:gd name="connsiteY10" fmla="*/ 3569370 h 12192000"/>
              <a:gd name="connsiteX11" fmla="*/ 6858000 w 6858000"/>
              <a:gd name="connsiteY11" fmla="*/ 5077328 h 12192000"/>
              <a:gd name="connsiteX12" fmla="*/ 6858000 w 6858000"/>
              <a:gd name="connsiteY12" fmla="*/ 0 h 12192000"/>
              <a:gd name="connsiteX13" fmla="*/ 6858000 w 6858000"/>
              <a:gd name="connsiteY13" fmla="*/ 1 h 12192000"/>
              <a:gd name="connsiteX14" fmla="*/ 6858000 w 6858000"/>
              <a:gd name="connsiteY14" fmla="*/ 1 h 12192000"/>
              <a:gd name="connsiteX15" fmla="*/ 6858000 w 6858000"/>
              <a:gd name="connsiteY15" fmla="*/ 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6858000" h="12192000">
                <a:moveTo>
                  <a:pt x="5" y="1"/>
                </a:moveTo>
                <a:lnTo>
                  <a:pt x="0" y="1"/>
                </a:lnTo>
                <a:lnTo>
                  <a:pt x="0" y="0"/>
                </a:lnTo>
                <a:close/>
                <a:moveTo>
                  <a:pt x="6858000" y="1"/>
                </a:moveTo>
                <a:lnTo>
                  <a:pt x="6858000" y="1507958"/>
                </a:lnTo>
                <a:lnTo>
                  <a:pt x="5" y="1"/>
                </a:lnTo>
                <a:close/>
                <a:moveTo>
                  <a:pt x="6858000" y="5077328"/>
                </a:moveTo>
                <a:lnTo>
                  <a:pt x="6858000" y="12192000"/>
                </a:lnTo>
                <a:lnTo>
                  <a:pt x="0" y="12192000"/>
                </a:lnTo>
                <a:lnTo>
                  <a:pt x="0" y="5077328"/>
                </a:lnTo>
                <a:lnTo>
                  <a:pt x="0" y="3569370"/>
                </a:lnTo>
                <a:lnTo>
                  <a:pt x="6858000" y="5077328"/>
                </a:lnTo>
                <a:close/>
                <a:moveTo>
                  <a:pt x="6858000" y="0"/>
                </a:moveTo>
                <a:lnTo>
                  <a:pt x="6858000" y="1"/>
                </a:lnTo>
                <a:lnTo>
                  <a:pt x="6858000" y="1"/>
                </a:lnTo>
                <a:lnTo>
                  <a:pt x="6858000" y="0"/>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s-CO" dirty="0">
              <a:solidFill>
                <a:schemeClr val="bg1"/>
              </a:solidFill>
            </a:endParaRPr>
          </a:p>
        </p:txBody>
      </p:sp>
      <p:sp>
        <p:nvSpPr>
          <p:cNvPr id="34" name="CuadroTexto 33">
            <a:extLst>
              <a:ext uri="{FF2B5EF4-FFF2-40B4-BE49-F238E27FC236}">
                <a16:creationId xmlns:a16="http://schemas.microsoft.com/office/drawing/2014/main" id="{0C9978C9-1E01-4FD9-9A57-749F90B0DB06}"/>
              </a:ext>
            </a:extLst>
          </p:cNvPr>
          <p:cNvSpPr txBox="1"/>
          <p:nvPr/>
        </p:nvSpPr>
        <p:spPr>
          <a:xfrm>
            <a:off x="5172073" y="102764"/>
            <a:ext cx="5686425" cy="1077218"/>
          </a:xfrm>
          <a:prstGeom prst="rect">
            <a:avLst/>
          </a:prstGeom>
          <a:noFill/>
        </p:spPr>
        <p:txBody>
          <a:bodyPr wrap="square" rtlCol="0">
            <a:spAutoFit/>
          </a:bodyPr>
          <a:lstStyle/>
          <a:p>
            <a:pPr algn="r"/>
            <a:r>
              <a:rPr lang="es-ES" sz="3200" dirty="0">
                <a:solidFill>
                  <a:schemeClr val="bg1"/>
                </a:solidFill>
                <a:latin typeface="Bahnschrift SemiBold" panose="020B0502040204020203" pitchFamily="34" charset="0"/>
              </a:rPr>
              <a:t>DIVISION PARA LA GESTION DE LA CALIDAD</a:t>
            </a:r>
            <a:endParaRPr lang="es-CO" sz="3200" dirty="0">
              <a:solidFill>
                <a:schemeClr val="bg1"/>
              </a:solidFill>
              <a:latin typeface="Bahnschrift SemiBold" panose="020B0502040204020203" pitchFamily="34" charset="0"/>
            </a:endParaRPr>
          </a:p>
        </p:txBody>
      </p:sp>
      <p:sp>
        <p:nvSpPr>
          <p:cNvPr id="2" name="Paralelogramo 1">
            <a:extLst>
              <a:ext uri="{FF2B5EF4-FFF2-40B4-BE49-F238E27FC236}">
                <a16:creationId xmlns:a16="http://schemas.microsoft.com/office/drawing/2014/main" id="{E006FB29-CDEC-4842-A75C-1232D160191C}"/>
              </a:ext>
            </a:extLst>
          </p:cNvPr>
          <p:cNvSpPr/>
          <p:nvPr/>
        </p:nvSpPr>
        <p:spPr>
          <a:xfrm>
            <a:off x="5737228" y="2418623"/>
            <a:ext cx="4938961" cy="846221"/>
          </a:xfrm>
          <a:prstGeom prst="parallelogram">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9" name="Paralelogramo 8">
            <a:extLst>
              <a:ext uri="{FF2B5EF4-FFF2-40B4-BE49-F238E27FC236}">
                <a16:creationId xmlns:a16="http://schemas.microsoft.com/office/drawing/2014/main" id="{3F5DB813-AA0B-4099-B4FC-CA21108C3C54}"/>
              </a:ext>
            </a:extLst>
          </p:cNvPr>
          <p:cNvSpPr/>
          <p:nvPr/>
        </p:nvSpPr>
        <p:spPr>
          <a:xfrm>
            <a:off x="6793444" y="2582570"/>
            <a:ext cx="3694360" cy="753087"/>
          </a:xfrm>
          <a:prstGeom prst="parallelogram">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4" name="CuadroTexto 3">
            <a:extLst>
              <a:ext uri="{FF2B5EF4-FFF2-40B4-BE49-F238E27FC236}">
                <a16:creationId xmlns:a16="http://schemas.microsoft.com/office/drawing/2014/main" id="{25A0EBBD-9848-44DB-A8C7-3ABD863520D0}"/>
              </a:ext>
            </a:extLst>
          </p:cNvPr>
          <p:cNvSpPr txBox="1"/>
          <p:nvPr/>
        </p:nvSpPr>
        <p:spPr>
          <a:xfrm>
            <a:off x="6029331" y="2520083"/>
            <a:ext cx="694267" cy="646331"/>
          </a:xfrm>
          <a:prstGeom prst="rect">
            <a:avLst/>
          </a:prstGeom>
          <a:noFill/>
        </p:spPr>
        <p:txBody>
          <a:bodyPr wrap="square" rtlCol="0">
            <a:spAutoFit/>
          </a:bodyPr>
          <a:lstStyle/>
          <a:p>
            <a:r>
              <a:rPr lang="es-ES" sz="3600" b="1" dirty="0">
                <a:solidFill>
                  <a:schemeClr val="bg1"/>
                </a:solidFill>
              </a:rPr>
              <a:t>02</a:t>
            </a:r>
            <a:endParaRPr lang="es-CO" sz="3600" b="1" dirty="0">
              <a:solidFill>
                <a:schemeClr val="bg1"/>
              </a:solidFill>
            </a:endParaRPr>
          </a:p>
        </p:txBody>
      </p:sp>
      <p:sp>
        <p:nvSpPr>
          <p:cNvPr id="3" name="CuadroTexto 2">
            <a:extLst>
              <a:ext uri="{FF2B5EF4-FFF2-40B4-BE49-F238E27FC236}">
                <a16:creationId xmlns:a16="http://schemas.microsoft.com/office/drawing/2014/main" id="{72F01E09-4906-4A03-AB8C-B5B4C425E810}"/>
              </a:ext>
            </a:extLst>
          </p:cNvPr>
          <p:cNvSpPr txBox="1"/>
          <p:nvPr/>
        </p:nvSpPr>
        <p:spPr>
          <a:xfrm>
            <a:off x="7046509" y="2635947"/>
            <a:ext cx="3188229" cy="646331"/>
          </a:xfrm>
          <a:prstGeom prst="rect">
            <a:avLst/>
          </a:prstGeom>
          <a:noFill/>
        </p:spPr>
        <p:txBody>
          <a:bodyPr wrap="square" rtlCol="0">
            <a:spAutoFit/>
          </a:bodyPr>
          <a:lstStyle/>
          <a:p>
            <a:pPr algn="ctr"/>
            <a:r>
              <a:rPr lang="es-ES" b="1" dirty="0">
                <a:solidFill>
                  <a:schemeClr val="accent1">
                    <a:lumMod val="75000"/>
                  </a:schemeClr>
                </a:solidFill>
              </a:rPr>
              <a:t>ISO/IEC 2501n: División para el modelo de calidad</a:t>
            </a:r>
            <a:endParaRPr lang="es-CO" b="1" dirty="0">
              <a:solidFill>
                <a:schemeClr val="accent1">
                  <a:lumMod val="75000"/>
                </a:schemeClr>
              </a:solidFill>
            </a:endParaRPr>
          </a:p>
        </p:txBody>
      </p:sp>
      <p:sp>
        <p:nvSpPr>
          <p:cNvPr id="11" name="Paralelogramo 10">
            <a:extLst>
              <a:ext uri="{FF2B5EF4-FFF2-40B4-BE49-F238E27FC236}">
                <a16:creationId xmlns:a16="http://schemas.microsoft.com/office/drawing/2014/main" id="{6E98DF9A-B9EE-4DDB-996D-BDB5EFD793BC}"/>
              </a:ext>
            </a:extLst>
          </p:cNvPr>
          <p:cNvSpPr/>
          <p:nvPr/>
        </p:nvSpPr>
        <p:spPr>
          <a:xfrm>
            <a:off x="5548843" y="3499604"/>
            <a:ext cx="4938961" cy="846221"/>
          </a:xfrm>
          <a:prstGeom prst="parallelogram">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3" name="Paralelogramo 12">
            <a:extLst>
              <a:ext uri="{FF2B5EF4-FFF2-40B4-BE49-F238E27FC236}">
                <a16:creationId xmlns:a16="http://schemas.microsoft.com/office/drawing/2014/main" id="{95D1447B-5BBE-43C7-B3B1-574F9493E6F1}"/>
              </a:ext>
            </a:extLst>
          </p:cNvPr>
          <p:cNvSpPr/>
          <p:nvPr/>
        </p:nvSpPr>
        <p:spPr>
          <a:xfrm>
            <a:off x="6605059" y="3663551"/>
            <a:ext cx="3694360" cy="753087"/>
          </a:xfrm>
          <a:prstGeom prst="parallelogram">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4" name="CuadroTexto 13">
            <a:extLst>
              <a:ext uri="{FF2B5EF4-FFF2-40B4-BE49-F238E27FC236}">
                <a16:creationId xmlns:a16="http://schemas.microsoft.com/office/drawing/2014/main" id="{9C7DD555-2635-4844-8E90-D77BA494277B}"/>
              </a:ext>
            </a:extLst>
          </p:cNvPr>
          <p:cNvSpPr txBox="1"/>
          <p:nvPr/>
        </p:nvSpPr>
        <p:spPr>
          <a:xfrm>
            <a:off x="5840946" y="3601064"/>
            <a:ext cx="694267" cy="646331"/>
          </a:xfrm>
          <a:prstGeom prst="rect">
            <a:avLst/>
          </a:prstGeom>
          <a:noFill/>
        </p:spPr>
        <p:txBody>
          <a:bodyPr wrap="square" rtlCol="0">
            <a:spAutoFit/>
          </a:bodyPr>
          <a:lstStyle/>
          <a:p>
            <a:r>
              <a:rPr lang="es-ES" sz="3600" b="1" dirty="0">
                <a:solidFill>
                  <a:schemeClr val="bg1"/>
                </a:solidFill>
              </a:rPr>
              <a:t>03</a:t>
            </a:r>
            <a:endParaRPr lang="es-CO" sz="3600" b="1" dirty="0">
              <a:solidFill>
                <a:schemeClr val="bg1"/>
              </a:solidFill>
            </a:endParaRPr>
          </a:p>
        </p:txBody>
      </p:sp>
      <p:sp>
        <p:nvSpPr>
          <p:cNvPr id="15" name="CuadroTexto 14">
            <a:extLst>
              <a:ext uri="{FF2B5EF4-FFF2-40B4-BE49-F238E27FC236}">
                <a16:creationId xmlns:a16="http://schemas.microsoft.com/office/drawing/2014/main" id="{496061EC-20B1-4A40-A5F0-7570036C451D}"/>
              </a:ext>
            </a:extLst>
          </p:cNvPr>
          <p:cNvSpPr txBox="1"/>
          <p:nvPr/>
        </p:nvSpPr>
        <p:spPr>
          <a:xfrm>
            <a:off x="6858124" y="3716928"/>
            <a:ext cx="3188229" cy="646331"/>
          </a:xfrm>
          <a:prstGeom prst="rect">
            <a:avLst/>
          </a:prstGeom>
          <a:noFill/>
        </p:spPr>
        <p:txBody>
          <a:bodyPr wrap="square" rtlCol="0">
            <a:spAutoFit/>
          </a:bodyPr>
          <a:lstStyle/>
          <a:p>
            <a:pPr algn="ctr"/>
            <a:r>
              <a:rPr lang="es-ES" b="1" dirty="0">
                <a:solidFill>
                  <a:schemeClr val="accent1">
                    <a:lumMod val="75000"/>
                  </a:schemeClr>
                </a:solidFill>
              </a:rPr>
              <a:t>ISO/IEC 2502n: División para la medición de calidad</a:t>
            </a:r>
            <a:endParaRPr lang="es-CO" b="1" dirty="0">
              <a:solidFill>
                <a:schemeClr val="accent1">
                  <a:lumMod val="75000"/>
                </a:schemeClr>
              </a:solidFill>
            </a:endParaRPr>
          </a:p>
        </p:txBody>
      </p:sp>
      <p:sp>
        <p:nvSpPr>
          <p:cNvPr id="20" name="Paralelogramo 19">
            <a:extLst>
              <a:ext uri="{FF2B5EF4-FFF2-40B4-BE49-F238E27FC236}">
                <a16:creationId xmlns:a16="http://schemas.microsoft.com/office/drawing/2014/main" id="{98C2684B-CDB7-4084-9135-0AC186F85277}"/>
              </a:ext>
            </a:extLst>
          </p:cNvPr>
          <p:cNvSpPr/>
          <p:nvPr/>
        </p:nvSpPr>
        <p:spPr>
          <a:xfrm>
            <a:off x="5360458" y="4580585"/>
            <a:ext cx="4938961" cy="846221"/>
          </a:xfrm>
          <a:prstGeom prst="parallelogram">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1" name="Paralelogramo 20">
            <a:extLst>
              <a:ext uri="{FF2B5EF4-FFF2-40B4-BE49-F238E27FC236}">
                <a16:creationId xmlns:a16="http://schemas.microsoft.com/office/drawing/2014/main" id="{9537DEC0-2208-489D-8AC3-7AC32BCCC4E2}"/>
              </a:ext>
            </a:extLst>
          </p:cNvPr>
          <p:cNvSpPr/>
          <p:nvPr/>
        </p:nvSpPr>
        <p:spPr>
          <a:xfrm>
            <a:off x="6416674" y="4744532"/>
            <a:ext cx="3694360" cy="753087"/>
          </a:xfrm>
          <a:prstGeom prst="parallelogram">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2" name="CuadroTexto 21">
            <a:extLst>
              <a:ext uri="{FF2B5EF4-FFF2-40B4-BE49-F238E27FC236}">
                <a16:creationId xmlns:a16="http://schemas.microsoft.com/office/drawing/2014/main" id="{1293FC26-8AEC-4507-B3E7-61853FF7219F}"/>
              </a:ext>
            </a:extLst>
          </p:cNvPr>
          <p:cNvSpPr txBox="1"/>
          <p:nvPr/>
        </p:nvSpPr>
        <p:spPr>
          <a:xfrm>
            <a:off x="5652561" y="4682045"/>
            <a:ext cx="694267" cy="646331"/>
          </a:xfrm>
          <a:prstGeom prst="rect">
            <a:avLst/>
          </a:prstGeom>
          <a:noFill/>
        </p:spPr>
        <p:txBody>
          <a:bodyPr wrap="square" rtlCol="0">
            <a:spAutoFit/>
          </a:bodyPr>
          <a:lstStyle/>
          <a:p>
            <a:r>
              <a:rPr lang="es-ES" sz="3600" b="1" dirty="0">
                <a:solidFill>
                  <a:schemeClr val="bg1"/>
                </a:solidFill>
              </a:rPr>
              <a:t>04</a:t>
            </a:r>
            <a:endParaRPr lang="es-CO" sz="3600" b="1" dirty="0">
              <a:solidFill>
                <a:schemeClr val="bg1"/>
              </a:solidFill>
            </a:endParaRPr>
          </a:p>
        </p:txBody>
      </p:sp>
      <p:sp>
        <p:nvSpPr>
          <p:cNvPr id="23" name="CuadroTexto 22">
            <a:extLst>
              <a:ext uri="{FF2B5EF4-FFF2-40B4-BE49-F238E27FC236}">
                <a16:creationId xmlns:a16="http://schemas.microsoft.com/office/drawing/2014/main" id="{8AA33B93-0AA3-4A36-838E-976499E73853}"/>
              </a:ext>
            </a:extLst>
          </p:cNvPr>
          <p:cNvSpPr txBox="1"/>
          <p:nvPr/>
        </p:nvSpPr>
        <p:spPr>
          <a:xfrm>
            <a:off x="6669739" y="4797909"/>
            <a:ext cx="3188229" cy="646331"/>
          </a:xfrm>
          <a:prstGeom prst="rect">
            <a:avLst/>
          </a:prstGeom>
          <a:noFill/>
        </p:spPr>
        <p:txBody>
          <a:bodyPr wrap="square" rtlCol="0">
            <a:spAutoFit/>
          </a:bodyPr>
          <a:lstStyle/>
          <a:p>
            <a:pPr algn="ctr"/>
            <a:r>
              <a:rPr lang="es-ES" b="1" dirty="0">
                <a:solidFill>
                  <a:schemeClr val="accent1">
                    <a:lumMod val="75000"/>
                  </a:schemeClr>
                </a:solidFill>
              </a:rPr>
              <a:t>ISO/IEC 2503n: División para los requisitos de calidad</a:t>
            </a:r>
            <a:endParaRPr lang="es-CO" b="1" dirty="0">
              <a:solidFill>
                <a:schemeClr val="accent1">
                  <a:lumMod val="75000"/>
                </a:schemeClr>
              </a:solidFill>
            </a:endParaRPr>
          </a:p>
        </p:txBody>
      </p:sp>
      <p:sp>
        <p:nvSpPr>
          <p:cNvPr id="24" name="Paralelogramo 23">
            <a:extLst>
              <a:ext uri="{FF2B5EF4-FFF2-40B4-BE49-F238E27FC236}">
                <a16:creationId xmlns:a16="http://schemas.microsoft.com/office/drawing/2014/main" id="{755E40FA-2A05-43D0-A5C5-7E81B0BD1A82}"/>
              </a:ext>
            </a:extLst>
          </p:cNvPr>
          <p:cNvSpPr/>
          <p:nvPr/>
        </p:nvSpPr>
        <p:spPr>
          <a:xfrm>
            <a:off x="5172073" y="5661566"/>
            <a:ext cx="4938961" cy="846221"/>
          </a:xfrm>
          <a:prstGeom prst="parallelogram">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6" name="Paralelogramo 25">
            <a:extLst>
              <a:ext uri="{FF2B5EF4-FFF2-40B4-BE49-F238E27FC236}">
                <a16:creationId xmlns:a16="http://schemas.microsoft.com/office/drawing/2014/main" id="{00B8423F-5E5F-477C-9D34-600C7637D1DA}"/>
              </a:ext>
            </a:extLst>
          </p:cNvPr>
          <p:cNvSpPr/>
          <p:nvPr/>
        </p:nvSpPr>
        <p:spPr>
          <a:xfrm>
            <a:off x="6228289" y="5825513"/>
            <a:ext cx="3694360" cy="753087"/>
          </a:xfrm>
          <a:prstGeom prst="parallelogram">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7" name="CuadroTexto 26">
            <a:extLst>
              <a:ext uri="{FF2B5EF4-FFF2-40B4-BE49-F238E27FC236}">
                <a16:creationId xmlns:a16="http://schemas.microsoft.com/office/drawing/2014/main" id="{907EB759-D081-4F2F-BF59-816141809972}"/>
              </a:ext>
            </a:extLst>
          </p:cNvPr>
          <p:cNvSpPr txBox="1"/>
          <p:nvPr/>
        </p:nvSpPr>
        <p:spPr>
          <a:xfrm>
            <a:off x="5464176" y="5763026"/>
            <a:ext cx="694267" cy="646331"/>
          </a:xfrm>
          <a:prstGeom prst="rect">
            <a:avLst/>
          </a:prstGeom>
          <a:noFill/>
        </p:spPr>
        <p:txBody>
          <a:bodyPr wrap="square" rtlCol="0">
            <a:spAutoFit/>
          </a:bodyPr>
          <a:lstStyle/>
          <a:p>
            <a:r>
              <a:rPr lang="es-ES" sz="3600" b="1" dirty="0">
                <a:solidFill>
                  <a:schemeClr val="bg1"/>
                </a:solidFill>
              </a:rPr>
              <a:t>05</a:t>
            </a:r>
            <a:endParaRPr lang="es-CO" sz="3600" b="1" dirty="0">
              <a:solidFill>
                <a:schemeClr val="bg1"/>
              </a:solidFill>
            </a:endParaRPr>
          </a:p>
        </p:txBody>
      </p:sp>
      <p:sp>
        <p:nvSpPr>
          <p:cNvPr id="28" name="CuadroTexto 27">
            <a:extLst>
              <a:ext uri="{FF2B5EF4-FFF2-40B4-BE49-F238E27FC236}">
                <a16:creationId xmlns:a16="http://schemas.microsoft.com/office/drawing/2014/main" id="{3C3ACF10-15E6-4C03-95E1-894A95B7F869}"/>
              </a:ext>
            </a:extLst>
          </p:cNvPr>
          <p:cNvSpPr txBox="1"/>
          <p:nvPr/>
        </p:nvSpPr>
        <p:spPr>
          <a:xfrm>
            <a:off x="6481354" y="5878890"/>
            <a:ext cx="3188229" cy="646331"/>
          </a:xfrm>
          <a:prstGeom prst="rect">
            <a:avLst/>
          </a:prstGeom>
          <a:noFill/>
        </p:spPr>
        <p:txBody>
          <a:bodyPr wrap="square" rtlCol="0">
            <a:spAutoFit/>
          </a:bodyPr>
          <a:lstStyle/>
          <a:p>
            <a:pPr algn="ctr"/>
            <a:r>
              <a:rPr lang="es-ES" b="1" dirty="0">
                <a:solidFill>
                  <a:schemeClr val="accent1">
                    <a:lumMod val="75000"/>
                  </a:schemeClr>
                </a:solidFill>
              </a:rPr>
              <a:t>ISO/IEC 2504n: División para la evaluación de calidad</a:t>
            </a:r>
            <a:endParaRPr lang="es-CO" b="1" dirty="0">
              <a:solidFill>
                <a:schemeClr val="accent1">
                  <a:lumMod val="75000"/>
                </a:schemeClr>
              </a:solidFill>
            </a:endParaRPr>
          </a:p>
        </p:txBody>
      </p:sp>
      <p:sp>
        <p:nvSpPr>
          <p:cNvPr id="35" name="Paralelogramo 34">
            <a:extLst>
              <a:ext uri="{FF2B5EF4-FFF2-40B4-BE49-F238E27FC236}">
                <a16:creationId xmlns:a16="http://schemas.microsoft.com/office/drawing/2014/main" id="{7E9B2E11-F718-4E23-AD7F-58A67DB8A30E}"/>
              </a:ext>
            </a:extLst>
          </p:cNvPr>
          <p:cNvSpPr/>
          <p:nvPr/>
        </p:nvSpPr>
        <p:spPr>
          <a:xfrm>
            <a:off x="5919537" y="1402341"/>
            <a:ext cx="4938961" cy="846221"/>
          </a:xfrm>
          <a:prstGeom prst="parallelogram">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6" name="Paralelogramo 35">
            <a:extLst>
              <a:ext uri="{FF2B5EF4-FFF2-40B4-BE49-F238E27FC236}">
                <a16:creationId xmlns:a16="http://schemas.microsoft.com/office/drawing/2014/main" id="{82E18E37-AC3F-40E0-BD5D-A7C1282EF942}"/>
              </a:ext>
            </a:extLst>
          </p:cNvPr>
          <p:cNvSpPr/>
          <p:nvPr/>
        </p:nvSpPr>
        <p:spPr>
          <a:xfrm>
            <a:off x="6975753" y="1566288"/>
            <a:ext cx="3694360" cy="753087"/>
          </a:xfrm>
          <a:prstGeom prst="parallelogram">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7" name="CuadroTexto 36">
            <a:extLst>
              <a:ext uri="{FF2B5EF4-FFF2-40B4-BE49-F238E27FC236}">
                <a16:creationId xmlns:a16="http://schemas.microsoft.com/office/drawing/2014/main" id="{756A7BD1-2AF5-4F6A-8030-486CEED7C9F4}"/>
              </a:ext>
            </a:extLst>
          </p:cNvPr>
          <p:cNvSpPr txBox="1"/>
          <p:nvPr/>
        </p:nvSpPr>
        <p:spPr>
          <a:xfrm>
            <a:off x="6211640" y="1503801"/>
            <a:ext cx="694267" cy="646331"/>
          </a:xfrm>
          <a:prstGeom prst="rect">
            <a:avLst/>
          </a:prstGeom>
          <a:noFill/>
        </p:spPr>
        <p:txBody>
          <a:bodyPr wrap="square" rtlCol="0">
            <a:spAutoFit/>
          </a:bodyPr>
          <a:lstStyle/>
          <a:p>
            <a:r>
              <a:rPr lang="es-ES" sz="3600" b="1" dirty="0">
                <a:solidFill>
                  <a:schemeClr val="bg1"/>
                </a:solidFill>
              </a:rPr>
              <a:t>01</a:t>
            </a:r>
            <a:endParaRPr lang="es-CO" sz="3600" b="1" dirty="0">
              <a:solidFill>
                <a:schemeClr val="bg1"/>
              </a:solidFill>
            </a:endParaRPr>
          </a:p>
        </p:txBody>
      </p:sp>
      <p:sp>
        <p:nvSpPr>
          <p:cNvPr id="39" name="CuadroTexto 38">
            <a:extLst>
              <a:ext uri="{FF2B5EF4-FFF2-40B4-BE49-F238E27FC236}">
                <a16:creationId xmlns:a16="http://schemas.microsoft.com/office/drawing/2014/main" id="{D20AA2B1-D057-4180-AFDC-56B500306D04}"/>
              </a:ext>
            </a:extLst>
          </p:cNvPr>
          <p:cNvSpPr txBox="1"/>
          <p:nvPr/>
        </p:nvSpPr>
        <p:spPr>
          <a:xfrm>
            <a:off x="7228818" y="1619665"/>
            <a:ext cx="3188229" cy="646331"/>
          </a:xfrm>
          <a:prstGeom prst="rect">
            <a:avLst/>
          </a:prstGeom>
          <a:noFill/>
        </p:spPr>
        <p:txBody>
          <a:bodyPr wrap="square" rtlCol="0">
            <a:spAutoFit/>
          </a:bodyPr>
          <a:lstStyle/>
          <a:p>
            <a:pPr algn="ctr"/>
            <a:r>
              <a:rPr lang="es-ES" b="1" dirty="0">
                <a:solidFill>
                  <a:schemeClr val="accent1">
                    <a:lumMod val="75000"/>
                  </a:schemeClr>
                </a:solidFill>
              </a:rPr>
              <a:t>ISO/IEC 2500n: División de gestión de la calidad</a:t>
            </a:r>
            <a:endParaRPr lang="es-CO" b="1" dirty="0">
              <a:solidFill>
                <a:schemeClr val="accent1">
                  <a:lumMod val="75000"/>
                </a:schemeClr>
              </a:solidFill>
            </a:endParaRPr>
          </a:p>
        </p:txBody>
      </p:sp>
    </p:spTree>
    <p:extLst>
      <p:ext uri="{BB962C8B-B14F-4D97-AF65-F5344CB8AC3E}">
        <p14:creationId xmlns:p14="http://schemas.microsoft.com/office/powerpoint/2010/main" val="40343760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 name="Imagen 37">
            <a:extLst>
              <a:ext uri="{FF2B5EF4-FFF2-40B4-BE49-F238E27FC236}">
                <a16:creationId xmlns:a16="http://schemas.microsoft.com/office/drawing/2014/main" id="{8B950720-A529-42CA-BD24-EDE1A26BB0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5" name="Forma libre: forma 24">
            <a:extLst>
              <a:ext uri="{FF2B5EF4-FFF2-40B4-BE49-F238E27FC236}">
                <a16:creationId xmlns:a16="http://schemas.microsoft.com/office/drawing/2014/main" id="{801BAEAE-6F62-412A-BDDE-19D78F15C32F}"/>
              </a:ext>
            </a:extLst>
          </p:cNvPr>
          <p:cNvSpPr/>
          <p:nvPr/>
        </p:nvSpPr>
        <p:spPr>
          <a:xfrm>
            <a:off x="2733675" y="-11544"/>
            <a:ext cx="9458326" cy="6869544"/>
          </a:xfrm>
          <a:custGeom>
            <a:avLst/>
            <a:gdLst>
              <a:gd name="connsiteX0" fmla="*/ 1512357 w 9055095"/>
              <a:gd name="connsiteY0" fmla="*/ 0 h 6858000"/>
              <a:gd name="connsiteX1" fmla="*/ 9055095 w 9055095"/>
              <a:gd name="connsiteY1" fmla="*/ 0 h 6858000"/>
              <a:gd name="connsiteX2" fmla="*/ 9055095 w 9055095"/>
              <a:gd name="connsiteY2" fmla="*/ 6858000 h 6858000"/>
              <a:gd name="connsiteX3" fmla="*/ 1512357 w 9055095"/>
              <a:gd name="connsiteY3" fmla="*/ 6858000 h 6858000"/>
              <a:gd name="connsiteX4" fmla="*/ 1512356 w 9055095"/>
              <a:gd name="connsiteY4" fmla="*/ 0 h 6858000"/>
              <a:gd name="connsiteX5" fmla="*/ 1512356 w 9055095"/>
              <a:gd name="connsiteY5" fmla="*/ 6858000 h 6858000"/>
              <a:gd name="connsiteX6" fmla="*/ 0 w 9055095"/>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055095" h="6858000">
                <a:moveTo>
                  <a:pt x="1512357" y="0"/>
                </a:moveTo>
                <a:lnTo>
                  <a:pt x="9055095" y="0"/>
                </a:lnTo>
                <a:lnTo>
                  <a:pt x="9055095" y="6858000"/>
                </a:lnTo>
                <a:lnTo>
                  <a:pt x="1512357" y="6858000"/>
                </a:lnTo>
                <a:close/>
                <a:moveTo>
                  <a:pt x="1512356" y="0"/>
                </a:moveTo>
                <a:lnTo>
                  <a:pt x="1512356" y="6858000"/>
                </a:lnTo>
                <a:lnTo>
                  <a:pt x="0" y="6858000"/>
                </a:lnTo>
                <a:close/>
              </a:path>
            </a:pathLst>
          </a:custGeom>
          <a:solidFill>
            <a:schemeClr val="accent1">
              <a:lumMod val="75000"/>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nchor="ctr">
            <a:noAutofit/>
          </a:bodyPr>
          <a:lstStyle/>
          <a:p>
            <a:pPr algn="ctr"/>
            <a:endParaRPr lang="es-CO" dirty="0"/>
          </a:p>
        </p:txBody>
      </p:sp>
      <p:sp>
        <p:nvSpPr>
          <p:cNvPr id="12" name="Forma libre: forma 11">
            <a:extLst>
              <a:ext uri="{FF2B5EF4-FFF2-40B4-BE49-F238E27FC236}">
                <a16:creationId xmlns:a16="http://schemas.microsoft.com/office/drawing/2014/main" id="{2C162981-E1B3-465B-8FA0-A02F0A36E8F2}"/>
              </a:ext>
            </a:extLst>
          </p:cNvPr>
          <p:cNvSpPr/>
          <p:nvPr/>
        </p:nvSpPr>
        <p:spPr>
          <a:xfrm rot="16200000">
            <a:off x="2661228" y="-2661228"/>
            <a:ext cx="6869543" cy="12192000"/>
          </a:xfrm>
          <a:custGeom>
            <a:avLst/>
            <a:gdLst>
              <a:gd name="connsiteX0" fmla="*/ 5 w 6858000"/>
              <a:gd name="connsiteY0" fmla="*/ 1 h 12192000"/>
              <a:gd name="connsiteX1" fmla="*/ 0 w 6858000"/>
              <a:gd name="connsiteY1" fmla="*/ 1 h 12192000"/>
              <a:gd name="connsiteX2" fmla="*/ 0 w 6858000"/>
              <a:gd name="connsiteY2" fmla="*/ 0 h 12192000"/>
              <a:gd name="connsiteX3" fmla="*/ 6858000 w 6858000"/>
              <a:gd name="connsiteY3" fmla="*/ 1 h 12192000"/>
              <a:gd name="connsiteX4" fmla="*/ 6858000 w 6858000"/>
              <a:gd name="connsiteY4" fmla="*/ 1507958 h 12192000"/>
              <a:gd name="connsiteX5" fmla="*/ 5 w 6858000"/>
              <a:gd name="connsiteY5" fmla="*/ 1 h 12192000"/>
              <a:gd name="connsiteX6" fmla="*/ 6858000 w 6858000"/>
              <a:gd name="connsiteY6" fmla="*/ 5077328 h 12192000"/>
              <a:gd name="connsiteX7" fmla="*/ 6858000 w 6858000"/>
              <a:gd name="connsiteY7" fmla="*/ 12192000 h 12192000"/>
              <a:gd name="connsiteX8" fmla="*/ 0 w 6858000"/>
              <a:gd name="connsiteY8" fmla="*/ 12192000 h 12192000"/>
              <a:gd name="connsiteX9" fmla="*/ 0 w 6858000"/>
              <a:gd name="connsiteY9" fmla="*/ 5077328 h 12192000"/>
              <a:gd name="connsiteX10" fmla="*/ 0 w 6858000"/>
              <a:gd name="connsiteY10" fmla="*/ 3569370 h 12192000"/>
              <a:gd name="connsiteX11" fmla="*/ 6858000 w 6858000"/>
              <a:gd name="connsiteY11" fmla="*/ 5077328 h 12192000"/>
              <a:gd name="connsiteX12" fmla="*/ 6858000 w 6858000"/>
              <a:gd name="connsiteY12" fmla="*/ 0 h 12192000"/>
              <a:gd name="connsiteX13" fmla="*/ 6858000 w 6858000"/>
              <a:gd name="connsiteY13" fmla="*/ 1 h 12192000"/>
              <a:gd name="connsiteX14" fmla="*/ 6858000 w 6858000"/>
              <a:gd name="connsiteY14" fmla="*/ 1 h 12192000"/>
              <a:gd name="connsiteX15" fmla="*/ 6858000 w 6858000"/>
              <a:gd name="connsiteY15" fmla="*/ 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6858000" h="12192000">
                <a:moveTo>
                  <a:pt x="5" y="1"/>
                </a:moveTo>
                <a:lnTo>
                  <a:pt x="0" y="1"/>
                </a:lnTo>
                <a:lnTo>
                  <a:pt x="0" y="0"/>
                </a:lnTo>
                <a:close/>
                <a:moveTo>
                  <a:pt x="6858000" y="1"/>
                </a:moveTo>
                <a:lnTo>
                  <a:pt x="6858000" y="1507958"/>
                </a:lnTo>
                <a:lnTo>
                  <a:pt x="5" y="1"/>
                </a:lnTo>
                <a:close/>
                <a:moveTo>
                  <a:pt x="6858000" y="5077328"/>
                </a:moveTo>
                <a:lnTo>
                  <a:pt x="6858000" y="12192000"/>
                </a:lnTo>
                <a:lnTo>
                  <a:pt x="0" y="12192000"/>
                </a:lnTo>
                <a:lnTo>
                  <a:pt x="0" y="5077328"/>
                </a:lnTo>
                <a:lnTo>
                  <a:pt x="0" y="3569370"/>
                </a:lnTo>
                <a:lnTo>
                  <a:pt x="6858000" y="5077328"/>
                </a:lnTo>
                <a:close/>
                <a:moveTo>
                  <a:pt x="6858000" y="0"/>
                </a:moveTo>
                <a:lnTo>
                  <a:pt x="6858000" y="1"/>
                </a:lnTo>
                <a:lnTo>
                  <a:pt x="6858000" y="1"/>
                </a:lnTo>
                <a:lnTo>
                  <a:pt x="6858000" y="0"/>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s-CO" dirty="0">
              <a:solidFill>
                <a:schemeClr val="bg1"/>
              </a:solidFill>
            </a:endParaRPr>
          </a:p>
        </p:txBody>
      </p:sp>
      <p:sp>
        <p:nvSpPr>
          <p:cNvPr id="34" name="CuadroTexto 33">
            <a:extLst>
              <a:ext uri="{FF2B5EF4-FFF2-40B4-BE49-F238E27FC236}">
                <a16:creationId xmlns:a16="http://schemas.microsoft.com/office/drawing/2014/main" id="{0C9978C9-1E01-4FD9-9A57-749F90B0DB06}"/>
              </a:ext>
            </a:extLst>
          </p:cNvPr>
          <p:cNvSpPr txBox="1"/>
          <p:nvPr/>
        </p:nvSpPr>
        <p:spPr>
          <a:xfrm>
            <a:off x="5172073" y="382164"/>
            <a:ext cx="5686425" cy="1077218"/>
          </a:xfrm>
          <a:prstGeom prst="rect">
            <a:avLst/>
          </a:prstGeom>
          <a:noFill/>
        </p:spPr>
        <p:txBody>
          <a:bodyPr wrap="square" rtlCol="0">
            <a:spAutoFit/>
          </a:bodyPr>
          <a:lstStyle/>
          <a:p>
            <a:pPr algn="r"/>
            <a:r>
              <a:rPr lang="es-ES" sz="3200" b="1" dirty="0">
                <a:solidFill>
                  <a:schemeClr val="bg1"/>
                </a:solidFill>
                <a:latin typeface="Bahnschrift SemiBold" panose="020B0502040204020203" pitchFamily="34" charset="0"/>
              </a:rPr>
              <a:t>ISO/IEC 2500N: DIVISIÓN DE GESTIÓN DE LA CALIDAD</a:t>
            </a:r>
            <a:endParaRPr lang="es-CO" sz="3200" b="1" dirty="0">
              <a:solidFill>
                <a:schemeClr val="bg1"/>
              </a:solidFill>
              <a:latin typeface="Bahnschrift SemiBold" panose="020B0502040204020203" pitchFamily="34" charset="0"/>
            </a:endParaRPr>
          </a:p>
        </p:txBody>
      </p:sp>
      <p:sp>
        <p:nvSpPr>
          <p:cNvPr id="11" name="Paralelogramo 10">
            <a:extLst>
              <a:ext uri="{FF2B5EF4-FFF2-40B4-BE49-F238E27FC236}">
                <a16:creationId xmlns:a16="http://schemas.microsoft.com/office/drawing/2014/main" id="{6E98DF9A-B9EE-4DDB-996D-BDB5EFD793BC}"/>
              </a:ext>
            </a:extLst>
          </p:cNvPr>
          <p:cNvSpPr/>
          <p:nvPr/>
        </p:nvSpPr>
        <p:spPr>
          <a:xfrm>
            <a:off x="5916498" y="3492318"/>
            <a:ext cx="4938961" cy="846221"/>
          </a:xfrm>
          <a:prstGeom prst="parallelogram">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3" name="Paralelogramo 12">
            <a:extLst>
              <a:ext uri="{FF2B5EF4-FFF2-40B4-BE49-F238E27FC236}">
                <a16:creationId xmlns:a16="http://schemas.microsoft.com/office/drawing/2014/main" id="{95D1447B-5BBE-43C7-B3B1-574F9493E6F1}"/>
              </a:ext>
            </a:extLst>
          </p:cNvPr>
          <p:cNvSpPr/>
          <p:nvPr/>
        </p:nvSpPr>
        <p:spPr>
          <a:xfrm>
            <a:off x="6972714" y="3656265"/>
            <a:ext cx="3694360" cy="753087"/>
          </a:xfrm>
          <a:prstGeom prst="parallelogram">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4" name="CuadroTexto 13">
            <a:extLst>
              <a:ext uri="{FF2B5EF4-FFF2-40B4-BE49-F238E27FC236}">
                <a16:creationId xmlns:a16="http://schemas.microsoft.com/office/drawing/2014/main" id="{9C7DD555-2635-4844-8E90-D77BA494277B}"/>
              </a:ext>
            </a:extLst>
          </p:cNvPr>
          <p:cNvSpPr txBox="1"/>
          <p:nvPr/>
        </p:nvSpPr>
        <p:spPr>
          <a:xfrm>
            <a:off x="6208601" y="3593778"/>
            <a:ext cx="694267" cy="646331"/>
          </a:xfrm>
          <a:prstGeom prst="rect">
            <a:avLst/>
          </a:prstGeom>
          <a:noFill/>
        </p:spPr>
        <p:txBody>
          <a:bodyPr wrap="square" rtlCol="0">
            <a:spAutoFit/>
          </a:bodyPr>
          <a:lstStyle/>
          <a:p>
            <a:r>
              <a:rPr lang="es-ES" sz="3600" b="1" dirty="0">
                <a:solidFill>
                  <a:schemeClr val="bg1"/>
                </a:solidFill>
              </a:rPr>
              <a:t>01</a:t>
            </a:r>
            <a:endParaRPr lang="es-CO" sz="3600" b="1" dirty="0">
              <a:solidFill>
                <a:schemeClr val="bg1"/>
              </a:solidFill>
            </a:endParaRPr>
          </a:p>
        </p:txBody>
      </p:sp>
      <p:sp>
        <p:nvSpPr>
          <p:cNvPr id="15" name="CuadroTexto 14">
            <a:extLst>
              <a:ext uri="{FF2B5EF4-FFF2-40B4-BE49-F238E27FC236}">
                <a16:creationId xmlns:a16="http://schemas.microsoft.com/office/drawing/2014/main" id="{496061EC-20B1-4A40-A5F0-7570036C451D}"/>
              </a:ext>
            </a:extLst>
          </p:cNvPr>
          <p:cNvSpPr txBox="1"/>
          <p:nvPr/>
        </p:nvSpPr>
        <p:spPr>
          <a:xfrm>
            <a:off x="7225779" y="3709642"/>
            <a:ext cx="3188229" cy="646331"/>
          </a:xfrm>
          <a:prstGeom prst="rect">
            <a:avLst/>
          </a:prstGeom>
          <a:noFill/>
        </p:spPr>
        <p:txBody>
          <a:bodyPr wrap="square" rtlCol="0">
            <a:spAutoFit/>
          </a:bodyPr>
          <a:lstStyle/>
          <a:p>
            <a:pPr algn="ctr"/>
            <a:r>
              <a:rPr lang="es-CO" b="1" dirty="0">
                <a:solidFill>
                  <a:schemeClr val="accent1">
                    <a:lumMod val="75000"/>
                  </a:schemeClr>
                </a:solidFill>
              </a:rPr>
              <a:t>ISO/IEC 25000 - Cuide to SQuaRE</a:t>
            </a:r>
          </a:p>
        </p:txBody>
      </p:sp>
      <p:sp>
        <p:nvSpPr>
          <p:cNvPr id="20" name="Paralelogramo 19">
            <a:extLst>
              <a:ext uri="{FF2B5EF4-FFF2-40B4-BE49-F238E27FC236}">
                <a16:creationId xmlns:a16="http://schemas.microsoft.com/office/drawing/2014/main" id="{98C2684B-CDB7-4084-9135-0AC186F85277}"/>
              </a:ext>
            </a:extLst>
          </p:cNvPr>
          <p:cNvSpPr/>
          <p:nvPr/>
        </p:nvSpPr>
        <p:spPr>
          <a:xfrm>
            <a:off x="5728113" y="4573299"/>
            <a:ext cx="4938961" cy="846221"/>
          </a:xfrm>
          <a:prstGeom prst="parallelogram">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1" name="Paralelogramo 20">
            <a:extLst>
              <a:ext uri="{FF2B5EF4-FFF2-40B4-BE49-F238E27FC236}">
                <a16:creationId xmlns:a16="http://schemas.microsoft.com/office/drawing/2014/main" id="{9537DEC0-2208-489D-8AC3-7AC32BCCC4E2}"/>
              </a:ext>
            </a:extLst>
          </p:cNvPr>
          <p:cNvSpPr/>
          <p:nvPr/>
        </p:nvSpPr>
        <p:spPr>
          <a:xfrm>
            <a:off x="6784329" y="4737246"/>
            <a:ext cx="3694360" cy="753087"/>
          </a:xfrm>
          <a:prstGeom prst="parallelogram">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2" name="CuadroTexto 21">
            <a:extLst>
              <a:ext uri="{FF2B5EF4-FFF2-40B4-BE49-F238E27FC236}">
                <a16:creationId xmlns:a16="http://schemas.microsoft.com/office/drawing/2014/main" id="{1293FC26-8AEC-4507-B3E7-61853FF7219F}"/>
              </a:ext>
            </a:extLst>
          </p:cNvPr>
          <p:cNvSpPr txBox="1"/>
          <p:nvPr/>
        </p:nvSpPr>
        <p:spPr>
          <a:xfrm>
            <a:off x="6020216" y="4674759"/>
            <a:ext cx="694267" cy="646331"/>
          </a:xfrm>
          <a:prstGeom prst="rect">
            <a:avLst/>
          </a:prstGeom>
          <a:noFill/>
        </p:spPr>
        <p:txBody>
          <a:bodyPr wrap="square" rtlCol="0">
            <a:spAutoFit/>
          </a:bodyPr>
          <a:lstStyle/>
          <a:p>
            <a:r>
              <a:rPr lang="es-ES" sz="3600" b="1" dirty="0">
                <a:solidFill>
                  <a:schemeClr val="bg1"/>
                </a:solidFill>
              </a:rPr>
              <a:t>02</a:t>
            </a:r>
            <a:endParaRPr lang="es-CO" sz="3600" b="1" dirty="0">
              <a:solidFill>
                <a:schemeClr val="bg1"/>
              </a:solidFill>
            </a:endParaRPr>
          </a:p>
        </p:txBody>
      </p:sp>
      <p:sp>
        <p:nvSpPr>
          <p:cNvPr id="23" name="CuadroTexto 22">
            <a:extLst>
              <a:ext uri="{FF2B5EF4-FFF2-40B4-BE49-F238E27FC236}">
                <a16:creationId xmlns:a16="http://schemas.microsoft.com/office/drawing/2014/main" id="{8AA33B93-0AA3-4A36-838E-976499E73853}"/>
              </a:ext>
            </a:extLst>
          </p:cNvPr>
          <p:cNvSpPr txBox="1"/>
          <p:nvPr/>
        </p:nvSpPr>
        <p:spPr>
          <a:xfrm>
            <a:off x="7037394" y="4790623"/>
            <a:ext cx="3188229" cy="646331"/>
          </a:xfrm>
          <a:prstGeom prst="rect">
            <a:avLst/>
          </a:prstGeom>
          <a:noFill/>
        </p:spPr>
        <p:txBody>
          <a:bodyPr wrap="square" rtlCol="0">
            <a:spAutoFit/>
          </a:bodyPr>
          <a:lstStyle/>
          <a:p>
            <a:pPr algn="ctr"/>
            <a:r>
              <a:rPr lang="es-CO" b="1" dirty="0">
                <a:solidFill>
                  <a:schemeClr val="accent1">
                    <a:lumMod val="75000"/>
                  </a:schemeClr>
                </a:solidFill>
              </a:rPr>
              <a:t>ISO/IEC 25001 - Planning and Management:</a:t>
            </a:r>
          </a:p>
        </p:txBody>
      </p:sp>
      <p:sp>
        <p:nvSpPr>
          <p:cNvPr id="29" name="CuadroTexto 28">
            <a:extLst>
              <a:ext uri="{FF2B5EF4-FFF2-40B4-BE49-F238E27FC236}">
                <a16:creationId xmlns:a16="http://schemas.microsoft.com/office/drawing/2014/main" id="{3290784B-5268-46C5-A102-08368C1A2FE7}"/>
              </a:ext>
            </a:extLst>
          </p:cNvPr>
          <p:cNvSpPr txBox="1"/>
          <p:nvPr/>
        </p:nvSpPr>
        <p:spPr>
          <a:xfrm>
            <a:off x="5169034" y="1888355"/>
            <a:ext cx="5686425" cy="1477328"/>
          </a:xfrm>
          <a:prstGeom prst="rect">
            <a:avLst/>
          </a:prstGeom>
          <a:noFill/>
        </p:spPr>
        <p:txBody>
          <a:bodyPr wrap="square" rtlCol="0">
            <a:spAutoFit/>
          </a:bodyPr>
          <a:lstStyle/>
          <a:p>
            <a:pPr marL="0" indent="0" algn="just">
              <a:buNone/>
            </a:pPr>
            <a:r>
              <a:rPr lang="es-CO" dirty="0">
                <a:solidFill>
                  <a:schemeClr val="bg1"/>
                </a:solidFill>
              </a:rPr>
              <a:t>Las normas que forman este apartado definen todos los modelos, términos y definiciones comunes referenciados por todas las otras normas de la familia 25000. Actualmente esta división se encuentra formada por:</a:t>
            </a:r>
          </a:p>
          <a:p>
            <a:endParaRPr lang="es-CO" dirty="0">
              <a:solidFill>
                <a:schemeClr val="bg1"/>
              </a:solidFill>
            </a:endParaRPr>
          </a:p>
        </p:txBody>
      </p:sp>
    </p:spTree>
    <p:extLst>
      <p:ext uri="{BB962C8B-B14F-4D97-AF65-F5344CB8AC3E}">
        <p14:creationId xmlns:p14="http://schemas.microsoft.com/office/powerpoint/2010/main" val="3599787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 name="Imagen 37">
            <a:extLst>
              <a:ext uri="{FF2B5EF4-FFF2-40B4-BE49-F238E27FC236}">
                <a16:creationId xmlns:a16="http://schemas.microsoft.com/office/drawing/2014/main" id="{8B950720-A529-42CA-BD24-EDE1A26BB0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5" name="Forma libre: forma 24">
            <a:extLst>
              <a:ext uri="{FF2B5EF4-FFF2-40B4-BE49-F238E27FC236}">
                <a16:creationId xmlns:a16="http://schemas.microsoft.com/office/drawing/2014/main" id="{801BAEAE-6F62-412A-BDDE-19D78F15C32F}"/>
              </a:ext>
            </a:extLst>
          </p:cNvPr>
          <p:cNvSpPr/>
          <p:nvPr/>
        </p:nvSpPr>
        <p:spPr>
          <a:xfrm>
            <a:off x="2733675" y="-11544"/>
            <a:ext cx="9458326" cy="6869544"/>
          </a:xfrm>
          <a:custGeom>
            <a:avLst/>
            <a:gdLst>
              <a:gd name="connsiteX0" fmla="*/ 1512357 w 9055095"/>
              <a:gd name="connsiteY0" fmla="*/ 0 h 6858000"/>
              <a:gd name="connsiteX1" fmla="*/ 9055095 w 9055095"/>
              <a:gd name="connsiteY1" fmla="*/ 0 h 6858000"/>
              <a:gd name="connsiteX2" fmla="*/ 9055095 w 9055095"/>
              <a:gd name="connsiteY2" fmla="*/ 6858000 h 6858000"/>
              <a:gd name="connsiteX3" fmla="*/ 1512357 w 9055095"/>
              <a:gd name="connsiteY3" fmla="*/ 6858000 h 6858000"/>
              <a:gd name="connsiteX4" fmla="*/ 1512356 w 9055095"/>
              <a:gd name="connsiteY4" fmla="*/ 0 h 6858000"/>
              <a:gd name="connsiteX5" fmla="*/ 1512356 w 9055095"/>
              <a:gd name="connsiteY5" fmla="*/ 6858000 h 6858000"/>
              <a:gd name="connsiteX6" fmla="*/ 0 w 9055095"/>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055095" h="6858000">
                <a:moveTo>
                  <a:pt x="1512357" y="0"/>
                </a:moveTo>
                <a:lnTo>
                  <a:pt x="9055095" y="0"/>
                </a:lnTo>
                <a:lnTo>
                  <a:pt x="9055095" y="6858000"/>
                </a:lnTo>
                <a:lnTo>
                  <a:pt x="1512357" y="6858000"/>
                </a:lnTo>
                <a:close/>
                <a:moveTo>
                  <a:pt x="1512356" y="0"/>
                </a:moveTo>
                <a:lnTo>
                  <a:pt x="1512356" y="6858000"/>
                </a:lnTo>
                <a:lnTo>
                  <a:pt x="0" y="6858000"/>
                </a:lnTo>
                <a:close/>
              </a:path>
            </a:pathLst>
          </a:custGeom>
          <a:solidFill>
            <a:schemeClr val="accent1">
              <a:lumMod val="75000"/>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nchor="ctr">
            <a:noAutofit/>
          </a:bodyPr>
          <a:lstStyle/>
          <a:p>
            <a:pPr algn="ctr"/>
            <a:endParaRPr lang="es-CO" dirty="0"/>
          </a:p>
        </p:txBody>
      </p:sp>
      <p:sp>
        <p:nvSpPr>
          <p:cNvPr id="12" name="Forma libre: forma 11">
            <a:extLst>
              <a:ext uri="{FF2B5EF4-FFF2-40B4-BE49-F238E27FC236}">
                <a16:creationId xmlns:a16="http://schemas.microsoft.com/office/drawing/2014/main" id="{2C162981-E1B3-465B-8FA0-A02F0A36E8F2}"/>
              </a:ext>
            </a:extLst>
          </p:cNvPr>
          <p:cNvSpPr/>
          <p:nvPr/>
        </p:nvSpPr>
        <p:spPr>
          <a:xfrm rot="16200000">
            <a:off x="2661228" y="-2661228"/>
            <a:ext cx="6869543" cy="12192000"/>
          </a:xfrm>
          <a:custGeom>
            <a:avLst/>
            <a:gdLst>
              <a:gd name="connsiteX0" fmla="*/ 5 w 6858000"/>
              <a:gd name="connsiteY0" fmla="*/ 1 h 12192000"/>
              <a:gd name="connsiteX1" fmla="*/ 0 w 6858000"/>
              <a:gd name="connsiteY1" fmla="*/ 1 h 12192000"/>
              <a:gd name="connsiteX2" fmla="*/ 0 w 6858000"/>
              <a:gd name="connsiteY2" fmla="*/ 0 h 12192000"/>
              <a:gd name="connsiteX3" fmla="*/ 6858000 w 6858000"/>
              <a:gd name="connsiteY3" fmla="*/ 1 h 12192000"/>
              <a:gd name="connsiteX4" fmla="*/ 6858000 w 6858000"/>
              <a:gd name="connsiteY4" fmla="*/ 1507958 h 12192000"/>
              <a:gd name="connsiteX5" fmla="*/ 5 w 6858000"/>
              <a:gd name="connsiteY5" fmla="*/ 1 h 12192000"/>
              <a:gd name="connsiteX6" fmla="*/ 6858000 w 6858000"/>
              <a:gd name="connsiteY6" fmla="*/ 5077328 h 12192000"/>
              <a:gd name="connsiteX7" fmla="*/ 6858000 w 6858000"/>
              <a:gd name="connsiteY7" fmla="*/ 12192000 h 12192000"/>
              <a:gd name="connsiteX8" fmla="*/ 0 w 6858000"/>
              <a:gd name="connsiteY8" fmla="*/ 12192000 h 12192000"/>
              <a:gd name="connsiteX9" fmla="*/ 0 w 6858000"/>
              <a:gd name="connsiteY9" fmla="*/ 5077328 h 12192000"/>
              <a:gd name="connsiteX10" fmla="*/ 0 w 6858000"/>
              <a:gd name="connsiteY10" fmla="*/ 3569370 h 12192000"/>
              <a:gd name="connsiteX11" fmla="*/ 6858000 w 6858000"/>
              <a:gd name="connsiteY11" fmla="*/ 5077328 h 12192000"/>
              <a:gd name="connsiteX12" fmla="*/ 6858000 w 6858000"/>
              <a:gd name="connsiteY12" fmla="*/ 0 h 12192000"/>
              <a:gd name="connsiteX13" fmla="*/ 6858000 w 6858000"/>
              <a:gd name="connsiteY13" fmla="*/ 1 h 12192000"/>
              <a:gd name="connsiteX14" fmla="*/ 6858000 w 6858000"/>
              <a:gd name="connsiteY14" fmla="*/ 1 h 12192000"/>
              <a:gd name="connsiteX15" fmla="*/ 6858000 w 6858000"/>
              <a:gd name="connsiteY15" fmla="*/ 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6858000" h="12192000">
                <a:moveTo>
                  <a:pt x="5" y="1"/>
                </a:moveTo>
                <a:lnTo>
                  <a:pt x="0" y="1"/>
                </a:lnTo>
                <a:lnTo>
                  <a:pt x="0" y="0"/>
                </a:lnTo>
                <a:close/>
                <a:moveTo>
                  <a:pt x="6858000" y="1"/>
                </a:moveTo>
                <a:lnTo>
                  <a:pt x="6858000" y="1507958"/>
                </a:lnTo>
                <a:lnTo>
                  <a:pt x="5" y="1"/>
                </a:lnTo>
                <a:close/>
                <a:moveTo>
                  <a:pt x="6858000" y="5077328"/>
                </a:moveTo>
                <a:lnTo>
                  <a:pt x="6858000" y="12192000"/>
                </a:lnTo>
                <a:lnTo>
                  <a:pt x="0" y="12192000"/>
                </a:lnTo>
                <a:lnTo>
                  <a:pt x="0" y="5077328"/>
                </a:lnTo>
                <a:lnTo>
                  <a:pt x="0" y="3569370"/>
                </a:lnTo>
                <a:lnTo>
                  <a:pt x="6858000" y="5077328"/>
                </a:lnTo>
                <a:close/>
                <a:moveTo>
                  <a:pt x="6858000" y="0"/>
                </a:moveTo>
                <a:lnTo>
                  <a:pt x="6858000" y="1"/>
                </a:lnTo>
                <a:lnTo>
                  <a:pt x="6858000" y="1"/>
                </a:lnTo>
                <a:lnTo>
                  <a:pt x="6858000" y="0"/>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s-CO" dirty="0">
              <a:solidFill>
                <a:schemeClr val="bg1"/>
              </a:solidFill>
            </a:endParaRPr>
          </a:p>
        </p:txBody>
      </p:sp>
      <p:sp>
        <p:nvSpPr>
          <p:cNvPr id="34" name="CuadroTexto 33">
            <a:extLst>
              <a:ext uri="{FF2B5EF4-FFF2-40B4-BE49-F238E27FC236}">
                <a16:creationId xmlns:a16="http://schemas.microsoft.com/office/drawing/2014/main" id="{0C9978C9-1E01-4FD9-9A57-749F90B0DB06}"/>
              </a:ext>
            </a:extLst>
          </p:cNvPr>
          <p:cNvSpPr txBox="1"/>
          <p:nvPr/>
        </p:nvSpPr>
        <p:spPr>
          <a:xfrm>
            <a:off x="5172073" y="382164"/>
            <a:ext cx="5686425" cy="1077218"/>
          </a:xfrm>
          <a:prstGeom prst="rect">
            <a:avLst/>
          </a:prstGeom>
          <a:noFill/>
        </p:spPr>
        <p:txBody>
          <a:bodyPr wrap="square" rtlCol="0">
            <a:spAutoFit/>
          </a:bodyPr>
          <a:lstStyle/>
          <a:p>
            <a:pPr algn="r"/>
            <a:r>
              <a:rPr lang="es-ES" sz="3200" b="1" dirty="0">
                <a:solidFill>
                  <a:schemeClr val="bg1"/>
                </a:solidFill>
                <a:latin typeface="Bahnschrift SemiBold" panose="020B0502040204020203" pitchFamily="34" charset="0"/>
              </a:rPr>
              <a:t>ISO/IEC 2501N: DIVISIÓN DE MODELO DE CALIDAD</a:t>
            </a:r>
            <a:endParaRPr lang="es-CO" sz="3200" b="1" dirty="0">
              <a:solidFill>
                <a:schemeClr val="bg1"/>
              </a:solidFill>
              <a:latin typeface="Bahnschrift SemiBold" panose="020B0502040204020203" pitchFamily="34" charset="0"/>
            </a:endParaRPr>
          </a:p>
        </p:txBody>
      </p:sp>
      <p:sp>
        <p:nvSpPr>
          <p:cNvPr id="11" name="Paralelogramo 10">
            <a:extLst>
              <a:ext uri="{FF2B5EF4-FFF2-40B4-BE49-F238E27FC236}">
                <a16:creationId xmlns:a16="http://schemas.microsoft.com/office/drawing/2014/main" id="{6E98DF9A-B9EE-4DDB-996D-BDB5EFD793BC}"/>
              </a:ext>
            </a:extLst>
          </p:cNvPr>
          <p:cNvSpPr/>
          <p:nvPr/>
        </p:nvSpPr>
        <p:spPr>
          <a:xfrm>
            <a:off x="5909981" y="3492318"/>
            <a:ext cx="4938961" cy="846221"/>
          </a:xfrm>
          <a:prstGeom prst="parallelogram">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3" name="Paralelogramo 12">
            <a:extLst>
              <a:ext uri="{FF2B5EF4-FFF2-40B4-BE49-F238E27FC236}">
                <a16:creationId xmlns:a16="http://schemas.microsoft.com/office/drawing/2014/main" id="{95D1447B-5BBE-43C7-B3B1-574F9493E6F1}"/>
              </a:ext>
            </a:extLst>
          </p:cNvPr>
          <p:cNvSpPr/>
          <p:nvPr/>
        </p:nvSpPr>
        <p:spPr>
          <a:xfrm>
            <a:off x="6966197" y="3656265"/>
            <a:ext cx="3694360" cy="753087"/>
          </a:xfrm>
          <a:prstGeom prst="parallelogram">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4" name="CuadroTexto 13">
            <a:extLst>
              <a:ext uri="{FF2B5EF4-FFF2-40B4-BE49-F238E27FC236}">
                <a16:creationId xmlns:a16="http://schemas.microsoft.com/office/drawing/2014/main" id="{9C7DD555-2635-4844-8E90-D77BA494277B}"/>
              </a:ext>
            </a:extLst>
          </p:cNvPr>
          <p:cNvSpPr txBox="1"/>
          <p:nvPr/>
        </p:nvSpPr>
        <p:spPr>
          <a:xfrm>
            <a:off x="6202084" y="3593778"/>
            <a:ext cx="694267" cy="646331"/>
          </a:xfrm>
          <a:prstGeom prst="rect">
            <a:avLst/>
          </a:prstGeom>
          <a:noFill/>
        </p:spPr>
        <p:txBody>
          <a:bodyPr wrap="square" rtlCol="0">
            <a:spAutoFit/>
          </a:bodyPr>
          <a:lstStyle/>
          <a:p>
            <a:r>
              <a:rPr lang="es-ES" sz="3600" b="1" dirty="0">
                <a:solidFill>
                  <a:schemeClr val="bg1"/>
                </a:solidFill>
              </a:rPr>
              <a:t>01</a:t>
            </a:r>
            <a:endParaRPr lang="es-CO" sz="3600" b="1" dirty="0">
              <a:solidFill>
                <a:schemeClr val="bg1"/>
              </a:solidFill>
            </a:endParaRPr>
          </a:p>
        </p:txBody>
      </p:sp>
      <p:sp>
        <p:nvSpPr>
          <p:cNvPr id="15" name="CuadroTexto 14">
            <a:extLst>
              <a:ext uri="{FF2B5EF4-FFF2-40B4-BE49-F238E27FC236}">
                <a16:creationId xmlns:a16="http://schemas.microsoft.com/office/drawing/2014/main" id="{496061EC-20B1-4A40-A5F0-7570036C451D}"/>
              </a:ext>
            </a:extLst>
          </p:cNvPr>
          <p:cNvSpPr txBox="1"/>
          <p:nvPr/>
        </p:nvSpPr>
        <p:spPr>
          <a:xfrm>
            <a:off x="7219262" y="3709642"/>
            <a:ext cx="3188229" cy="646331"/>
          </a:xfrm>
          <a:prstGeom prst="rect">
            <a:avLst/>
          </a:prstGeom>
          <a:noFill/>
        </p:spPr>
        <p:txBody>
          <a:bodyPr wrap="square" rtlCol="0">
            <a:spAutoFit/>
          </a:bodyPr>
          <a:lstStyle/>
          <a:p>
            <a:pPr algn="ctr"/>
            <a:r>
              <a:rPr lang="es-CO" b="1" dirty="0">
                <a:solidFill>
                  <a:schemeClr val="accent1">
                    <a:lumMod val="75000"/>
                  </a:schemeClr>
                </a:solidFill>
              </a:rPr>
              <a:t>ISO/IEC 25010 - System and software quality models</a:t>
            </a:r>
          </a:p>
        </p:txBody>
      </p:sp>
      <p:sp>
        <p:nvSpPr>
          <p:cNvPr id="20" name="Paralelogramo 19">
            <a:extLst>
              <a:ext uri="{FF2B5EF4-FFF2-40B4-BE49-F238E27FC236}">
                <a16:creationId xmlns:a16="http://schemas.microsoft.com/office/drawing/2014/main" id="{98C2684B-CDB7-4084-9135-0AC186F85277}"/>
              </a:ext>
            </a:extLst>
          </p:cNvPr>
          <p:cNvSpPr/>
          <p:nvPr/>
        </p:nvSpPr>
        <p:spPr>
          <a:xfrm>
            <a:off x="5721596" y="4573299"/>
            <a:ext cx="4938961" cy="846221"/>
          </a:xfrm>
          <a:prstGeom prst="parallelogram">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1" name="Paralelogramo 20">
            <a:extLst>
              <a:ext uri="{FF2B5EF4-FFF2-40B4-BE49-F238E27FC236}">
                <a16:creationId xmlns:a16="http://schemas.microsoft.com/office/drawing/2014/main" id="{9537DEC0-2208-489D-8AC3-7AC32BCCC4E2}"/>
              </a:ext>
            </a:extLst>
          </p:cNvPr>
          <p:cNvSpPr/>
          <p:nvPr/>
        </p:nvSpPr>
        <p:spPr>
          <a:xfrm>
            <a:off x="6777812" y="4737246"/>
            <a:ext cx="3694360" cy="753087"/>
          </a:xfrm>
          <a:prstGeom prst="parallelogram">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2" name="CuadroTexto 21">
            <a:extLst>
              <a:ext uri="{FF2B5EF4-FFF2-40B4-BE49-F238E27FC236}">
                <a16:creationId xmlns:a16="http://schemas.microsoft.com/office/drawing/2014/main" id="{1293FC26-8AEC-4507-B3E7-61853FF7219F}"/>
              </a:ext>
            </a:extLst>
          </p:cNvPr>
          <p:cNvSpPr txBox="1"/>
          <p:nvPr/>
        </p:nvSpPr>
        <p:spPr>
          <a:xfrm>
            <a:off x="6013699" y="4674759"/>
            <a:ext cx="694267" cy="646331"/>
          </a:xfrm>
          <a:prstGeom prst="rect">
            <a:avLst/>
          </a:prstGeom>
          <a:noFill/>
        </p:spPr>
        <p:txBody>
          <a:bodyPr wrap="square" rtlCol="0">
            <a:spAutoFit/>
          </a:bodyPr>
          <a:lstStyle/>
          <a:p>
            <a:r>
              <a:rPr lang="es-ES" sz="3600" b="1" dirty="0">
                <a:solidFill>
                  <a:schemeClr val="bg1"/>
                </a:solidFill>
              </a:rPr>
              <a:t>02</a:t>
            </a:r>
            <a:endParaRPr lang="es-CO" sz="3600" b="1" dirty="0">
              <a:solidFill>
                <a:schemeClr val="bg1"/>
              </a:solidFill>
            </a:endParaRPr>
          </a:p>
        </p:txBody>
      </p:sp>
      <p:sp>
        <p:nvSpPr>
          <p:cNvPr id="23" name="CuadroTexto 22">
            <a:extLst>
              <a:ext uri="{FF2B5EF4-FFF2-40B4-BE49-F238E27FC236}">
                <a16:creationId xmlns:a16="http://schemas.microsoft.com/office/drawing/2014/main" id="{8AA33B93-0AA3-4A36-838E-976499E73853}"/>
              </a:ext>
            </a:extLst>
          </p:cNvPr>
          <p:cNvSpPr txBox="1"/>
          <p:nvPr/>
        </p:nvSpPr>
        <p:spPr>
          <a:xfrm>
            <a:off x="7030877" y="4790623"/>
            <a:ext cx="3188229" cy="646331"/>
          </a:xfrm>
          <a:prstGeom prst="rect">
            <a:avLst/>
          </a:prstGeom>
          <a:noFill/>
        </p:spPr>
        <p:txBody>
          <a:bodyPr wrap="square" rtlCol="0">
            <a:spAutoFit/>
          </a:bodyPr>
          <a:lstStyle/>
          <a:p>
            <a:pPr algn="ctr"/>
            <a:r>
              <a:rPr lang="es-CO" b="1" dirty="0">
                <a:solidFill>
                  <a:schemeClr val="accent1">
                    <a:lumMod val="75000"/>
                  </a:schemeClr>
                </a:solidFill>
              </a:rPr>
              <a:t>ISO/IEC 25012 - Data Quality model</a:t>
            </a:r>
          </a:p>
        </p:txBody>
      </p:sp>
      <p:sp>
        <p:nvSpPr>
          <p:cNvPr id="29" name="CuadroTexto 28">
            <a:extLst>
              <a:ext uri="{FF2B5EF4-FFF2-40B4-BE49-F238E27FC236}">
                <a16:creationId xmlns:a16="http://schemas.microsoft.com/office/drawing/2014/main" id="{3290784B-5268-46C5-A102-08368C1A2FE7}"/>
              </a:ext>
            </a:extLst>
          </p:cNvPr>
          <p:cNvSpPr txBox="1"/>
          <p:nvPr/>
        </p:nvSpPr>
        <p:spPr>
          <a:xfrm>
            <a:off x="5169034" y="1888355"/>
            <a:ext cx="5686425" cy="1477328"/>
          </a:xfrm>
          <a:prstGeom prst="rect">
            <a:avLst/>
          </a:prstGeom>
          <a:noFill/>
        </p:spPr>
        <p:txBody>
          <a:bodyPr wrap="square" rtlCol="0">
            <a:spAutoFit/>
          </a:bodyPr>
          <a:lstStyle/>
          <a:p>
            <a:pPr marL="0" indent="0" algn="just">
              <a:buNone/>
            </a:pPr>
            <a:r>
              <a:rPr lang="es-CO" dirty="0">
                <a:solidFill>
                  <a:schemeClr val="bg1"/>
                </a:solidFill>
              </a:rPr>
              <a:t>Las normas de este apartado presentan modelos de calidad detallados incluyendo características para calidad interna, externa y en uso del producto software. Actualmente esta división se encuentra formada por:</a:t>
            </a:r>
          </a:p>
          <a:p>
            <a:endParaRPr lang="es-CO" dirty="0">
              <a:solidFill>
                <a:schemeClr val="bg1"/>
              </a:solidFill>
            </a:endParaRPr>
          </a:p>
        </p:txBody>
      </p:sp>
    </p:spTree>
    <p:extLst>
      <p:ext uri="{BB962C8B-B14F-4D97-AF65-F5344CB8AC3E}">
        <p14:creationId xmlns:p14="http://schemas.microsoft.com/office/powerpoint/2010/main" val="12153759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 name="Imagen 37">
            <a:extLst>
              <a:ext uri="{FF2B5EF4-FFF2-40B4-BE49-F238E27FC236}">
                <a16:creationId xmlns:a16="http://schemas.microsoft.com/office/drawing/2014/main" id="{8B950720-A529-42CA-BD24-EDE1A26BB0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5" name="Forma libre: forma 24">
            <a:extLst>
              <a:ext uri="{FF2B5EF4-FFF2-40B4-BE49-F238E27FC236}">
                <a16:creationId xmlns:a16="http://schemas.microsoft.com/office/drawing/2014/main" id="{801BAEAE-6F62-412A-BDDE-19D78F15C32F}"/>
              </a:ext>
            </a:extLst>
          </p:cNvPr>
          <p:cNvSpPr/>
          <p:nvPr/>
        </p:nvSpPr>
        <p:spPr>
          <a:xfrm>
            <a:off x="2733675" y="-11544"/>
            <a:ext cx="9458326" cy="6869544"/>
          </a:xfrm>
          <a:custGeom>
            <a:avLst/>
            <a:gdLst>
              <a:gd name="connsiteX0" fmla="*/ 1512357 w 9055095"/>
              <a:gd name="connsiteY0" fmla="*/ 0 h 6858000"/>
              <a:gd name="connsiteX1" fmla="*/ 9055095 w 9055095"/>
              <a:gd name="connsiteY1" fmla="*/ 0 h 6858000"/>
              <a:gd name="connsiteX2" fmla="*/ 9055095 w 9055095"/>
              <a:gd name="connsiteY2" fmla="*/ 6858000 h 6858000"/>
              <a:gd name="connsiteX3" fmla="*/ 1512357 w 9055095"/>
              <a:gd name="connsiteY3" fmla="*/ 6858000 h 6858000"/>
              <a:gd name="connsiteX4" fmla="*/ 1512356 w 9055095"/>
              <a:gd name="connsiteY4" fmla="*/ 0 h 6858000"/>
              <a:gd name="connsiteX5" fmla="*/ 1512356 w 9055095"/>
              <a:gd name="connsiteY5" fmla="*/ 6858000 h 6858000"/>
              <a:gd name="connsiteX6" fmla="*/ 0 w 9055095"/>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055095" h="6858000">
                <a:moveTo>
                  <a:pt x="1512357" y="0"/>
                </a:moveTo>
                <a:lnTo>
                  <a:pt x="9055095" y="0"/>
                </a:lnTo>
                <a:lnTo>
                  <a:pt x="9055095" y="6858000"/>
                </a:lnTo>
                <a:lnTo>
                  <a:pt x="1512357" y="6858000"/>
                </a:lnTo>
                <a:close/>
                <a:moveTo>
                  <a:pt x="1512356" y="0"/>
                </a:moveTo>
                <a:lnTo>
                  <a:pt x="1512356" y="6858000"/>
                </a:lnTo>
                <a:lnTo>
                  <a:pt x="0" y="6858000"/>
                </a:lnTo>
                <a:close/>
              </a:path>
            </a:pathLst>
          </a:custGeom>
          <a:solidFill>
            <a:schemeClr val="accent1">
              <a:lumMod val="75000"/>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nchor="ctr">
            <a:noAutofit/>
          </a:bodyPr>
          <a:lstStyle/>
          <a:p>
            <a:pPr algn="ctr"/>
            <a:endParaRPr lang="es-CO" dirty="0"/>
          </a:p>
        </p:txBody>
      </p:sp>
      <p:sp>
        <p:nvSpPr>
          <p:cNvPr id="12" name="Forma libre: forma 11">
            <a:extLst>
              <a:ext uri="{FF2B5EF4-FFF2-40B4-BE49-F238E27FC236}">
                <a16:creationId xmlns:a16="http://schemas.microsoft.com/office/drawing/2014/main" id="{2C162981-E1B3-465B-8FA0-A02F0A36E8F2}"/>
              </a:ext>
            </a:extLst>
          </p:cNvPr>
          <p:cNvSpPr/>
          <p:nvPr/>
        </p:nvSpPr>
        <p:spPr>
          <a:xfrm rot="16200000">
            <a:off x="2661228" y="-2661228"/>
            <a:ext cx="6869543" cy="12192000"/>
          </a:xfrm>
          <a:custGeom>
            <a:avLst/>
            <a:gdLst>
              <a:gd name="connsiteX0" fmla="*/ 5 w 6858000"/>
              <a:gd name="connsiteY0" fmla="*/ 1 h 12192000"/>
              <a:gd name="connsiteX1" fmla="*/ 0 w 6858000"/>
              <a:gd name="connsiteY1" fmla="*/ 1 h 12192000"/>
              <a:gd name="connsiteX2" fmla="*/ 0 w 6858000"/>
              <a:gd name="connsiteY2" fmla="*/ 0 h 12192000"/>
              <a:gd name="connsiteX3" fmla="*/ 6858000 w 6858000"/>
              <a:gd name="connsiteY3" fmla="*/ 1 h 12192000"/>
              <a:gd name="connsiteX4" fmla="*/ 6858000 w 6858000"/>
              <a:gd name="connsiteY4" fmla="*/ 1507958 h 12192000"/>
              <a:gd name="connsiteX5" fmla="*/ 5 w 6858000"/>
              <a:gd name="connsiteY5" fmla="*/ 1 h 12192000"/>
              <a:gd name="connsiteX6" fmla="*/ 6858000 w 6858000"/>
              <a:gd name="connsiteY6" fmla="*/ 5077328 h 12192000"/>
              <a:gd name="connsiteX7" fmla="*/ 6858000 w 6858000"/>
              <a:gd name="connsiteY7" fmla="*/ 12192000 h 12192000"/>
              <a:gd name="connsiteX8" fmla="*/ 0 w 6858000"/>
              <a:gd name="connsiteY8" fmla="*/ 12192000 h 12192000"/>
              <a:gd name="connsiteX9" fmla="*/ 0 w 6858000"/>
              <a:gd name="connsiteY9" fmla="*/ 5077328 h 12192000"/>
              <a:gd name="connsiteX10" fmla="*/ 0 w 6858000"/>
              <a:gd name="connsiteY10" fmla="*/ 3569370 h 12192000"/>
              <a:gd name="connsiteX11" fmla="*/ 6858000 w 6858000"/>
              <a:gd name="connsiteY11" fmla="*/ 5077328 h 12192000"/>
              <a:gd name="connsiteX12" fmla="*/ 6858000 w 6858000"/>
              <a:gd name="connsiteY12" fmla="*/ 0 h 12192000"/>
              <a:gd name="connsiteX13" fmla="*/ 6858000 w 6858000"/>
              <a:gd name="connsiteY13" fmla="*/ 1 h 12192000"/>
              <a:gd name="connsiteX14" fmla="*/ 6858000 w 6858000"/>
              <a:gd name="connsiteY14" fmla="*/ 1 h 12192000"/>
              <a:gd name="connsiteX15" fmla="*/ 6858000 w 6858000"/>
              <a:gd name="connsiteY15" fmla="*/ 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6858000" h="12192000">
                <a:moveTo>
                  <a:pt x="5" y="1"/>
                </a:moveTo>
                <a:lnTo>
                  <a:pt x="0" y="1"/>
                </a:lnTo>
                <a:lnTo>
                  <a:pt x="0" y="0"/>
                </a:lnTo>
                <a:close/>
                <a:moveTo>
                  <a:pt x="6858000" y="1"/>
                </a:moveTo>
                <a:lnTo>
                  <a:pt x="6858000" y="1507958"/>
                </a:lnTo>
                <a:lnTo>
                  <a:pt x="5" y="1"/>
                </a:lnTo>
                <a:close/>
                <a:moveTo>
                  <a:pt x="6858000" y="5077328"/>
                </a:moveTo>
                <a:lnTo>
                  <a:pt x="6858000" y="12192000"/>
                </a:lnTo>
                <a:lnTo>
                  <a:pt x="0" y="12192000"/>
                </a:lnTo>
                <a:lnTo>
                  <a:pt x="0" y="5077328"/>
                </a:lnTo>
                <a:lnTo>
                  <a:pt x="0" y="3569370"/>
                </a:lnTo>
                <a:lnTo>
                  <a:pt x="6858000" y="5077328"/>
                </a:lnTo>
                <a:close/>
                <a:moveTo>
                  <a:pt x="6858000" y="0"/>
                </a:moveTo>
                <a:lnTo>
                  <a:pt x="6858000" y="1"/>
                </a:lnTo>
                <a:lnTo>
                  <a:pt x="6858000" y="1"/>
                </a:lnTo>
                <a:lnTo>
                  <a:pt x="6858000" y="0"/>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s-CO" dirty="0">
              <a:solidFill>
                <a:schemeClr val="bg1"/>
              </a:solidFill>
            </a:endParaRPr>
          </a:p>
        </p:txBody>
      </p:sp>
      <p:sp>
        <p:nvSpPr>
          <p:cNvPr id="34" name="CuadroTexto 33">
            <a:extLst>
              <a:ext uri="{FF2B5EF4-FFF2-40B4-BE49-F238E27FC236}">
                <a16:creationId xmlns:a16="http://schemas.microsoft.com/office/drawing/2014/main" id="{0C9978C9-1E01-4FD9-9A57-749F90B0DB06}"/>
              </a:ext>
            </a:extLst>
          </p:cNvPr>
          <p:cNvSpPr txBox="1"/>
          <p:nvPr/>
        </p:nvSpPr>
        <p:spPr>
          <a:xfrm>
            <a:off x="5172073" y="382164"/>
            <a:ext cx="5686425" cy="1077218"/>
          </a:xfrm>
          <a:prstGeom prst="rect">
            <a:avLst/>
          </a:prstGeom>
          <a:noFill/>
        </p:spPr>
        <p:txBody>
          <a:bodyPr wrap="square" rtlCol="0">
            <a:spAutoFit/>
          </a:bodyPr>
          <a:lstStyle/>
          <a:p>
            <a:pPr algn="r"/>
            <a:r>
              <a:rPr lang="es-ES" sz="3200" b="1" dirty="0">
                <a:solidFill>
                  <a:schemeClr val="bg1"/>
                </a:solidFill>
                <a:latin typeface="Bahnschrift SemiBold" panose="020B0502040204020203" pitchFamily="34" charset="0"/>
              </a:rPr>
              <a:t>ISO/IEC 2502N: DIVISIÓN DE MEDICION DE CALIDAD</a:t>
            </a:r>
            <a:endParaRPr lang="es-CO" sz="3200" b="1" dirty="0">
              <a:solidFill>
                <a:schemeClr val="bg1"/>
              </a:solidFill>
              <a:latin typeface="Bahnschrift SemiBold" panose="020B0502040204020203" pitchFamily="34" charset="0"/>
            </a:endParaRPr>
          </a:p>
        </p:txBody>
      </p:sp>
      <p:sp>
        <p:nvSpPr>
          <p:cNvPr id="11" name="Paralelogramo 10">
            <a:extLst>
              <a:ext uri="{FF2B5EF4-FFF2-40B4-BE49-F238E27FC236}">
                <a16:creationId xmlns:a16="http://schemas.microsoft.com/office/drawing/2014/main" id="{6E98DF9A-B9EE-4DDB-996D-BDB5EFD793BC}"/>
              </a:ext>
            </a:extLst>
          </p:cNvPr>
          <p:cNvSpPr/>
          <p:nvPr/>
        </p:nvSpPr>
        <p:spPr>
          <a:xfrm>
            <a:off x="5916498" y="3429000"/>
            <a:ext cx="4938961" cy="846221"/>
          </a:xfrm>
          <a:prstGeom prst="parallelogram">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3" name="Paralelogramo 12">
            <a:extLst>
              <a:ext uri="{FF2B5EF4-FFF2-40B4-BE49-F238E27FC236}">
                <a16:creationId xmlns:a16="http://schemas.microsoft.com/office/drawing/2014/main" id="{95D1447B-5BBE-43C7-B3B1-574F9493E6F1}"/>
              </a:ext>
            </a:extLst>
          </p:cNvPr>
          <p:cNvSpPr/>
          <p:nvPr/>
        </p:nvSpPr>
        <p:spPr>
          <a:xfrm>
            <a:off x="6972714" y="3592947"/>
            <a:ext cx="3694360" cy="753087"/>
          </a:xfrm>
          <a:prstGeom prst="parallelogram">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4" name="CuadroTexto 13">
            <a:extLst>
              <a:ext uri="{FF2B5EF4-FFF2-40B4-BE49-F238E27FC236}">
                <a16:creationId xmlns:a16="http://schemas.microsoft.com/office/drawing/2014/main" id="{9C7DD555-2635-4844-8E90-D77BA494277B}"/>
              </a:ext>
            </a:extLst>
          </p:cNvPr>
          <p:cNvSpPr txBox="1"/>
          <p:nvPr/>
        </p:nvSpPr>
        <p:spPr>
          <a:xfrm>
            <a:off x="6208601" y="3530460"/>
            <a:ext cx="694267" cy="646331"/>
          </a:xfrm>
          <a:prstGeom prst="rect">
            <a:avLst/>
          </a:prstGeom>
          <a:noFill/>
        </p:spPr>
        <p:txBody>
          <a:bodyPr wrap="square" rtlCol="0">
            <a:spAutoFit/>
          </a:bodyPr>
          <a:lstStyle/>
          <a:p>
            <a:r>
              <a:rPr lang="es-ES" sz="3600" b="1" dirty="0">
                <a:solidFill>
                  <a:schemeClr val="bg1"/>
                </a:solidFill>
              </a:rPr>
              <a:t>01</a:t>
            </a:r>
            <a:endParaRPr lang="es-CO" sz="3600" b="1" dirty="0">
              <a:solidFill>
                <a:schemeClr val="bg1"/>
              </a:solidFill>
            </a:endParaRPr>
          </a:p>
        </p:txBody>
      </p:sp>
      <p:sp>
        <p:nvSpPr>
          <p:cNvPr id="15" name="CuadroTexto 14">
            <a:extLst>
              <a:ext uri="{FF2B5EF4-FFF2-40B4-BE49-F238E27FC236}">
                <a16:creationId xmlns:a16="http://schemas.microsoft.com/office/drawing/2014/main" id="{496061EC-20B1-4A40-A5F0-7570036C451D}"/>
              </a:ext>
            </a:extLst>
          </p:cNvPr>
          <p:cNvSpPr txBox="1"/>
          <p:nvPr/>
        </p:nvSpPr>
        <p:spPr>
          <a:xfrm>
            <a:off x="7225779" y="3646324"/>
            <a:ext cx="3188229" cy="646331"/>
          </a:xfrm>
          <a:prstGeom prst="rect">
            <a:avLst/>
          </a:prstGeom>
          <a:noFill/>
        </p:spPr>
        <p:txBody>
          <a:bodyPr wrap="square" rtlCol="0">
            <a:spAutoFit/>
          </a:bodyPr>
          <a:lstStyle/>
          <a:p>
            <a:pPr algn="ctr"/>
            <a:r>
              <a:rPr lang="es-CO" b="1" dirty="0">
                <a:solidFill>
                  <a:schemeClr val="accent1">
                    <a:lumMod val="75000"/>
                  </a:schemeClr>
                </a:solidFill>
              </a:rPr>
              <a:t>ISO/IEC 25020 - Measurement reference model and guide</a:t>
            </a:r>
          </a:p>
        </p:txBody>
      </p:sp>
      <p:sp>
        <p:nvSpPr>
          <p:cNvPr id="20" name="Paralelogramo 19">
            <a:extLst>
              <a:ext uri="{FF2B5EF4-FFF2-40B4-BE49-F238E27FC236}">
                <a16:creationId xmlns:a16="http://schemas.microsoft.com/office/drawing/2014/main" id="{98C2684B-CDB7-4084-9135-0AC186F85277}"/>
              </a:ext>
            </a:extLst>
          </p:cNvPr>
          <p:cNvSpPr/>
          <p:nvPr/>
        </p:nvSpPr>
        <p:spPr>
          <a:xfrm>
            <a:off x="5728113" y="4509981"/>
            <a:ext cx="4938961" cy="846221"/>
          </a:xfrm>
          <a:prstGeom prst="parallelogram">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1" name="Paralelogramo 20">
            <a:extLst>
              <a:ext uri="{FF2B5EF4-FFF2-40B4-BE49-F238E27FC236}">
                <a16:creationId xmlns:a16="http://schemas.microsoft.com/office/drawing/2014/main" id="{9537DEC0-2208-489D-8AC3-7AC32BCCC4E2}"/>
              </a:ext>
            </a:extLst>
          </p:cNvPr>
          <p:cNvSpPr/>
          <p:nvPr/>
        </p:nvSpPr>
        <p:spPr>
          <a:xfrm>
            <a:off x="6784329" y="4673928"/>
            <a:ext cx="3694360" cy="753087"/>
          </a:xfrm>
          <a:prstGeom prst="parallelogram">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2" name="CuadroTexto 21">
            <a:extLst>
              <a:ext uri="{FF2B5EF4-FFF2-40B4-BE49-F238E27FC236}">
                <a16:creationId xmlns:a16="http://schemas.microsoft.com/office/drawing/2014/main" id="{1293FC26-8AEC-4507-B3E7-61853FF7219F}"/>
              </a:ext>
            </a:extLst>
          </p:cNvPr>
          <p:cNvSpPr txBox="1"/>
          <p:nvPr/>
        </p:nvSpPr>
        <p:spPr>
          <a:xfrm>
            <a:off x="6020216" y="4611441"/>
            <a:ext cx="694267" cy="646331"/>
          </a:xfrm>
          <a:prstGeom prst="rect">
            <a:avLst/>
          </a:prstGeom>
          <a:noFill/>
        </p:spPr>
        <p:txBody>
          <a:bodyPr wrap="square" rtlCol="0">
            <a:spAutoFit/>
          </a:bodyPr>
          <a:lstStyle/>
          <a:p>
            <a:r>
              <a:rPr lang="es-ES" sz="3600" b="1" dirty="0">
                <a:solidFill>
                  <a:schemeClr val="bg1"/>
                </a:solidFill>
              </a:rPr>
              <a:t>02</a:t>
            </a:r>
            <a:endParaRPr lang="es-CO" sz="3600" b="1" dirty="0">
              <a:solidFill>
                <a:schemeClr val="bg1"/>
              </a:solidFill>
            </a:endParaRPr>
          </a:p>
        </p:txBody>
      </p:sp>
      <p:sp>
        <p:nvSpPr>
          <p:cNvPr id="23" name="CuadroTexto 22">
            <a:extLst>
              <a:ext uri="{FF2B5EF4-FFF2-40B4-BE49-F238E27FC236}">
                <a16:creationId xmlns:a16="http://schemas.microsoft.com/office/drawing/2014/main" id="{8AA33B93-0AA3-4A36-838E-976499E73853}"/>
              </a:ext>
            </a:extLst>
          </p:cNvPr>
          <p:cNvSpPr txBox="1"/>
          <p:nvPr/>
        </p:nvSpPr>
        <p:spPr>
          <a:xfrm>
            <a:off x="7037394" y="4727305"/>
            <a:ext cx="3188229" cy="646331"/>
          </a:xfrm>
          <a:prstGeom prst="rect">
            <a:avLst/>
          </a:prstGeom>
          <a:noFill/>
        </p:spPr>
        <p:txBody>
          <a:bodyPr wrap="square" rtlCol="0">
            <a:spAutoFit/>
          </a:bodyPr>
          <a:lstStyle/>
          <a:p>
            <a:pPr algn="ctr"/>
            <a:r>
              <a:rPr lang="es-CO" b="1" dirty="0">
                <a:solidFill>
                  <a:schemeClr val="accent1">
                    <a:lumMod val="75000"/>
                  </a:schemeClr>
                </a:solidFill>
              </a:rPr>
              <a:t>ISO/IEC 25021 - Quality measure elements</a:t>
            </a:r>
          </a:p>
        </p:txBody>
      </p:sp>
      <p:sp>
        <p:nvSpPr>
          <p:cNvPr id="29" name="CuadroTexto 28">
            <a:extLst>
              <a:ext uri="{FF2B5EF4-FFF2-40B4-BE49-F238E27FC236}">
                <a16:creationId xmlns:a16="http://schemas.microsoft.com/office/drawing/2014/main" id="{3290784B-5268-46C5-A102-08368C1A2FE7}"/>
              </a:ext>
            </a:extLst>
          </p:cNvPr>
          <p:cNvSpPr txBox="1"/>
          <p:nvPr/>
        </p:nvSpPr>
        <p:spPr>
          <a:xfrm>
            <a:off x="5169034" y="1888355"/>
            <a:ext cx="5686425" cy="1754326"/>
          </a:xfrm>
          <a:prstGeom prst="rect">
            <a:avLst/>
          </a:prstGeom>
          <a:noFill/>
        </p:spPr>
        <p:txBody>
          <a:bodyPr wrap="square" rtlCol="0">
            <a:spAutoFit/>
          </a:bodyPr>
          <a:lstStyle/>
          <a:p>
            <a:pPr marL="0" indent="0" algn="just">
              <a:buNone/>
            </a:pPr>
            <a:r>
              <a:rPr lang="es-CO" dirty="0">
                <a:solidFill>
                  <a:schemeClr val="bg1"/>
                </a:solidFill>
              </a:rPr>
              <a:t>Estas normas incluyen un modelo de referencia de la medición de la calidad del producto, definiciones de medidas de calidad (interna, externa y en uso) y guías prácticas para su aplicación. Actualmente esta división se encuentra formada por:</a:t>
            </a:r>
          </a:p>
          <a:p>
            <a:endParaRPr lang="es-CO" dirty="0">
              <a:solidFill>
                <a:schemeClr val="bg1"/>
              </a:solidFill>
            </a:endParaRPr>
          </a:p>
        </p:txBody>
      </p:sp>
      <p:sp>
        <p:nvSpPr>
          <p:cNvPr id="16" name="Paralelogramo 15">
            <a:extLst>
              <a:ext uri="{FF2B5EF4-FFF2-40B4-BE49-F238E27FC236}">
                <a16:creationId xmlns:a16="http://schemas.microsoft.com/office/drawing/2014/main" id="{691CC84B-51A0-4816-9BEA-F7374EEA4C93}"/>
              </a:ext>
            </a:extLst>
          </p:cNvPr>
          <p:cNvSpPr/>
          <p:nvPr/>
        </p:nvSpPr>
        <p:spPr>
          <a:xfrm>
            <a:off x="5533881" y="5593020"/>
            <a:ext cx="4938961" cy="846221"/>
          </a:xfrm>
          <a:prstGeom prst="parallelogram">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7" name="Paralelogramo 16">
            <a:extLst>
              <a:ext uri="{FF2B5EF4-FFF2-40B4-BE49-F238E27FC236}">
                <a16:creationId xmlns:a16="http://schemas.microsoft.com/office/drawing/2014/main" id="{889EC710-A6EC-40A0-B1B8-AFC2158CFDE6}"/>
              </a:ext>
            </a:extLst>
          </p:cNvPr>
          <p:cNvSpPr/>
          <p:nvPr/>
        </p:nvSpPr>
        <p:spPr>
          <a:xfrm>
            <a:off x="6590097" y="5756967"/>
            <a:ext cx="3694360" cy="753087"/>
          </a:xfrm>
          <a:prstGeom prst="parallelogram">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8" name="CuadroTexto 17">
            <a:extLst>
              <a:ext uri="{FF2B5EF4-FFF2-40B4-BE49-F238E27FC236}">
                <a16:creationId xmlns:a16="http://schemas.microsoft.com/office/drawing/2014/main" id="{6FC4A4F5-84BE-41B8-9968-81C31743CADC}"/>
              </a:ext>
            </a:extLst>
          </p:cNvPr>
          <p:cNvSpPr txBox="1"/>
          <p:nvPr/>
        </p:nvSpPr>
        <p:spPr>
          <a:xfrm>
            <a:off x="5825984" y="5694480"/>
            <a:ext cx="694267" cy="646331"/>
          </a:xfrm>
          <a:prstGeom prst="rect">
            <a:avLst/>
          </a:prstGeom>
          <a:noFill/>
        </p:spPr>
        <p:txBody>
          <a:bodyPr wrap="square" rtlCol="0">
            <a:spAutoFit/>
          </a:bodyPr>
          <a:lstStyle/>
          <a:p>
            <a:r>
              <a:rPr lang="es-ES" sz="3600" b="1" dirty="0">
                <a:solidFill>
                  <a:schemeClr val="bg1"/>
                </a:solidFill>
              </a:rPr>
              <a:t>03</a:t>
            </a:r>
            <a:endParaRPr lang="es-CO" sz="3600" b="1" dirty="0">
              <a:solidFill>
                <a:schemeClr val="bg1"/>
              </a:solidFill>
            </a:endParaRPr>
          </a:p>
        </p:txBody>
      </p:sp>
      <p:sp>
        <p:nvSpPr>
          <p:cNvPr id="19" name="CuadroTexto 18">
            <a:extLst>
              <a:ext uri="{FF2B5EF4-FFF2-40B4-BE49-F238E27FC236}">
                <a16:creationId xmlns:a16="http://schemas.microsoft.com/office/drawing/2014/main" id="{27015EFA-D30F-4030-BAE9-B13E3C42CC3A}"/>
              </a:ext>
            </a:extLst>
          </p:cNvPr>
          <p:cNvSpPr txBox="1"/>
          <p:nvPr/>
        </p:nvSpPr>
        <p:spPr>
          <a:xfrm>
            <a:off x="6843162" y="5810344"/>
            <a:ext cx="3188229" cy="646331"/>
          </a:xfrm>
          <a:prstGeom prst="rect">
            <a:avLst/>
          </a:prstGeom>
          <a:noFill/>
        </p:spPr>
        <p:txBody>
          <a:bodyPr wrap="square" rtlCol="0">
            <a:spAutoFit/>
          </a:bodyPr>
          <a:lstStyle/>
          <a:p>
            <a:pPr algn="ctr"/>
            <a:r>
              <a:rPr lang="es-CO" b="1" dirty="0">
                <a:solidFill>
                  <a:schemeClr val="accent1">
                    <a:lumMod val="75000"/>
                  </a:schemeClr>
                </a:solidFill>
              </a:rPr>
              <a:t>ISO/IEC 25022 - Measurement of quality in use</a:t>
            </a:r>
          </a:p>
        </p:txBody>
      </p:sp>
    </p:spTree>
    <p:extLst>
      <p:ext uri="{BB962C8B-B14F-4D97-AF65-F5344CB8AC3E}">
        <p14:creationId xmlns:p14="http://schemas.microsoft.com/office/powerpoint/2010/main" val="16308229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 name="Imagen 37">
            <a:extLst>
              <a:ext uri="{FF2B5EF4-FFF2-40B4-BE49-F238E27FC236}">
                <a16:creationId xmlns:a16="http://schemas.microsoft.com/office/drawing/2014/main" id="{8B950720-A529-42CA-BD24-EDE1A26BB0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5" name="Forma libre: forma 24">
            <a:extLst>
              <a:ext uri="{FF2B5EF4-FFF2-40B4-BE49-F238E27FC236}">
                <a16:creationId xmlns:a16="http://schemas.microsoft.com/office/drawing/2014/main" id="{801BAEAE-6F62-412A-BDDE-19D78F15C32F}"/>
              </a:ext>
            </a:extLst>
          </p:cNvPr>
          <p:cNvSpPr/>
          <p:nvPr/>
        </p:nvSpPr>
        <p:spPr>
          <a:xfrm>
            <a:off x="2733675" y="-11544"/>
            <a:ext cx="9458326" cy="6869544"/>
          </a:xfrm>
          <a:custGeom>
            <a:avLst/>
            <a:gdLst>
              <a:gd name="connsiteX0" fmla="*/ 1512357 w 9055095"/>
              <a:gd name="connsiteY0" fmla="*/ 0 h 6858000"/>
              <a:gd name="connsiteX1" fmla="*/ 9055095 w 9055095"/>
              <a:gd name="connsiteY1" fmla="*/ 0 h 6858000"/>
              <a:gd name="connsiteX2" fmla="*/ 9055095 w 9055095"/>
              <a:gd name="connsiteY2" fmla="*/ 6858000 h 6858000"/>
              <a:gd name="connsiteX3" fmla="*/ 1512357 w 9055095"/>
              <a:gd name="connsiteY3" fmla="*/ 6858000 h 6858000"/>
              <a:gd name="connsiteX4" fmla="*/ 1512356 w 9055095"/>
              <a:gd name="connsiteY4" fmla="*/ 0 h 6858000"/>
              <a:gd name="connsiteX5" fmla="*/ 1512356 w 9055095"/>
              <a:gd name="connsiteY5" fmla="*/ 6858000 h 6858000"/>
              <a:gd name="connsiteX6" fmla="*/ 0 w 9055095"/>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055095" h="6858000">
                <a:moveTo>
                  <a:pt x="1512357" y="0"/>
                </a:moveTo>
                <a:lnTo>
                  <a:pt x="9055095" y="0"/>
                </a:lnTo>
                <a:lnTo>
                  <a:pt x="9055095" y="6858000"/>
                </a:lnTo>
                <a:lnTo>
                  <a:pt x="1512357" y="6858000"/>
                </a:lnTo>
                <a:close/>
                <a:moveTo>
                  <a:pt x="1512356" y="0"/>
                </a:moveTo>
                <a:lnTo>
                  <a:pt x="1512356" y="6858000"/>
                </a:lnTo>
                <a:lnTo>
                  <a:pt x="0" y="6858000"/>
                </a:lnTo>
                <a:close/>
              </a:path>
            </a:pathLst>
          </a:custGeom>
          <a:solidFill>
            <a:schemeClr val="accent1">
              <a:lumMod val="75000"/>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nchor="ctr">
            <a:noAutofit/>
          </a:bodyPr>
          <a:lstStyle/>
          <a:p>
            <a:pPr algn="ctr"/>
            <a:endParaRPr lang="es-CO" dirty="0"/>
          </a:p>
        </p:txBody>
      </p:sp>
      <p:sp>
        <p:nvSpPr>
          <p:cNvPr id="12" name="Forma libre: forma 11">
            <a:extLst>
              <a:ext uri="{FF2B5EF4-FFF2-40B4-BE49-F238E27FC236}">
                <a16:creationId xmlns:a16="http://schemas.microsoft.com/office/drawing/2014/main" id="{2C162981-E1B3-465B-8FA0-A02F0A36E8F2}"/>
              </a:ext>
            </a:extLst>
          </p:cNvPr>
          <p:cNvSpPr/>
          <p:nvPr/>
        </p:nvSpPr>
        <p:spPr>
          <a:xfrm rot="16200000">
            <a:off x="2661229" y="-2661228"/>
            <a:ext cx="6869543" cy="12192000"/>
          </a:xfrm>
          <a:custGeom>
            <a:avLst/>
            <a:gdLst>
              <a:gd name="connsiteX0" fmla="*/ 5 w 6858000"/>
              <a:gd name="connsiteY0" fmla="*/ 1 h 12192000"/>
              <a:gd name="connsiteX1" fmla="*/ 0 w 6858000"/>
              <a:gd name="connsiteY1" fmla="*/ 1 h 12192000"/>
              <a:gd name="connsiteX2" fmla="*/ 0 w 6858000"/>
              <a:gd name="connsiteY2" fmla="*/ 0 h 12192000"/>
              <a:gd name="connsiteX3" fmla="*/ 6858000 w 6858000"/>
              <a:gd name="connsiteY3" fmla="*/ 1 h 12192000"/>
              <a:gd name="connsiteX4" fmla="*/ 6858000 w 6858000"/>
              <a:gd name="connsiteY4" fmla="*/ 1507958 h 12192000"/>
              <a:gd name="connsiteX5" fmla="*/ 5 w 6858000"/>
              <a:gd name="connsiteY5" fmla="*/ 1 h 12192000"/>
              <a:gd name="connsiteX6" fmla="*/ 6858000 w 6858000"/>
              <a:gd name="connsiteY6" fmla="*/ 5077328 h 12192000"/>
              <a:gd name="connsiteX7" fmla="*/ 6858000 w 6858000"/>
              <a:gd name="connsiteY7" fmla="*/ 12192000 h 12192000"/>
              <a:gd name="connsiteX8" fmla="*/ 0 w 6858000"/>
              <a:gd name="connsiteY8" fmla="*/ 12192000 h 12192000"/>
              <a:gd name="connsiteX9" fmla="*/ 0 w 6858000"/>
              <a:gd name="connsiteY9" fmla="*/ 5077328 h 12192000"/>
              <a:gd name="connsiteX10" fmla="*/ 0 w 6858000"/>
              <a:gd name="connsiteY10" fmla="*/ 3569370 h 12192000"/>
              <a:gd name="connsiteX11" fmla="*/ 6858000 w 6858000"/>
              <a:gd name="connsiteY11" fmla="*/ 5077328 h 12192000"/>
              <a:gd name="connsiteX12" fmla="*/ 6858000 w 6858000"/>
              <a:gd name="connsiteY12" fmla="*/ 0 h 12192000"/>
              <a:gd name="connsiteX13" fmla="*/ 6858000 w 6858000"/>
              <a:gd name="connsiteY13" fmla="*/ 1 h 12192000"/>
              <a:gd name="connsiteX14" fmla="*/ 6858000 w 6858000"/>
              <a:gd name="connsiteY14" fmla="*/ 1 h 12192000"/>
              <a:gd name="connsiteX15" fmla="*/ 6858000 w 6858000"/>
              <a:gd name="connsiteY15" fmla="*/ 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6858000" h="12192000">
                <a:moveTo>
                  <a:pt x="5" y="1"/>
                </a:moveTo>
                <a:lnTo>
                  <a:pt x="0" y="1"/>
                </a:lnTo>
                <a:lnTo>
                  <a:pt x="0" y="0"/>
                </a:lnTo>
                <a:close/>
                <a:moveTo>
                  <a:pt x="6858000" y="1"/>
                </a:moveTo>
                <a:lnTo>
                  <a:pt x="6858000" y="1507958"/>
                </a:lnTo>
                <a:lnTo>
                  <a:pt x="5" y="1"/>
                </a:lnTo>
                <a:close/>
                <a:moveTo>
                  <a:pt x="6858000" y="5077328"/>
                </a:moveTo>
                <a:lnTo>
                  <a:pt x="6858000" y="12192000"/>
                </a:lnTo>
                <a:lnTo>
                  <a:pt x="0" y="12192000"/>
                </a:lnTo>
                <a:lnTo>
                  <a:pt x="0" y="5077328"/>
                </a:lnTo>
                <a:lnTo>
                  <a:pt x="0" y="3569370"/>
                </a:lnTo>
                <a:lnTo>
                  <a:pt x="6858000" y="5077328"/>
                </a:lnTo>
                <a:close/>
                <a:moveTo>
                  <a:pt x="6858000" y="0"/>
                </a:moveTo>
                <a:lnTo>
                  <a:pt x="6858000" y="1"/>
                </a:lnTo>
                <a:lnTo>
                  <a:pt x="6858000" y="1"/>
                </a:lnTo>
                <a:lnTo>
                  <a:pt x="6858000" y="0"/>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s-CO" dirty="0">
              <a:solidFill>
                <a:schemeClr val="bg1"/>
              </a:solidFill>
            </a:endParaRPr>
          </a:p>
        </p:txBody>
      </p:sp>
      <p:sp>
        <p:nvSpPr>
          <p:cNvPr id="34" name="CuadroTexto 33">
            <a:extLst>
              <a:ext uri="{FF2B5EF4-FFF2-40B4-BE49-F238E27FC236}">
                <a16:creationId xmlns:a16="http://schemas.microsoft.com/office/drawing/2014/main" id="{0C9978C9-1E01-4FD9-9A57-749F90B0DB06}"/>
              </a:ext>
            </a:extLst>
          </p:cNvPr>
          <p:cNvSpPr txBox="1"/>
          <p:nvPr/>
        </p:nvSpPr>
        <p:spPr>
          <a:xfrm>
            <a:off x="5172073" y="382164"/>
            <a:ext cx="5686425" cy="1077218"/>
          </a:xfrm>
          <a:prstGeom prst="rect">
            <a:avLst/>
          </a:prstGeom>
          <a:noFill/>
        </p:spPr>
        <p:txBody>
          <a:bodyPr wrap="square" rtlCol="0">
            <a:spAutoFit/>
          </a:bodyPr>
          <a:lstStyle/>
          <a:p>
            <a:pPr algn="r"/>
            <a:r>
              <a:rPr lang="es-ES" sz="3200" b="1" dirty="0">
                <a:solidFill>
                  <a:schemeClr val="bg1"/>
                </a:solidFill>
                <a:latin typeface="Bahnschrift SemiBold" panose="020B0502040204020203" pitchFamily="34" charset="0"/>
              </a:rPr>
              <a:t>ISO/IEC 2502N: DIVISIÓN DE MEDICION DE CALIDAD</a:t>
            </a:r>
            <a:endParaRPr lang="es-CO" sz="3200" b="1" dirty="0">
              <a:solidFill>
                <a:schemeClr val="bg1"/>
              </a:solidFill>
              <a:latin typeface="Bahnschrift SemiBold" panose="020B0502040204020203" pitchFamily="34" charset="0"/>
            </a:endParaRPr>
          </a:p>
        </p:txBody>
      </p:sp>
      <p:sp>
        <p:nvSpPr>
          <p:cNvPr id="24" name="Paralelogramo 23">
            <a:extLst>
              <a:ext uri="{FF2B5EF4-FFF2-40B4-BE49-F238E27FC236}">
                <a16:creationId xmlns:a16="http://schemas.microsoft.com/office/drawing/2014/main" id="{9B44C849-6A93-44D6-ABEC-1481D712927E}"/>
              </a:ext>
            </a:extLst>
          </p:cNvPr>
          <p:cNvSpPr/>
          <p:nvPr/>
        </p:nvSpPr>
        <p:spPr>
          <a:xfrm>
            <a:off x="6104883" y="1969453"/>
            <a:ext cx="4938961" cy="846221"/>
          </a:xfrm>
          <a:prstGeom prst="parallelogram">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6" name="Paralelogramo 25">
            <a:extLst>
              <a:ext uri="{FF2B5EF4-FFF2-40B4-BE49-F238E27FC236}">
                <a16:creationId xmlns:a16="http://schemas.microsoft.com/office/drawing/2014/main" id="{F022F5DE-890A-4B7A-B876-BB612240C073}"/>
              </a:ext>
            </a:extLst>
          </p:cNvPr>
          <p:cNvSpPr/>
          <p:nvPr/>
        </p:nvSpPr>
        <p:spPr>
          <a:xfrm>
            <a:off x="7161099" y="2133400"/>
            <a:ext cx="3694360" cy="976707"/>
          </a:xfrm>
          <a:prstGeom prst="parallelogram">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7" name="CuadroTexto 26">
            <a:extLst>
              <a:ext uri="{FF2B5EF4-FFF2-40B4-BE49-F238E27FC236}">
                <a16:creationId xmlns:a16="http://schemas.microsoft.com/office/drawing/2014/main" id="{BB5B44DE-8C25-425C-8B84-7342BF34D8A2}"/>
              </a:ext>
            </a:extLst>
          </p:cNvPr>
          <p:cNvSpPr txBox="1"/>
          <p:nvPr/>
        </p:nvSpPr>
        <p:spPr>
          <a:xfrm>
            <a:off x="6396986" y="2070913"/>
            <a:ext cx="694267" cy="646331"/>
          </a:xfrm>
          <a:prstGeom prst="rect">
            <a:avLst/>
          </a:prstGeom>
          <a:noFill/>
        </p:spPr>
        <p:txBody>
          <a:bodyPr wrap="square" rtlCol="0">
            <a:spAutoFit/>
          </a:bodyPr>
          <a:lstStyle/>
          <a:p>
            <a:r>
              <a:rPr lang="es-ES" sz="3600" b="1" dirty="0">
                <a:solidFill>
                  <a:schemeClr val="bg1"/>
                </a:solidFill>
              </a:rPr>
              <a:t>04</a:t>
            </a:r>
            <a:endParaRPr lang="es-CO" sz="3600" b="1" dirty="0">
              <a:solidFill>
                <a:schemeClr val="bg1"/>
              </a:solidFill>
            </a:endParaRPr>
          </a:p>
        </p:txBody>
      </p:sp>
      <p:sp>
        <p:nvSpPr>
          <p:cNvPr id="28" name="CuadroTexto 27">
            <a:extLst>
              <a:ext uri="{FF2B5EF4-FFF2-40B4-BE49-F238E27FC236}">
                <a16:creationId xmlns:a16="http://schemas.microsoft.com/office/drawing/2014/main" id="{7B99DE80-88F7-424A-9E05-6EBDE587B51C}"/>
              </a:ext>
            </a:extLst>
          </p:cNvPr>
          <p:cNvSpPr txBox="1"/>
          <p:nvPr/>
        </p:nvSpPr>
        <p:spPr>
          <a:xfrm>
            <a:off x="7414164" y="2186777"/>
            <a:ext cx="3188229" cy="923330"/>
          </a:xfrm>
          <a:prstGeom prst="rect">
            <a:avLst/>
          </a:prstGeom>
          <a:noFill/>
        </p:spPr>
        <p:txBody>
          <a:bodyPr wrap="square" rtlCol="0">
            <a:spAutoFit/>
          </a:bodyPr>
          <a:lstStyle/>
          <a:p>
            <a:pPr algn="ctr"/>
            <a:r>
              <a:rPr lang="es-CO" b="1" dirty="0">
                <a:solidFill>
                  <a:schemeClr val="accent1">
                    <a:lumMod val="75000"/>
                  </a:schemeClr>
                </a:solidFill>
              </a:rPr>
              <a:t>ISO/IEC 25023 - Measurement of system and software product quality</a:t>
            </a:r>
          </a:p>
        </p:txBody>
      </p:sp>
      <p:sp>
        <p:nvSpPr>
          <p:cNvPr id="30" name="Paralelogramo 29">
            <a:extLst>
              <a:ext uri="{FF2B5EF4-FFF2-40B4-BE49-F238E27FC236}">
                <a16:creationId xmlns:a16="http://schemas.microsoft.com/office/drawing/2014/main" id="{D2AE2AFB-3160-410F-9A54-AC780F3E7212}"/>
              </a:ext>
            </a:extLst>
          </p:cNvPr>
          <p:cNvSpPr/>
          <p:nvPr/>
        </p:nvSpPr>
        <p:spPr>
          <a:xfrm>
            <a:off x="5812780" y="3247595"/>
            <a:ext cx="4938961" cy="846221"/>
          </a:xfrm>
          <a:prstGeom prst="parallelogram">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1" name="Paralelogramo 30">
            <a:extLst>
              <a:ext uri="{FF2B5EF4-FFF2-40B4-BE49-F238E27FC236}">
                <a16:creationId xmlns:a16="http://schemas.microsoft.com/office/drawing/2014/main" id="{C2B5E83A-6C12-4C17-9C9B-90380E54CD12}"/>
              </a:ext>
            </a:extLst>
          </p:cNvPr>
          <p:cNvSpPr/>
          <p:nvPr/>
        </p:nvSpPr>
        <p:spPr>
          <a:xfrm>
            <a:off x="6868996" y="3411542"/>
            <a:ext cx="3694360" cy="753087"/>
          </a:xfrm>
          <a:prstGeom prst="parallelogram">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2" name="CuadroTexto 31">
            <a:extLst>
              <a:ext uri="{FF2B5EF4-FFF2-40B4-BE49-F238E27FC236}">
                <a16:creationId xmlns:a16="http://schemas.microsoft.com/office/drawing/2014/main" id="{09F0F1B7-EEA8-4387-A162-C884DC529795}"/>
              </a:ext>
            </a:extLst>
          </p:cNvPr>
          <p:cNvSpPr txBox="1"/>
          <p:nvPr/>
        </p:nvSpPr>
        <p:spPr>
          <a:xfrm>
            <a:off x="6104883" y="3349055"/>
            <a:ext cx="694267" cy="646331"/>
          </a:xfrm>
          <a:prstGeom prst="rect">
            <a:avLst/>
          </a:prstGeom>
          <a:noFill/>
        </p:spPr>
        <p:txBody>
          <a:bodyPr wrap="square" rtlCol="0">
            <a:spAutoFit/>
          </a:bodyPr>
          <a:lstStyle/>
          <a:p>
            <a:r>
              <a:rPr lang="es-ES" sz="3600" b="1" dirty="0">
                <a:solidFill>
                  <a:schemeClr val="bg1"/>
                </a:solidFill>
              </a:rPr>
              <a:t>05</a:t>
            </a:r>
            <a:endParaRPr lang="es-CO" sz="3600" b="1" dirty="0">
              <a:solidFill>
                <a:schemeClr val="bg1"/>
              </a:solidFill>
            </a:endParaRPr>
          </a:p>
        </p:txBody>
      </p:sp>
      <p:sp>
        <p:nvSpPr>
          <p:cNvPr id="33" name="CuadroTexto 32">
            <a:extLst>
              <a:ext uri="{FF2B5EF4-FFF2-40B4-BE49-F238E27FC236}">
                <a16:creationId xmlns:a16="http://schemas.microsoft.com/office/drawing/2014/main" id="{D1260636-6B3C-437C-8ADF-22458A5E6449}"/>
              </a:ext>
            </a:extLst>
          </p:cNvPr>
          <p:cNvSpPr txBox="1"/>
          <p:nvPr/>
        </p:nvSpPr>
        <p:spPr>
          <a:xfrm>
            <a:off x="7122061" y="3464919"/>
            <a:ext cx="3188229" cy="646331"/>
          </a:xfrm>
          <a:prstGeom prst="rect">
            <a:avLst/>
          </a:prstGeom>
          <a:noFill/>
        </p:spPr>
        <p:txBody>
          <a:bodyPr wrap="square" rtlCol="0">
            <a:spAutoFit/>
          </a:bodyPr>
          <a:lstStyle/>
          <a:p>
            <a:pPr algn="ctr"/>
            <a:r>
              <a:rPr lang="es-CO" b="1" dirty="0">
                <a:solidFill>
                  <a:schemeClr val="accent1">
                    <a:lumMod val="75000"/>
                  </a:schemeClr>
                </a:solidFill>
              </a:rPr>
              <a:t>ISO/IEC 25024 - Measurement of data quality</a:t>
            </a:r>
          </a:p>
        </p:txBody>
      </p:sp>
    </p:spTree>
    <p:extLst>
      <p:ext uri="{BB962C8B-B14F-4D97-AF65-F5344CB8AC3E}">
        <p14:creationId xmlns:p14="http://schemas.microsoft.com/office/powerpoint/2010/main" val="3472866775"/>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159</TotalTime>
  <Words>1580</Words>
  <Application>Microsoft Office PowerPoint</Application>
  <PresentationFormat>Panorámica</PresentationFormat>
  <Paragraphs>180</Paragraphs>
  <Slides>29</Slides>
  <Notes>2</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29</vt:i4>
      </vt:variant>
    </vt:vector>
  </HeadingPairs>
  <TitlesOfParts>
    <vt:vector size="34" baseType="lpstr">
      <vt:lpstr>Arial</vt:lpstr>
      <vt:lpstr>Bahnschrift SemiBold</vt:lpstr>
      <vt:lpstr>Calibri</vt:lpstr>
      <vt:lpstr>Calibri Light</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Roberto Salas</dc:creator>
  <cp:lastModifiedBy>Roberto Salas</cp:lastModifiedBy>
  <cp:revision>2</cp:revision>
  <dcterms:created xsi:type="dcterms:W3CDTF">2021-08-17T16:59:43Z</dcterms:created>
  <dcterms:modified xsi:type="dcterms:W3CDTF">2021-08-17T19:39:20Z</dcterms:modified>
</cp:coreProperties>
</file>