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1" r:id="rId13"/>
    <p:sldId id="262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5033" autoAdjust="0"/>
  </p:normalViewPr>
  <p:slideViewPr>
    <p:cSldViewPr snapToGrid="0" snapToObjects="1">
      <p:cViewPr varScale="1">
        <p:scale>
          <a:sx n="116" d="100"/>
          <a:sy n="116" d="100"/>
        </p:scale>
        <p:origin x="10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17/08/2021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17/08/2021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4950" y="206054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de Madurez de Pruebas Integrado </a:t>
            </a:r>
            <a:b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Maturity Model Integration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938D9CE-D4E3-46B0-9677-AF622B76C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950" y="5088465"/>
            <a:ext cx="7197726" cy="1405467"/>
          </a:xfrm>
        </p:spPr>
        <p:txBody>
          <a:bodyPr/>
          <a:lstStyle/>
          <a:p>
            <a:r>
              <a:rPr lang="es-ES" dirty="0"/>
              <a:t>Juan Felipe hurtado</a:t>
            </a:r>
          </a:p>
          <a:p>
            <a:r>
              <a:rPr lang="es-ES" dirty="0"/>
              <a:t>David anduquia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28B1B-E2ED-4640-9AA3-CD670BE6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5:optimización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9B01A70-E8EF-472A-A2CF-CF8D625F426C}"/>
              </a:ext>
            </a:extLst>
          </p:cNvPr>
          <p:cNvSpPr/>
          <p:nvPr/>
        </p:nvSpPr>
        <p:spPr>
          <a:xfrm>
            <a:off x="521044" y="1837038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Prevención de Defectos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(Defect Prevention)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BAC56-6AA8-4810-885E-66DC53CC3FBA}"/>
              </a:ext>
            </a:extLst>
          </p:cNvPr>
          <p:cNvSpPr/>
          <p:nvPr/>
        </p:nvSpPr>
        <p:spPr>
          <a:xfrm>
            <a:off x="521044" y="4427838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 Optimización del proceso Pruebas (Test Process Optimization)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CB141F7-3FC7-4402-8FEB-BA746AE7444A}"/>
              </a:ext>
            </a:extLst>
          </p:cNvPr>
          <p:cNvSpPr/>
          <p:nvPr/>
        </p:nvSpPr>
        <p:spPr>
          <a:xfrm>
            <a:off x="8419070" y="1837038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Control de Calidad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(Quality Control)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aracterísticas Técnicas | Testing Software en Español">
            <a:extLst>
              <a:ext uri="{FF2B5EF4-FFF2-40B4-BE49-F238E27FC236}">
                <a16:creationId xmlns:a16="http://schemas.microsoft.com/office/drawing/2014/main" id="{F32BD09D-CF35-4EBB-B11F-F3FA7DD8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88" y="4164213"/>
            <a:ext cx="4623188" cy="25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8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97AB76-9595-42BF-8922-D376DEC2F5A6}"/>
              </a:ext>
            </a:extLst>
          </p:cNvPr>
          <p:cNvSpPr/>
          <p:nvPr/>
        </p:nvSpPr>
        <p:spPr>
          <a:xfrm>
            <a:off x="502507" y="337752"/>
            <a:ext cx="5165125" cy="174642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modelo TMMi analiza las pruebas de software en diferentes niveles de madurez, con la suposición inicial de que todas las organizaciones comienzan en el nivel 1 de TMMi de la escala de madurez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9B968D-24E6-4F7B-857B-4DCBE644BD42}"/>
              </a:ext>
            </a:extLst>
          </p:cNvPr>
          <p:cNvSpPr/>
          <p:nvPr/>
        </p:nvSpPr>
        <p:spPr>
          <a:xfrm>
            <a:off x="6643815" y="337752"/>
            <a:ext cx="5165125" cy="1746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Cuanto más maduras son las prácticas de prueba de una organización, mayor nivel de madurez alcanza la organización.</a:t>
            </a:r>
            <a:endParaRPr lang="es-CO" dirty="0"/>
          </a:p>
        </p:txBody>
      </p:sp>
      <p:pic>
        <p:nvPicPr>
          <p:cNvPr id="1026" name="Picture 2" descr="TMMI by Deisy Flòrez">
            <a:extLst>
              <a:ext uri="{FF2B5EF4-FFF2-40B4-BE49-F238E27FC236}">
                <a16:creationId xmlns:a16="http://schemas.microsoft.com/office/drawing/2014/main" id="{8DFB036A-F23C-46B1-99CE-8BAD1A923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903" y="3428999"/>
            <a:ext cx="3066947" cy="17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9AC5468-5748-4985-AEEC-BECE912C9EF6}"/>
              </a:ext>
            </a:extLst>
          </p:cNvPr>
          <p:cNvSpPr/>
          <p:nvPr/>
        </p:nvSpPr>
        <p:spPr>
          <a:xfrm>
            <a:off x="502507" y="3429000"/>
            <a:ext cx="5165125" cy="1746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Los esfuerzos de mejora del proceso de prueba se centran en las necesidades de la organización en el contexto de su entorno empresarial.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2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B919A9C-67A5-4450-899E-EE5BB37D876B}"/>
              </a:ext>
            </a:extLst>
          </p:cNvPr>
          <p:cNvSpPr/>
          <p:nvPr/>
        </p:nvSpPr>
        <p:spPr>
          <a:xfrm>
            <a:off x="551936" y="527222"/>
            <a:ext cx="2957384" cy="1359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intención del TMMi es soportar las actividades de Testing y la mejora a los procesos de prueba.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DF5AEC5-8A04-489E-8BAA-3F50856B535F}"/>
              </a:ext>
            </a:extLst>
          </p:cNvPr>
          <p:cNvSpPr/>
          <p:nvPr/>
        </p:nvSpPr>
        <p:spPr>
          <a:xfrm>
            <a:off x="4464908" y="527222"/>
            <a:ext cx="4473146" cy="1359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TMMi aborda todos los niveles de prueba.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TMMi es un modelo complementario de CMMi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216CAA0-513A-496F-A1F4-75210A76F143}"/>
              </a:ext>
            </a:extLst>
          </p:cNvPr>
          <p:cNvSpPr/>
          <p:nvPr/>
        </p:nvSpPr>
        <p:spPr>
          <a:xfrm>
            <a:off x="337750" y="2642286"/>
            <a:ext cx="5947719" cy="15734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Una de las diferencias entre TMMI Y CMMI: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CMMi se enfoca principalmente en las prácticas de desarrollo de software.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TMMi se enfoca en los procesos de prueba.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219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937702C-F439-4FFF-A75D-AB8348BC08CA}"/>
              </a:ext>
            </a:extLst>
          </p:cNvPr>
          <p:cNvSpPr/>
          <p:nvPr/>
        </p:nvSpPr>
        <p:spPr>
          <a:xfrm>
            <a:off x="3093308" y="230661"/>
            <a:ext cx="6273114" cy="1837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Niveles de Madurez de TMMi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nivel de madurez dentro de TMMi puede ser considerado como un grado de madurez del proceso de calidad de pruebas organizacional</a:t>
            </a:r>
          </a:p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C0F822-B076-4150-B334-C731C29254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6647" y="2518359"/>
            <a:ext cx="2171700" cy="30899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3401CC-BFB7-4D5B-B3CA-6E58183C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26" y="2518359"/>
            <a:ext cx="4362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0010F-B73E-4872-8C8D-0701EC6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modelo tmmI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AB59460-847B-4A42-9E6A-FC76C068386C}"/>
              </a:ext>
            </a:extLst>
          </p:cNvPr>
          <p:cNvSpPr/>
          <p:nvPr/>
        </p:nvSpPr>
        <p:spPr>
          <a:xfrm>
            <a:off x="685801" y="2065867"/>
            <a:ext cx="4487561" cy="3469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Áreas de proceso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nivel de madurez consta de varias áreas de proceso que indica dónde una organización debe poner el foco para mejorar su proceso de pruebas</a:t>
            </a:r>
          </a:p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19FE73-CC87-4C42-8732-E87454353C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4325" y="2065867"/>
            <a:ext cx="4102443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43A4B-D47C-44E5-A1DF-915A16A7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1: Inicial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60F5A11-1DDD-4630-AC9F-7AC8B4768710}"/>
              </a:ext>
            </a:extLst>
          </p:cNvPr>
          <p:cNvSpPr/>
          <p:nvPr/>
        </p:nvSpPr>
        <p:spPr>
          <a:xfrm>
            <a:off x="527222" y="2232454"/>
            <a:ext cx="4415481" cy="322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organización, normalmente no proporciona un entorno estable para soportar los procesos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productos son entregados sin una adecuada visibilidad de su calidad y riesgos.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nivel 1 no hay áreas de proceso definidas.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BD04BD-05FB-46ED-A652-8AC926AC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33" y="3429000"/>
            <a:ext cx="701915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76E0-667B-488D-A48F-8802DB6F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44" y="49427"/>
            <a:ext cx="10131425" cy="1456267"/>
          </a:xfrm>
        </p:spPr>
        <p:txBody>
          <a:bodyPr/>
          <a:lstStyle/>
          <a:p>
            <a:r>
              <a:rPr lang="es-ES" dirty="0"/>
              <a:t>Nivel 2: Gestionado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EAB049-9CFC-488A-851B-3AA87CEBBC96}"/>
              </a:ext>
            </a:extLst>
          </p:cNvPr>
          <p:cNvSpPr/>
          <p:nvPr/>
        </p:nvSpPr>
        <p:spPr>
          <a:xfrm>
            <a:off x="521044" y="1837038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Politica y Estrategia de Prueba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(Test Policy and Strategy)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AE75CA8-3742-4EBF-A9B9-4F0C8EC64D22}"/>
              </a:ext>
            </a:extLst>
          </p:cNvPr>
          <p:cNvSpPr/>
          <p:nvPr/>
        </p:nvSpPr>
        <p:spPr>
          <a:xfrm>
            <a:off x="7084543" y="4489622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5.Entorno de Prueba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(Test Environment)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E97718B-6EE8-4EB0-BEE4-2B8F8DF90FD9}"/>
              </a:ext>
            </a:extLst>
          </p:cNvPr>
          <p:cNvSpPr/>
          <p:nvPr/>
        </p:nvSpPr>
        <p:spPr>
          <a:xfrm>
            <a:off x="2020330" y="4489622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 Diseño y Ejecución de Pruebas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(Test Design and Execution) 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C34E750-DF49-4C6C-8C97-BD5FA13FB91E}"/>
              </a:ext>
            </a:extLst>
          </p:cNvPr>
          <p:cNvSpPr/>
          <p:nvPr/>
        </p:nvSpPr>
        <p:spPr>
          <a:xfrm>
            <a:off x="8952471" y="1849395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Monitorización y Control de pruebas (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 Monitoring and Control)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382197-AED0-4780-B2A9-C831B15BA93D}"/>
              </a:ext>
            </a:extLst>
          </p:cNvPr>
          <p:cNvSpPr/>
          <p:nvPr/>
        </p:nvSpPr>
        <p:spPr>
          <a:xfrm>
            <a:off x="4736757" y="1837038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Planificación de Pruebas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(Test Planning)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1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7870C-38A6-40A2-AC08-0F137714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53" y="0"/>
            <a:ext cx="10131425" cy="1456267"/>
          </a:xfrm>
        </p:spPr>
        <p:txBody>
          <a:bodyPr/>
          <a:lstStyle/>
          <a:p>
            <a:r>
              <a:rPr lang="es-ES" dirty="0"/>
              <a:t>Nivel 3:definido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B73779A-BF6D-4A04-86D6-892C01398166}"/>
              </a:ext>
            </a:extLst>
          </p:cNvPr>
          <p:cNvSpPr/>
          <p:nvPr/>
        </p:nvSpPr>
        <p:spPr>
          <a:xfrm>
            <a:off x="521044" y="1837038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Organización de Pruebas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 Organization)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BA0A609-DF36-4650-9172-3D428966F825}"/>
              </a:ext>
            </a:extLst>
          </p:cNvPr>
          <p:cNvSpPr/>
          <p:nvPr/>
        </p:nvSpPr>
        <p:spPr>
          <a:xfrm>
            <a:off x="8845380" y="2846173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Ciclo de vida de Pruebas e Integración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 Lifecycle and Integration)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22B540E-67B2-4781-954E-22CF0A219EC2}"/>
              </a:ext>
            </a:extLst>
          </p:cNvPr>
          <p:cNvSpPr/>
          <p:nvPr/>
        </p:nvSpPr>
        <p:spPr>
          <a:xfrm>
            <a:off x="4957120" y="4540879"/>
            <a:ext cx="3087129" cy="19175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Revision entre pares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(Peer Reviews)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E5FFEB6-ECD7-41BA-B8C4-47F2A223CEB5}"/>
              </a:ext>
            </a:extLst>
          </p:cNvPr>
          <p:cNvSpPr/>
          <p:nvPr/>
        </p:nvSpPr>
        <p:spPr>
          <a:xfrm>
            <a:off x="521043" y="4540879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Pruebas No Funcionales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(Non-functional Testing)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FD8C85F-04C4-4B43-BDA3-04CF7DC11B68}"/>
              </a:ext>
            </a:extLst>
          </p:cNvPr>
          <p:cNvSpPr/>
          <p:nvPr/>
        </p:nvSpPr>
        <p:spPr>
          <a:xfrm>
            <a:off x="4957121" y="1837038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Programa de Formación de Pruebas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(Test Training Program)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4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D2CA0-5B61-4A09-B8C2-693EBC5B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4: gestión y medición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FB5F54-9E74-4BA8-937D-77E0FE431C00}"/>
              </a:ext>
            </a:extLst>
          </p:cNvPr>
          <p:cNvSpPr/>
          <p:nvPr/>
        </p:nvSpPr>
        <p:spPr>
          <a:xfrm>
            <a:off x="521044" y="1837038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Mediciones de Prueba (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Measurement</a:t>
            </a: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C7E3FF2-D3AE-4F05-B674-4CE49EE6EE4C}"/>
              </a:ext>
            </a:extLst>
          </p:cNvPr>
          <p:cNvSpPr/>
          <p:nvPr/>
        </p:nvSpPr>
        <p:spPr>
          <a:xfrm>
            <a:off x="521043" y="4378411"/>
            <a:ext cx="3087129" cy="201827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 Revisiones entre Pares Avanzadas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(Advanced Reviews)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C95D147-DAA8-4B64-B961-144EE02490C7}"/>
              </a:ext>
            </a:extLst>
          </p:cNvPr>
          <p:cNvSpPr/>
          <p:nvPr/>
        </p:nvSpPr>
        <p:spPr>
          <a:xfrm>
            <a:off x="7789908" y="1746422"/>
            <a:ext cx="3087129" cy="2018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Evaluación de la Calidad del producto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(Product Quality Evaluation)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ómo hacer testing de Software Manual">
            <a:extLst>
              <a:ext uri="{FF2B5EF4-FFF2-40B4-BE49-F238E27FC236}">
                <a16:creationId xmlns:a16="http://schemas.microsoft.com/office/drawing/2014/main" id="{8F16FBB6-BDB8-40DE-8BFC-EF387396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00383"/>
            <a:ext cx="4806778" cy="24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4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204</TotalTime>
  <Words>442</Words>
  <Application>Microsoft Office PowerPoint</Application>
  <PresentationFormat>Panorámica</PresentationFormat>
  <Paragraphs>42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Celestial</vt:lpstr>
      <vt:lpstr>Modelo de Madurez de Pruebas Integrado  Test Maturity Model Integration</vt:lpstr>
      <vt:lpstr>Presentación de PowerPoint</vt:lpstr>
      <vt:lpstr>Presentación de PowerPoint</vt:lpstr>
      <vt:lpstr>Presentación de PowerPoint</vt:lpstr>
      <vt:lpstr>Estructura del modelo tmmI</vt:lpstr>
      <vt:lpstr>Nivel 1: Inicial</vt:lpstr>
      <vt:lpstr>Nivel 2: Gestionado</vt:lpstr>
      <vt:lpstr>Nivel 3:definido</vt:lpstr>
      <vt:lpstr>Nivel 4: gestión y medición</vt:lpstr>
      <vt:lpstr>Nivel 5:optimización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Madurez de Pruebas Integrado  Test Maturity Model Integration</dc:title>
  <dc:creator>Juan Hurtado</dc:creator>
  <cp:lastModifiedBy>Juan Hurtado</cp:lastModifiedBy>
  <cp:revision>1</cp:revision>
  <dcterms:created xsi:type="dcterms:W3CDTF">2021-08-18T00:12:13Z</dcterms:created>
  <dcterms:modified xsi:type="dcterms:W3CDTF">2021-08-18T03:36:36Z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