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317" r:id="rId5"/>
    <p:sldId id="308" r:id="rId6"/>
    <p:sldId id="307" r:id="rId7"/>
    <p:sldId id="278" r:id="rId8"/>
    <p:sldId id="309" r:id="rId9"/>
    <p:sldId id="310" r:id="rId10"/>
    <p:sldId id="314" r:id="rId11"/>
    <p:sldId id="316" r:id="rId12"/>
    <p:sldId id="312" r:id="rId13"/>
    <p:sldId id="311" r:id="rId14"/>
    <p:sldId id="318" r:id="rId15"/>
    <p:sldId id="315" r:id="rId16"/>
    <p:sldId id="30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5405" autoAdjust="0"/>
  </p:normalViewPr>
  <p:slideViewPr>
    <p:cSldViewPr snapToGrid="0">
      <p:cViewPr varScale="1">
        <p:scale>
          <a:sx n="79" d="100"/>
          <a:sy n="79" d="100"/>
        </p:scale>
        <p:origin x="523" y="43"/>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5/26/2025</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5/26/2025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12</a:t>
            </a:fld>
            <a:endParaRPr lang="en-US" noProof="0" dirty="0"/>
          </a:p>
        </p:txBody>
      </p:sp>
    </p:spTree>
    <p:extLst>
      <p:ext uri="{BB962C8B-B14F-4D97-AF65-F5344CB8AC3E}">
        <p14:creationId xmlns:p14="http://schemas.microsoft.com/office/powerpoint/2010/main" val="2332748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13</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4209986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8.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ets/jonathanoheix/face-expression-recognition-dataset"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pic>
        <p:nvPicPr>
          <p:cNvPr id="3074" name="Picture 2" descr="Can AI Mimic Human Compositional Thinking? - Neuroscience News">
            <a:extLst>
              <a:ext uri="{FF2B5EF4-FFF2-40B4-BE49-F238E27FC236}">
                <a16:creationId xmlns:a16="http://schemas.microsoft.com/office/drawing/2014/main" id="{6027F673-EBFA-5995-E98A-4040CAA476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8059" y="0"/>
            <a:ext cx="5613941" cy="3813244"/>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193040" y="3591885"/>
            <a:ext cx="6643992" cy="3035030"/>
          </a:xfrm>
        </p:spPr>
        <p:txBody>
          <a:bodyPr anchor="ctr"/>
          <a:lstStyle/>
          <a:p>
            <a:r>
              <a:rPr lang="en-US" b="0" i="0" dirty="0">
                <a:solidFill>
                  <a:srgbClr val="0D0D0D"/>
                </a:solidFill>
                <a:effectLst/>
                <a:latin typeface="MingLiU-ExtB" panose="02020500000000000000" pitchFamily="18" charset="-120"/>
                <a:ea typeface="MingLiU-ExtB" panose="02020500000000000000" pitchFamily="18" charset="-120"/>
              </a:rPr>
              <a:t>Video-Based Emotion Recognition Using Generative AI Models</a:t>
            </a:r>
            <a:endParaRPr lang="en-US" dirty="0">
              <a:latin typeface="MingLiU-ExtB" panose="02020500000000000000" pitchFamily="18" charset="-120"/>
              <a:ea typeface="MingLiU-ExtB" panose="02020500000000000000" pitchFamily="18" charset="-120"/>
            </a:endParaRP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A49C0DA-C8AE-5ECC-149A-D60ECFF8C1EB}"/>
              </a:ext>
            </a:extLst>
          </p:cNvPr>
          <p:cNvSpPr>
            <a:spLocks noGrp="1"/>
          </p:cNvSpPr>
          <p:nvPr>
            <p:ph type="title"/>
          </p:nvPr>
        </p:nvSpPr>
        <p:spPr>
          <a:xfrm>
            <a:off x="921259" y="598212"/>
            <a:ext cx="10360152" cy="914400"/>
          </a:xfrm>
        </p:spPr>
        <p:txBody>
          <a:bodyPr/>
          <a:lstStyle/>
          <a:p>
            <a:r>
              <a:rPr kumimoji="0" lang="en-US" altLang="en-US" sz="3200" i="0" u="none" strike="noStrike" cap="none" normalizeH="0" baseline="0" dirty="0">
                <a:ln>
                  <a:noFill/>
                </a:ln>
                <a:solidFill>
                  <a:schemeClr val="tx1"/>
                </a:solidFill>
                <a:effectLst/>
                <a:latin typeface="+mn-lt"/>
              </a:rPr>
              <a:t>Results</a:t>
            </a:r>
            <a:r>
              <a:rPr kumimoji="0" lang="en-US" altLang="en-US" sz="3200" b="1" i="0" u="none" strike="noStrike" cap="none" normalizeH="0" baseline="0" dirty="0">
                <a:ln>
                  <a:noFill/>
                </a:ln>
                <a:solidFill>
                  <a:schemeClr val="tx1"/>
                </a:solidFill>
                <a:effectLst/>
                <a:latin typeface="+mn-lt"/>
              </a:rPr>
              <a:t> </a:t>
            </a:r>
            <a:r>
              <a:rPr kumimoji="0" lang="en-US" altLang="en-US" sz="3200" i="0" u="none" strike="noStrike" cap="none" normalizeH="0" baseline="0" dirty="0">
                <a:ln>
                  <a:noFill/>
                </a:ln>
                <a:solidFill>
                  <a:schemeClr val="tx1"/>
                </a:solidFill>
                <a:effectLst/>
                <a:latin typeface="+mn-lt"/>
              </a:rPr>
              <a:t>&amp; Analysis:</a:t>
            </a:r>
            <a:endParaRPr lang="en-US" dirty="0">
              <a:latin typeface="+mn-lt"/>
            </a:endParaRPr>
          </a:p>
        </p:txBody>
      </p:sp>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10</a:t>
            </a:fld>
            <a:endParaRPr lang="en-US" dirty="0"/>
          </a:p>
        </p:txBody>
      </p:sp>
      <p:sp>
        <p:nvSpPr>
          <p:cNvPr id="3" name="Content Placeholder 2">
            <a:extLst>
              <a:ext uri="{FF2B5EF4-FFF2-40B4-BE49-F238E27FC236}">
                <a16:creationId xmlns:a16="http://schemas.microsoft.com/office/drawing/2014/main" id="{27A4B153-0CA0-3B00-9695-C6CDEBD97B17}"/>
              </a:ext>
            </a:extLst>
          </p:cNvPr>
          <p:cNvSpPr>
            <a:spLocks noGrp="1" noChangeArrowheads="1"/>
          </p:cNvSpPr>
          <p:nvPr>
            <p:ph sz="quarter" idx="13"/>
          </p:nvPr>
        </p:nvSpPr>
        <p:spPr bwMode="auto">
          <a:xfrm>
            <a:off x="921258" y="1951672"/>
            <a:ext cx="4316139"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rPr>
              <a:t>The model performs well in classifying emotions accurately.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rPr>
              <a:t>Metrics like accuracy and confusion matrices highlight strengths and gaps.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rPr>
              <a:t>GAN and VAE improved data quality and overall results.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Content Placeholder 7">
            <a:extLst>
              <a:ext uri="{FF2B5EF4-FFF2-40B4-BE49-F238E27FC236}">
                <a16:creationId xmlns:a16="http://schemas.microsoft.com/office/drawing/2014/main" id="{D55C70E6-B503-3D96-244E-8B55E83097B0}"/>
              </a:ext>
            </a:extLst>
          </p:cNvPr>
          <p:cNvPicPr>
            <a:picLocks noGrp="1" noChangeAspect="1"/>
          </p:cNvPicPr>
          <p:nvPr>
            <p:ph sz="quarter" idx="12"/>
          </p:nvPr>
        </p:nvPicPr>
        <p:blipFill>
          <a:blip r:embed="rId3"/>
          <a:stretch>
            <a:fillRect/>
          </a:stretch>
        </p:blipFill>
        <p:spPr>
          <a:xfrm>
            <a:off x="5457706" y="1712069"/>
            <a:ext cx="3018514" cy="3027718"/>
          </a:xfrm>
        </p:spPr>
      </p:pic>
      <p:pic>
        <p:nvPicPr>
          <p:cNvPr id="10" name="Picture 9">
            <a:extLst>
              <a:ext uri="{FF2B5EF4-FFF2-40B4-BE49-F238E27FC236}">
                <a16:creationId xmlns:a16="http://schemas.microsoft.com/office/drawing/2014/main" id="{2CE8937C-40A8-6E37-55FE-235F8933018D}"/>
              </a:ext>
            </a:extLst>
          </p:cNvPr>
          <p:cNvPicPr>
            <a:picLocks noChangeAspect="1"/>
          </p:cNvPicPr>
          <p:nvPr/>
        </p:nvPicPr>
        <p:blipFill>
          <a:blip r:embed="rId4"/>
          <a:stretch>
            <a:fillRect/>
          </a:stretch>
        </p:blipFill>
        <p:spPr>
          <a:xfrm>
            <a:off x="8696528" y="1712069"/>
            <a:ext cx="3132306" cy="3027718"/>
          </a:xfrm>
          <a:prstGeom prst="rect">
            <a:avLst/>
          </a:prstGeom>
        </p:spPr>
      </p:pic>
    </p:spTree>
    <p:extLst>
      <p:ext uri="{BB962C8B-B14F-4D97-AF65-F5344CB8AC3E}">
        <p14:creationId xmlns:p14="http://schemas.microsoft.com/office/powerpoint/2010/main" val="3748348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0FFF8-B745-1A7D-EA36-65F4B5F6BF7D}"/>
              </a:ext>
            </a:extLst>
          </p:cNvPr>
          <p:cNvSpPr>
            <a:spLocks noGrp="1"/>
          </p:cNvSpPr>
          <p:nvPr>
            <p:ph type="title"/>
          </p:nvPr>
        </p:nvSpPr>
        <p:spPr/>
        <p:txBody>
          <a:bodyPr/>
          <a:lstStyle/>
          <a:p>
            <a:r>
              <a:rPr lang="en-US" dirty="0"/>
              <a:t>Emotion Recognition Using WebCam</a:t>
            </a:r>
          </a:p>
        </p:txBody>
      </p:sp>
      <p:pic>
        <p:nvPicPr>
          <p:cNvPr id="7" name="Content Placeholder 6">
            <a:extLst>
              <a:ext uri="{FF2B5EF4-FFF2-40B4-BE49-F238E27FC236}">
                <a16:creationId xmlns:a16="http://schemas.microsoft.com/office/drawing/2014/main" id="{5A8B0954-901E-E9C4-ACC4-C7FD83195225}"/>
              </a:ext>
            </a:extLst>
          </p:cNvPr>
          <p:cNvPicPr>
            <a:picLocks noGrp="1" noChangeAspect="1"/>
          </p:cNvPicPr>
          <p:nvPr>
            <p:ph sz="quarter" idx="12"/>
          </p:nvPr>
        </p:nvPicPr>
        <p:blipFill>
          <a:blip r:embed="rId2"/>
          <a:stretch>
            <a:fillRect/>
          </a:stretch>
        </p:blipFill>
        <p:spPr>
          <a:xfrm>
            <a:off x="994728" y="2139791"/>
            <a:ext cx="5651500" cy="3532187"/>
          </a:xfrm>
        </p:spPr>
      </p:pic>
      <p:sp>
        <p:nvSpPr>
          <p:cNvPr id="4" name="Picture Placeholder 3">
            <a:extLst>
              <a:ext uri="{FF2B5EF4-FFF2-40B4-BE49-F238E27FC236}">
                <a16:creationId xmlns:a16="http://schemas.microsoft.com/office/drawing/2014/main" id="{7084EAF3-34C1-2021-25C0-0983806B55AA}"/>
              </a:ext>
            </a:extLst>
          </p:cNvPr>
          <p:cNvSpPr>
            <a:spLocks noGrp="1"/>
          </p:cNvSpPr>
          <p:nvPr>
            <p:ph type="pic" sz="quarter" idx="10"/>
          </p:nvPr>
        </p:nvSpPr>
        <p:spPr/>
      </p:sp>
      <p:sp>
        <p:nvSpPr>
          <p:cNvPr id="5" name="Slide Number Placeholder 4">
            <a:extLst>
              <a:ext uri="{FF2B5EF4-FFF2-40B4-BE49-F238E27FC236}">
                <a16:creationId xmlns:a16="http://schemas.microsoft.com/office/drawing/2014/main" id="{53D4C0C1-8655-3B40-CC8C-937637EB2E87}"/>
              </a:ext>
            </a:extLst>
          </p:cNvPr>
          <p:cNvSpPr>
            <a:spLocks noGrp="1"/>
          </p:cNvSpPr>
          <p:nvPr>
            <p:ph type="sldNum" sz="quarter" idx="4"/>
          </p:nvPr>
        </p:nvSpPr>
        <p:spPr/>
        <p:txBody>
          <a:bodyPr/>
          <a:lstStyle/>
          <a:p>
            <a:fld id="{58FB4751-880F-D840-AAA9-3A15815CC996}" type="slidenum">
              <a:rPr lang="en-US" smtClean="0"/>
              <a:pPr/>
              <a:t>11</a:t>
            </a:fld>
            <a:endParaRPr lang="en-US" dirty="0"/>
          </a:p>
        </p:txBody>
      </p:sp>
      <p:sp>
        <p:nvSpPr>
          <p:cNvPr id="8" name="TextBox 7">
            <a:extLst>
              <a:ext uri="{FF2B5EF4-FFF2-40B4-BE49-F238E27FC236}">
                <a16:creationId xmlns:a16="http://schemas.microsoft.com/office/drawing/2014/main" id="{11640FD0-98A0-A305-026B-769964301D49}"/>
              </a:ext>
            </a:extLst>
          </p:cNvPr>
          <p:cNvSpPr txBox="1"/>
          <p:nvPr/>
        </p:nvSpPr>
        <p:spPr>
          <a:xfrm>
            <a:off x="2597151" y="3521710"/>
            <a:ext cx="684530" cy="21544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happy</a:t>
            </a:r>
          </a:p>
        </p:txBody>
      </p:sp>
    </p:spTree>
    <p:extLst>
      <p:ext uri="{BB962C8B-B14F-4D97-AF65-F5344CB8AC3E}">
        <p14:creationId xmlns:p14="http://schemas.microsoft.com/office/powerpoint/2010/main" val="213724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E4F88F8-17E5-45E3-77B1-77FACD99FF63}"/>
              </a:ext>
            </a:extLst>
          </p:cNvPr>
          <p:cNvSpPr>
            <a:spLocks noGrp="1"/>
          </p:cNvSpPr>
          <p:nvPr>
            <p:ph type="title"/>
          </p:nvPr>
        </p:nvSpPr>
        <p:spPr>
          <a:xfrm>
            <a:off x="914400" y="914400"/>
            <a:ext cx="10360152" cy="914400"/>
          </a:xfrm>
        </p:spPr>
        <p:txBody>
          <a:bodyPr/>
          <a:lstStyle/>
          <a:p>
            <a:r>
              <a:rPr lang="en-US" dirty="0">
                <a:latin typeface="+mn-lt"/>
              </a:rPr>
              <a:t>Conclusion &amp; Future Work</a:t>
            </a:r>
          </a:p>
        </p:txBody>
      </p:sp>
      <p:sp>
        <p:nvSpPr>
          <p:cNvPr id="4" name="Slide Number Placeholder 3">
            <a:extLst>
              <a:ext uri="{FF2B5EF4-FFF2-40B4-BE49-F238E27FC236}">
                <a16:creationId xmlns:a16="http://schemas.microsoft.com/office/drawing/2014/main" id="{1D2469ED-926E-7CEE-5AF2-BF9AC726D015}"/>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12</a:t>
            </a:fld>
            <a:endParaRPr lang="en-US" dirty="0"/>
          </a:p>
        </p:txBody>
      </p:sp>
      <p:sp>
        <p:nvSpPr>
          <p:cNvPr id="6" name="TextBox 5">
            <a:extLst>
              <a:ext uri="{FF2B5EF4-FFF2-40B4-BE49-F238E27FC236}">
                <a16:creationId xmlns:a16="http://schemas.microsoft.com/office/drawing/2014/main" id="{F35852F1-C312-8D15-D8B8-530FA6C8A092}"/>
              </a:ext>
            </a:extLst>
          </p:cNvPr>
          <p:cNvSpPr txBox="1"/>
          <p:nvPr/>
        </p:nvSpPr>
        <p:spPr>
          <a:xfrm>
            <a:off x="914400" y="2007089"/>
            <a:ext cx="5262664" cy="3539430"/>
          </a:xfrm>
          <a:prstGeom prst="rect">
            <a:avLst/>
          </a:prstGeom>
          <a:noFill/>
        </p:spPr>
        <p:txBody>
          <a:bodyPr wrap="square">
            <a:spAutoFit/>
          </a:bodyPr>
          <a:lstStyle/>
          <a:p>
            <a:pPr marL="285750" indent="-285750">
              <a:buFont typeface="Wingdings" panose="05000000000000000000" pitchFamily="2" charset="2"/>
              <a:buChar char="Ø"/>
            </a:pPr>
            <a:r>
              <a:rPr lang="en-US" sz="2800" dirty="0"/>
              <a:t>The project succeeded in building a reliable emotion recognition system.</a:t>
            </a:r>
          </a:p>
          <a:p>
            <a:pPr marL="285750" indent="-285750">
              <a:buFont typeface="Wingdings" panose="05000000000000000000" pitchFamily="2" charset="2"/>
              <a:buChar char="Ø"/>
            </a:pPr>
            <a:r>
              <a:rPr lang="en-US" sz="2800" dirty="0"/>
              <a:t>Future plans include real-time detection and expanding to more emotions.</a:t>
            </a:r>
          </a:p>
          <a:p>
            <a:pPr marL="285750" indent="-285750">
              <a:buFont typeface="Wingdings" panose="05000000000000000000" pitchFamily="2" charset="2"/>
              <a:buChar char="Ø"/>
            </a:pPr>
            <a:r>
              <a:rPr lang="en-US" sz="2800" dirty="0"/>
              <a:t>Improvements aim to make the system faster and more inclusive.</a:t>
            </a:r>
          </a:p>
        </p:txBody>
      </p:sp>
      <p:pic>
        <p:nvPicPr>
          <p:cNvPr id="9" name="Picture 8">
            <a:extLst>
              <a:ext uri="{FF2B5EF4-FFF2-40B4-BE49-F238E27FC236}">
                <a16:creationId xmlns:a16="http://schemas.microsoft.com/office/drawing/2014/main" id="{B98125FB-566F-0556-3F9E-C5FE962031DD}"/>
              </a:ext>
            </a:extLst>
          </p:cNvPr>
          <p:cNvPicPr>
            <a:picLocks noChangeAspect="1"/>
          </p:cNvPicPr>
          <p:nvPr/>
        </p:nvPicPr>
        <p:blipFill>
          <a:blip r:embed="rId3"/>
          <a:stretch>
            <a:fillRect/>
          </a:stretch>
        </p:blipFill>
        <p:spPr>
          <a:xfrm>
            <a:off x="6673176" y="1799481"/>
            <a:ext cx="2587735" cy="2986306"/>
          </a:xfrm>
          <a:prstGeom prst="rect">
            <a:avLst/>
          </a:prstGeom>
        </p:spPr>
      </p:pic>
      <p:pic>
        <p:nvPicPr>
          <p:cNvPr id="12" name="Picture 11">
            <a:extLst>
              <a:ext uri="{FF2B5EF4-FFF2-40B4-BE49-F238E27FC236}">
                <a16:creationId xmlns:a16="http://schemas.microsoft.com/office/drawing/2014/main" id="{B87F636C-87D2-AFDF-41FF-AFB4AD401D0A}"/>
              </a:ext>
            </a:extLst>
          </p:cNvPr>
          <p:cNvPicPr>
            <a:picLocks noChangeAspect="1"/>
          </p:cNvPicPr>
          <p:nvPr/>
        </p:nvPicPr>
        <p:blipFill>
          <a:blip r:embed="rId4"/>
          <a:stretch>
            <a:fillRect/>
          </a:stretch>
        </p:blipFill>
        <p:spPr>
          <a:xfrm>
            <a:off x="9427481" y="1799481"/>
            <a:ext cx="2587735" cy="2986306"/>
          </a:xfrm>
          <a:prstGeom prst="rect">
            <a:avLst/>
          </a:prstGeom>
        </p:spPr>
      </p:pic>
    </p:spTree>
    <p:extLst>
      <p:ext uri="{BB962C8B-B14F-4D97-AF65-F5344CB8AC3E}">
        <p14:creationId xmlns:p14="http://schemas.microsoft.com/office/powerpoint/2010/main" val="3064996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2431915" y="1376463"/>
            <a:ext cx="6342434" cy="3813243"/>
          </a:xfrm>
        </p:spPr>
        <p:txBody>
          <a:bodyPr/>
          <a:lstStyle/>
          <a:p>
            <a:r>
              <a:rPr lang="en-US" sz="6000" dirty="0">
                <a:latin typeface="Algerian" panose="04020705040A02060702" pitchFamily="82" charset="0"/>
              </a:rPr>
              <a:t>Thank you</a:t>
            </a:r>
          </a:p>
        </p:txBody>
      </p:sp>
      <p:sp>
        <p:nvSpPr>
          <p:cNvPr id="2" name="TextBox 1">
            <a:extLst>
              <a:ext uri="{FF2B5EF4-FFF2-40B4-BE49-F238E27FC236}">
                <a16:creationId xmlns:a16="http://schemas.microsoft.com/office/drawing/2014/main" id="{6B0DE97E-CC72-B36D-A9D0-762CD954C30B}"/>
              </a:ext>
            </a:extLst>
          </p:cNvPr>
          <p:cNvSpPr txBox="1"/>
          <p:nvPr/>
        </p:nvSpPr>
        <p:spPr>
          <a:xfrm>
            <a:off x="8073956" y="5403715"/>
            <a:ext cx="4552545" cy="1477328"/>
          </a:xfrm>
          <a:prstGeom prst="rect">
            <a:avLst/>
          </a:prstGeom>
          <a:noFill/>
        </p:spPr>
        <p:txBody>
          <a:bodyPr wrap="square" rtlCol="0">
            <a:spAutoFit/>
          </a:bodyPr>
          <a:lstStyle/>
          <a:p>
            <a:r>
              <a:rPr lang="en-US" dirty="0"/>
              <a:t>V. Divya                      -2203A52130</a:t>
            </a:r>
          </a:p>
          <a:p>
            <a:r>
              <a:rPr lang="en-US" dirty="0"/>
              <a:t>G. Sai Krishna Priya       -2203A52085</a:t>
            </a:r>
          </a:p>
          <a:p>
            <a:r>
              <a:rPr lang="en-US" dirty="0"/>
              <a:t>K. Deepak                   -2303A51LB6</a:t>
            </a:r>
          </a:p>
          <a:p>
            <a:r>
              <a:rPr lang="en-US" dirty="0"/>
              <a:t>P. Siddharth Rao           -2203A52115</a:t>
            </a:r>
          </a:p>
          <a:p>
            <a:r>
              <a:rPr lang="en-US" dirty="0"/>
              <a:t>N. Dhanush                 -2203A52113</a:t>
            </a:r>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0" y="1729047"/>
            <a:ext cx="6500553" cy="4858021"/>
          </a:xfrm>
        </p:spPr>
        <p:txBody>
          <a:bodyPr/>
          <a:lstStyle/>
          <a:p>
            <a:r>
              <a:rPr lang="en-US" sz="2800" dirty="0">
                <a:latin typeface="+mn-lt"/>
              </a:rPr>
              <a:t>Facial expression recognition is a key area in human-computer interaction. It leverages advancements in AI to interpret human emotions through facial features, bridging the gap between technology and emotional intelligence.</a:t>
            </a:r>
            <a:br>
              <a:rPr lang="en-US" sz="2000" dirty="0"/>
            </a:br>
            <a:br>
              <a:rPr lang="en-US" dirty="0"/>
            </a:br>
            <a:endParaRPr lang="en-US" dirty="0"/>
          </a:p>
        </p:txBody>
      </p:sp>
      <p:sp>
        <p:nvSpPr>
          <p:cNvPr id="3" name="Rectangle 2">
            <a:extLst>
              <a:ext uri="{FF2B5EF4-FFF2-40B4-BE49-F238E27FC236}">
                <a16:creationId xmlns:a16="http://schemas.microsoft.com/office/drawing/2014/main" id="{777BF486-CB60-494E-491F-6D590EB04FD3}"/>
              </a:ext>
            </a:extLst>
          </p:cNvPr>
          <p:cNvSpPr/>
          <p:nvPr/>
        </p:nvSpPr>
        <p:spPr>
          <a:xfrm>
            <a:off x="0" y="1267382"/>
            <a:ext cx="5266763"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INTRODUCTION</a:t>
            </a:r>
          </a:p>
        </p:txBody>
      </p:sp>
      <p:pic>
        <p:nvPicPr>
          <p:cNvPr id="11" name="Picture Placeholder 10">
            <a:extLst>
              <a:ext uri="{FF2B5EF4-FFF2-40B4-BE49-F238E27FC236}">
                <a16:creationId xmlns:a16="http://schemas.microsoft.com/office/drawing/2014/main" id="{72A2C3CF-243E-6F38-6A89-1A596D8687B0}"/>
              </a:ext>
            </a:extLst>
          </p:cNvPr>
          <p:cNvPicPr>
            <a:picLocks noGrp="1" noChangeAspect="1"/>
          </p:cNvPicPr>
          <p:nvPr>
            <p:ph type="pic" idx="1"/>
          </p:nvPr>
        </p:nvPicPr>
        <p:blipFill>
          <a:blip r:embed="rId3"/>
          <a:srcRect l="13563" r="13563"/>
          <a:stretch>
            <a:fillRect/>
          </a:stretch>
        </p:blipFill>
        <p:spPr>
          <a:xfrm>
            <a:off x="7401940" y="0"/>
            <a:ext cx="5266764" cy="6858002"/>
          </a:xfrm>
        </p:spPr>
      </p:pic>
    </p:spTree>
    <p:extLst>
      <p:ext uri="{BB962C8B-B14F-4D97-AF65-F5344CB8AC3E}">
        <p14:creationId xmlns:p14="http://schemas.microsoft.com/office/powerpoint/2010/main" val="2222324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6740786" y="835715"/>
            <a:ext cx="5641848" cy="2169268"/>
          </a:xfrm>
        </p:spPr>
        <p:txBody>
          <a:bodyPr/>
          <a:lstStyle/>
          <a:p>
            <a:r>
              <a:rPr lang="en-US" dirty="0">
                <a:solidFill>
                  <a:schemeClr val="accent2">
                    <a:lumMod val="75000"/>
                  </a:schemeClr>
                </a:solidFill>
                <a:latin typeface="+mn-lt"/>
              </a:rPr>
              <a:t>PROBLEM STATEMENT</a:t>
            </a:r>
          </a:p>
        </p:txBody>
      </p:sp>
      <p:sp>
        <p:nvSpPr>
          <p:cNvPr id="3" name="TextBox 2">
            <a:extLst>
              <a:ext uri="{FF2B5EF4-FFF2-40B4-BE49-F238E27FC236}">
                <a16:creationId xmlns:a16="http://schemas.microsoft.com/office/drawing/2014/main" id="{5AA2499F-2E21-C819-C8CE-8F39E6A8A3AA}"/>
              </a:ext>
            </a:extLst>
          </p:cNvPr>
          <p:cNvSpPr txBox="1"/>
          <p:nvPr/>
        </p:nvSpPr>
        <p:spPr>
          <a:xfrm>
            <a:off x="6740786" y="2389277"/>
            <a:ext cx="4846319" cy="3323987"/>
          </a:xfrm>
          <a:prstGeom prst="rect">
            <a:avLst/>
          </a:prstGeom>
          <a:noFill/>
        </p:spPr>
        <p:txBody>
          <a:bodyPr wrap="square" rtlCol="0">
            <a:spAutoFit/>
          </a:bodyPr>
          <a:lstStyle/>
          <a:p>
            <a:pPr marL="457200" indent="-457200">
              <a:buFont typeface="Wingdings" panose="05000000000000000000" pitchFamily="2" charset="2"/>
              <a:buChar char="Ø"/>
            </a:pPr>
            <a:r>
              <a:rPr lang="en-US" sz="2400" dirty="0"/>
              <a:t>Despite significant advancements in AI, recognizing subtle emotions is still challenging. Issues like Barriers, varying lighting conditions, and diversity in human expressions create barriers to accurate emotion detection using </a:t>
            </a:r>
            <a:r>
              <a:rPr lang="en-US" sz="2400" dirty="0" err="1"/>
              <a:t>vae</a:t>
            </a:r>
            <a:r>
              <a:rPr lang="en-US" sz="2400" dirty="0"/>
              <a:t> and </a:t>
            </a:r>
            <a:r>
              <a:rPr lang="en-US" sz="2400" dirty="0" err="1"/>
              <a:t>gan</a:t>
            </a:r>
            <a:r>
              <a:rPr lang="en-US" sz="2400" dirty="0"/>
              <a:t> models.</a:t>
            </a:r>
          </a:p>
          <a:p>
            <a:endParaRPr lang="en-US" dirty="0"/>
          </a:p>
        </p:txBody>
      </p:sp>
    </p:spTree>
    <p:extLst>
      <p:ext uri="{BB962C8B-B14F-4D97-AF65-F5344CB8AC3E}">
        <p14:creationId xmlns:p14="http://schemas.microsoft.com/office/powerpoint/2010/main" val="586478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5447825" y="907828"/>
            <a:ext cx="5449824" cy="1380894"/>
          </a:xfrm>
        </p:spPr>
        <p:txBody>
          <a:bodyPr anchor="b"/>
          <a:lstStyle/>
          <a:p>
            <a:r>
              <a:rPr lang="en-US" dirty="0">
                <a:latin typeface="+mn-lt"/>
              </a:rPr>
              <a:t>Objectives</a:t>
            </a:r>
          </a:p>
        </p:txBody>
      </p:sp>
      <p:pic>
        <p:nvPicPr>
          <p:cNvPr id="12" name="Picture Placeholder 11">
            <a:extLst>
              <a:ext uri="{FF2B5EF4-FFF2-40B4-BE49-F238E27FC236}">
                <a16:creationId xmlns:a16="http://schemas.microsoft.com/office/drawing/2014/main" id="{809F5519-8AF5-888C-814F-16E09E7DE3DE}"/>
              </a:ext>
            </a:extLst>
          </p:cNvPr>
          <p:cNvPicPr>
            <a:picLocks noGrp="1" noChangeAspect="1"/>
          </p:cNvPicPr>
          <p:nvPr>
            <p:ph type="pic" sz="quarter" idx="11"/>
          </p:nvPr>
        </p:nvPicPr>
        <p:blipFill>
          <a:blip r:embed="rId3"/>
          <a:srcRect l="18022" r="18022"/>
          <a:stretch>
            <a:fillRect/>
          </a:stretch>
        </p:blipFill>
        <p:spPr>
          <a:xfrm>
            <a:off x="0" y="261780"/>
            <a:ext cx="5046134" cy="6596220"/>
          </a:xfrm>
        </p:spPr>
      </p:pic>
      <p:sp>
        <p:nvSpPr>
          <p:cNvPr id="2" name="TextBox 1">
            <a:extLst>
              <a:ext uri="{FF2B5EF4-FFF2-40B4-BE49-F238E27FC236}">
                <a16:creationId xmlns:a16="http://schemas.microsoft.com/office/drawing/2014/main" id="{57F6D001-2D78-AE17-D60B-78B1AC7187A6}"/>
              </a:ext>
            </a:extLst>
          </p:cNvPr>
          <p:cNvSpPr txBox="1"/>
          <p:nvPr/>
        </p:nvSpPr>
        <p:spPr>
          <a:xfrm>
            <a:off x="5447825" y="2529840"/>
            <a:ext cx="4823935" cy="295465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Create a system to classify emotions accurately from facial images.</a:t>
            </a:r>
          </a:p>
          <a:p>
            <a:pPr marL="342900" indent="-342900">
              <a:buFont typeface="Wingdings" panose="05000000000000000000" pitchFamily="2" charset="2"/>
              <a:buChar char="Ø"/>
            </a:pPr>
            <a:r>
              <a:rPr lang="en-US" sz="2400" dirty="0"/>
              <a:t>Improve the model's reliability across diverse datasets and scenarios.</a:t>
            </a:r>
          </a:p>
          <a:p>
            <a:pPr marL="342900" indent="-342900">
              <a:buFont typeface="Wingdings" panose="05000000000000000000" pitchFamily="2" charset="2"/>
              <a:buChar char="Ø"/>
            </a:pPr>
            <a:r>
              <a:rPr lang="en-US" sz="2400" dirty="0"/>
              <a:t>Use GANs and VAEs to handle variations and enhance training data.</a:t>
            </a:r>
          </a:p>
          <a:p>
            <a:endParaRPr lang="en-US" dirty="0"/>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914400" y="194553"/>
            <a:ext cx="7534656" cy="914400"/>
          </a:xfrm>
        </p:spPr>
        <p:txBody>
          <a:bodyPr/>
          <a:lstStyle/>
          <a:p>
            <a:r>
              <a:rPr lang="en-US" dirty="0"/>
              <a:t>METHODOLOGY</a:t>
            </a:r>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1001949" y="1241444"/>
            <a:ext cx="7150608" cy="1735220"/>
          </a:xfrm>
        </p:spPr>
        <p:txBody>
          <a:bodyPr>
            <a:normAutofit lnSpcReduction="10000"/>
          </a:bodyPr>
          <a:lstStyle/>
          <a:p>
            <a:pPr>
              <a:buFont typeface="Wingdings" panose="05000000000000000000" pitchFamily="2" charset="2"/>
              <a:buChar char="Ø"/>
            </a:pPr>
            <a:r>
              <a:rPr lang="en-US" dirty="0"/>
              <a:t>CNN extracts features to classify emotions from facial images.</a:t>
            </a:r>
          </a:p>
          <a:p>
            <a:pPr>
              <a:buFont typeface="Wingdings" panose="05000000000000000000" pitchFamily="2" charset="2"/>
              <a:buChar char="Ø"/>
            </a:pPr>
            <a:r>
              <a:rPr lang="en-US" dirty="0"/>
              <a:t>GAN generates realistic data to improve model performance.</a:t>
            </a:r>
          </a:p>
          <a:p>
            <a:pPr>
              <a:buFont typeface="Wingdings" panose="05000000000000000000" pitchFamily="2" charset="2"/>
              <a:buChar char="Ø"/>
            </a:pPr>
            <a:r>
              <a:rPr lang="en-US" dirty="0"/>
              <a:t>VAE reduces noise and captures critical features for better predictions.</a:t>
            </a:r>
          </a:p>
          <a:p>
            <a:pPr>
              <a:buFont typeface="Wingdings" panose="05000000000000000000" pitchFamily="2" charset="2"/>
              <a:buChar char="Ø"/>
            </a:pPr>
            <a:r>
              <a:rPr lang="en-US" dirty="0"/>
              <a:t>WebCam is used to recognize real-time emotion.</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dirty="0"/>
          </a:p>
        </p:txBody>
      </p:sp>
      <p:pic>
        <p:nvPicPr>
          <p:cNvPr id="4" name="Picture 3">
            <a:extLst>
              <a:ext uri="{FF2B5EF4-FFF2-40B4-BE49-F238E27FC236}">
                <a16:creationId xmlns:a16="http://schemas.microsoft.com/office/drawing/2014/main" id="{124733DE-D272-89F5-E87B-2C3796EEB11C}"/>
              </a:ext>
            </a:extLst>
          </p:cNvPr>
          <p:cNvPicPr>
            <a:picLocks noChangeAspect="1"/>
          </p:cNvPicPr>
          <p:nvPr/>
        </p:nvPicPr>
        <p:blipFill>
          <a:blip r:embed="rId3"/>
          <a:stretch>
            <a:fillRect/>
          </a:stretch>
        </p:blipFill>
        <p:spPr>
          <a:xfrm>
            <a:off x="1001949" y="3429000"/>
            <a:ext cx="8218066" cy="2270241"/>
          </a:xfrm>
          <a:prstGeom prst="rect">
            <a:avLst/>
          </a:prstGeom>
        </p:spPr>
      </p:pic>
    </p:spTree>
    <p:extLst>
      <p:ext uri="{BB962C8B-B14F-4D97-AF65-F5344CB8AC3E}">
        <p14:creationId xmlns:p14="http://schemas.microsoft.com/office/powerpoint/2010/main" val="196691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a:xfrm>
            <a:off x="914400" y="914400"/>
            <a:ext cx="2704289" cy="914400"/>
          </a:xfrm>
        </p:spPr>
        <p:txBody>
          <a:bodyPr/>
          <a:lstStyle/>
          <a:p>
            <a:r>
              <a:rPr lang="en-US" dirty="0">
                <a:latin typeface="+mn-lt"/>
              </a:rPr>
              <a:t>Dataset</a:t>
            </a:r>
            <a:r>
              <a:rPr lang="en-US" dirty="0"/>
              <a:t>:</a:t>
            </a:r>
          </a:p>
        </p:txBody>
      </p:sp>
      <p:sp>
        <p:nvSpPr>
          <p:cNvPr id="14" name="Content Placeholder 13">
            <a:extLst>
              <a:ext uri="{FF2B5EF4-FFF2-40B4-BE49-F238E27FC236}">
                <a16:creationId xmlns:a16="http://schemas.microsoft.com/office/drawing/2014/main" id="{F4A3718F-D67C-255A-4B64-BA379609FCD0}"/>
              </a:ext>
            </a:extLst>
          </p:cNvPr>
          <p:cNvSpPr>
            <a:spLocks noGrp="1"/>
          </p:cNvSpPr>
          <p:nvPr>
            <p:ph sz="quarter" idx="11"/>
          </p:nvPr>
        </p:nvSpPr>
        <p:spPr>
          <a:xfrm>
            <a:off x="914400" y="2039112"/>
            <a:ext cx="4576953" cy="3877055"/>
          </a:xfrm>
        </p:spPr>
        <p:txBody>
          <a:bodyPr>
            <a:normAutofit lnSpcReduction="10000"/>
          </a:bodyPr>
          <a:lstStyle/>
          <a:p>
            <a:pPr marL="342900" indent="-342900">
              <a:buFont typeface="Wingdings" panose="05000000000000000000" pitchFamily="2" charset="2"/>
              <a:buChar char="Ø"/>
            </a:pPr>
            <a:r>
              <a:rPr lang="en-US" dirty="0"/>
              <a:t>The dataset includes thousands of labeled face images with emotions.</a:t>
            </a:r>
          </a:p>
          <a:p>
            <a:pPr marL="342900" indent="-342900">
              <a:buFont typeface="Wingdings" panose="05000000000000000000" pitchFamily="2" charset="2"/>
              <a:buChar char="Ø"/>
            </a:pPr>
            <a:r>
              <a:rPr lang="en-US" dirty="0"/>
              <a:t>It contains diverse expressions, lighting, and cultural representations.</a:t>
            </a:r>
          </a:p>
          <a:p>
            <a:pPr marL="342900" indent="-342900">
              <a:buFont typeface="Wingdings" panose="05000000000000000000" pitchFamily="2" charset="2"/>
              <a:buChar char="Ø"/>
            </a:pPr>
            <a:r>
              <a:rPr lang="en-US" dirty="0"/>
              <a:t>Data preprocessing ensures quality and diversity for robust training.</a:t>
            </a:r>
          </a:p>
          <a:p>
            <a:pPr marL="342900" indent="-342900">
              <a:buFont typeface="Wingdings" panose="05000000000000000000" pitchFamily="2" charset="2"/>
              <a:buChar char="Ø"/>
            </a:pPr>
            <a:r>
              <a:rPr lang="en-US" dirty="0"/>
              <a:t> We’ve used our own images and we trained those face images for the facial recognition and used WebCam.</a:t>
            </a:r>
          </a:p>
          <a:p>
            <a:pPr marL="342900" indent="-342900">
              <a:buFont typeface="Wingdings" panose="05000000000000000000" pitchFamily="2" charset="2"/>
              <a:buChar char="Ø"/>
            </a:pPr>
            <a:r>
              <a:rPr lang="en-US" dirty="0"/>
              <a:t>References:</a:t>
            </a:r>
          </a:p>
          <a:p>
            <a:r>
              <a:rPr lang="en-US" dirty="0">
                <a:hlinkClick r:id="rId3"/>
              </a:rPr>
              <a:t>https://www.kaggle.com/datasets/jonathanoheix/face-expression-recognition-dataset</a:t>
            </a:r>
            <a:endParaRPr lang="en-US" dirty="0"/>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6</a:t>
            </a:fld>
            <a:endParaRPr lang="en-US" dirty="0"/>
          </a:p>
        </p:txBody>
      </p:sp>
      <p:pic>
        <p:nvPicPr>
          <p:cNvPr id="4100" name="Picture 4" descr="Architecture for face recognition and facial emotion recognition in... |  Download Scientific Diagram">
            <a:extLst>
              <a:ext uri="{FF2B5EF4-FFF2-40B4-BE49-F238E27FC236}">
                <a16:creationId xmlns:a16="http://schemas.microsoft.com/office/drawing/2014/main" id="{1BC83F43-F4AC-17DD-7A32-89B8F1BBDC41}"/>
              </a:ext>
            </a:extLst>
          </p:cNvPr>
          <p:cNvPicPr>
            <a:picLocks noGrp="1" noChangeAspect="1" noChangeArrowheads="1"/>
          </p:cNvPicPr>
          <p:nvPr>
            <p:ph sz="quarter" idx="12"/>
          </p:nvPr>
        </p:nvPicPr>
        <p:blipFill>
          <a:blip r:embed="rId4">
            <a:extLst>
              <a:ext uri="{28A0092B-C50C-407E-A947-70E740481C1C}">
                <a14:useLocalDpi xmlns:a14="http://schemas.microsoft.com/office/drawing/2010/main" val="0"/>
              </a:ext>
            </a:extLst>
          </a:blip>
          <a:srcRect/>
          <a:stretch>
            <a:fillRect/>
          </a:stretch>
        </p:blipFill>
        <p:spPr bwMode="auto">
          <a:xfrm>
            <a:off x="6467186" y="1414520"/>
            <a:ext cx="3921954" cy="4028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106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33A77B-664F-FFD3-D61A-0D344C269A12}"/>
              </a:ext>
            </a:extLst>
          </p:cNvPr>
          <p:cNvSpPr>
            <a:spLocks noGrp="1"/>
          </p:cNvSpPr>
          <p:nvPr>
            <p:ph type="title"/>
          </p:nvPr>
        </p:nvSpPr>
        <p:spPr>
          <a:xfrm>
            <a:off x="917144" y="445367"/>
            <a:ext cx="10360152" cy="914400"/>
          </a:xfrm>
        </p:spPr>
        <p:txBody>
          <a:bodyPr/>
          <a:lstStyle/>
          <a:p>
            <a:r>
              <a:rPr lang="en-US" dirty="0">
                <a:latin typeface="+mn-lt"/>
              </a:rPr>
              <a:t>Training</a:t>
            </a:r>
            <a:r>
              <a:rPr lang="en-US" b="1" dirty="0"/>
              <a:t> </a:t>
            </a:r>
            <a:r>
              <a:rPr lang="en-US" dirty="0">
                <a:latin typeface="+mn-lt"/>
              </a:rPr>
              <a:t>the Dataset</a:t>
            </a:r>
          </a:p>
        </p:txBody>
      </p:sp>
      <p:sp>
        <p:nvSpPr>
          <p:cNvPr id="4" name="Slide Number Placeholder 3">
            <a:extLst>
              <a:ext uri="{FF2B5EF4-FFF2-40B4-BE49-F238E27FC236}">
                <a16:creationId xmlns:a16="http://schemas.microsoft.com/office/drawing/2014/main" id="{AE59500A-4B75-29F9-CE37-C3E13D6A566A}"/>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7</a:t>
            </a:fld>
            <a:endParaRPr lang="en-US" dirty="0"/>
          </a:p>
        </p:txBody>
      </p:sp>
      <p:sp>
        <p:nvSpPr>
          <p:cNvPr id="2" name="TextBox 1">
            <a:extLst>
              <a:ext uri="{FF2B5EF4-FFF2-40B4-BE49-F238E27FC236}">
                <a16:creationId xmlns:a16="http://schemas.microsoft.com/office/drawing/2014/main" id="{9293E145-C4A2-8864-8A32-C4C7B9688978}"/>
              </a:ext>
            </a:extLst>
          </p:cNvPr>
          <p:cNvSpPr txBox="1"/>
          <p:nvPr/>
        </p:nvSpPr>
        <p:spPr>
          <a:xfrm>
            <a:off x="992220" y="1397675"/>
            <a:ext cx="6196636" cy="1477328"/>
          </a:xfrm>
          <a:prstGeom prst="rect">
            <a:avLst/>
          </a:prstGeom>
          <a:noFill/>
        </p:spPr>
        <p:txBody>
          <a:bodyPr wrap="square" rtlCol="0">
            <a:spAutoFit/>
          </a:bodyPr>
          <a:lstStyle/>
          <a:p>
            <a:r>
              <a:rPr lang="en-US" b="1" dirty="0"/>
              <a:t>Training</a:t>
            </a:r>
            <a:r>
              <a:rPr lang="en-US" dirty="0"/>
              <a:t> is the process of teaching a machine learning model to recognize patterns in data. During training, the model learns by adjusting its parameters (weights and biases) to minimize the difference between its predictions and the actual labels in the dataset. </a:t>
            </a:r>
          </a:p>
        </p:txBody>
      </p:sp>
      <p:sp>
        <p:nvSpPr>
          <p:cNvPr id="7" name="TextBox 6">
            <a:extLst>
              <a:ext uri="{FF2B5EF4-FFF2-40B4-BE49-F238E27FC236}">
                <a16:creationId xmlns:a16="http://schemas.microsoft.com/office/drawing/2014/main" id="{6883655F-998B-DF6F-B3C2-A8925A4D80EB}"/>
              </a:ext>
            </a:extLst>
          </p:cNvPr>
          <p:cNvSpPr txBox="1"/>
          <p:nvPr/>
        </p:nvSpPr>
        <p:spPr>
          <a:xfrm>
            <a:off x="914400" y="3177917"/>
            <a:ext cx="6094378" cy="584775"/>
          </a:xfrm>
          <a:prstGeom prst="rect">
            <a:avLst/>
          </a:prstGeom>
          <a:noFill/>
        </p:spPr>
        <p:txBody>
          <a:bodyPr wrap="square">
            <a:spAutoFit/>
          </a:bodyPr>
          <a:lstStyle/>
          <a:p>
            <a:r>
              <a:rPr lang="en-US" sz="3200" dirty="0"/>
              <a:t>Testing the Dataset</a:t>
            </a:r>
          </a:p>
        </p:txBody>
      </p:sp>
      <p:sp>
        <p:nvSpPr>
          <p:cNvPr id="8" name="TextBox 7">
            <a:extLst>
              <a:ext uri="{FF2B5EF4-FFF2-40B4-BE49-F238E27FC236}">
                <a16:creationId xmlns:a16="http://schemas.microsoft.com/office/drawing/2014/main" id="{C46719FE-D0C6-0304-FDFC-D5B8E6A28B5C}"/>
              </a:ext>
            </a:extLst>
          </p:cNvPr>
          <p:cNvSpPr txBox="1"/>
          <p:nvPr/>
        </p:nvSpPr>
        <p:spPr>
          <a:xfrm>
            <a:off x="992220" y="3769822"/>
            <a:ext cx="6094378" cy="1477328"/>
          </a:xfrm>
          <a:prstGeom prst="rect">
            <a:avLst/>
          </a:prstGeom>
          <a:noFill/>
        </p:spPr>
        <p:txBody>
          <a:bodyPr wrap="square" rtlCol="0">
            <a:spAutoFit/>
          </a:bodyPr>
          <a:lstStyle/>
          <a:p>
            <a:r>
              <a:rPr lang="en-US" b="1" dirty="0"/>
              <a:t>Testing</a:t>
            </a:r>
            <a:r>
              <a:rPr lang="en-US" dirty="0"/>
              <a:t> is the process of evaluating the trained model's performance on unseen data. The </a:t>
            </a:r>
            <a:r>
              <a:rPr lang="en-US" b="1" dirty="0"/>
              <a:t>testing dataset</a:t>
            </a:r>
            <a:r>
              <a:rPr lang="en-US" dirty="0"/>
              <a:t> is separate from the training data and is used to check how well the model generalizes to new inputs. It helps assess the accuracy, precision, recall, and other metrics of the model.</a:t>
            </a:r>
          </a:p>
        </p:txBody>
      </p:sp>
      <p:pic>
        <p:nvPicPr>
          <p:cNvPr id="5" name="Picture 4">
            <a:extLst>
              <a:ext uri="{FF2B5EF4-FFF2-40B4-BE49-F238E27FC236}">
                <a16:creationId xmlns:a16="http://schemas.microsoft.com/office/drawing/2014/main" id="{877043D2-916A-08BB-E770-F0CFDF42E15E}"/>
              </a:ext>
            </a:extLst>
          </p:cNvPr>
          <p:cNvPicPr>
            <a:picLocks noChangeAspect="1"/>
          </p:cNvPicPr>
          <p:nvPr/>
        </p:nvPicPr>
        <p:blipFill>
          <a:blip r:embed="rId3"/>
          <a:stretch>
            <a:fillRect/>
          </a:stretch>
        </p:blipFill>
        <p:spPr>
          <a:xfrm>
            <a:off x="6259690" y="2834637"/>
            <a:ext cx="5656693" cy="506465"/>
          </a:xfrm>
          <a:prstGeom prst="rect">
            <a:avLst/>
          </a:prstGeom>
        </p:spPr>
      </p:pic>
      <p:pic>
        <p:nvPicPr>
          <p:cNvPr id="10" name="Picture 9">
            <a:extLst>
              <a:ext uri="{FF2B5EF4-FFF2-40B4-BE49-F238E27FC236}">
                <a16:creationId xmlns:a16="http://schemas.microsoft.com/office/drawing/2014/main" id="{F37A45FC-B674-ED58-7CB7-1F9EEC273C34}"/>
              </a:ext>
            </a:extLst>
          </p:cNvPr>
          <p:cNvPicPr>
            <a:picLocks noChangeAspect="1"/>
          </p:cNvPicPr>
          <p:nvPr/>
        </p:nvPicPr>
        <p:blipFill>
          <a:blip r:embed="rId4"/>
          <a:stretch>
            <a:fillRect/>
          </a:stretch>
        </p:blipFill>
        <p:spPr>
          <a:xfrm>
            <a:off x="6259690" y="3300736"/>
            <a:ext cx="5656693" cy="584775"/>
          </a:xfrm>
          <a:prstGeom prst="rect">
            <a:avLst/>
          </a:prstGeom>
        </p:spPr>
      </p:pic>
    </p:spTree>
    <p:extLst>
      <p:ext uri="{BB962C8B-B14F-4D97-AF65-F5344CB8AC3E}">
        <p14:creationId xmlns:p14="http://schemas.microsoft.com/office/powerpoint/2010/main" val="4132147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6E3FD31-D19A-BFEB-821F-C00103830DC9}"/>
              </a:ext>
            </a:extLst>
          </p:cNvPr>
          <p:cNvSpPr>
            <a:spLocks noGrp="1"/>
          </p:cNvSpPr>
          <p:nvPr>
            <p:ph type="title"/>
          </p:nvPr>
        </p:nvSpPr>
        <p:spPr>
          <a:xfrm>
            <a:off x="328405" y="885216"/>
            <a:ext cx="10360152" cy="914400"/>
          </a:xfrm>
        </p:spPr>
        <p:txBody>
          <a:bodyPr/>
          <a:lstStyle/>
          <a:p>
            <a:r>
              <a:rPr lang="en-US" dirty="0">
                <a:latin typeface="+mn-lt"/>
              </a:rPr>
              <a:t>Confusion</a:t>
            </a:r>
            <a:r>
              <a:rPr lang="en-US" b="1" dirty="0">
                <a:latin typeface="+mn-lt"/>
              </a:rPr>
              <a:t> </a:t>
            </a:r>
            <a:r>
              <a:rPr lang="en-US" dirty="0">
                <a:latin typeface="+mn-lt"/>
              </a:rPr>
              <a:t>Matrix</a:t>
            </a:r>
          </a:p>
        </p:txBody>
      </p:sp>
      <p:sp>
        <p:nvSpPr>
          <p:cNvPr id="3" name="Content Placeholder 2">
            <a:extLst>
              <a:ext uri="{FF2B5EF4-FFF2-40B4-BE49-F238E27FC236}">
                <a16:creationId xmlns:a16="http://schemas.microsoft.com/office/drawing/2014/main" id="{CF3ADB94-FC21-07C5-1FC9-E729C5DEDFC6}"/>
              </a:ext>
            </a:extLst>
          </p:cNvPr>
          <p:cNvSpPr>
            <a:spLocks noGrp="1"/>
          </p:cNvSpPr>
          <p:nvPr>
            <p:ph sz="quarter" idx="12"/>
          </p:nvPr>
        </p:nvSpPr>
        <p:spPr>
          <a:xfrm>
            <a:off x="328405" y="1867711"/>
            <a:ext cx="4895347" cy="4105073"/>
          </a:xfrm>
        </p:spPr>
        <p:txBody>
          <a:bodyPr>
            <a:normAutofit/>
          </a:bodyPr>
          <a:lstStyle/>
          <a:p>
            <a:pPr marL="285750" indent="-285750">
              <a:buFont typeface="Wingdings" panose="05000000000000000000" pitchFamily="2" charset="2"/>
              <a:buChar char="Ø"/>
            </a:pPr>
            <a:r>
              <a:rPr lang="en-US" sz="1800" dirty="0"/>
              <a:t>A </a:t>
            </a:r>
            <a:r>
              <a:rPr lang="en-US" sz="1800" b="1" dirty="0"/>
              <a:t>confusion matrix</a:t>
            </a:r>
            <a:r>
              <a:rPr lang="en-US" sz="1800" dirty="0"/>
              <a:t> is a table used to evaluate the performance of a classification model. It compares the model's predictions with the actual labels and shows how many predictions were correct and incorrect for each class. It helps calculate metrics like accuracy, precision, recall, and F1-score.</a:t>
            </a:r>
          </a:p>
          <a:p>
            <a:pPr marL="285750" indent="-285750">
              <a:buFont typeface="Wingdings" panose="05000000000000000000" pitchFamily="2" charset="2"/>
              <a:buChar char="Ø"/>
            </a:pPr>
            <a:r>
              <a:rPr lang="en-US" sz="1800" dirty="0"/>
              <a:t>Each row of the matrix represents the instances of an actual class, while each column represents the instances of a predicted class. Metrics like accuracy, precision, recall, and F1-score can be derived from the confusion matrix to provide further insights into model performance.</a:t>
            </a:r>
          </a:p>
          <a:p>
            <a:endParaRPr lang="en-US" dirty="0"/>
          </a:p>
        </p:txBody>
      </p:sp>
      <p:sp>
        <p:nvSpPr>
          <p:cNvPr id="5" name="Slide Number Placeholder 4">
            <a:extLst>
              <a:ext uri="{FF2B5EF4-FFF2-40B4-BE49-F238E27FC236}">
                <a16:creationId xmlns:a16="http://schemas.microsoft.com/office/drawing/2014/main" id="{7F576313-F1C8-57CB-82F6-54BC07D3B9F4}"/>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8</a:t>
            </a:fld>
            <a:endParaRPr lang="en-US" dirty="0"/>
          </a:p>
        </p:txBody>
      </p:sp>
      <p:pic>
        <p:nvPicPr>
          <p:cNvPr id="12" name="Content Placeholder 11">
            <a:extLst>
              <a:ext uri="{FF2B5EF4-FFF2-40B4-BE49-F238E27FC236}">
                <a16:creationId xmlns:a16="http://schemas.microsoft.com/office/drawing/2014/main" id="{82FC2E43-3BCC-7B6E-F475-869BA0094D82}"/>
              </a:ext>
            </a:extLst>
          </p:cNvPr>
          <p:cNvPicPr>
            <a:picLocks noGrp="1" noChangeAspect="1"/>
          </p:cNvPicPr>
          <p:nvPr>
            <p:ph sz="quarter" idx="13"/>
          </p:nvPr>
        </p:nvPicPr>
        <p:blipFill>
          <a:blip r:embed="rId2"/>
          <a:stretch>
            <a:fillRect/>
          </a:stretch>
        </p:blipFill>
        <p:spPr>
          <a:xfrm>
            <a:off x="5826987" y="1799616"/>
            <a:ext cx="4580274" cy="3841750"/>
          </a:xfrm>
        </p:spPr>
      </p:pic>
    </p:spTree>
    <p:extLst>
      <p:ext uri="{BB962C8B-B14F-4D97-AF65-F5344CB8AC3E}">
        <p14:creationId xmlns:p14="http://schemas.microsoft.com/office/powerpoint/2010/main" val="537809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5044F7-BD97-2FDE-4E33-A565BCF0EFEC}"/>
              </a:ext>
            </a:extLst>
          </p:cNvPr>
          <p:cNvSpPr>
            <a:spLocks noGrp="1"/>
          </p:cNvSpPr>
          <p:nvPr>
            <p:ph type="title"/>
          </p:nvPr>
        </p:nvSpPr>
        <p:spPr>
          <a:xfrm>
            <a:off x="291829" y="894944"/>
            <a:ext cx="7534656" cy="914400"/>
          </a:xfrm>
        </p:spPr>
        <p:txBody>
          <a:bodyPr/>
          <a:lstStyle/>
          <a:p>
            <a:r>
              <a:rPr lang="en-US" dirty="0">
                <a:latin typeface="+mn-lt"/>
              </a:rPr>
              <a:t>CNN</a:t>
            </a:r>
          </a:p>
        </p:txBody>
      </p:sp>
      <p:sp>
        <p:nvSpPr>
          <p:cNvPr id="3" name="Content Placeholder 2">
            <a:extLst>
              <a:ext uri="{FF2B5EF4-FFF2-40B4-BE49-F238E27FC236}">
                <a16:creationId xmlns:a16="http://schemas.microsoft.com/office/drawing/2014/main" id="{DE597F60-88E2-C430-D52B-6604405AD55C}"/>
              </a:ext>
            </a:extLst>
          </p:cNvPr>
          <p:cNvSpPr>
            <a:spLocks noGrp="1"/>
          </p:cNvSpPr>
          <p:nvPr>
            <p:ph sz="quarter" idx="12"/>
          </p:nvPr>
        </p:nvSpPr>
        <p:spPr>
          <a:xfrm>
            <a:off x="379378" y="1955260"/>
            <a:ext cx="5836595" cy="4085618"/>
          </a:xfrm>
        </p:spPr>
        <p:txBody>
          <a:bodyPr>
            <a:normAutofit/>
          </a:bodyPr>
          <a:lstStyle/>
          <a:p>
            <a:pPr marL="285750" indent="-285750">
              <a:buFont typeface="Wingdings" panose="05000000000000000000" pitchFamily="2" charset="2"/>
              <a:buChar char="Ø"/>
            </a:pPr>
            <a:r>
              <a:rPr lang="en-US" sz="1800" dirty="0"/>
              <a:t>A </a:t>
            </a:r>
            <a:r>
              <a:rPr lang="en-US" sz="1800" b="1" dirty="0"/>
              <a:t>Convolutional Neural Network (CNN)</a:t>
            </a:r>
            <a:r>
              <a:rPr lang="en-US" sz="1800" dirty="0"/>
              <a:t> is a type of deep learning model designed for processing structured data like images. It automatically detects and learns patterns (like edges, textures, and shapes) by applying filters to the input data, making it highly effective for tasks such as image classification, object detection, and facial recognition.</a:t>
            </a:r>
          </a:p>
          <a:p>
            <a:pPr marL="285750" indent="-285750">
              <a:buFont typeface="Wingdings" panose="05000000000000000000" pitchFamily="2" charset="2"/>
              <a:buChar char="Ø"/>
            </a:pPr>
            <a:r>
              <a:rPr lang="en-US" sz="1800" dirty="0"/>
              <a:t>The CNN graph is a powerful tool for understanding how data is processed, features are learned, and predictions are made, particularly in tasks like facial expression detection.</a:t>
            </a:r>
          </a:p>
        </p:txBody>
      </p:sp>
      <p:pic>
        <p:nvPicPr>
          <p:cNvPr id="11" name="Picture 10">
            <a:extLst>
              <a:ext uri="{FF2B5EF4-FFF2-40B4-BE49-F238E27FC236}">
                <a16:creationId xmlns:a16="http://schemas.microsoft.com/office/drawing/2014/main" id="{3EE8100C-0579-B869-73A1-D2958F187BDC}"/>
              </a:ext>
            </a:extLst>
          </p:cNvPr>
          <p:cNvPicPr>
            <a:picLocks noChangeAspect="1"/>
          </p:cNvPicPr>
          <p:nvPr/>
        </p:nvPicPr>
        <p:blipFill>
          <a:blip r:embed="rId3"/>
          <a:stretch>
            <a:fillRect/>
          </a:stretch>
        </p:blipFill>
        <p:spPr>
          <a:xfrm>
            <a:off x="6366926" y="262647"/>
            <a:ext cx="5445696" cy="2947483"/>
          </a:xfrm>
          <a:prstGeom prst="rect">
            <a:avLst/>
          </a:prstGeom>
        </p:spPr>
      </p:pic>
      <p:pic>
        <p:nvPicPr>
          <p:cNvPr id="16" name="Picture 15">
            <a:extLst>
              <a:ext uri="{FF2B5EF4-FFF2-40B4-BE49-F238E27FC236}">
                <a16:creationId xmlns:a16="http://schemas.microsoft.com/office/drawing/2014/main" id="{E4CD2370-280B-9EEC-F620-C19B56CFE8BC}"/>
              </a:ext>
            </a:extLst>
          </p:cNvPr>
          <p:cNvPicPr>
            <a:picLocks noChangeAspect="1"/>
          </p:cNvPicPr>
          <p:nvPr/>
        </p:nvPicPr>
        <p:blipFill>
          <a:blip r:embed="rId4"/>
          <a:stretch>
            <a:fillRect/>
          </a:stretch>
        </p:blipFill>
        <p:spPr>
          <a:xfrm>
            <a:off x="6366926" y="3501957"/>
            <a:ext cx="5445696" cy="3093396"/>
          </a:xfrm>
          <a:prstGeom prst="rect">
            <a:avLst/>
          </a:prstGeom>
        </p:spPr>
      </p:pic>
      <p:sp>
        <p:nvSpPr>
          <p:cNvPr id="2" name="Slide Number Placeholder 1">
            <a:extLst>
              <a:ext uri="{FF2B5EF4-FFF2-40B4-BE49-F238E27FC236}">
                <a16:creationId xmlns:a16="http://schemas.microsoft.com/office/drawing/2014/main" id="{49F785B2-0CD7-03C1-81AD-A49E926B2738}"/>
              </a:ext>
            </a:extLst>
          </p:cNvPr>
          <p:cNvSpPr>
            <a:spLocks noGrp="1"/>
          </p:cNvSpPr>
          <p:nvPr>
            <p:ph type="sldNum" sz="quarter" idx="4"/>
          </p:nvPr>
        </p:nvSpPr>
        <p:spPr/>
        <p:txBody>
          <a:bodyPr/>
          <a:lstStyle/>
          <a:p>
            <a:fld id="{58FB4751-880F-D840-AAA9-3A15815CC996}" type="slidenum">
              <a:rPr lang="en-US" smtClean="0"/>
              <a:pPr/>
              <a:t>9</a:t>
            </a:fld>
            <a:endParaRPr lang="en-US" dirty="0"/>
          </a:p>
        </p:txBody>
      </p:sp>
    </p:spTree>
    <p:extLst>
      <p:ext uri="{BB962C8B-B14F-4D97-AF65-F5344CB8AC3E}">
        <p14:creationId xmlns:p14="http://schemas.microsoft.com/office/powerpoint/2010/main" val="859909800"/>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3.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{8E3E9205-428F-4A34-A5B9-C7BD27E3479E}tf11964407_win32</Template>
  <TotalTime>795</TotalTime>
  <Words>654</Words>
  <Application>Microsoft Office PowerPoint</Application>
  <PresentationFormat>Widescreen</PresentationFormat>
  <Paragraphs>66</Paragraphs>
  <Slides>13</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MingLiU-ExtB</vt:lpstr>
      <vt:lpstr>Algerian</vt:lpstr>
      <vt:lpstr>Arial</vt:lpstr>
      <vt:lpstr>Calibri</vt:lpstr>
      <vt:lpstr>Courier New</vt:lpstr>
      <vt:lpstr>Gill Sans Nova Light</vt:lpstr>
      <vt:lpstr>Sagona Book</vt:lpstr>
      <vt:lpstr>Wingdings</vt:lpstr>
      <vt:lpstr>Custom</vt:lpstr>
      <vt:lpstr>Video-Based Emotion Recognition Using Generative AI Models</vt:lpstr>
      <vt:lpstr>Facial expression recognition is a key area in human-computer interaction. It leverages advancements in AI to interpret human emotions through facial features, bridging the gap between technology and emotional intelligence.  </vt:lpstr>
      <vt:lpstr>PROBLEM STATEMENT</vt:lpstr>
      <vt:lpstr>Objectives</vt:lpstr>
      <vt:lpstr>METHODOLOGY</vt:lpstr>
      <vt:lpstr>Dataset:</vt:lpstr>
      <vt:lpstr>Training the Dataset</vt:lpstr>
      <vt:lpstr>Confusion Matrix</vt:lpstr>
      <vt:lpstr>CNN</vt:lpstr>
      <vt:lpstr>Results &amp; Analysis:</vt:lpstr>
      <vt:lpstr>Emotion Recognition Using WebCam</vt:lpstr>
      <vt:lpstr>Conclusion &amp; 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krishna priya</dc:creator>
  <cp:lastModifiedBy>sai krishna priya</cp:lastModifiedBy>
  <cp:revision>5</cp:revision>
  <dcterms:created xsi:type="dcterms:W3CDTF">2024-11-15T18:18:38Z</dcterms:created>
  <dcterms:modified xsi:type="dcterms:W3CDTF">2025-05-26T13:51:06Z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