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9"/>
  </p:notesMasterIdLst>
  <p:sldIdLst>
    <p:sldId id="256" r:id="rId2"/>
    <p:sldId id="258" r:id="rId3"/>
    <p:sldId id="259" r:id="rId4"/>
    <p:sldId id="281" r:id="rId5"/>
    <p:sldId id="261" r:id="rId6"/>
    <p:sldId id="263" r:id="rId7"/>
    <p:sldId id="266" r:id="rId8"/>
    <p:sldId id="267" r:id="rId9"/>
    <p:sldId id="269" r:id="rId10"/>
    <p:sldId id="271" r:id="rId11"/>
    <p:sldId id="273" r:id="rId12"/>
    <p:sldId id="274" r:id="rId13"/>
    <p:sldId id="276" r:id="rId14"/>
    <p:sldId id="282" r:id="rId15"/>
    <p:sldId id="278" r:id="rId16"/>
    <p:sldId id="280" r:id="rId17"/>
    <p:sldId id="279" r:id="rId18"/>
  </p:sldIdLst>
  <p:sldSz cx="9144000" cy="6858000" type="screen4x3"/>
  <p:notesSz cx="6858000" cy="9144000"/>
  <p:embeddedFontLst>
    <p:embeddedFont>
      <p:font typeface="Tahoma" panose="020B0604030504040204" pitchFamily="34" charset="0"/>
      <p:regular r:id="rId20"/>
      <p:bold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098">
          <p15:clr>
            <a:srgbClr val="000000"/>
          </p15:clr>
        </p15:guide>
        <p15:guide id="2" pos="2880">
          <p15:clr>
            <a:srgbClr val="000000"/>
          </p15:clr>
        </p15:guide>
      </p15:sldGuideLst>
    </p:ext>
    <p:ext uri="{2D200454-40CA-4A62-9FC3-DE9A4176ACB9}">
      <p15:notesGuideLst xmlns:p15="http://schemas.microsoft.com/office/powerpoint/2012/main">
        <p15:guide id="1" orient="horz" pos="2798">
          <p15:clr>
            <a:srgbClr val="000000"/>
          </p15:clr>
        </p15:guide>
        <p15:guide id="2" pos="2160">
          <p15:clr>
            <a:srgbClr val="000000"/>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2" roundtripDataSignature="AMtx7miS/iUTRy4r9nGmWC1eimNk38L/y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1522" y="72"/>
      </p:cViewPr>
      <p:guideLst>
        <p:guide orient="horz" pos="2098"/>
        <p:guide pos="2880"/>
      </p:guideLst>
    </p:cSldViewPr>
  </p:slideViewPr>
  <p:notesTextViewPr>
    <p:cViewPr>
      <p:scale>
        <a:sx n="100" d="100"/>
        <a:sy n="100" d="100"/>
      </p:scale>
      <p:origin x="0" y="0"/>
    </p:cViewPr>
  </p:notesTextViewPr>
  <p:notesViewPr>
    <p:cSldViewPr snapToGrid="0">
      <p:cViewPr varScale="1">
        <p:scale>
          <a:sx n="100" d="100"/>
          <a:sy n="100" d="100"/>
        </p:scale>
        <p:origin x="0" y="0"/>
      </p:cViewPr>
      <p:guideLst>
        <p:guide orient="horz" pos="2798"/>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pPr marL="0" marR="0" lvl="0" indent="0" algn="r" rtl="0">
                <a:spcBef>
                  <a:spcPts val="0"/>
                </a:spcBef>
                <a:spcAft>
                  <a:spcPts val="0"/>
                </a:spcAft>
                <a:buNone/>
              </a:p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0" name="Google Shape;50;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1" name="Google Shape;51;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57" name="Google Shape;157;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3" name="Google Shape;163;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75" name="Google Shape;175;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87" name="Google Shape;187;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87" name="Google Shape;187;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93" name="Google Shape;193;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64" name="Google Shape;6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0" name="Google Shape;70;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3" name="Google Shape;8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5" name="Google Shape;95;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13" name="Google Shape;113;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0" name="Google Shape;120;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3" name="Google Shape;133;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4" name="Google Shape;144;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46D2292-773C-458B-B1FC-6A01C5AC6F3C}" type="datetime1">
              <a:rPr lang="en-US" smtClean="0"/>
              <a:t>5/27/2025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110A6-8BDC-4CF7-A93B-95A9C7E6544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729B5B9-9CE7-48AF-86C7-6997F167496D}" type="datetime1">
              <a:rPr lang="en-US" smtClean="0"/>
              <a:t>5/27/2025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110A6-8BDC-4CF7-A93B-95A9C7E6544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E6E7A55-A6F4-437E-A61C-EA66CE3B9FC3}" type="datetime1">
              <a:rPr lang="en-US" smtClean="0"/>
              <a:t>5/27/2025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110A6-8BDC-4CF7-A93B-95A9C7E6544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F2FB23-AA72-47D4-BDF3-E5E698CC6B97}" type="datetime1">
              <a:rPr lang="en-US" smtClean="0"/>
              <a:t>5/27/2025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110A6-8BDC-4CF7-A93B-95A9C7E6544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B0E6F8-E2B9-460F-9DE8-3A87185C9FCC}" type="datetime1">
              <a:rPr lang="en-US" smtClean="0"/>
              <a:t>5/27/2025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110A6-8BDC-4CF7-A93B-95A9C7E6544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0B6C3EE-7F52-4F35-A309-A28920BF611F}" type="datetime1">
              <a:rPr lang="en-US" smtClean="0"/>
              <a:t>5/27/2025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3110A6-8BDC-4CF7-A93B-95A9C7E6544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9D7F155-C5A0-4A6A-A943-7A64E4E2C79D}" type="datetime1">
              <a:rPr lang="en-US" smtClean="0"/>
              <a:t>5/27/2025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3110A6-8BDC-4CF7-A93B-95A9C7E6544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12DA2EC-6DDF-45BC-85F8-EF6D49B6973F}" type="datetime1">
              <a:rPr lang="en-US" smtClean="0"/>
              <a:t>5/27/2025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3110A6-8BDC-4CF7-A93B-95A9C7E6544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8917A3-AABB-4622-B78E-A37B29D44418}" type="datetime1">
              <a:rPr lang="en-US" smtClean="0"/>
              <a:t>5/27/2025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3110A6-8BDC-4CF7-A93B-95A9C7E6544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97D495-1939-463E-BC31-653A1BA5178A}" type="datetime1">
              <a:rPr lang="en-US" smtClean="0"/>
              <a:t>5/27/2025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3110A6-8BDC-4CF7-A93B-95A9C7E6544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2ACDF9-EB0A-4EF6-8E42-71358B32ABFD}" type="datetime1">
              <a:rPr lang="en-US" smtClean="0"/>
              <a:t>5/27/2025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3110A6-8BDC-4CF7-A93B-95A9C7E6544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188DC8-64E5-4F9F-B5D2-8B212A947D0C}" type="datetime1">
              <a:rPr lang="en-US" smtClean="0"/>
              <a:t>5/27/2025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3110A6-8BDC-4CF7-A93B-95A9C7E6544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kaggle.com/datasets/caf07f0f20b7756940b5eccc22de4ec4e95cb1b4fe7d328d491db55207e66df1"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www.javatpoint.com/linear-regression-in-machine-learning"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2"/>
        <p:cNvGrpSpPr/>
        <p:nvPr/>
      </p:nvGrpSpPr>
      <p:grpSpPr>
        <a:xfrm>
          <a:off x="0" y="0"/>
          <a:ext cx="0" cy="0"/>
          <a:chOff x="0" y="0"/>
          <a:chExt cx="0" cy="0"/>
        </a:xfrm>
      </p:grpSpPr>
      <p:sp>
        <p:nvSpPr>
          <p:cNvPr id="53" name="Google Shape;53;p1"/>
          <p:cNvSpPr txBox="1">
            <a:spLocks noGrp="1"/>
          </p:cNvSpPr>
          <p:nvPr>
            <p:ph type="title"/>
          </p:nvPr>
        </p:nvSpPr>
        <p:spPr>
          <a:xfrm>
            <a:off x="5550535" y="6113145"/>
            <a:ext cx="7273925" cy="508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br>
              <a:rPr lang="en-US"/>
            </a:br>
            <a:endParaRPr/>
          </a:p>
        </p:txBody>
      </p:sp>
      <p:sp>
        <p:nvSpPr>
          <p:cNvPr id="54" name="Google Shape;54;p1"/>
          <p:cNvSpPr txBox="1">
            <a:spLocks noGrp="1"/>
          </p:cNvSpPr>
          <p:nvPr>
            <p:ph idx="1"/>
          </p:nvPr>
        </p:nvSpPr>
        <p:spPr>
          <a:xfrm>
            <a:off x="971550" y="603885"/>
            <a:ext cx="7658100" cy="5455920"/>
          </a:xfrm>
          <a:prstGeom prst="rect">
            <a:avLst/>
          </a:prstGeom>
          <a:noFill/>
          <a:ln>
            <a:noFill/>
          </a:ln>
        </p:spPr>
        <p:txBody>
          <a:bodyPr spcFirstLastPara="1" wrap="square" lIns="91425" tIns="45700" rIns="91425" bIns="45700" anchor="t" anchorCtr="0">
            <a:normAutofit fontScale="79167" lnSpcReduction="20000"/>
          </a:bodyPr>
          <a:lstStyle/>
          <a:p>
            <a:pPr marL="0" lvl="0" indent="0" algn="ctr" rtl="0">
              <a:spcBef>
                <a:spcPts val="0"/>
              </a:spcBef>
              <a:spcAft>
                <a:spcPts val="0"/>
              </a:spcAft>
              <a:buClr>
                <a:schemeClr val="dk1"/>
              </a:buClr>
              <a:buSzPct val="100000"/>
              <a:buFont typeface="Arial"/>
              <a:buNone/>
            </a:pPr>
            <a:endParaRPr sz="1800" dirty="0">
              <a:latin typeface="Times New Roman" pitchFamily="18" charset="0"/>
              <a:ea typeface="Arial"/>
              <a:cs typeface="Times New Roman" pitchFamily="18" charset="0"/>
              <a:sym typeface="Arial"/>
            </a:endParaRPr>
          </a:p>
          <a:p>
            <a:pPr marL="0" lvl="0" indent="0" algn="ctr" rtl="0">
              <a:spcBef>
                <a:spcPts val="0"/>
              </a:spcBef>
              <a:spcAft>
                <a:spcPts val="0"/>
              </a:spcAft>
              <a:buClr>
                <a:schemeClr val="dk1"/>
              </a:buClr>
              <a:buSzPct val="100000"/>
              <a:buFont typeface="Arial"/>
              <a:buNone/>
            </a:pPr>
            <a:endParaRPr sz="1800" dirty="0">
              <a:latin typeface="Times New Roman" pitchFamily="18" charset="0"/>
              <a:ea typeface="Tahoma"/>
              <a:cs typeface="Times New Roman" pitchFamily="18" charset="0"/>
              <a:sym typeface="Tahoma"/>
            </a:endParaRPr>
          </a:p>
          <a:p>
            <a:pPr marL="0" lvl="0" indent="0" algn="ctr" rtl="0">
              <a:spcBef>
                <a:spcPts val="0"/>
              </a:spcBef>
              <a:spcAft>
                <a:spcPts val="0"/>
              </a:spcAft>
              <a:buClr>
                <a:schemeClr val="dk1"/>
              </a:buClr>
              <a:buSzPct val="100000"/>
              <a:buFont typeface="Tahoma"/>
              <a:buNone/>
            </a:pPr>
            <a:r>
              <a:rPr lang="en-US" sz="1800" dirty="0">
                <a:latin typeface="Times New Roman" pitchFamily="18" charset="0"/>
                <a:ea typeface="Tahoma"/>
                <a:cs typeface="Times New Roman" pitchFamily="18" charset="0"/>
                <a:sym typeface="Tahoma"/>
              </a:rPr>
              <a:t> PREDICTION OF ADVERTISING STRATEGY USING LINEAR REGRESSION</a:t>
            </a:r>
          </a:p>
          <a:p>
            <a:pPr marL="0" lvl="0" indent="0" algn="ctr" rtl="0">
              <a:spcBef>
                <a:spcPts val="0"/>
              </a:spcBef>
              <a:spcAft>
                <a:spcPts val="0"/>
              </a:spcAft>
              <a:buClr>
                <a:schemeClr val="dk1"/>
              </a:buClr>
              <a:buSzPct val="100000"/>
              <a:buFont typeface="Tahoma"/>
              <a:buNone/>
            </a:pPr>
            <a:endParaRPr lang="en-IN" sz="1800" dirty="0">
              <a:latin typeface="Times New Roman" pitchFamily="18" charset="0"/>
              <a:ea typeface="Tahoma"/>
              <a:cs typeface="Times New Roman" pitchFamily="18" charset="0"/>
              <a:sym typeface="Tahoma"/>
            </a:endParaRPr>
          </a:p>
          <a:p>
            <a:pPr marL="0" lvl="0" indent="0" algn="ctr" rtl="0">
              <a:spcBef>
                <a:spcPts val="0"/>
              </a:spcBef>
              <a:spcAft>
                <a:spcPts val="0"/>
              </a:spcAft>
              <a:buClr>
                <a:schemeClr val="dk1"/>
              </a:buClr>
              <a:buSzPct val="100000"/>
              <a:buFont typeface="Tahoma"/>
              <a:buNone/>
            </a:pPr>
            <a:endParaRPr sz="1800" dirty="0">
              <a:latin typeface="Times New Roman" pitchFamily="18" charset="0"/>
              <a:ea typeface="Tahoma"/>
              <a:cs typeface="Times New Roman" pitchFamily="18" charset="0"/>
              <a:sym typeface="Tahoma"/>
            </a:endParaRPr>
          </a:p>
          <a:p>
            <a:pPr marL="0" lvl="0" indent="0" algn="ctr" rtl="0">
              <a:spcBef>
                <a:spcPts val="0"/>
              </a:spcBef>
              <a:spcAft>
                <a:spcPts val="0"/>
              </a:spcAft>
              <a:buClr>
                <a:schemeClr val="dk1"/>
              </a:buClr>
              <a:buSzPct val="100000"/>
              <a:buFont typeface="Tahoma"/>
              <a:buNone/>
            </a:pPr>
            <a:endParaRPr lang="en-US" sz="1800" dirty="0">
              <a:latin typeface="Times New Roman" pitchFamily="18" charset="0"/>
              <a:ea typeface="Tahoma"/>
              <a:cs typeface="Times New Roman" pitchFamily="18" charset="0"/>
              <a:sym typeface="Tahoma"/>
            </a:endParaRPr>
          </a:p>
          <a:p>
            <a:pPr marL="0" lvl="0" indent="0" algn="ctr" rtl="0">
              <a:spcBef>
                <a:spcPts val="0"/>
              </a:spcBef>
              <a:spcAft>
                <a:spcPts val="0"/>
              </a:spcAft>
              <a:buClr>
                <a:schemeClr val="dk1"/>
              </a:buClr>
              <a:buSzPct val="100000"/>
              <a:buFont typeface="Tahoma"/>
              <a:buNone/>
            </a:pPr>
            <a:br>
              <a:rPr lang="en-US" sz="1800" dirty="0">
                <a:latin typeface="Times New Roman" pitchFamily="18" charset="0"/>
                <a:ea typeface="Tahoma"/>
                <a:cs typeface="Times New Roman" pitchFamily="18" charset="0"/>
                <a:sym typeface="Tahoma"/>
              </a:rPr>
            </a:br>
            <a:endParaRPr sz="1800" dirty="0">
              <a:latin typeface="Times New Roman" pitchFamily="18" charset="0"/>
              <a:ea typeface="Arial"/>
              <a:cs typeface="Times New Roman" pitchFamily="18" charset="0"/>
              <a:sym typeface="Arial"/>
            </a:endParaRPr>
          </a:p>
          <a:p>
            <a:pPr marL="0" lvl="0" indent="0" algn="ctr" rtl="0">
              <a:spcBef>
                <a:spcPts val="0"/>
              </a:spcBef>
              <a:spcAft>
                <a:spcPts val="0"/>
              </a:spcAft>
              <a:buClr>
                <a:schemeClr val="dk1"/>
              </a:buClr>
              <a:buSzPct val="100000"/>
              <a:buFont typeface="Arial"/>
              <a:buNone/>
            </a:pPr>
            <a:r>
              <a:rPr lang="en-US" sz="1600" dirty="0">
                <a:latin typeface="Times New Roman" pitchFamily="18" charset="0"/>
                <a:ea typeface="Arial"/>
                <a:cs typeface="Times New Roman" pitchFamily="18" charset="0"/>
                <a:sym typeface="Arial"/>
              </a:rPr>
              <a:t>A Minor Project Report </a:t>
            </a:r>
            <a:endParaRPr sz="1600" dirty="0">
              <a:latin typeface="Times New Roman" pitchFamily="18" charset="0"/>
              <a:ea typeface="Arial"/>
              <a:cs typeface="Times New Roman" pitchFamily="18" charset="0"/>
              <a:sym typeface="Arial"/>
            </a:endParaRPr>
          </a:p>
          <a:p>
            <a:pPr marL="0" lvl="0" indent="0" algn="ctr" rtl="0">
              <a:spcBef>
                <a:spcPts val="0"/>
              </a:spcBef>
              <a:spcAft>
                <a:spcPts val="0"/>
              </a:spcAft>
              <a:buClr>
                <a:schemeClr val="dk1"/>
              </a:buClr>
              <a:buSzPct val="100000"/>
              <a:buFont typeface="Arial"/>
              <a:buNone/>
            </a:pPr>
            <a:r>
              <a:rPr lang="en-US" sz="1600" dirty="0">
                <a:latin typeface="Times New Roman" pitchFamily="18" charset="0"/>
                <a:ea typeface="Arial"/>
                <a:cs typeface="Times New Roman" pitchFamily="18" charset="0"/>
                <a:sym typeface="Arial"/>
              </a:rPr>
              <a:t>in partial fulfillment of the degree </a:t>
            </a:r>
            <a:endParaRPr sz="1600" dirty="0">
              <a:latin typeface="Times New Roman" pitchFamily="18" charset="0"/>
              <a:ea typeface="Arial"/>
              <a:cs typeface="Times New Roman" pitchFamily="18" charset="0"/>
              <a:sym typeface="Arial"/>
            </a:endParaRPr>
          </a:p>
          <a:p>
            <a:pPr marL="0" lvl="0" indent="0" algn="ctr" rtl="0">
              <a:spcBef>
                <a:spcPts val="0"/>
              </a:spcBef>
              <a:spcAft>
                <a:spcPts val="0"/>
              </a:spcAft>
              <a:buClr>
                <a:schemeClr val="dk1"/>
              </a:buClr>
              <a:buSzPct val="100000"/>
              <a:buFont typeface="Arial"/>
              <a:buNone/>
            </a:pPr>
            <a:endParaRPr sz="1800" b="1" dirty="0">
              <a:latin typeface="Times New Roman" pitchFamily="18" charset="0"/>
              <a:ea typeface="Arial"/>
              <a:cs typeface="Times New Roman" pitchFamily="18" charset="0"/>
              <a:sym typeface="Arial"/>
            </a:endParaRPr>
          </a:p>
          <a:p>
            <a:pPr marL="0" lvl="0" indent="0" algn="ctr" rtl="0">
              <a:spcBef>
                <a:spcPts val="0"/>
              </a:spcBef>
              <a:spcAft>
                <a:spcPts val="0"/>
              </a:spcAft>
              <a:buClr>
                <a:schemeClr val="dk1"/>
              </a:buClr>
              <a:buSzPct val="100000"/>
              <a:buFont typeface="Arial"/>
              <a:buNone/>
            </a:pPr>
            <a:r>
              <a:rPr lang="en-US" sz="1800" b="1" dirty="0">
                <a:latin typeface="Times New Roman" pitchFamily="18" charset="0"/>
                <a:ea typeface="Arial"/>
                <a:cs typeface="Times New Roman" pitchFamily="18" charset="0"/>
                <a:sym typeface="Arial"/>
              </a:rPr>
              <a:t>Bachelor of Technology </a:t>
            </a:r>
            <a:endParaRPr sz="1800" dirty="0">
              <a:latin typeface="Times New Roman" pitchFamily="18" charset="0"/>
              <a:ea typeface="Arial"/>
              <a:cs typeface="Times New Roman" pitchFamily="18" charset="0"/>
              <a:sym typeface="Arial"/>
            </a:endParaRPr>
          </a:p>
          <a:p>
            <a:pPr marL="0" lvl="0" indent="0" algn="ctr" rtl="0">
              <a:spcBef>
                <a:spcPts val="0"/>
              </a:spcBef>
              <a:spcAft>
                <a:spcPts val="0"/>
              </a:spcAft>
              <a:buClr>
                <a:schemeClr val="dk1"/>
              </a:buClr>
              <a:buSzPct val="100000"/>
              <a:buFont typeface="Arial"/>
              <a:buNone/>
            </a:pPr>
            <a:r>
              <a:rPr lang="en-US" sz="1800" dirty="0">
                <a:latin typeface="Times New Roman" pitchFamily="18" charset="0"/>
                <a:ea typeface="Arial"/>
                <a:cs typeface="Times New Roman" pitchFamily="18" charset="0"/>
                <a:sym typeface="Arial"/>
              </a:rPr>
              <a:t>in </a:t>
            </a:r>
            <a:endParaRPr sz="1800" dirty="0">
              <a:latin typeface="Times New Roman" pitchFamily="18" charset="0"/>
              <a:ea typeface="Arial"/>
              <a:cs typeface="Times New Roman" pitchFamily="18" charset="0"/>
              <a:sym typeface="Arial"/>
            </a:endParaRPr>
          </a:p>
          <a:p>
            <a:pPr marL="0" lvl="0" indent="0" algn="ctr" rtl="0">
              <a:spcBef>
                <a:spcPts val="0"/>
              </a:spcBef>
              <a:spcAft>
                <a:spcPts val="0"/>
              </a:spcAft>
              <a:buClr>
                <a:schemeClr val="dk1"/>
              </a:buClr>
              <a:buSzPct val="100000"/>
              <a:buFont typeface="Arial"/>
              <a:buNone/>
            </a:pPr>
            <a:r>
              <a:rPr lang="en-US" sz="1800" b="1" dirty="0">
                <a:latin typeface="Times New Roman" pitchFamily="18" charset="0"/>
                <a:ea typeface="Arial"/>
                <a:cs typeface="Times New Roman" pitchFamily="18" charset="0"/>
                <a:sym typeface="Arial"/>
              </a:rPr>
              <a:t>Computer Science &amp; Artificial Intelligence</a:t>
            </a:r>
            <a:endParaRPr sz="1800" dirty="0">
              <a:latin typeface="Times New Roman" pitchFamily="18" charset="0"/>
              <a:ea typeface="Arial"/>
              <a:cs typeface="Times New Roman" pitchFamily="18" charset="0"/>
              <a:sym typeface="Arial"/>
            </a:endParaRPr>
          </a:p>
          <a:p>
            <a:pPr marL="0" lvl="0" indent="0" algn="ctr" rtl="0">
              <a:spcBef>
                <a:spcPts val="0"/>
              </a:spcBef>
              <a:spcAft>
                <a:spcPts val="0"/>
              </a:spcAft>
              <a:buClr>
                <a:schemeClr val="dk1"/>
              </a:buClr>
              <a:buSzPct val="100000"/>
              <a:buFont typeface="Arial"/>
              <a:buNone/>
            </a:pPr>
            <a:endParaRPr lang="en-US" sz="1800" b="1" dirty="0">
              <a:latin typeface="Times New Roman" pitchFamily="18" charset="0"/>
              <a:ea typeface="Arial"/>
              <a:cs typeface="Times New Roman" pitchFamily="18" charset="0"/>
              <a:sym typeface="Arial"/>
            </a:endParaRPr>
          </a:p>
          <a:p>
            <a:pPr marL="0" lvl="0" indent="0" algn="ctr" rtl="0">
              <a:spcBef>
                <a:spcPts val="0"/>
              </a:spcBef>
              <a:spcAft>
                <a:spcPts val="0"/>
              </a:spcAft>
              <a:buClr>
                <a:schemeClr val="dk1"/>
              </a:buClr>
              <a:buSzPct val="100000"/>
              <a:buFont typeface="Arial"/>
              <a:buNone/>
            </a:pPr>
            <a:r>
              <a:rPr lang="en-US" sz="1800" b="1" dirty="0">
                <a:latin typeface="Times New Roman" pitchFamily="18" charset="0"/>
                <a:ea typeface="Arial"/>
                <a:cs typeface="Times New Roman" pitchFamily="18" charset="0"/>
                <a:sym typeface="Arial"/>
              </a:rPr>
              <a:t>By</a:t>
            </a:r>
            <a:endParaRPr sz="1800" dirty="0">
              <a:latin typeface="Times New Roman" pitchFamily="18" charset="0"/>
              <a:ea typeface="Arial"/>
              <a:cs typeface="Times New Roman" pitchFamily="18" charset="0"/>
              <a:sym typeface="Arial"/>
            </a:endParaRPr>
          </a:p>
          <a:p>
            <a:pPr marL="0" lvl="0" indent="0" algn="ctr" rtl="0">
              <a:spcBef>
                <a:spcPts val="0"/>
              </a:spcBef>
              <a:spcAft>
                <a:spcPts val="0"/>
              </a:spcAft>
              <a:buClr>
                <a:schemeClr val="dk1"/>
              </a:buClr>
              <a:buSzPct val="100000"/>
              <a:buFont typeface="Arial"/>
              <a:buNone/>
            </a:pPr>
            <a:r>
              <a:rPr lang="en-US" sz="1800" dirty="0">
                <a:latin typeface="Times New Roman" pitchFamily="18" charset="0"/>
                <a:ea typeface="Arial"/>
                <a:cs typeface="Times New Roman" pitchFamily="18" charset="0"/>
                <a:sym typeface="Arial"/>
              </a:rPr>
              <a:t>        2003A522085       G. Sai Krishna Priya</a:t>
            </a:r>
          </a:p>
          <a:p>
            <a:pPr marL="0" lvl="0" indent="0" algn="ctr" rtl="0">
              <a:spcBef>
                <a:spcPts val="0"/>
              </a:spcBef>
              <a:spcAft>
                <a:spcPts val="0"/>
              </a:spcAft>
              <a:buClr>
                <a:schemeClr val="dk1"/>
              </a:buClr>
              <a:buSzPct val="100000"/>
              <a:buFont typeface="Arial"/>
              <a:buNone/>
            </a:pPr>
            <a:r>
              <a:rPr lang="en-US" sz="1800" dirty="0">
                <a:latin typeface="Times New Roman" pitchFamily="18" charset="0"/>
                <a:ea typeface="Arial"/>
                <a:cs typeface="Times New Roman" pitchFamily="18" charset="0"/>
                <a:sym typeface="Arial"/>
              </a:rPr>
              <a:t>      2303A51LB6           K. Deepak Chary</a:t>
            </a:r>
            <a:endParaRPr sz="1800" dirty="0">
              <a:latin typeface="Times New Roman" pitchFamily="18" charset="0"/>
              <a:ea typeface="Arial"/>
              <a:cs typeface="Times New Roman" pitchFamily="18" charset="0"/>
              <a:sym typeface="Arial"/>
            </a:endParaRPr>
          </a:p>
          <a:p>
            <a:pPr marL="0" lvl="0" indent="0" algn="ctr" rtl="0">
              <a:spcBef>
                <a:spcPts val="0"/>
              </a:spcBef>
              <a:spcAft>
                <a:spcPts val="0"/>
              </a:spcAft>
              <a:buClr>
                <a:schemeClr val="dk1"/>
              </a:buClr>
              <a:buSzPct val="100000"/>
              <a:buFont typeface="Arial"/>
              <a:buNone/>
            </a:pPr>
            <a:r>
              <a:rPr lang="en-US" sz="1800" b="1" dirty="0">
                <a:latin typeface="Times New Roman" pitchFamily="18" charset="0"/>
                <a:ea typeface="Arial"/>
                <a:cs typeface="Times New Roman" pitchFamily="18" charset="0"/>
                <a:sym typeface="Arial"/>
              </a:rPr>
              <a:t>Under the Guidance of </a:t>
            </a:r>
            <a:endParaRPr sz="1800" b="1" dirty="0">
              <a:latin typeface="Times New Roman" pitchFamily="18" charset="0"/>
              <a:ea typeface="Arial"/>
              <a:cs typeface="Times New Roman" pitchFamily="18" charset="0"/>
              <a:sym typeface="Arial"/>
            </a:endParaRPr>
          </a:p>
          <a:p>
            <a:pPr marL="0" lvl="0" indent="0" algn="ctr" rtl="0">
              <a:spcBef>
                <a:spcPts val="0"/>
              </a:spcBef>
              <a:spcAft>
                <a:spcPts val="0"/>
              </a:spcAft>
              <a:buClr>
                <a:schemeClr val="dk1"/>
              </a:buClr>
              <a:buSzPct val="100000"/>
              <a:buFont typeface="Arial"/>
              <a:buNone/>
            </a:pPr>
            <a:r>
              <a:rPr lang="en-US" sz="1800" dirty="0">
                <a:latin typeface="Times New Roman" pitchFamily="18" charset="0"/>
                <a:ea typeface="Arial"/>
                <a:cs typeface="Times New Roman" pitchFamily="18" charset="0"/>
                <a:sym typeface="Arial"/>
              </a:rPr>
              <a:t>Dr. Kiran </a:t>
            </a:r>
            <a:r>
              <a:rPr lang="en-US" sz="1800" dirty="0" err="1">
                <a:latin typeface="Times New Roman" pitchFamily="18" charset="0"/>
                <a:ea typeface="Arial"/>
                <a:cs typeface="Times New Roman" pitchFamily="18" charset="0"/>
                <a:sym typeface="Arial"/>
              </a:rPr>
              <a:t>Eranki</a:t>
            </a:r>
            <a:r>
              <a:rPr lang="en-US" sz="1800" dirty="0">
                <a:latin typeface="Times New Roman" pitchFamily="18" charset="0"/>
                <a:ea typeface="Arial"/>
                <a:cs typeface="Times New Roman" pitchFamily="18" charset="0"/>
                <a:sym typeface="Arial"/>
              </a:rPr>
              <a:t>  Assoc. Prof,  CS&amp;AI Department</a:t>
            </a:r>
            <a:endParaRPr sz="1800" dirty="0">
              <a:latin typeface="Times New Roman" pitchFamily="18" charset="0"/>
              <a:ea typeface="Arial"/>
              <a:cs typeface="Times New Roman" pitchFamily="18" charset="0"/>
              <a:sym typeface="Arial"/>
            </a:endParaRPr>
          </a:p>
          <a:p>
            <a:pPr marL="0" lvl="0" indent="0" algn="ctr" rtl="0">
              <a:spcBef>
                <a:spcPts val="0"/>
              </a:spcBef>
              <a:spcAft>
                <a:spcPts val="0"/>
              </a:spcAft>
              <a:buClr>
                <a:schemeClr val="dk1"/>
              </a:buClr>
              <a:buSzPct val="100000"/>
              <a:buFont typeface="Arial"/>
              <a:buNone/>
            </a:pPr>
            <a:r>
              <a:rPr lang="en-US" sz="2400" b="1" dirty="0">
                <a:latin typeface="Times New Roman" pitchFamily="18" charset="0"/>
                <a:ea typeface="Arial"/>
                <a:cs typeface="Times New Roman" pitchFamily="18" charset="0"/>
                <a:sym typeface="Arial"/>
              </a:rPr>
              <a:t> </a:t>
            </a:r>
          </a:p>
          <a:p>
            <a:pPr marL="0" lvl="0" indent="0" algn="ctr" rtl="0">
              <a:spcBef>
                <a:spcPts val="0"/>
              </a:spcBef>
              <a:spcAft>
                <a:spcPts val="0"/>
              </a:spcAft>
              <a:buClr>
                <a:schemeClr val="dk1"/>
              </a:buClr>
              <a:buSzPct val="100000"/>
              <a:buFont typeface="Arial"/>
              <a:buNone/>
            </a:pPr>
            <a:r>
              <a:rPr lang="en-US" sz="1800" b="1" dirty="0">
                <a:latin typeface="Times New Roman" pitchFamily="18" charset="0"/>
                <a:ea typeface="Arial"/>
                <a:cs typeface="Times New Roman" pitchFamily="18" charset="0"/>
                <a:sym typeface="Arial"/>
              </a:rPr>
              <a:t>Submitted to</a:t>
            </a:r>
            <a:endParaRPr sz="1800" b="1" dirty="0">
              <a:latin typeface="Times New Roman" pitchFamily="18" charset="0"/>
              <a:ea typeface="Arial"/>
              <a:cs typeface="Times New Roman" pitchFamily="18" charset="0"/>
              <a:sym typeface="Arial"/>
            </a:endParaRPr>
          </a:p>
          <a:p>
            <a:pPr marL="0" lvl="0" indent="0" algn="ctr" rtl="0">
              <a:spcBef>
                <a:spcPts val="0"/>
              </a:spcBef>
              <a:spcAft>
                <a:spcPts val="0"/>
              </a:spcAft>
              <a:buClr>
                <a:schemeClr val="dk1"/>
              </a:buClr>
              <a:buSzPct val="100000"/>
              <a:buFont typeface="Arial"/>
              <a:buNone/>
            </a:pPr>
            <a:endParaRPr sz="2400" dirty="0">
              <a:latin typeface="Times New Roman" pitchFamily="18" charset="0"/>
              <a:ea typeface="Arial"/>
              <a:cs typeface="Times New Roman" pitchFamily="18" charset="0"/>
              <a:sym typeface="Arial"/>
            </a:endParaRPr>
          </a:p>
          <a:p>
            <a:pPr marL="0" lvl="0" indent="0" algn="ctr" rtl="0">
              <a:spcBef>
                <a:spcPts val="0"/>
              </a:spcBef>
              <a:spcAft>
                <a:spcPts val="0"/>
              </a:spcAft>
              <a:buClr>
                <a:schemeClr val="dk1"/>
              </a:buClr>
              <a:buSzPct val="100000"/>
              <a:buFont typeface="Arial"/>
              <a:buNone/>
            </a:pPr>
            <a:endParaRPr sz="2400" dirty="0">
              <a:latin typeface="Times New Roman" pitchFamily="18" charset="0"/>
              <a:ea typeface="Arial"/>
              <a:cs typeface="Times New Roman" pitchFamily="18" charset="0"/>
              <a:sym typeface="Arial"/>
            </a:endParaRPr>
          </a:p>
          <a:p>
            <a:pPr marL="0" lvl="0" indent="0" algn="ctr" rtl="0">
              <a:spcBef>
                <a:spcPts val="0"/>
              </a:spcBef>
              <a:spcAft>
                <a:spcPts val="0"/>
              </a:spcAft>
              <a:buClr>
                <a:schemeClr val="dk1"/>
              </a:buClr>
              <a:buSzPct val="100000"/>
              <a:buFont typeface="Arial"/>
              <a:buNone/>
            </a:pPr>
            <a:endParaRPr sz="1400" b="1" i="0" u="none" strike="noStrike" cap="none" dirty="0">
              <a:latin typeface="Times New Roman" pitchFamily="18" charset="0"/>
              <a:ea typeface="Arial"/>
              <a:cs typeface="Times New Roman" pitchFamily="18" charset="0"/>
              <a:sym typeface="Arial"/>
            </a:endParaRPr>
          </a:p>
          <a:p>
            <a:pPr marL="0" lvl="0" indent="0" algn="ctr" rtl="0">
              <a:spcBef>
                <a:spcPts val="0"/>
              </a:spcBef>
              <a:spcAft>
                <a:spcPts val="0"/>
              </a:spcAft>
              <a:buClr>
                <a:schemeClr val="dk1"/>
              </a:buClr>
              <a:buSzPct val="100000"/>
              <a:buFont typeface="Arial"/>
              <a:buNone/>
            </a:pPr>
            <a:endParaRPr sz="1400" b="1" i="0" u="none" strike="noStrike" cap="none" dirty="0">
              <a:latin typeface="Times New Roman" pitchFamily="18" charset="0"/>
              <a:ea typeface="Arial"/>
              <a:cs typeface="Times New Roman" pitchFamily="18" charset="0"/>
              <a:sym typeface="Arial"/>
            </a:endParaRPr>
          </a:p>
          <a:p>
            <a:pPr marL="0" lvl="0" indent="0" algn="ctr">
              <a:spcBef>
                <a:spcPts val="0"/>
              </a:spcBef>
              <a:buSzPct val="100000"/>
              <a:buNone/>
            </a:pPr>
            <a:r>
              <a:rPr lang="en-US" sz="1400" b="1" dirty="0">
                <a:latin typeface="Times New Roman" pitchFamily="18" charset="0"/>
                <a:cs typeface="Times New Roman" pitchFamily="18" charset="0"/>
              </a:rPr>
              <a:t>SCHOOL OF COMPUTER SCIENCE &amp; ARTIFICIAL INTELLIGENCE</a:t>
            </a:r>
          </a:p>
          <a:p>
            <a:pPr marL="0" lvl="0" indent="0" algn="ctr">
              <a:spcBef>
                <a:spcPts val="0"/>
              </a:spcBef>
              <a:buSzPct val="100000"/>
              <a:buNone/>
            </a:pPr>
            <a:r>
              <a:rPr lang="en-US" sz="1400" b="1" dirty="0">
                <a:latin typeface="Times New Roman" pitchFamily="18" charset="0"/>
                <a:cs typeface="Times New Roman" pitchFamily="18" charset="0"/>
              </a:rPr>
              <a:t>SR UNIVERSITY, ANANTHASAGAR, WARANGAL</a:t>
            </a:r>
          </a:p>
          <a:p>
            <a:pPr marL="0" lvl="0" indent="0" algn="ctr">
              <a:spcBef>
                <a:spcPts val="0"/>
              </a:spcBef>
              <a:buSzPct val="100000"/>
              <a:buNone/>
            </a:pPr>
            <a:r>
              <a:rPr lang="en-US" sz="1400" b="1" dirty="0">
                <a:latin typeface="Times New Roman" pitchFamily="18" charset="0"/>
                <a:cs typeface="Times New Roman" pitchFamily="18" charset="0"/>
              </a:rPr>
              <a:t>April, 2023. </a:t>
            </a:r>
            <a:endParaRPr b="1" dirty="0">
              <a:latin typeface="Times New Roman" pitchFamily="18" charset="0"/>
              <a:ea typeface="Arial"/>
              <a:cs typeface="Times New Roman" pitchFamily="18" charset="0"/>
              <a:sym typeface="Arial"/>
            </a:endParaRPr>
          </a:p>
          <a:p>
            <a:pPr marL="0" lvl="0" indent="0" algn="ctr" rtl="0">
              <a:spcBef>
                <a:spcPts val="0"/>
              </a:spcBef>
              <a:spcAft>
                <a:spcPts val="0"/>
              </a:spcAft>
              <a:buClr>
                <a:schemeClr val="dk1"/>
              </a:buClr>
              <a:buSzPct val="100000"/>
              <a:buFont typeface="Arial"/>
              <a:buNone/>
            </a:pPr>
            <a:endParaRPr sz="2000" dirty="0">
              <a:latin typeface="Times New Roman" pitchFamily="18" charset="0"/>
              <a:cs typeface="Times New Roman" pitchFamily="18" charset="0"/>
            </a:endParaRPr>
          </a:p>
        </p:txBody>
      </p:sp>
      <p:pic>
        <p:nvPicPr>
          <p:cNvPr id="1026" name="Picture 2" descr="F:\Front Desk\SRU\logo.png"/>
          <p:cNvPicPr>
            <a:picLocks noChangeAspect="1" noChangeArrowheads="1"/>
          </p:cNvPicPr>
          <p:nvPr/>
        </p:nvPicPr>
        <p:blipFill>
          <a:blip r:embed="rId3"/>
          <a:srcRect/>
          <a:stretch>
            <a:fillRect/>
          </a:stretch>
        </p:blipFill>
        <p:spPr bwMode="auto">
          <a:xfrm>
            <a:off x="4412334" y="1146067"/>
            <a:ext cx="720000" cy="720000"/>
          </a:xfrm>
          <a:prstGeom prst="rect">
            <a:avLst/>
          </a:prstGeom>
          <a:noFill/>
        </p:spPr>
      </p:pic>
      <p:pic>
        <p:nvPicPr>
          <p:cNvPr id="1027" name="Picture 3" descr="F:\Front Desk\SRU\logo for white background.png"/>
          <p:cNvPicPr>
            <a:picLocks noChangeAspect="1" noChangeArrowheads="1"/>
          </p:cNvPicPr>
          <p:nvPr/>
        </p:nvPicPr>
        <p:blipFill>
          <a:blip r:embed="rId4"/>
          <a:srcRect/>
          <a:stretch>
            <a:fillRect/>
          </a:stretch>
        </p:blipFill>
        <p:spPr bwMode="auto">
          <a:xfrm>
            <a:off x="3506115" y="4622936"/>
            <a:ext cx="2582308" cy="540000"/>
          </a:xfrm>
          <a:prstGeom prst="rect">
            <a:avLst/>
          </a:prstGeom>
          <a:noFill/>
        </p:spPr>
      </p:pic>
      <p:sp>
        <p:nvSpPr>
          <p:cNvPr id="7" name="Date Placeholder 6"/>
          <p:cNvSpPr>
            <a:spLocks noGrp="1"/>
          </p:cNvSpPr>
          <p:nvPr>
            <p:ph type="dt" sz="half" idx="10"/>
          </p:nvPr>
        </p:nvSpPr>
        <p:spPr/>
        <p:txBody>
          <a:bodyPr/>
          <a:lstStyle/>
          <a:p>
            <a:fld id="{6F4D0D25-C69F-413E-8340-92E1B711FA29}" type="datetime1">
              <a:rPr lang="en-US" smtClean="0"/>
              <a:t>5/27/2025</a:t>
            </a:fld>
            <a:endParaRPr lang="en-US"/>
          </a:p>
        </p:txBody>
      </p:sp>
      <p:sp>
        <p:nvSpPr>
          <p:cNvPr id="8" name="Slide Number Placeholder 7"/>
          <p:cNvSpPr>
            <a:spLocks noGrp="1"/>
          </p:cNvSpPr>
          <p:nvPr>
            <p:ph type="sldNum" sz="quarter" idx="12"/>
          </p:nvPr>
        </p:nvSpPr>
        <p:spPr/>
        <p:txBody>
          <a:bodyPr/>
          <a:lstStyle/>
          <a:p>
            <a:fld id="{593110A6-8BDC-4CF7-A93B-95A9C7E65442}" type="slidenum">
              <a:rPr lang="en-US" smtClean="0"/>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6"/>
          <p:cNvSpPr txBox="1">
            <a:spLocks noGrp="1"/>
          </p:cNvSpPr>
          <p:nvPr>
            <p:ph type="title"/>
          </p:nvPr>
        </p:nvSpPr>
        <p:spPr>
          <a:xfrm>
            <a:off x="443865" y="402590"/>
            <a:ext cx="7273925" cy="508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800" dirty="0"/>
              <a:t>Prediction of Advertising strategy</a:t>
            </a:r>
            <a:endParaRPr sz="2800" dirty="0"/>
          </a:p>
        </p:txBody>
      </p:sp>
      <p:sp>
        <p:nvSpPr>
          <p:cNvPr id="147" name="Google Shape;147;p16"/>
          <p:cNvSpPr txBox="1">
            <a:spLocks noGrp="1"/>
          </p:cNvSpPr>
          <p:nvPr>
            <p:ph idx="1"/>
          </p:nvPr>
        </p:nvSpPr>
        <p:spPr>
          <a:xfrm>
            <a:off x="321845" y="954330"/>
            <a:ext cx="7200900" cy="5519102"/>
          </a:xfrm>
          <a:prstGeom prst="rect">
            <a:avLst/>
          </a:prstGeom>
          <a:noFill/>
          <a:ln>
            <a:noFill/>
          </a:ln>
        </p:spPr>
        <p:txBody>
          <a:bodyPr spcFirstLastPara="1" wrap="square" lIns="91425" tIns="45700" rIns="91425" bIns="45700" anchor="t" anchorCtr="0">
            <a:noAutofit/>
          </a:bodyPr>
          <a:lstStyle/>
          <a:p>
            <a:pPr marL="342900" lvl="0" indent="-215900" algn="just" rtl="0">
              <a:spcBef>
                <a:spcPts val="0"/>
              </a:spcBef>
              <a:spcAft>
                <a:spcPts val="0"/>
              </a:spcAft>
              <a:buClr>
                <a:schemeClr val="dk1"/>
              </a:buClr>
              <a:buSzPts val="2000"/>
              <a:buFont typeface="Arial"/>
              <a:buNone/>
            </a:pPr>
            <a:r>
              <a:rPr lang="en-US" sz="2000" dirty="0"/>
              <a:t>	Model Training: Train the linear regression model on the training data to find the coefficients that best fit the data. The model learns the relationship between the dependent variable and independent variables. The linear regression model is based on the equation of a straight line, y = mx + b, where y is the dependent variable, x is the independent variable, m is the slope of the line, and b is the y-intercept. The model finds the best values for m and b that minimize the difference between the predicted values and the actual </a:t>
            </a:r>
            <a:r>
              <a:rPr lang="en-US" sz="2000" dirty="0" err="1"/>
              <a:t>values.Model</a:t>
            </a:r>
            <a:r>
              <a:rPr lang="en-US" sz="2000" dirty="0"/>
              <a:t> Evaluation: Evaluate the model on the testing data to see how well it performs. This is done by calculating the error between the predicted values and the actual values. There are several metrics to evaluate a linear regression model, such as mean squared error (MSE), root mean squared error (RMSE), and coefficient of determination (R-squared).</a:t>
            </a:r>
            <a:endParaRPr sz="2000" dirty="0"/>
          </a:p>
        </p:txBody>
      </p:sp>
      <p:sp>
        <p:nvSpPr>
          <p:cNvPr id="4" name="Date Placeholder 3"/>
          <p:cNvSpPr>
            <a:spLocks noGrp="1"/>
          </p:cNvSpPr>
          <p:nvPr>
            <p:ph type="dt" sz="half" idx="10"/>
          </p:nvPr>
        </p:nvSpPr>
        <p:spPr/>
        <p:txBody>
          <a:bodyPr/>
          <a:lstStyle/>
          <a:p>
            <a:fld id="{A4D64219-3973-4B21-B164-29C754F8F3E4}" type="datetime1">
              <a:rPr lang="en-US" smtClean="0"/>
              <a:t>5/27/2025</a:t>
            </a:fld>
            <a:endParaRPr lang="en-US"/>
          </a:p>
        </p:txBody>
      </p:sp>
      <p:sp>
        <p:nvSpPr>
          <p:cNvPr id="5" name="Slide Number Placeholder 4"/>
          <p:cNvSpPr>
            <a:spLocks noGrp="1"/>
          </p:cNvSpPr>
          <p:nvPr>
            <p:ph type="sldNum" sz="quarter" idx="12"/>
          </p:nvPr>
        </p:nvSpPr>
        <p:spPr/>
        <p:txBody>
          <a:bodyPr/>
          <a:lstStyle/>
          <a:p>
            <a:fld id="{593110A6-8BDC-4CF7-A93B-95A9C7E65442}" type="slidenum">
              <a:rPr lang="en-US" smtClean="0"/>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8"/>
          <p:cNvSpPr txBox="1">
            <a:spLocks noGrp="1"/>
          </p:cNvSpPr>
          <p:nvPr>
            <p:ph type="title"/>
          </p:nvPr>
        </p:nvSpPr>
        <p:spPr>
          <a:xfrm>
            <a:off x="1315085" y="445135"/>
            <a:ext cx="7273925" cy="508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Result:</a:t>
            </a:r>
            <a:endParaRPr/>
          </a:p>
        </p:txBody>
      </p:sp>
      <p:sp>
        <p:nvSpPr>
          <p:cNvPr id="160" name="Google Shape;160;p18"/>
          <p:cNvSpPr txBox="1">
            <a:spLocks noGrp="1"/>
          </p:cNvSpPr>
          <p:nvPr>
            <p:ph idx="1"/>
          </p:nvPr>
        </p:nvSpPr>
        <p:spPr>
          <a:xfrm>
            <a:off x="911860" y="1458278"/>
            <a:ext cx="7200900" cy="4826000"/>
          </a:xfrm>
          <a:prstGeom prst="rect">
            <a:avLst/>
          </a:prstGeom>
          <a:noFill/>
          <a:ln>
            <a:noFill/>
          </a:ln>
        </p:spPr>
        <p:txBody>
          <a:bodyPr spcFirstLastPara="1" wrap="square" lIns="91425" tIns="45700" rIns="91425" bIns="45700" anchor="t" anchorCtr="0">
            <a:normAutofit fontScale="92500" lnSpcReduction="20000"/>
          </a:bodyPr>
          <a:lstStyle/>
          <a:p>
            <a:pPr marL="342900" lvl="0" indent="-342900" algn="just" rtl="0">
              <a:spcBef>
                <a:spcPts val="0"/>
              </a:spcBef>
              <a:spcAft>
                <a:spcPts val="0"/>
              </a:spcAft>
              <a:buClr>
                <a:schemeClr val="dk1"/>
              </a:buClr>
              <a:buSzPct val="100000"/>
              <a:buFont typeface="Arial"/>
              <a:buNone/>
            </a:pPr>
            <a:r>
              <a:rPr lang="en-US" sz="2000" dirty="0"/>
              <a:t>we have trained our model with different independent variables such </a:t>
            </a:r>
            <a:r>
              <a:rPr lang="en-US" sz="2000" dirty="0" err="1"/>
              <a:t>Aft_sales</a:t>
            </a:r>
            <a:r>
              <a:rPr lang="en-US" sz="2000" dirty="0"/>
              <a:t> , TV , </a:t>
            </a:r>
            <a:r>
              <a:rPr lang="en-US" sz="2000" dirty="0" err="1"/>
              <a:t>Pre_salesAft_sales</a:t>
            </a:r>
            <a:r>
              <a:rPr lang="en-US" sz="2000" dirty="0"/>
              <a:t>:</a:t>
            </a:r>
          </a:p>
          <a:p>
            <a:pPr marL="342900" lvl="0" indent="-342900" algn="just" rtl="0">
              <a:spcBef>
                <a:spcPts val="0"/>
              </a:spcBef>
              <a:spcAft>
                <a:spcPts val="0"/>
              </a:spcAft>
              <a:buClr>
                <a:schemeClr val="dk1"/>
              </a:buClr>
              <a:buSzPct val="100000"/>
              <a:buFont typeface="Arial"/>
              <a:buNone/>
            </a:pPr>
            <a:r>
              <a:rPr lang="en-US" sz="2000" dirty="0"/>
              <a:t>training accuracy : 92.64 %</a:t>
            </a:r>
          </a:p>
          <a:p>
            <a:pPr marL="342900" lvl="0" indent="-342900" algn="just" rtl="0">
              <a:spcBef>
                <a:spcPts val="0"/>
              </a:spcBef>
              <a:spcAft>
                <a:spcPts val="0"/>
              </a:spcAft>
              <a:buClr>
                <a:schemeClr val="dk1"/>
              </a:buClr>
              <a:buSzPct val="100000"/>
              <a:buFont typeface="Arial"/>
              <a:buNone/>
            </a:pPr>
            <a:r>
              <a:rPr lang="en-US" sz="2000" dirty="0"/>
              <a:t>testing accuracy : 95.74 %</a:t>
            </a:r>
          </a:p>
          <a:p>
            <a:pPr marL="342900" lvl="0" indent="-342900" algn="just" rtl="0">
              <a:spcBef>
                <a:spcPts val="0"/>
              </a:spcBef>
              <a:spcAft>
                <a:spcPts val="0"/>
              </a:spcAft>
              <a:buClr>
                <a:schemeClr val="dk1"/>
              </a:buClr>
              <a:buSzPct val="100000"/>
              <a:buFont typeface="Arial"/>
              <a:buNone/>
            </a:pPr>
            <a:r>
              <a:rPr lang="en-US" sz="2000" dirty="0"/>
              <a:t>total accuracy  :    92.86%</a:t>
            </a:r>
          </a:p>
          <a:p>
            <a:pPr marL="342900" lvl="0" indent="-342900" algn="just" rtl="0">
              <a:spcBef>
                <a:spcPts val="0"/>
              </a:spcBef>
              <a:spcAft>
                <a:spcPts val="0"/>
              </a:spcAft>
              <a:buClr>
                <a:schemeClr val="dk1"/>
              </a:buClr>
              <a:buSzPct val="100000"/>
              <a:buFont typeface="Arial"/>
              <a:buNone/>
            </a:pPr>
            <a:r>
              <a:rPr lang="en-US" sz="2000" dirty="0"/>
              <a:t>MSE : 2.84</a:t>
            </a:r>
          </a:p>
          <a:p>
            <a:pPr marL="342900" lvl="0" indent="-342900" algn="just" rtl="0">
              <a:spcBef>
                <a:spcPts val="0"/>
              </a:spcBef>
              <a:spcAft>
                <a:spcPts val="0"/>
              </a:spcAft>
              <a:buClr>
                <a:schemeClr val="dk1"/>
              </a:buClr>
              <a:buSzPct val="100000"/>
              <a:buFont typeface="Arial"/>
              <a:buNone/>
            </a:pPr>
            <a:endParaRPr lang="en-US" sz="2000" dirty="0"/>
          </a:p>
          <a:p>
            <a:pPr marL="342900" lvl="0" indent="-342900" algn="just" rtl="0">
              <a:spcBef>
                <a:spcPts val="0"/>
              </a:spcBef>
              <a:spcAft>
                <a:spcPts val="0"/>
              </a:spcAft>
              <a:buClr>
                <a:schemeClr val="dk1"/>
              </a:buClr>
              <a:buSzPct val="100000"/>
              <a:buFont typeface="Arial"/>
              <a:buNone/>
            </a:pPr>
            <a:r>
              <a:rPr lang="en-US" sz="2000" dirty="0"/>
              <a:t>Tv :</a:t>
            </a:r>
          </a:p>
          <a:p>
            <a:pPr marL="342900" lvl="0" indent="-342900" algn="just" rtl="0">
              <a:spcBef>
                <a:spcPts val="0"/>
              </a:spcBef>
              <a:spcAft>
                <a:spcPts val="0"/>
              </a:spcAft>
              <a:buClr>
                <a:schemeClr val="dk1"/>
              </a:buClr>
              <a:buSzPct val="100000"/>
              <a:buFont typeface="Arial"/>
              <a:buNone/>
            </a:pPr>
            <a:r>
              <a:rPr lang="en-US" sz="2000" dirty="0"/>
              <a:t>training accuracy : 99.9 %</a:t>
            </a:r>
          </a:p>
          <a:p>
            <a:pPr marL="342900" lvl="0" indent="-342900" algn="just" rtl="0">
              <a:spcBef>
                <a:spcPts val="0"/>
              </a:spcBef>
              <a:spcAft>
                <a:spcPts val="0"/>
              </a:spcAft>
              <a:buClr>
                <a:schemeClr val="dk1"/>
              </a:buClr>
              <a:buSzPct val="100000"/>
              <a:buFont typeface="Arial"/>
              <a:buNone/>
            </a:pPr>
            <a:r>
              <a:rPr lang="en-US" sz="2000" dirty="0"/>
              <a:t>testing accuracy : 99.7 %</a:t>
            </a:r>
          </a:p>
          <a:p>
            <a:pPr marL="342900" lvl="0" indent="-342900" algn="just" rtl="0">
              <a:spcBef>
                <a:spcPts val="0"/>
              </a:spcBef>
              <a:spcAft>
                <a:spcPts val="0"/>
              </a:spcAft>
              <a:buClr>
                <a:schemeClr val="dk1"/>
              </a:buClr>
              <a:buSzPct val="100000"/>
              <a:buFont typeface="Arial"/>
              <a:buNone/>
            </a:pPr>
            <a:r>
              <a:rPr lang="en-US" sz="2000" dirty="0"/>
              <a:t>total accuracy  :    99.8%</a:t>
            </a:r>
          </a:p>
          <a:p>
            <a:pPr marL="342900" lvl="0" indent="-342900" algn="just" rtl="0">
              <a:spcBef>
                <a:spcPts val="0"/>
              </a:spcBef>
              <a:spcAft>
                <a:spcPts val="0"/>
              </a:spcAft>
              <a:buClr>
                <a:schemeClr val="dk1"/>
              </a:buClr>
              <a:buSzPct val="100000"/>
              <a:buFont typeface="Arial"/>
              <a:buNone/>
            </a:pPr>
            <a:r>
              <a:rPr lang="en-US" sz="2000" dirty="0"/>
              <a:t>MSE : 0.80</a:t>
            </a:r>
          </a:p>
          <a:p>
            <a:pPr marL="342900" lvl="0" indent="-342900" algn="just" rtl="0">
              <a:spcBef>
                <a:spcPts val="0"/>
              </a:spcBef>
              <a:spcAft>
                <a:spcPts val="0"/>
              </a:spcAft>
              <a:buClr>
                <a:schemeClr val="dk1"/>
              </a:buClr>
              <a:buSzPct val="100000"/>
              <a:buFont typeface="Arial"/>
              <a:buNone/>
            </a:pPr>
            <a:endParaRPr lang="en-US" sz="2000" dirty="0"/>
          </a:p>
          <a:p>
            <a:pPr marL="342900" lvl="0" indent="-342900" algn="just" rtl="0">
              <a:spcBef>
                <a:spcPts val="0"/>
              </a:spcBef>
              <a:spcAft>
                <a:spcPts val="0"/>
              </a:spcAft>
              <a:buClr>
                <a:schemeClr val="dk1"/>
              </a:buClr>
              <a:buSzPct val="100000"/>
              <a:buFont typeface="Arial"/>
              <a:buNone/>
            </a:pPr>
            <a:r>
              <a:rPr lang="en-US" sz="2000" dirty="0" err="1"/>
              <a:t>pre_sales</a:t>
            </a:r>
            <a:r>
              <a:rPr lang="en-US" sz="2000" dirty="0"/>
              <a:t>:</a:t>
            </a:r>
          </a:p>
          <a:p>
            <a:pPr marL="342900" lvl="0" indent="-342900" algn="just" rtl="0">
              <a:spcBef>
                <a:spcPts val="0"/>
              </a:spcBef>
              <a:spcAft>
                <a:spcPts val="0"/>
              </a:spcAft>
              <a:buClr>
                <a:schemeClr val="dk1"/>
              </a:buClr>
              <a:buSzPct val="100000"/>
              <a:buFont typeface="Arial"/>
              <a:buNone/>
            </a:pPr>
            <a:r>
              <a:rPr lang="en-US" sz="2000" dirty="0"/>
              <a:t>training accuracy : 99.9 %</a:t>
            </a:r>
          </a:p>
          <a:p>
            <a:pPr marL="342900" lvl="0" indent="-342900" algn="just" rtl="0">
              <a:spcBef>
                <a:spcPts val="0"/>
              </a:spcBef>
              <a:spcAft>
                <a:spcPts val="0"/>
              </a:spcAft>
              <a:buClr>
                <a:schemeClr val="dk1"/>
              </a:buClr>
              <a:buSzPct val="100000"/>
              <a:buFont typeface="Arial"/>
              <a:buNone/>
            </a:pPr>
            <a:r>
              <a:rPr lang="en-US" sz="2000" dirty="0"/>
              <a:t>testing accuracy : 99.7 %</a:t>
            </a:r>
          </a:p>
          <a:p>
            <a:pPr marL="342900" lvl="0" indent="-342900" algn="just" rtl="0">
              <a:spcBef>
                <a:spcPts val="0"/>
              </a:spcBef>
              <a:spcAft>
                <a:spcPts val="0"/>
              </a:spcAft>
              <a:buClr>
                <a:schemeClr val="dk1"/>
              </a:buClr>
              <a:buSzPct val="100000"/>
              <a:buFont typeface="Arial"/>
              <a:buNone/>
            </a:pPr>
            <a:r>
              <a:rPr lang="en-US" sz="2000" dirty="0"/>
              <a:t>total accuracy  :    99.8%</a:t>
            </a:r>
          </a:p>
          <a:p>
            <a:pPr marL="342900" lvl="0" indent="-342900" algn="just" rtl="0">
              <a:spcBef>
                <a:spcPts val="0"/>
              </a:spcBef>
              <a:spcAft>
                <a:spcPts val="0"/>
              </a:spcAft>
              <a:buClr>
                <a:schemeClr val="dk1"/>
              </a:buClr>
              <a:buSzPct val="100000"/>
              <a:buFont typeface="Arial"/>
              <a:buNone/>
            </a:pPr>
            <a:r>
              <a:rPr lang="en-US" sz="2000" dirty="0"/>
              <a:t>MSE : 2.81</a:t>
            </a:r>
          </a:p>
          <a:p>
            <a:pPr marL="342900" lvl="0" indent="-342900" algn="just" rtl="0">
              <a:spcBef>
                <a:spcPts val="0"/>
              </a:spcBef>
              <a:spcAft>
                <a:spcPts val="0"/>
              </a:spcAft>
              <a:buClr>
                <a:schemeClr val="dk1"/>
              </a:buClr>
              <a:buSzPct val="100000"/>
              <a:buFont typeface="Arial"/>
              <a:buNone/>
            </a:pPr>
            <a:r>
              <a:rPr lang="en-US" sz="2000" dirty="0"/>
              <a:t>we got accuracy for tv , </a:t>
            </a:r>
            <a:r>
              <a:rPr lang="en-US" sz="2000" dirty="0" err="1"/>
              <a:t>aft_sales</a:t>
            </a:r>
            <a:r>
              <a:rPr lang="en-US" sz="2000" dirty="0"/>
              <a:t> ,</a:t>
            </a:r>
            <a:r>
              <a:rPr lang="en-US" sz="2000" dirty="0" err="1"/>
              <a:t>pre_sales</a:t>
            </a:r>
            <a:r>
              <a:rPr lang="en-US" sz="2000" dirty="0"/>
              <a:t> attributes</a:t>
            </a:r>
            <a:endParaRPr sz="2000" dirty="0"/>
          </a:p>
        </p:txBody>
      </p:sp>
      <p:sp>
        <p:nvSpPr>
          <p:cNvPr id="4" name="Date Placeholder 3"/>
          <p:cNvSpPr>
            <a:spLocks noGrp="1"/>
          </p:cNvSpPr>
          <p:nvPr>
            <p:ph type="dt" sz="half" idx="10"/>
          </p:nvPr>
        </p:nvSpPr>
        <p:spPr/>
        <p:txBody>
          <a:bodyPr/>
          <a:lstStyle/>
          <a:p>
            <a:fld id="{C37E70EC-CB2B-4914-ABFE-057FDA6D67E0}" type="datetime1">
              <a:rPr lang="en-US" smtClean="0"/>
              <a:t>5/27/2025</a:t>
            </a:fld>
            <a:endParaRPr lang="en-US"/>
          </a:p>
        </p:txBody>
      </p:sp>
      <p:sp>
        <p:nvSpPr>
          <p:cNvPr id="5" name="Slide Number Placeholder 4"/>
          <p:cNvSpPr>
            <a:spLocks noGrp="1"/>
          </p:cNvSpPr>
          <p:nvPr>
            <p:ph type="sldNum" sz="quarter" idx="12"/>
          </p:nvPr>
        </p:nvSpPr>
        <p:spPr/>
        <p:txBody>
          <a:bodyPr/>
          <a:lstStyle/>
          <a:p>
            <a:fld id="{593110A6-8BDC-4CF7-A93B-95A9C7E65442}" type="slidenum">
              <a:rPr lang="en-US" smtClean="0"/>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9"/>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Results </a:t>
            </a:r>
            <a:endParaRPr/>
          </a:p>
        </p:txBody>
      </p:sp>
      <p:sp>
        <p:nvSpPr>
          <p:cNvPr id="4" name="Date Placeholder 3"/>
          <p:cNvSpPr>
            <a:spLocks noGrp="1"/>
          </p:cNvSpPr>
          <p:nvPr>
            <p:ph type="dt" sz="half" idx="10"/>
          </p:nvPr>
        </p:nvSpPr>
        <p:spPr/>
        <p:txBody>
          <a:bodyPr/>
          <a:lstStyle/>
          <a:p>
            <a:fld id="{5CD000FB-D263-4F2C-8371-CD35D295D0C0}" type="datetime1">
              <a:rPr lang="en-US" smtClean="0"/>
              <a:t>5/27/2025</a:t>
            </a:fld>
            <a:endParaRPr lang="en-US"/>
          </a:p>
        </p:txBody>
      </p:sp>
      <p:sp>
        <p:nvSpPr>
          <p:cNvPr id="5" name="Slide Number Placeholder 4"/>
          <p:cNvSpPr>
            <a:spLocks noGrp="1"/>
          </p:cNvSpPr>
          <p:nvPr>
            <p:ph type="sldNum" sz="quarter" idx="12"/>
          </p:nvPr>
        </p:nvSpPr>
        <p:spPr/>
        <p:txBody>
          <a:bodyPr/>
          <a:lstStyle/>
          <a:p>
            <a:fld id="{593110A6-8BDC-4CF7-A93B-95A9C7E65442}" type="slidenum">
              <a:rPr lang="en-US" smtClean="0"/>
              <a:t>12</a:t>
            </a:fld>
            <a:endParaRPr lang="en-US"/>
          </a:p>
        </p:txBody>
      </p:sp>
      <p:pic>
        <p:nvPicPr>
          <p:cNvPr id="8" name="Content Placeholder 7">
            <a:extLst>
              <a:ext uri="{FF2B5EF4-FFF2-40B4-BE49-F238E27FC236}">
                <a16:creationId xmlns:a16="http://schemas.microsoft.com/office/drawing/2014/main" id="{E5ECB63E-E6B0-DF68-0C55-EF6BEC8D92A1}"/>
              </a:ext>
            </a:extLst>
          </p:cNvPr>
          <p:cNvPicPr>
            <a:picLocks noGrp="1" noChangeAspect="1"/>
          </p:cNvPicPr>
          <p:nvPr>
            <p:ph idx="1"/>
          </p:nvPr>
        </p:nvPicPr>
        <p:blipFill>
          <a:blip r:embed="rId3"/>
          <a:stretch>
            <a:fillRect/>
          </a:stretch>
        </p:blipFill>
        <p:spPr>
          <a:xfrm>
            <a:off x="430813" y="1417638"/>
            <a:ext cx="8255987" cy="4265056"/>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1"/>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Results</a:t>
            </a:r>
            <a:endParaRPr/>
          </a:p>
        </p:txBody>
      </p:sp>
      <p:sp>
        <p:nvSpPr>
          <p:cNvPr id="4" name="Date Placeholder 3"/>
          <p:cNvSpPr>
            <a:spLocks noGrp="1"/>
          </p:cNvSpPr>
          <p:nvPr>
            <p:ph type="dt" sz="half" idx="10"/>
          </p:nvPr>
        </p:nvSpPr>
        <p:spPr/>
        <p:txBody>
          <a:bodyPr/>
          <a:lstStyle/>
          <a:p>
            <a:fld id="{A0BE8546-1A21-4028-969E-143903D4FAF5}" type="datetime1">
              <a:rPr lang="en-US" smtClean="0"/>
              <a:t>5/27/2025</a:t>
            </a:fld>
            <a:endParaRPr lang="en-US"/>
          </a:p>
        </p:txBody>
      </p:sp>
      <p:sp>
        <p:nvSpPr>
          <p:cNvPr id="5" name="Slide Number Placeholder 4"/>
          <p:cNvSpPr>
            <a:spLocks noGrp="1"/>
          </p:cNvSpPr>
          <p:nvPr>
            <p:ph type="sldNum" sz="quarter" idx="12"/>
          </p:nvPr>
        </p:nvSpPr>
        <p:spPr/>
        <p:txBody>
          <a:bodyPr/>
          <a:lstStyle/>
          <a:p>
            <a:fld id="{593110A6-8BDC-4CF7-A93B-95A9C7E65442}" type="slidenum">
              <a:rPr lang="en-US" smtClean="0"/>
              <a:t>13</a:t>
            </a:fld>
            <a:endParaRPr lang="en-US"/>
          </a:p>
        </p:txBody>
      </p:sp>
      <p:pic>
        <p:nvPicPr>
          <p:cNvPr id="7" name="Content Placeholder 6">
            <a:extLst>
              <a:ext uri="{FF2B5EF4-FFF2-40B4-BE49-F238E27FC236}">
                <a16:creationId xmlns:a16="http://schemas.microsoft.com/office/drawing/2014/main" id="{89065CDD-B3F4-45DC-E0B3-485BF64D0F63}"/>
              </a:ext>
            </a:extLst>
          </p:cNvPr>
          <p:cNvPicPr>
            <a:picLocks noGrp="1" noChangeAspect="1"/>
          </p:cNvPicPr>
          <p:nvPr>
            <p:ph idx="1"/>
          </p:nvPr>
        </p:nvPicPr>
        <p:blipFill>
          <a:blip r:embed="rId3"/>
          <a:stretch>
            <a:fillRect/>
          </a:stretch>
        </p:blipFill>
        <p:spPr>
          <a:xfrm>
            <a:off x="2097663" y="1166018"/>
            <a:ext cx="4643873" cy="4525963"/>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22924-DFF1-17B2-1DBC-0C1BA45A40D7}"/>
              </a:ext>
            </a:extLst>
          </p:cNvPr>
          <p:cNvSpPr>
            <a:spLocks noGrp="1"/>
          </p:cNvSpPr>
          <p:nvPr>
            <p:ph type="title"/>
          </p:nvPr>
        </p:nvSpPr>
        <p:spPr>
          <a:xfrm>
            <a:off x="457200" y="274638"/>
            <a:ext cx="2503714" cy="944562"/>
          </a:xfrm>
        </p:spPr>
        <p:txBody>
          <a:bodyPr/>
          <a:lstStyle/>
          <a:p>
            <a:r>
              <a:rPr lang="en-US" dirty="0"/>
              <a:t>Results</a:t>
            </a:r>
          </a:p>
        </p:txBody>
      </p:sp>
      <p:pic>
        <p:nvPicPr>
          <p:cNvPr id="7" name="Content Placeholder 6">
            <a:extLst>
              <a:ext uri="{FF2B5EF4-FFF2-40B4-BE49-F238E27FC236}">
                <a16:creationId xmlns:a16="http://schemas.microsoft.com/office/drawing/2014/main" id="{713442E1-E989-64E0-891C-6B4CC6425200}"/>
              </a:ext>
            </a:extLst>
          </p:cNvPr>
          <p:cNvPicPr>
            <a:picLocks noGrp="1" noChangeAspect="1"/>
          </p:cNvPicPr>
          <p:nvPr>
            <p:ph idx="1"/>
          </p:nvPr>
        </p:nvPicPr>
        <p:blipFill>
          <a:blip r:embed="rId2"/>
          <a:stretch>
            <a:fillRect/>
          </a:stretch>
        </p:blipFill>
        <p:spPr>
          <a:xfrm>
            <a:off x="956878" y="1600200"/>
            <a:ext cx="7230243" cy="4525963"/>
          </a:xfrm>
        </p:spPr>
      </p:pic>
      <p:sp>
        <p:nvSpPr>
          <p:cNvPr id="4" name="Date Placeholder 3">
            <a:extLst>
              <a:ext uri="{FF2B5EF4-FFF2-40B4-BE49-F238E27FC236}">
                <a16:creationId xmlns:a16="http://schemas.microsoft.com/office/drawing/2014/main" id="{73E22D25-C1A9-7028-73A2-147B4969D4B6}"/>
              </a:ext>
            </a:extLst>
          </p:cNvPr>
          <p:cNvSpPr>
            <a:spLocks noGrp="1"/>
          </p:cNvSpPr>
          <p:nvPr>
            <p:ph type="dt" sz="half" idx="10"/>
          </p:nvPr>
        </p:nvSpPr>
        <p:spPr/>
        <p:txBody>
          <a:bodyPr/>
          <a:lstStyle/>
          <a:p>
            <a:fld id="{D6F2FB23-AA72-47D4-BDF3-E5E698CC6B97}" type="datetime1">
              <a:rPr lang="en-US" smtClean="0"/>
              <a:t>5/27/2025</a:t>
            </a:fld>
            <a:endParaRPr lang="en-US"/>
          </a:p>
        </p:txBody>
      </p:sp>
      <p:sp>
        <p:nvSpPr>
          <p:cNvPr id="5" name="Slide Number Placeholder 4">
            <a:extLst>
              <a:ext uri="{FF2B5EF4-FFF2-40B4-BE49-F238E27FC236}">
                <a16:creationId xmlns:a16="http://schemas.microsoft.com/office/drawing/2014/main" id="{95157CA3-6FA6-03A4-C828-E6A577313D58}"/>
              </a:ext>
            </a:extLst>
          </p:cNvPr>
          <p:cNvSpPr>
            <a:spLocks noGrp="1"/>
          </p:cNvSpPr>
          <p:nvPr>
            <p:ph type="sldNum" sz="quarter" idx="12"/>
          </p:nvPr>
        </p:nvSpPr>
        <p:spPr/>
        <p:txBody>
          <a:bodyPr/>
          <a:lstStyle/>
          <a:p>
            <a:fld id="{593110A6-8BDC-4CF7-A93B-95A9C7E65442}" type="slidenum">
              <a:rPr lang="en-US" smtClean="0"/>
              <a:t>14</a:t>
            </a:fld>
            <a:endParaRPr lang="en-US"/>
          </a:p>
        </p:txBody>
      </p:sp>
    </p:spTree>
    <p:extLst>
      <p:ext uri="{BB962C8B-B14F-4D97-AF65-F5344CB8AC3E}">
        <p14:creationId xmlns:p14="http://schemas.microsoft.com/office/powerpoint/2010/main" val="2528499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3"/>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Conclusion</a:t>
            </a:r>
            <a:endParaRPr/>
          </a:p>
        </p:txBody>
      </p:sp>
      <p:sp>
        <p:nvSpPr>
          <p:cNvPr id="190" name="Google Shape;190;p23"/>
          <p:cNvSpPr txBox="1">
            <a:spLocks noGrp="1"/>
          </p:cNvSpPr>
          <p:nvPr>
            <p:ph idx="1"/>
          </p:nvPr>
        </p:nvSpPr>
        <p:spPr>
          <a:xfrm>
            <a:off x="746775" y="1473994"/>
            <a:ext cx="7200900" cy="4826000"/>
          </a:xfrm>
          <a:prstGeom prst="rect">
            <a:avLst/>
          </a:prstGeom>
          <a:noFill/>
          <a:ln>
            <a:noFill/>
          </a:ln>
        </p:spPr>
        <p:txBody>
          <a:bodyPr spcFirstLastPara="1" wrap="square" lIns="91425" tIns="45700" rIns="91425" bIns="45700" anchor="t" anchorCtr="0">
            <a:normAutofit fontScale="85000" lnSpcReduction="10000"/>
          </a:bodyPr>
          <a:lstStyle/>
          <a:p>
            <a:pPr>
              <a:lnSpc>
                <a:spcPct val="115000"/>
              </a:lnSpc>
              <a:spcAft>
                <a:spcPts val="988"/>
              </a:spcAft>
            </a:pPr>
            <a:r>
              <a:rPr lang="en-US" sz="1800" dirty="0">
                <a:latin typeface="Calibri" panose="020F0502020204030204" pitchFamily="34" charset="0"/>
                <a:ea typeface="Calibri" panose="020F0502020204030204" pitchFamily="34" charset="0"/>
                <a:cs typeface="Times New Roman" panose="02020603050405020304" pitchFamily="18" charset="0"/>
              </a:rPr>
              <a:t>The Conclusion of our analysis is that, advertising a key role in increasing of sales of any product. </a:t>
            </a:r>
          </a:p>
          <a:p>
            <a:pPr>
              <a:lnSpc>
                <a:spcPct val="115000"/>
              </a:lnSpc>
              <a:spcAft>
                <a:spcPts val="988"/>
              </a:spcAft>
            </a:pPr>
            <a:r>
              <a:rPr lang="en-US" sz="1800" dirty="0">
                <a:latin typeface="Calibri" panose="020F0502020204030204" pitchFamily="34" charset="0"/>
                <a:ea typeface="Calibri" panose="020F0502020204030204" pitchFamily="34" charset="0"/>
                <a:cs typeface="Times New Roman" panose="02020603050405020304" pitchFamily="18" charset="0"/>
              </a:rPr>
              <a:t>From the dataset we have took very few categories of advertising platforms but there are many other platforms also.</a:t>
            </a:r>
          </a:p>
          <a:p>
            <a:pPr>
              <a:lnSpc>
                <a:spcPct val="115000"/>
              </a:lnSpc>
              <a:spcAft>
                <a:spcPts val="988"/>
              </a:spcAft>
            </a:pPr>
            <a:r>
              <a:rPr lang="en-US" sz="1800" dirty="0">
                <a:latin typeface="Calibri" panose="020F0502020204030204" pitchFamily="34" charset="0"/>
                <a:ea typeface="Calibri" panose="020F0502020204030204" pitchFamily="34" charset="0"/>
                <a:cs typeface="Times New Roman" panose="02020603050405020304" pitchFamily="18" charset="0"/>
              </a:rPr>
              <a:t>As seen in the visualization product sales before marketing and after marketing are changed after the model being trained considering the amount spent on marketing.</a:t>
            </a:r>
          </a:p>
          <a:p>
            <a:pPr>
              <a:lnSpc>
                <a:spcPct val="115000"/>
              </a:lnSpc>
              <a:spcAft>
                <a:spcPts val="988"/>
              </a:spcAft>
            </a:pPr>
            <a:r>
              <a:rPr lang="en-US" sz="1800" dirty="0">
                <a:latin typeface="Calibri" panose="020F0502020204030204" pitchFamily="34" charset="0"/>
                <a:ea typeface="Calibri" panose="020F0502020204030204" pitchFamily="34" charset="0"/>
                <a:cs typeface="Times New Roman" panose="02020603050405020304" pitchFamily="18" charset="0"/>
              </a:rPr>
              <a:t>The future scope for the project will be that as the main aim of this project is to know the relation among the sales ang the mode of marketing platform, the users can analyze and choose best platform so that they get maximum profits.</a:t>
            </a:r>
          </a:p>
          <a:p>
            <a:pPr>
              <a:lnSpc>
                <a:spcPct val="115000"/>
              </a:lnSpc>
              <a:spcAft>
                <a:spcPts val="988"/>
              </a:spcAft>
            </a:pPr>
            <a:r>
              <a:rPr lang="en-US" sz="1800" dirty="0">
                <a:latin typeface="Calibri" panose="020F0502020204030204" pitchFamily="34" charset="0"/>
                <a:ea typeface="Calibri" panose="020F0502020204030204" pitchFamily="34" charset="0"/>
                <a:cs typeface="Times New Roman" panose="02020603050405020304" pitchFamily="18" charset="0"/>
              </a:rPr>
              <a:t>By using this they need not invest their money in all the modes of marketing but instead choose a best one.</a:t>
            </a:r>
          </a:p>
          <a:p>
            <a:pPr>
              <a:lnSpc>
                <a:spcPct val="115000"/>
              </a:lnSpc>
              <a:spcAft>
                <a:spcPts val="988"/>
              </a:spcAft>
            </a:pPr>
            <a:r>
              <a:rPr lang="en-US" sz="1800" dirty="0">
                <a:latin typeface="Calibri" panose="020F0502020204030204" pitchFamily="34" charset="0"/>
                <a:ea typeface="Calibri" panose="020F0502020204030204" pitchFamily="34" charset="0"/>
                <a:cs typeface="Times New Roman" panose="02020603050405020304" pitchFamily="18" charset="0"/>
              </a:rPr>
              <a:t>In other mays it will also help the user to know how much average amount need to be spent for marketing.</a:t>
            </a:r>
            <a:endParaRPr lang="en-US" sz="1800" dirty="0">
              <a:latin typeface="Times New Roman" pitchFamily="18" charset="0"/>
              <a:cs typeface="Times New Roman" pitchFamily="18" charset="0"/>
            </a:endParaRPr>
          </a:p>
          <a:p>
            <a:pPr marL="282378" indent="-282378">
              <a:lnSpc>
                <a:spcPct val="150000"/>
              </a:lnSpc>
            </a:pPr>
            <a:endParaRPr lang="en-US" sz="1800" dirty="0">
              <a:latin typeface="Times New Roman" pitchFamily="18" charset="0"/>
              <a:cs typeface="Times New Roman" pitchFamily="18" charset="0"/>
            </a:endParaRPr>
          </a:p>
          <a:p>
            <a:pPr marL="342900" lvl="0" indent="-342900" algn="l" rtl="0">
              <a:spcBef>
                <a:spcPts val="0"/>
              </a:spcBef>
              <a:spcAft>
                <a:spcPts val="0"/>
              </a:spcAft>
              <a:buClr>
                <a:schemeClr val="dk1"/>
              </a:buClr>
              <a:buSzPct val="100000"/>
              <a:buFont typeface="Arial"/>
              <a:buNone/>
            </a:pPr>
            <a:endParaRPr lang="en-US" sz="1800" dirty="0"/>
          </a:p>
          <a:p>
            <a:pPr marL="342900" lvl="0" indent="-342900" algn="just" rtl="0">
              <a:spcBef>
                <a:spcPts val="333"/>
              </a:spcBef>
              <a:spcAft>
                <a:spcPts val="0"/>
              </a:spcAft>
              <a:buClr>
                <a:schemeClr val="dk1"/>
              </a:buClr>
              <a:buSzPct val="100000"/>
              <a:buFont typeface="Arial"/>
              <a:buNone/>
            </a:pPr>
            <a:endParaRPr sz="1800" dirty="0"/>
          </a:p>
        </p:txBody>
      </p:sp>
      <p:sp>
        <p:nvSpPr>
          <p:cNvPr id="4" name="Date Placeholder 3"/>
          <p:cNvSpPr>
            <a:spLocks noGrp="1"/>
          </p:cNvSpPr>
          <p:nvPr>
            <p:ph type="dt" sz="half" idx="10"/>
          </p:nvPr>
        </p:nvSpPr>
        <p:spPr/>
        <p:txBody>
          <a:bodyPr/>
          <a:lstStyle/>
          <a:p>
            <a:fld id="{0B0941D4-1A27-4ECF-88D8-A2D32627F8EC}" type="datetime1">
              <a:rPr lang="en-US" smtClean="0"/>
              <a:t>5/27/2025</a:t>
            </a:fld>
            <a:endParaRPr lang="en-US"/>
          </a:p>
        </p:txBody>
      </p:sp>
      <p:sp>
        <p:nvSpPr>
          <p:cNvPr id="5" name="Slide Number Placeholder 4"/>
          <p:cNvSpPr>
            <a:spLocks noGrp="1"/>
          </p:cNvSpPr>
          <p:nvPr>
            <p:ph type="sldNum" sz="quarter" idx="12"/>
          </p:nvPr>
        </p:nvSpPr>
        <p:spPr/>
        <p:txBody>
          <a:bodyPr/>
          <a:lstStyle/>
          <a:p>
            <a:fld id="{593110A6-8BDC-4CF7-A93B-95A9C7E65442}" type="slidenum">
              <a:rPr lang="en-US" smtClean="0"/>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3"/>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References</a:t>
            </a:r>
            <a:endParaRPr/>
          </a:p>
        </p:txBody>
      </p:sp>
      <p:sp>
        <p:nvSpPr>
          <p:cNvPr id="190" name="Google Shape;190;p23"/>
          <p:cNvSpPr txBox="1">
            <a:spLocks noGrp="1"/>
          </p:cNvSpPr>
          <p:nvPr>
            <p:ph idx="1"/>
          </p:nvPr>
        </p:nvSpPr>
        <p:spPr>
          <a:xfrm>
            <a:off x="859790" y="1341120"/>
            <a:ext cx="7200900" cy="4325938"/>
          </a:xfrm>
          <a:prstGeom prst="rect">
            <a:avLst/>
          </a:prstGeom>
          <a:noFill/>
          <a:ln>
            <a:noFill/>
          </a:ln>
        </p:spPr>
        <p:txBody>
          <a:bodyPr spcFirstLastPara="1" wrap="square" lIns="91425" tIns="45700" rIns="91425" bIns="45700" anchor="t" anchorCtr="0">
            <a:normAutofit/>
          </a:bodyPr>
          <a:lstStyle/>
          <a:p>
            <a:pPr>
              <a:lnSpc>
                <a:spcPct val="115000"/>
              </a:lnSpc>
              <a:spcAft>
                <a:spcPts val="988"/>
              </a:spcAft>
            </a:pPr>
            <a:r>
              <a:rPr lang="en-US" sz="1400" dirty="0">
                <a:latin typeface="Calibri" panose="020F0502020204030204" pitchFamily="34" charset="0"/>
                <a:ea typeface="Calibri" panose="020F0502020204030204" pitchFamily="34" charset="0"/>
                <a:cs typeface="Times New Roman" panose="02020603050405020304" pitchFamily="18" charset="0"/>
              </a:rPr>
              <a:t>While preparing the dataset, as we need few attributes like sales of companies in different years we preferred to</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988"/>
              </a:spcAft>
              <a:buNone/>
            </a:pPr>
            <a:r>
              <a:rPr lang="en-US" sz="1400" u="sng" dirty="0">
                <a:solidFill>
                  <a:srgbClr val="0000FF"/>
                </a:solidFill>
                <a:latin typeface="Calibri" panose="020F0502020204030204" pitchFamily="34" charset="0"/>
                <a:ea typeface="Calibri" panose="020F0502020204030204" pitchFamily="34" charset="0"/>
                <a:cs typeface="Times New Roman" panose="02020603050405020304" pitchFamily="18" charset="0"/>
                <a:hlinkClick r:id="rId3"/>
              </a:rPr>
              <a:t>Dummy Marketing and Sales Data | Kaggle</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988"/>
              </a:spcAft>
            </a:pPr>
            <a:r>
              <a:rPr lang="en-US" sz="1400" dirty="0">
                <a:latin typeface="Calibri" panose="020F0502020204030204" pitchFamily="34" charset="0"/>
                <a:ea typeface="Calibri" panose="020F0502020204030204" pitchFamily="34" charset="0"/>
                <a:cs typeface="Times New Roman" panose="02020603050405020304" pitchFamily="18" charset="0"/>
              </a:rPr>
              <a:t>The following dataset.</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988"/>
              </a:spcAft>
            </a:pPr>
            <a:r>
              <a:rPr lang="en-US" sz="1400" dirty="0">
                <a:latin typeface="Calibri" panose="020F0502020204030204" pitchFamily="34" charset="0"/>
                <a:ea typeface="Calibri" panose="020F0502020204030204" pitchFamily="34" charset="0"/>
                <a:cs typeface="Times New Roman" panose="02020603050405020304" pitchFamily="18" charset="0"/>
              </a:rPr>
              <a:t>As we used Linear Regression, to know more in detail about it, we had a look at</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988"/>
              </a:spcAft>
              <a:buNone/>
            </a:pPr>
            <a:r>
              <a:rPr lang="en-US" sz="1400" u="sng" dirty="0">
                <a:solidFill>
                  <a:srgbClr val="0000FF"/>
                </a:solidFill>
                <a:latin typeface="Calibri" panose="020F0502020204030204" pitchFamily="34" charset="0"/>
                <a:ea typeface="Calibri" panose="020F0502020204030204" pitchFamily="34" charset="0"/>
                <a:cs typeface="Times New Roman" panose="02020603050405020304" pitchFamily="18" charset="0"/>
                <a:hlinkClick r:id="rId4"/>
              </a:rPr>
              <a:t>Linear Regression in Machine learning - </a:t>
            </a:r>
            <a:r>
              <a:rPr lang="en-US" sz="1400" u="sng" dirty="0" err="1">
                <a:solidFill>
                  <a:srgbClr val="0000FF"/>
                </a:solidFill>
                <a:latin typeface="Calibri" panose="020F0502020204030204" pitchFamily="34" charset="0"/>
                <a:ea typeface="Calibri" panose="020F0502020204030204" pitchFamily="34" charset="0"/>
                <a:cs typeface="Times New Roman" panose="02020603050405020304" pitchFamily="18" charset="0"/>
                <a:hlinkClick r:id="rId4"/>
              </a:rPr>
              <a:t>Javatpoint</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282378" indent="-282378">
              <a:lnSpc>
                <a:spcPct val="150000"/>
              </a:lnSpc>
            </a:pPr>
            <a:endParaRPr lang="en-IN" sz="1400" dirty="0">
              <a:latin typeface="Times New Roman" pitchFamily="18" charset="0"/>
              <a:cs typeface="Times New Roman" pitchFamily="18" charset="0"/>
            </a:endParaRPr>
          </a:p>
          <a:p>
            <a:pPr marL="342900" lvl="0" indent="-342900" algn="just" rtl="0">
              <a:spcBef>
                <a:spcPts val="0"/>
              </a:spcBef>
              <a:spcAft>
                <a:spcPts val="0"/>
              </a:spcAft>
              <a:buClr>
                <a:schemeClr val="dk1"/>
              </a:buClr>
              <a:buSzPct val="100000"/>
              <a:buFont typeface="Arial"/>
              <a:buAutoNum type="arabicPeriod"/>
            </a:pPr>
            <a:endParaRPr sz="1400" dirty="0"/>
          </a:p>
        </p:txBody>
      </p:sp>
      <p:sp>
        <p:nvSpPr>
          <p:cNvPr id="4" name="Date Placeholder 3"/>
          <p:cNvSpPr>
            <a:spLocks noGrp="1"/>
          </p:cNvSpPr>
          <p:nvPr>
            <p:ph type="dt" sz="half" idx="10"/>
          </p:nvPr>
        </p:nvSpPr>
        <p:spPr/>
        <p:txBody>
          <a:bodyPr/>
          <a:lstStyle/>
          <a:p>
            <a:fld id="{31CF2DF0-ED81-4DC0-8520-D543849BAA08}" type="datetime1">
              <a:rPr lang="en-US" smtClean="0"/>
              <a:t>5/27/2025</a:t>
            </a:fld>
            <a:endParaRPr lang="en-US"/>
          </a:p>
        </p:txBody>
      </p:sp>
      <p:sp>
        <p:nvSpPr>
          <p:cNvPr id="5" name="Slide Number Placeholder 4"/>
          <p:cNvSpPr>
            <a:spLocks noGrp="1"/>
          </p:cNvSpPr>
          <p:nvPr>
            <p:ph type="sldNum" sz="quarter" idx="12"/>
          </p:nvPr>
        </p:nvSpPr>
        <p:spPr/>
        <p:txBody>
          <a:bodyPr/>
          <a:lstStyle/>
          <a:p>
            <a:fld id="{593110A6-8BDC-4CF7-A93B-95A9C7E65442}" type="slidenum">
              <a:rPr lang="en-US" smtClean="0"/>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gradFill>
          <a:gsLst>
            <a:gs pos="0">
              <a:srgbClr val="77D14A"/>
            </a:gs>
            <a:gs pos="29000">
              <a:srgbClr val="77D14A"/>
            </a:gs>
            <a:gs pos="70000">
              <a:srgbClr val="DED6CA"/>
            </a:gs>
            <a:gs pos="91000">
              <a:srgbClr val="8F7959">
                <a:alpha val="95686"/>
              </a:srgbClr>
            </a:gs>
            <a:gs pos="100000">
              <a:srgbClr val="E9E3DB"/>
            </a:gs>
          </a:gsLst>
          <a:lin ang="5400000" scaled="0"/>
        </a:gradFill>
        <a:effectLst/>
      </p:bgPr>
    </p:bg>
    <p:spTree>
      <p:nvGrpSpPr>
        <p:cNvPr id="1" name="Shape 194"/>
        <p:cNvGrpSpPr/>
        <p:nvPr/>
      </p:nvGrpSpPr>
      <p:grpSpPr>
        <a:xfrm>
          <a:off x="0" y="0"/>
          <a:ext cx="0" cy="0"/>
          <a:chOff x="0" y="0"/>
          <a:chExt cx="0" cy="0"/>
        </a:xfrm>
      </p:grpSpPr>
      <p:sp>
        <p:nvSpPr>
          <p:cNvPr id="196" name="Google Shape;196;p24"/>
          <p:cNvSpPr/>
          <p:nvPr/>
        </p:nvSpPr>
        <p:spPr>
          <a:xfrm>
            <a:off x="1771015" y="2829560"/>
            <a:ext cx="5601335" cy="119888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7200" b="1" i="1" dirty="0">
                <a:solidFill>
                  <a:srgbClr val="FFFFFF"/>
                </a:solidFill>
                <a:latin typeface="Arial"/>
                <a:ea typeface="Arial"/>
                <a:cs typeface="Arial"/>
                <a:sym typeface="Arial"/>
              </a:rPr>
              <a:t>THANK YOU</a:t>
            </a:r>
            <a:endParaRPr sz="7200" b="1" i="1">
              <a:solidFill>
                <a:srgbClr val="FFFFFF"/>
              </a:solidFill>
              <a:latin typeface="Arial"/>
              <a:ea typeface="Arial"/>
              <a:cs typeface="Arial"/>
              <a:sym typeface="Arial"/>
            </a:endParaRPr>
          </a:p>
        </p:txBody>
      </p:sp>
      <p:sp>
        <p:nvSpPr>
          <p:cNvPr id="5" name="Date Placeholder 4"/>
          <p:cNvSpPr>
            <a:spLocks noGrp="1"/>
          </p:cNvSpPr>
          <p:nvPr>
            <p:ph type="dt" sz="half" idx="10"/>
          </p:nvPr>
        </p:nvSpPr>
        <p:spPr/>
        <p:txBody>
          <a:bodyPr/>
          <a:lstStyle/>
          <a:p>
            <a:fld id="{4E032059-FC40-4C86-AE4B-00BF04363B94}" type="datetime1">
              <a:rPr lang="en-US" smtClean="0"/>
              <a:t>5/27/2025</a:t>
            </a:fld>
            <a:endParaRPr lang="en-US"/>
          </a:p>
        </p:txBody>
      </p:sp>
      <p:sp>
        <p:nvSpPr>
          <p:cNvPr id="6" name="Slide Number Placeholder 5"/>
          <p:cNvSpPr>
            <a:spLocks noGrp="1"/>
          </p:cNvSpPr>
          <p:nvPr>
            <p:ph type="sldNum" sz="quarter" idx="12"/>
          </p:nvPr>
        </p:nvSpPr>
        <p:spPr/>
        <p:txBody>
          <a:bodyPr/>
          <a:lstStyle/>
          <a:p>
            <a:fld id="{593110A6-8BDC-4CF7-A93B-95A9C7E65442}" type="slidenum">
              <a:rPr lang="en-US" smtClean="0"/>
              <a:t>17</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3"/>
          <p:cNvSpPr txBox="1">
            <a:spLocks noGrp="1"/>
          </p:cNvSpPr>
          <p:nvPr>
            <p:ph type="title"/>
          </p:nvPr>
        </p:nvSpPr>
        <p:spPr>
          <a:xfrm>
            <a:off x="935355" y="411480"/>
            <a:ext cx="7273925" cy="5080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None/>
            </a:pPr>
            <a:br>
              <a:rPr lang="en-US" sz="3200">
                <a:latin typeface="Tahoma"/>
                <a:ea typeface="Tahoma"/>
                <a:cs typeface="Tahoma"/>
                <a:sym typeface="Tahoma"/>
              </a:rPr>
            </a:br>
            <a:r>
              <a:rPr lang="en-US" sz="3200"/>
              <a:t>ABSTRACT</a:t>
            </a:r>
            <a:br>
              <a:rPr lang="en-US" sz="3200">
                <a:latin typeface="Tahoma"/>
                <a:ea typeface="Tahoma"/>
                <a:cs typeface="Tahoma"/>
                <a:sym typeface="Tahoma"/>
              </a:rPr>
            </a:br>
            <a:endParaRPr sz="3200">
              <a:latin typeface="Tahoma"/>
              <a:ea typeface="Tahoma"/>
              <a:cs typeface="Tahoma"/>
              <a:sym typeface="Tahoma"/>
            </a:endParaRPr>
          </a:p>
        </p:txBody>
      </p:sp>
      <p:sp>
        <p:nvSpPr>
          <p:cNvPr id="67" name="Google Shape;67;p3"/>
          <p:cNvSpPr txBox="1">
            <a:spLocks noGrp="1"/>
          </p:cNvSpPr>
          <p:nvPr>
            <p:ph idx="1"/>
          </p:nvPr>
        </p:nvSpPr>
        <p:spPr>
          <a:xfrm>
            <a:off x="782955" y="1015683"/>
            <a:ext cx="7200900" cy="4826000"/>
          </a:xfrm>
          <a:prstGeom prst="rect">
            <a:avLst/>
          </a:prstGeom>
          <a:noFill/>
          <a:ln>
            <a:noFill/>
          </a:ln>
        </p:spPr>
        <p:txBody>
          <a:bodyPr spcFirstLastPara="1" wrap="square" lIns="91425" tIns="45700" rIns="91425" bIns="45700" anchor="t" anchorCtr="0">
            <a:noAutofit/>
          </a:bodyPr>
          <a:lstStyle/>
          <a:p>
            <a:pPr marL="342900" lvl="0" indent="-342900" algn="just" rtl="0">
              <a:lnSpc>
                <a:spcPct val="80000"/>
              </a:lnSpc>
              <a:spcBef>
                <a:spcPts val="0"/>
              </a:spcBef>
              <a:spcAft>
                <a:spcPts val="0"/>
              </a:spcAft>
              <a:buClr>
                <a:schemeClr val="dk1"/>
              </a:buClr>
              <a:buSzPts val="2400"/>
              <a:buFont typeface="Arial"/>
              <a:buNone/>
            </a:pPr>
            <a:r>
              <a:rPr lang="en-US" sz="1600" b="1" dirty="0">
                <a:latin typeface="Arial"/>
                <a:ea typeface="Arial"/>
                <a:cs typeface="Arial"/>
                <a:sym typeface="Arial"/>
              </a:rPr>
              <a:t>                                  </a:t>
            </a:r>
            <a:endParaRPr sz="1600" b="1" dirty="0">
              <a:latin typeface="Arial"/>
              <a:ea typeface="Arial"/>
              <a:cs typeface="Arial"/>
              <a:sym typeface="Arial"/>
            </a:endParaRPr>
          </a:p>
          <a:p>
            <a:pPr marL="342900" lvl="0" indent="-342900" algn="just" rtl="0">
              <a:lnSpc>
                <a:spcPct val="80000"/>
              </a:lnSpc>
              <a:spcBef>
                <a:spcPts val="480"/>
              </a:spcBef>
              <a:spcAft>
                <a:spcPts val="0"/>
              </a:spcAft>
              <a:buClr>
                <a:schemeClr val="dk1"/>
              </a:buClr>
              <a:buSzPts val="2400"/>
              <a:buFont typeface="Arial"/>
              <a:buNone/>
            </a:pPr>
            <a:endParaRPr sz="1600" dirty="0">
              <a:latin typeface="Arial"/>
              <a:ea typeface="Arial"/>
              <a:cs typeface="Arial"/>
              <a:sym typeface="Arial"/>
            </a:endParaRPr>
          </a:p>
          <a:p>
            <a:pPr marL="282378" indent="-282378">
              <a:lnSpc>
                <a:spcPct val="150000"/>
              </a:lnSpc>
              <a:spcAft>
                <a:spcPts val="988"/>
              </a:spcAft>
            </a:pPr>
            <a:r>
              <a:rPr lang="en-US" sz="1600" dirty="0">
                <a:solidFill>
                  <a:srgbClr val="444444"/>
                </a:solidFill>
                <a:latin typeface="Times New Roman" panose="02020603050405020304" pitchFamily="18" charset="0"/>
                <a:ea typeface="Calibri" panose="020F0502020204030204" pitchFamily="34" charset="0"/>
                <a:cs typeface="Times New Roman" panose="02020603050405020304" pitchFamily="18" charset="0"/>
              </a:rPr>
              <a:t>Marketing data analysis is a technique where the business will take all the available information regarding the market and come up with a marketing plan. It is a very vital piece of activity for any sort of business. It also shows you how well you have done in the market using your current marketing techniques. Already existing solutions would be the predictive sales after marketing but in this problem statement we used various modes of marketing. </a:t>
            </a:r>
            <a:r>
              <a:rPr lang="en-US" sz="1600" dirty="0">
                <a:latin typeface="Calibri" panose="020F0502020204030204" pitchFamily="34" charset="0"/>
                <a:ea typeface="Calibri" panose="020F0502020204030204" pitchFamily="34" charset="0"/>
                <a:cs typeface="Times New Roman" panose="02020603050405020304" pitchFamily="18" charset="0"/>
              </a:rPr>
              <a:t>The future scope for the project will be that as the main aim of this project is to know the relation among the sales ang the mode of marketing platform, </a:t>
            </a:r>
            <a:r>
              <a:rPr lang="en-US" sz="1600" dirty="0">
                <a:latin typeface="Times New Roman" pitchFamily="18" charset="0"/>
                <a:cs typeface="Times New Roman" pitchFamily="18" charset="0"/>
              </a:rPr>
              <a:t>the users can analyze and choose best platform so that they get maximum profits. By using this they need not invest their money in all the modes of marketing but instead choose a best one. In other mays it will also help the user to know how much average amount need to be spent for marketing.</a:t>
            </a:r>
            <a:endParaRPr lang="en-IN" sz="1600" dirty="0">
              <a:latin typeface="Times New Roman" pitchFamily="18" charset="0"/>
              <a:cs typeface="Times New Roman" pitchFamily="18" charset="0"/>
            </a:endParaRPr>
          </a:p>
          <a:p>
            <a:pPr marL="342900" lvl="0" indent="-342900" algn="just" rtl="0">
              <a:lnSpc>
                <a:spcPct val="80000"/>
              </a:lnSpc>
              <a:spcBef>
                <a:spcPts val="480"/>
              </a:spcBef>
              <a:spcAft>
                <a:spcPts val="0"/>
              </a:spcAft>
              <a:buClr>
                <a:schemeClr val="dk1"/>
              </a:buClr>
              <a:buSzPts val="2400"/>
              <a:buFont typeface="Arial"/>
              <a:buNone/>
            </a:pPr>
            <a:endParaRPr sz="1600" dirty="0">
              <a:latin typeface="Arial"/>
              <a:ea typeface="Arial"/>
              <a:cs typeface="Arial"/>
              <a:sym typeface="Arial"/>
            </a:endParaRPr>
          </a:p>
        </p:txBody>
      </p:sp>
      <p:sp>
        <p:nvSpPr>
          <p:cNvPr id="4" name="Date Placeholder 3"/>
          <p:cNvSpPr>
            <a:spLocks noGrp="1"/>
          </p:cNvSpPr>
          <p:nvPr>
            <p:ph type="dt" sz="half" idx="10"/>
          </p:nvPr>
        </p:nvSpPr>
        <p:spPr/>
        <p:txBody>
          <a:bodyPr/>
          <a:lstStyle/>
          <a:p>
            <a:fld id="{9D74DFE8-79AA-456E-9FAE-94D9D1814B1F}" type="datetime1">
              <a:rPr lang="en-US" smtClean="0"/>
              <a:t>5/27/2025</a:t>
            </a:fld>
            <a:endParaRPr lang="en-US"/>
          </a:p>
        </p:txBody>
      </p:sp>
      <p:sp>
        <p:nvSpPr>
          <p:cNvPr id="5" name="Slide Number Placeholder 4"/>
          <p:cNvSpPr>
            <a:spLocks noGrp="1"/>
          </p:cNvSpPr>
          <p:nvPr>
            <p:ph type="sldNum" sz="quarter" idx="12"/>
          </p:nvPr>
        </p:nvSpPr>
        <p:spPr/>
        <p:txBody>
          <a:bodyPr/>
          <a:lstStyle/>
          <a:p>
            <a:fld id="{593110A6-8BDC-4CF7-A93B-95A9C7E65442}" type="slidenum">
              <a:rPr lang="en-US" smtClean="0"/>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4"/>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sz="3200" b="1"/>
              <a:t>PROBLEM STATEMENT</a:t>
            </a:r>
            <a:endParaRPr sz="3200" b="1"/>
          </a:p>
        </p:txBody>
      </p:sp>
      <p:sp>
        <p:nvSpPr>
          <p:cNvPr id="73" name="Google Shape;73;p4"/>
          <p:cNvSpPr txBox="1">
            <a:spLocks noGrp="1"/>
          </p:cNvSpPr>
          <p:nvPr>
            <p:ph idx="1"/>
          </p:nvPr>
        </p:nvSpPr>
        <p:spPr>
          <a:xfrm>
            <a:off x="1066800" y="1415098"/>
            <a:ext cx="7200900" cy="4826000"/>
          </a:xfrm>
          <a:prstGeom prst="rect">
            <a:avLst/>
          </a:prstGeom>
          <a:noFill/>
          <a:ln>
            <a:noFill/>
          </a:ln>
        </p:spPr>
        <p:txBody>
          <a:bodyPr spcFirstLastPara="1" wrap="square" lIns="91425" tIns="45700" rIns="91425" bIns="45700" anchor="t" anchorCtr="0">
            <a:noAutofit/>
          </a:bodyPr>
          <a:lstStyle/>
          <a:p>
            <a:pPr marL="342900" lvl="0" indent="-190500" algn="l" rtl="0">
              <a:spcBef>
                <a:spcPts val="480"/>
              </a:spcBef>
              <a:spcAft>
                <a:spcPts val="0"/>
              </a:spcAft>
              <a:buClr>
                <a:schemeClr val="dk1"/>
              </a:buClr>
              <a:buSzPts val="2400"/>
              <a:buFont typeface="Arial"/>
              <a:buNone/>
            </a:pPr>
            <a:r>
              <a:rPr lang="en-US" sz="2400" dirty="0"/>
              <a:t>The problem statement we encountered is to find out the difference between the previous sales as well as the sales once after the product is being advertised through different platforms.</a:t>
            </a:r>
            <a:endParaRPr sz="2400" dirty="0"/>
          </a:p>
        </p:txBody>
      </p:sp>
      <p:sp>
        <p:nvSpPr>
          <p:cNvPr id="5" name="Date Placeholder 4"/>
          <p:cNvSpPr>
            <a:spLocks noGrp="1"/>
          </p:cNvSpPr>
          <p:nvPr>
            <p:ph type="dt" sz="half" idx="10"/>
          </p:nvPr>
        </p:nvSpPr>
        <p:spPr/>
        <p:txBody>
          <a:bodyPr/>
          <a:lstStyle/>
          <a:p>
            <a:fld id="{AA11DC09-001C-48F1-82C3-C921C1064960}" type="datetime1">
              <a:rPr lang="en-US" smtClean="0"/>
              <a:t>5/27/2025</a:t>
            </a:fld>
            <a:endParaRPr lang="en-US"/>
          </a:p>
        </p:txBody>
      </p:sp>
      <p:sp>
        <p:nvSpPr>
          <p:cNvPr id="6" name="Slide Number Placeholder 5"/>
          <p:cNvSpPr>
            <a:spLocks noGrp="1"/>
          </p:cNvSpPr>
          <p:nvPr>
            <p:ph type="sldNum" sz="quarter" idx="12"/>
          </p:nvPr>
        </p:nvSpPr>
        <p:spPr/>
        <p:txBody>
          <a:bodyPr/>
          <a:lstStyle/>
          <a:p>
            <a:fld id="{593110A6-8BDC-4CF7-A93B-95A9C7E65442}" type="slidenum">
              <a:rPr lang="en-US" smtClean="0"/>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6D5CC-172F-07A1-A266-1AAB2D718FB9}"/>
              </a:ext>
            </a:extLst>
          </p:cNvPr>
          <p:cNvSpPr>
            <a:spLocks noGrp="1"/>
          </p:cNvSpPr>
          <p:nvPr>
            <p:ph type="title"/>
          </p:nvPr>
        </p:nvSpPr>
        <p:spPr>
          <a:xfrm>
            <a:off x="457200" y="274638"/>
            <a:ext cx="3224463" cy="1143000"/>
          </a:xfrm>
        </p:spPr>
        <p:txBody>
          <a:bodyPr/>
          <a:lstStyle/>
          <a:p>
            <a:r>
              <a:rPr lang="en-US" b="1" dirty="0"/>
              <a:t> OBJECTIVES</a:t>
            </a:r>
          </a:p>
        </p:txBody>
      </p:sp>
      <p:sp>
        <p:nvSpPr>
          <p:cNvPr id="3" name="Content Placeholder 2">
            <a:extLst>
              <a:ext uri="{FF2B5EF4-FFF2-40B4-BE49-F238E27FC236}">
                <a16:creationId xmlns:a16="http://schemas.microsoft.com/office/drawing/2014/main" id="{BCF7DACA-AB17-1262-4D3D-2F68005D0D74}"/>
              </a:ext>
            </a:extLst>
          </p:cNvPr>
          <p:cNvSpPr>
            <a:spLocks noGrp="1"/>
          </p:cNvSpPr>
          <p:nvPr>
            <p:ph idx="1"/>
          </p:nvPr>
        </p:nvSpPr>
        <p:spPr/>
        <p:txBody>
          <a:bodyPr>
            <a:normAutofit/>
          </a:bodyPr>
          <a:lstStyle/>
          <a:p>
            <a:r>
              <a:rPr lang="en-US" dirty="0"/>
              <a:t>Objective of this paper is to develop a system that predicts the rate of sales in specific year is increased or decreased. This is taken into consideration after observing all the amount spent on different modes of advertising like tv ads, radio ad, social media sponsoring and being advertised or suggested by any of the influencer.</a:t>
            </a:r>
          </a:p>
        </p:txBody>
      </p:sp>
      <p:sp>
        <p:nvSpPr>
          <p:cNvPr id="4" name="Date Placeholder 3">
            <a:extLst>
              <a:ext uri="{FF2B5EF4-FFF2-40B4-BE49-F238E27FC236}">
                <a16:creationId xmlns:a16="http://schemas.microsoft.com/office/drawing/2014/main" id="{FD84144E-49D6-FBB6-5D13-5FAB0D619CA1}"/>
              </a:ext>
            </a:extLst>
          </p:cNvPr>
          <p:cNvSpPr>
            <a:spLocks noGrp="1"/>
          </p:cNvSpPr>
          <p:nvPr>
            <p:ph type="dt" sz="half" idx="10"/>
          </p:nvPr>
        </p:nvSpPr>
        <p:spPr/>
        <p:txBody>
          <a:bodyPr/>
          <a:lstStyle/>
          <a:p>
            <a:fld id="{D6F2FB23-AA72-47D4-BDF3-E5E698CC6B97}" type="datetime1">
              <a:rPr lang="en-US" smtClean="0"/>
              <a:t>5/27/2025</a:t>
            </a:fld>
            <a:endParaRPr lang="en-US"/>
          </a:p>
        </p:txBody>
      </p:sp>
      <p:sp>
        <p:nvSpPr>
          <p:cNvPr id="5" name="Slide Number Placeholder 4">
            <a:extLst>
              <a:ext uri="{FF2B5EF4-FFF2-40B4-BE49-F238E27FC236}">
                <a16:creationId xmlns:a16="http://schemas.microsoft.com/office/drawing/2014/main" id="{D5ADD86C-FBC2-6EA7-7082-0541072F7E99}"/>
              </a:ext>
            </a:extLst>
          </p:cNvPr>
          <p:cNvSpPr>
            <a:spLocks noGrp="1"/>
          </p:cNvSpPr>
          <p:nvPr>
            <p:ph type="sldNum" sz="quarter" idx="12"/>
          </p:nvPr>
        </p:nvSpPr>
        <p:spPr/>
        <p:txBody>
          <a:bodyPr/>
          <a:lstStyle/>
          <a:p>
            <a:fld id="{593110A6-8BDC-4CF7-A93B-95A9C7E65442}" type="slidenum">
              <a:rPr lang="en-US" smtClean="0"/>
              <a:t>4</a:t>
            </a:fld>
            <a:endParaRPr lang="en-US"/>
          </a:p>
        </p:txBody>
      </p:sp>
    </p:spTree>
    <p:extLst>
      <p:ext uri="{BB962C8B-B14F-4D97-AF65-F5344CB8AC3E}">
        <p14:creationId xmlns:p14="http://schemas.microsoft.com/office/powerpoint/2010/main" val="2236293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6"/>
          <p:cNvSpPr txBox="1">
            <a:spLocks noGrp="1"/>
          </p:cNvSpPr>
          <p:nvPr>
            <p:ph type="title"/>
          </p:nvPr>
        </p:nvSpPr>
        <p:spPr>
          <a:xfrm>
            <a:off x="521335" y="299085"/>
            <a:ext cx="7273925" cy="5080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None/>
            </a:pPr>
            <a:r>
              <a:rPr lang="en-IN" sz="3200" b="1" dirty="0"/>
              <a:t>Literature Review</a:t>
            </a:r>
            <a:endParaRPr sz="3200" b="1"/>
          </a:p>
        </p:txBody>
      </p:sp>
      <p:sp>
        <p:nvSpPr>
          <p:cNvPr id="86" name="Google Shape;86;p6"/>
          <p:cNvSpPr txBox="1">
            <a:spLocks noGrp="1"/>
          </p:cNvSpPr>
          <p:nvPr>
            <p:ph idx="1"/>
          </p:nvPr>
        </p:nvSpPr>
        <p:spPr>
          <a:xfrm>
            <a:off x="731520" y="1233488"/>
            <a:ext cx="7200900" cy="4826000"/>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Clr>
                <a:schemeClr val="dk1"/>
              </a:buClr>
              <a:buSzPts val="1800"/>
              <a:buFont typeface="Arial"/>
              <a:buNone/>
            </a:pPr>
            <a:r>
              <a:rPr lang="en-US" sz="1800" dirty="0"/>
              <a:t>       </a:t>
            </a:r>
            <a:endParaRPr sz="1800" dirty="0"/>
          </a:p>
          <a:p>
            <a:pPr algn="just">
              <a:lnSpc>
                <a:spcPct val="115000"/>
              </a:lnSpc>
              <a:spcAft>
                <a:spcPts val="988"/>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Once after selecting the problem statement the first thing, we started with is the collection if the dataset. In which we took the help of bowser to know how on an average a brand or company spends for advertising their product. Later after collecting all the data in different attributes, we collected the values of their previous sales through browsing networks.</a:t>
            </a:r>
            <a:endParaRPr lang="en-IN" sz="2000"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94AE1D02-6A68-40C9-ACEE-D3C0D8CC54EC}" type="datetime1">
              <a:rPr lang="en-US" smtClean="0"/>
              <a:t>5/27/2025</a:t>
            </a:fld>
            <a:endParaRPr lang="en-US"/>
          </a:p>
        </p:txBody>
      </p:sp>
      <p:sp>
        <p:nvSpPr>
          <p:cNvPr id="5" name="Slide Number Placeholder 4"/>
          <p:cNvSpPr>
            <a:spLocks noGrp="1"/>
          </p:cNvSpPr>
          <p:nvPr>
            <p:ph type="sldNum" sz="quarter" idx="12"/>
          </p:nvPr>
        </p:nvSpPr>
        <p:spPr/>
        <p:txBody>
          <a:bodyPr/>
          <a:lstStyle/>
          <a:p>
            <a:fld id="{593110A6-8BDC-4CF7-A93B-95A9C7E65442}" type="slidenum">
              <a:rPr lang="en-US" smtClean="0"/>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8"/>
          <p:cNvSpPr txBox="1">
            <a:spLocks noGrp="1"/>
          </p:cNvSpPr>
          <p:nvPr>
            <p:ph type="title"/>
          </p:nvPr>
        </p:nvSpPr>
        <p:spPr>
          <a:xfrm>
            <a:off x="764540" y="379095"/>
            <a:ext cx="7273925" cy="508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br>
              <a:rPr lang="en-US" sz="3200" dirty="0">
                <a:solidFill>
                  <a:srgbClr val="000000"/>
                </a:solidFill>
              </a:rPr>
            </a:br>
            <a:br>
              <a:rPr lang="en-US" sz="3200" dirty="0">
                <a:solidFill>
                  <a:srgbClr val="000000"/>
                </a:solidFill>
              </a:rPr>
            </a:br>
            <a:br>
              <a:rPr lang="en-US" sz="3200" dirty="0">
                <a:solidFill>
                  <a:srgbClr val="000000"/>
                </a:solidFill>
              </a:rPr>
            </a:br>
            <a:r>
              <a:rPr lang="en-US" sz="3200" b="1" dirty="0"/>
              <a:t> Proposed Methodology</a:t>
            </a:r>
            <a:br>
              <a:rPr lang="en-US" sz="3200" b="1" dirty="0"/>
            </a:br>
            <a:br>
              <a:rPr lang="en-US" sz="3200" b="1" dirty="0">
                <a:solidFill>
                  <a:srgbClr val="000000"/>
                </a:solidFill>
              </a:rPr>
            </a:br>
            <a:br>
              <a:rPr lang="en-US" sz="3200" b="1" dirty="0">
                <a:solidFill>
                  <a:srgbClr val="000000"/>
                </a:solidFill>
              </a:rPr>
            </a:br>
            <a:endParaRPr sz="3200" dirty="0"/>
          </a:p>
        </p:txBody>
      </p:sp>
      <p:sp>
        <p:nvSpPr>
          <p:cNvPr id="98" name="Google Shape;98;p8"/>
          <p:cNvSpPr txBox="1">
            <a:spLocks noGrp="1"/>
          </p:cNvSpPr>
          <p:nvPr>
            <p:ph idx="1"/>
          </p:nvPr>
        </p:nvSpPr>
        <p:spPr>
          <a:xfrm>
            <a:off x="457200" y="1208722"/>
            <a:ext cx="7200900" cy="4826000"/>
          </a:xfrm>
          <a:prstGeom prst="rect">
            <a:avLst/>
          </a:prstGeom>
          <a:noFill/>
          <a:ln>
            <a:noFill/>
          </a:ln>
        </p:spPr>
        <p:txBody>
          <a:bodyPr spcFirstLastPara="1" wrap="square" lIns="91425" tIns="45700" rIns="91425" bIns="45700" anchor="t" anchorCtr="0">
            <a:noAutofit/>
          </a:bodyPr>
          <a:lstStyle/>
          <a:p>
            <a:pPr marL="342900" lvl="0" indent="-215900" algn="just" rtl="0">
              <a:spcBef>
                <a:spcPts val="400"/>
              </a:spcBef>
              <a:spcAft>
                <a:spcPts val="0"/>
              </a:spcAft>
              <a:buClr>
                <a:schemeClr val="dk1"/>
              </a:buClr>
              <a:buSzPts val="2000"/>
              <a:buFont typeface="Arial"/>
              <a:buNone/>
            </a:pPr>
            <a:r>
              <a:rPr lang="en-US" sz="2800" dirty="0"/>
              <a:t>The proposed methodology for advertising strategy involves conducting market research to understand the target audience, identifying key messaging and channels, creating compelling ad creatives, testing and optimizing campaigns, and measuring success using relevant metrics. This process should be iterative and informed by data-driven insights to drive effective and efficient advertising outcomes.</a:t>
            </a:r>
            <a:endParaRPr sz="2800" dirty="0">
              <a:sym typeface="Arial"/>
            </a:endParaRPr>
          </a:p>
        </p:txBody>
      </p:sp>
      <p:sp>
        <p:nvSpPr>
          <p:cNvPr id="4" name="Date Placeholder 3"/>
          <p:cNvSpPr>
            <a:spLocks noGrp="1"/>
          </p:cNvSpPr>
          <p:nvPr>
            <p:ph type="dt" sz="half" idx="10"/>
          </p:nvPr>
        </p:nvSpPr>
        <p:spPr/>
        <p:txBody>
          <a:bodyPr/>
          <a:lstStyle/>
          <a:p>
            <a:fld id="{C7325E34-8C13-4ADB-BD1E-6B9AD8C2C8B3}" type="datetime1">
              <a:rPr lang="en-US" smtClean="0"/>
              <a:t>5/27/2025</a:t>
            </a:fld>
            <a:endParaRPr lang="en-US"/>
          </a:p>
        </p:txBody>
      </p:sp>
      <p:sp>
        <p:nvSpPr>
          <p:cNvPr id="5" name="Slide Number Placeholder 4"/>
          <p:cNvSpPr>
            <a:spLocks noGrp="1"/>
          </p:cNvSpPr>
          <p:nvPr>
            <p:ph type="sldNum" sz="quarter" idx="12"/>
          </p:nvPr>
        </p:nvSpPr>
        <p:spPr/>
        <p:txBody>
          <a:bodyPr/>
          <a:lstStyle/>
          <a:p>
            <a:fld id="{593110A6-8BDC-4CF7-A93B-95A9C7E65442}" type="slidenum">
              <a:rPr lang="en-US" smtClean="0"/>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1"/>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3600"/>
              <a:buFont typeface="Arial"/>
              <a:buNone/>
            </a:pPr>
            <a:r>
              <a:rPr lang="en-US" dirty="0">
                <a:effectLst>
                  <a:outerShdw blurRad="38100" dist="38100" dir="2700000" algn="tl">
                    <a:srgbClr val="000000">
                      <a:alpha val="43137"/>
                    </a:srgbClr>
                  </a:outerShdw>
                </a:effectLst>
              </a:rPr>
              <a:t>Proposed ALGORITHM </a:t>
            </a:r>
            <a:endParaRPr dirty="0">
              <a:effectLst>
                <a:outerShdw blurRad="38100" dist="38100" dir="2700000" algn="tl">
                  <a:srgbClr val="000000">
                    <a:alpha val="43137"/>
                  </a:srgbClr>
                </a:outerShdw>
              </a:effectLst>
            </a:endParaRPr>
          </a:p>
        </p:txBody>
      </p:sp>
      <p:sp>
        <p:nvSpPr>
          <p:cNvPr id="5" name="Date Placeholder 4"/>
          <p:cNvSpPr>
            <a:spLocks noGrp="1"/>
          </p:cNvSpPr>
          <p:nvPr>
            <p:ph type="dt" sz="half" idx="10"/>
          </p:nvPr>
        </p:nvSpPr>
        <p:spPr/>
        <p:txBody>
          <a:bodyPr/>
          <a:lstStyle/>
          <a:p>
            <a:fld id="{5EDEDE2A-5C96-47BB-8AAA-5962D1A80D47}" type="datetime1">
              <a:rPr lang="en-US" smtClean="0"/>
              <a:t>5/27/2025</a:t>
            </a:fld>
            <a:endParaRPr lang="en-US"/>
          </a:p>
        </p:txBody>
      </p:sp>
      <p:sp>
        <p:nvSpPr>
          <p:cNvPr id="6" name="Slide Number Placeholder 5"/>
          <p:cNvSpPr>
            <a:spLocks noGrp="1"/>
          </p:cNvSpPr>
          <p:nvPr>
            <p:ph type="sldNum" sz="quarter" idx="12"/>
          </p:nvPr>
        </p:nvSpPr>
        <p:spPr/>
        <p:txBody>
          <a:bodyPr/>
          <a:lstStyle/>
          <a:p>
            <a:fld id="{593110A6-8BDC-4CF7-A93B-95A9C7E65442}" type="slidenum">
              <a:rPr lang="en-US" smtClean="0"/>
              <a:t>7</a:t>
            </a:fld>
            <a:endParaRPr lang="en-US"/>
          </a:p>
        </p:txBody>
      </p:sp>
      <p:sp>
        <p:nvSpPr>
          <p:cNvPr id="3" name="Content Placeholder 2">
            <a:extLst>
              <a:ext uri="{FF2B5EF4-FFF2-40B4-BE49-F238E27FC236}">
                <a16:creationId xmlns:a16="http://schemas.microsoft.com/office/drawing/2014/main" id="{D11BF444-558D-B361-9A19-9A28CAD6BE6A}"/>
              </a:ext>
            </a:extLst>
          </p:cNvPr>
          <p:cNvSpPr>
            <a:spLocks noGrp="1"/>
          </p:cNvSpPr>
          <p:nvPr>
            <p:ph sz="half" idx="1"/>
          </p:nvPr>
        </p:nvSpPr>
        <p:spPr>
          <a:xfrm>
            <a:off x="457200" y="1600201"/>
            <a:ext cx="288758" cy="365125"/>
          </a:xfrm>
        </p:spPr>
        <p:txBody>
          <a:bodyPr>
            <a:normAutofit/>
          </a:bodyPr>
          <a:lstStyle/>
          <a:p>
            <a:r>
              <a:rPr lang="en-US" sz="100" dirty="0"/>
              <a:t>111</a:t>
            </a:r>
          </a:p>
        </p:txBody>
      </p:sp>
      <p:pic>
        <p:nvPicPr>
          <p:cNvPr id="4" name="Content Placeholder 5">
            <a:extLst>
              <a:ext uri="{FF2B5EF4-FFF2-40B4-BE49-F238E27FC236}">
                <a16:creationId xmlns:a16="http://schemas.microsoft.com/office/drawing/2014/main" id="{C630B09A-4CC9-4C8A-B8DA-E2BE371F5930}"/>
              </a:ext>
            </a:extLst>
          </p:cNvPr>
          <p:cNvPicPr>
            <a:picLocks noChangeAspect="1"/>
          </p:cNvPicPr>
          <p:nvPr/>
        </p:nvPicPr>
        <p:blipFill rotWithShape="1">
          <a:blip r:embed="rId3"/>
          <a:srcRect l="7033" t="29090" r="32909" b="9854"/>
          <a:stretch/>
        </p:blipFill>
        <p:spPr>
          <a:xfrm>
            <a:off x="178479" y="1417638"/>
            <a:ext cx="4862753" cy="4054642"/>
          </a:xfrm>
          <a:prstGeom prst="rect">
            <a:avLst/>
          </a:prstGeom>
        </p:spPr>
      </p:pic>
      <p:sp>
        <p:nvSpPr>
          <p:cNvPr id="8" name="Content Placeholder 7">
            <a:extLst>
              <a:ext uri="{FF2B5EF4-FFF2-40B4-BE49-F238E27FC236}">
                <a16:creationId xmlns:a16="http://schemas.microsoft.com/office/drawing/2014/main" id="{63005135-5E3A-E966-52D9-2D19E4D82D26}"/>
              </a:ext>
            </a:extLst>
          </p:cNvPr>
          <p:cNvSpPr>
            <a:spLocks noGrp="1"/>
          </p:cNvSpPr>
          <p:nvPr>
            <p:ph sz="half" idx="2"/>
          </p:nvPr>
        </p:nvSpPr>
        <p:spPr>
          <a:xfrm>
            <a:off x="5594684" y="2249905"/>
            <a:ext cx="3092116" cy="3876258"/>
          </a:xfrm>
        </p:spPr>
        <p:txBody>
          <a:bodyPr/>
          <a:lstStyle/>
          <a:p>
            <a:endParaRPr lang="en-US" dirty="0"/>
          </a:p>
        </p:txBody>
      </p:sp>
      <p:pic>
        <p:nvPicPr>
          <p:cNvPr id="1026" name="Picture 2" descr="Linear Regression Model Algorithm">
            <a:extLst>
              <a:ext uri="{FF2B5EF4-FFF2-40B4-BE49-F238E27FC236}">
                <a16:creationId xmlns:a16="http://schemas.microsoft.com/office/drawing/2014/main" id="{C729B5DE-9B18-B758-E38F-578B27043B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11373" y="1420813"/>
            <a:ext cx="4132627" cy="493553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5FA3ED7A-25BE-EBAE-787E-E0C739E740C5}"/>
              </a:ext>
            </a:extLst>
          </p:cNvPr>
          <p:cNvSpPr txBox="1"/>
          <p:nvPr/>
        </p:nvSpPr>
        <p:spPr>
          <a:xfrm>
            <a:off x="178479" y="1446312"/>
            <a:ext cx="4572000" cy="307777"/>
          </a:xfrm>
          <a:prstGeom prst="rect">
            <a:avLst/>
          </a:prstGeom>
          <a:noFill/>
        </p:spPr>
        <p:txBody>
          <a:bodyPr wrap="square">
            <a:spAutoFit/>
          </a:bodyPr>
          <a:lstStyle/>
          <a:p>
            <a:r>
              <a:rPr lang="en-US" dirty="0"/>
              <a:t>linear regression is supervised learning algorithm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3" name="Google Shape;123;p12"/>
          <p:cNvSpPr txBox="1">
            <a:spLocks noGrp="1"/>
          </p:cNvSpPr>
          <p:nvPr>
            <p:ph idx="1"/>
          </p:nvPr>
        </p:nvSpPr>
        <p:spPr>
          <a:xfrm>
            <a:off x="419100" y="385018"/>
            <a:ext cx="7200900" cy="48260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800"/>
              <a:buFont typeface="Arial"/>
              <a:buNone/>
            </a:pPr>
            <a:r>
              <a:rPr lang="en-US" b="1" dirty="0"/>
              <a:t>DATA SET                                                                                                                    </a:t>
            </a:r>
            <a:endParaRPr b="1" dirty="0"/>
          </a:p>
        </p:txBody>
      </p:sp>
      <p:sp>
        <p:nvSpPr>
          <p:cNvPr id="6" name="Date Placeholder 5"/>
          <p:cNvSpPr>
            <a:spLocks noGrp="1"/>
          </p:cNvSpPr>
          <p:nvPr>
            <p:ph type="dt" sz="half" idx="10"/>
          </p:nvPr>
        </p:nvSpPr>
        <p:spPr/>
        <p:txBody>
          <a:bodyPr/>
          <a:lstStyle/>
          <a:p>
            <a:fld id="{F169E5AA-6FF5-4C60-9822-80DCF6643DB0}" type="datetime1">
              <a:rPr lang="en-US" smtClean="0"/>
              <a:t>5/27/2025</a:t>
            </a:fld>
            <a:endParaRPr lang="en-US"/>
          </a:p>
        </p:txBody>
      </p:sp>
      <p:sp>
        <p:nvSpPr>
          <p:cNvPr id="7" name="Slide Number Placeholder 6"/>
          <p:cNvSpPr>
            <a:spLocks noGrp="1"/>
          </p:cNvSpPr>
          <p:nvPr>
            <p:ph type="sldNum" sz="quarter" idx="12"/>
          </p:nvPr>
        </p:nvSpPr>
        <p:spPr/>
        <p:txBody>
          <a:bodyPr/>
          <a:lstStyle/>
          <a:p>
            <a:fld id="{593110A6-8BDC-4CF7-A93B-95A9C7E65442}" type="slidenum">
              <a:rPr lang="en-US" smtClean="0"/>
              <a:t>8</a:t>
            </a:fld>
            <a:endParaRPr lang="en-US"/>
          </a:p>
        </p:txBody>
      </p:sp>
      <p:pic>
        <p:nvPicPr>
          <p:cNvPr id="3" name="Picture 2">
            <a:extLst>
              <a:ext uri="{FF2B5EF4-FFF2-40B4-BE49-F238E27FC236}">
                <a16:creationId xmlns:a16="http://schemas.microsoft.com/office/drawing/2014/main" id="{08165D31-8170-586C-C9C6-63992A6240B9}"/>
              </a:ext>
            </a:extLst>
          </p:cNvPr>
          <p:cNvPicPr>
            <a:picLocks noChangeAspect="1"/>
          </p:cNvPicPr>
          <p:nvPr/>
        </p:nvPicPr>
        <p:blipFill rotWithShape="1">
          <a:blip r:embed="rId3"/>
          <a:srcRect t="1797" b="12059"/>
          <a:stretch/>
        </p:blipFill>
        <p:spPr>
          <a:xfrm>
            <a:off x="234614" y="1431757"/>
            <a:ext cx="7905725" cy="5041225"/>
          </a:xfrm>
          <a:prstGeom prst="rect">
            <a:avLst/>
          </a:prstGeom>
        </p:spPr>
      </p:pic>
      <p:sp>
        <p:nvSpPr>
          <p:cNvPr id="8" name="TextBox 7">
            <a:extLst>
              <a:ext uri="{FF2B5EF4-FFF2-40B4-BE49-F238E27FC236}">
                <a16:creationId xmlns:a16="http://schemas.microsoft.com/office/drawing/2014/main" id="{F6504C59-FBAA-1D6F-E1B8-03A190D8F04D}"/>
              </a:ext>
            </a:extLst>
          </p:cNvPr>
          <p:cNvSpPr txBox="1"/>
          <p:nvPr/>
        </p:nvSpPr>
        <p:spPr>
          <a:xfrm>
            <a:off x="234614" y="921654"/>
            <a:ext cx="6503068" cy="584775"/>
          </a:xfrm>
          <a:prstGeom prst="rect">
            <a:avLst/>
          </a:prstGeom>
          <a:noFill/>
        </p:spPr>
        <p:txBody>
          <a:bodyPr wrap="square">
            <a:spAutoFit/>
          </a:bodyPr>
          <a:lstStyle/>
          <a:p>
            <a:r>
              <a:rPr lang="en-US" sz="1600" dirty="0"/>
              <a:t>The dataset we created consists of 350 rows and 10 columns i.e.., 10 attributes. In detail,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4"/>
          <p:cNvSpPr txBox="1">
            <a:spLocks noGrp="1"/>
          </p:cNvSpPr>
          <p:nvPr>
            <p:ph type="title"/>
          </p:nvPr>
        </p:nvSpPr>
        <p:spPr>
          <a:xfrm>
            <a:off x="457200" y="274638"/>
            <a:ext cx="8229600" cy="916488"/>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LINEAR REGRESSION</a:t>
            </a:r>
            <a:endParaRPr dirty="0"/>
          </a:p>
        </p:txBody>
      </p:sp>
      <p:sp>
        <p:nvSpPr>
          <p:cNvPr id="4" name="Date Placeholder 3"/>
          <p:cNvSpPr>
            <a:spLocks noGrp="1"/>
          </p:cNvSpPr>
          <p:nvPr>
            <p:ph type="dt" sz="half" idx="10"/>
          </p:nvPr>
        </p:nvSpPr>
        <p:spPr/>
        <p:txBody>
          <a:bodyPr/>
          <a:lstStyle/>
          <a:p>
            <a:fld id="{C3A678E4-FC05-46A8-BB88-D34FB268F05F}" type="datetime1">
              <a:rPr lang="en-US" smtClean="0"/>
              <a:t>5/27/2025</a:t>
            </a:fld>
            <a:endParaRPr lang="en-US"/>
          </a:p>
        </p:txBody>
      </p:sp>
      <p:sp>
        <p:nvSpPr>
          <p:cNvPr id="5" name="Slide Number Placeholder 4"/>
          <p:cNvSpPr>
            <a:spLocks noGrp="1"/>
          </p:cNvSpPr>
          <p:nvPr>
            <p:ph type="sldNum" sz="quarter" idx="12"/>
          </p:nvPr>
        </p:nvSpPr>
        <p:spPr/>
        <p:txBody>
          <a:bodyPr/>
          <a:lstStyle/>
          <a:p>
            <a:fld id="{593110A6-8BDC-4CF7-A93B-95A9C7E65442}" type="slidenum">
              <a:rPr lang="en-US" smtClean="0"/>
              <a:t>9</a:t>
            </a:fld>
            <a:endParaRPr lang="en-US"/>
          </a:p>
        </p:txBody>
      </p:sp>
      <p:sp>
        <p:nvSpPr>
          <p:cNvPr id="3" name="TextBox 2">
            <a:extLst>
              <a:ext uri="{FF2B5EF4-FFF2-40B4-BE49-F238E27FC236}">
                <a16:creationId xmlns:a16="http://schemas.microsoft.com/office/drawing/2014/main" id="{AA4D44A7-D970-9EBC-6EBE-BD2CE2AB98B7}"/>
              </a:ext>
            </a:extLst>
          </p:cNvPr>
          <p:cNvSpPr txBox="1"/>
          <p:nvPr/>
        </p:nvSpPr>
        <p:spPr>
          <a:xfrm>
            <a:off x="457199" y="1467853"/>
            <a:ext cx="7916779" cy="2677656"/>
          </a:xfrm>
          <a:prstGeom prst="rect">
            <a:avLst/>
          </a:prstGeom>
          <a:noFill/>
        </p:spPr>
        <p:txBody>
          <a:bodyPr wrap="square">
            <a:spAutoFit/>
          </a:bodyPr>
          <a:lstStyle/>
          <a:p>
            <a:r>
              <a:rPr lang="en-US" sz="2400" dirty="0"/>
              <a:t>Linear Regression is an ML algorithm used for supervised learning. Linear regression performs the task to predict a dependent variable(target) based on the given independent variable(s). So, this regression technique finds out a linear relationship between a dependent variable and the other given independent variables.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721</TotalTime>
  <Words>1100</Words>
  <Application>Microsoft Office PowerPoint</Application>
  <PresentationFormat>On-screen Show (4:3)</PresentationFormat>
  <Paragraphs>123</Paragraphs>
  <Slides>17</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Times New Roman</vt:lpstr>
      <vt:lpstr>Arial</vt:lpstr>
      <vt:lpstr>Calibri</vt:lpstr>
      <vt:lpstr>Tahoma</vt:lpstr>
      <vt:lpstr>Office Theme</vt:lpstr>
      <vt:lpstr> </vt:lpstr>
      <vt:lpstr> ABSTRACT </vt:lpstr>
      <vt:lpstr>PROBLEM STATEMENT</vt:lpstr>
      <vt:lpstr> OBJECTIVES</vt:lpstr>
      <vt:lpstr>Literature Review</vt:lpstr>
      <vt:lpstr>    Proposed Methodology   </vt:lpstr>
      <vt:lpstr>Proposed ALGORITHM </vt:lpstr>
      <vt:lpstr>PowerPoint Presentation</vt:lpstr>
      <vt:lpstr>LINEAR REGRESSION</vt:lpstr>
      <vt:lpstr>Prediction of Advertising strategy</vt:lpstr>
      <vt:lpstr>Result:</vt:lpstr>
      <vt:lpstr>Results </vt:lpstr>
      <vt:lpstr>Results</vt:lpstr>
      <vt:lpstr>Results</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PoweredTemplates.com</dc:creator>
  <cp:lastModifiedBy>sai krishna priya</cp:lastModifiedBy>
  <cp:revision>8</cp:revision>
  <dcterms:created xsi:type="dcterms:W3CDTF">2006-06-29T01:15:00Z</dcterms:created>
  <dcterms:modified xsi:type="dcterms:W3CDTF">2025-05-27T06:56:27Z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1033-10.2.0.7636</vt:lpwstr>
  </property>
</Properties>
</file>