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4607560" cy="345567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codeforces.com" TargetMode="External"/><Relationship Id="rId1" Type="http://schemas.openxmlformats.org/officeDocument/2006/relationships/hyperlink" Target="https://codeforces.com/apiHel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604393" y="941047"/>
            <a:ext cx="1405255" cy="15805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340360" algn="l" rtl="0" eaLnBrk="0">
              <a:lnSpc>
                <a:spcPct val="93000"/>
              </a:lnSpc>
            </a:pPr>
            <a:r>
              <a:rPr sz="1400" kern="0" spc="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进展汇报</a:t>
            </a:r>
            <a:endParaRPr lang="en-US" altLang="en-US" sz="1400" dirty="0"/>
          </a:p>
          <a:p>
            <a:pPr marL="95250" algn="l" rtl="0" eaLnBrk="0">
              <a:lnSpc>
                <a:spcPct val="97000"/>
              </a:lnSpc>
              <a:spcBef>
                <a:spcPts val="1105"/>
              </a:spcBef>
            </a:pPr>
            <a:r>
              <a:rPr sz="1000" kern="0" spc="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Codeforces</a:t>
            </a:r>
            <a:r>
              <a:rPr sz="1000" kern="0" spc="13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15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数据分析</a:t>
            </a:r>
            <a:endParaRPr lang="en-US" altLang="en-US" sz="10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300"/>
              </a:spcBef>
            </a:pP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廖嘉琦、曹健、张亦晴</a:t>
            </a:r>
            <a:endParaRPr lang="en-US" altLang="en-US" sz="10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36000"/>
              </a:lnSpc>
            </a:pPr>
            <a:endParaRPr lang="en-US" altLang="en-US" sz="1000" dirty="0"/>
          </a:p>
          <a:p>
            <a:pPr algn="l" rtl="0" eaLnBrk="0">
              <a:lnSpc>
                <a:spcPct val="127000"/>
              </a:lnSpc>
            </a:pPr>
            <a:endParaRPr lang="en-US" altLang="en-US" sz="200" dirty="0"/>
          </a:p>
          <a:p>
            <a:pPr marL="293370" algn="l" rtl="0" eaLnBrk="0">
              <a:lnSpc>
                <a:spcPct val="84000"/>
              </a:lnSpc>
              <a:spcBef>
                <a:spcPts val="0"/>
              </a:spcBef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April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26,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2024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 descr="C:/Users/SkqLiao/AppData/Roaming/Typora/typora-user-images/image-20240423193239916.pngimage-20240423193239916"/>
          <p:cNvPicPr>
            <a:picLocks noChangeAspect="1"/>
          </p:cNvPicPr>
          <p:nvPr/>
        </p:nvPicPr>
        <p:blipFill>
          <a:blip r:embed="rId1"/>
          <a:srcRect t="6" b="6"/>
          <a:stretch>
            <a:fillRect/>
          </a:stretch>
        </p:blipFill>
        <p:spPr>
          <a:xfrm rot="21600000">
            <a:off x="179997" y="524709"/>
            <a:ext cx="4248011" cy="2705078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101495" y="190543"/>
            <a:ext cx="4303395" cy="253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795"/>
              </a:lnSpc>
            </a:pPr>
            <a:r>
              <a:rPr sz="1400" kern="0" spc="4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赛前（</a:t>
            </a:r>
            <a:r>
              <a:rPr sz="1400" kern="0" spc="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Points</a:t>
            </a:r>
            <a:r>
              <a:rPr sz="1400" kern="0" spc="4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kern="0" spc="4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1400" kern="0" spc="4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赛后（</a:t>
            </a:r>
            <a:r>
              <a:rPr sz="1400" kern="0" spc="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Rating</a:t>
            </a:r>
            <a:r>
              <a:rPr sz="1400" kern="0" spc="4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）题目难度打分的相关</a:t>
            </a:r>
            <a:r>
              <a:rPr sz="1400" kern="0" spc="3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</a:t>
            </a:r>
            <a:endParaRPr lang="en-US" altLang="en-US" sz="1400" dirty="0"/>
          </a:p>
        </p:txBody>
      </p:sp>
      <p:sp>
        <p:nvSpPr>
          <p:cNvPr id="54" name="textbox 54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10/16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 descr="C:/Users/SkqLiao/AppData/Roaming/Typora/typora-user-images/image-20240423202551976.pngimage-20240423202551976"/>
          <p:cNvPicPr>
            <a:picLocks noChangeAspect="1"/>
          </p:cNvPicPr>
          <p:nvPr/>
        </p:nvPicPr>
        <p:blipFill>
          <a:blip r:embed="rId1"/>
          <a:srcRect l="7" r="7"/>
          <a:stretch>
            <a:fillRect/>
          </a:stretch>
        </p:blipFill>
        <p:spPr>
          <a:xfrm rot="21600000">
            <a:off x="179997" y="612528"/>
            <a:ext cx="4248011" cy="2222797"/>
          </a:xfrm>
          <a:prstGeom prst="rect">
            <a:avLst/>
          </a:prstGeom>
        </p:spPr>
      </p:pic>
      <p:sp>
        <p:nvSpPr>
          <p:cNvPr id="58" name="textbox 58"/>
          <p:cNvSpPr/>
          <p:nvPr/>
        </p:nvSpPr>
        <p:spPr>
          <a:xfrm>
            <a:off x="112427" y="223703"/>
            <a:ext cx="1648460" cy="226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400" kern="0" spc="1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比赛题目难度的变化</a:t>
            </a:r>
            <a:endParaRPr lang="en-US" altLang="en-US" sz="1400" dirty="0"/>
          </a:p>
        </p:txBody>
      </p:sp>
      <p:sp>
        <p:nvSpPr>
          <p:cNvPr id="60" name="textbox 60"/>
          <p:cNvSpPr/>
          <p:nvPr/>
        </p:nvSpPr>
        <p:spPr>
          <a:xfrm>
            <a:off x="171176" y="3084465"/>
            <a:ext cx="1130300" cy="177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难度整体比较稳定</a:t>
            </a:r>
            <a:endParaRPr lang="en-US" altLang="en-US" sz="1000" dirty="0"/>
          </a:p>
        </p:txBody>
      </p:sp>
      <p:sp>
        <p:nvSpPr>
          <p:cNvPr id="62" name="textbox 62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11/16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4"/>
          <p:cNvSpPr/>
          <p:nvPr/>
        </p:nvSpPr>
        <p:spPr>
          <a:xfrm>
            <a:off x="2004557" y="1003926"/>
            <a:ext cx="618490" cy="7727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79000"/>
              </a:lnSpc>
            </a:pPr>
            <a:r>
              <a:rPr sz="17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Part</a:t>
            </a:r>
            <a:r>
              <a:rPr sz="1700" kern="0" spc="2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7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III</a:t>
            </a:r>
            <a:endParaRPr lang="en-US" altLang="en-US" sz="1700" dirty="0"/>
          </a:p>
          <a:p>
            <a:pPr algn="l" rtl="0" eaLnBrk="0">
              <a:lnSpc>
                <a:spcPct val="154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400" dirty="0"/>
          </a:p>
          <a:p>
            <a:pPr marL="93345" algn="l" rtl="0" eaLnBrk="0">
              <a:lnSpc>
                <a:spcPct val="93000"/>
              </a:lnSpc>
              <a:spcBef>
                <a:spcPts val="5"/>
              </a:spcBef>
            </a:pPr>
            <a:r>
              <a:rPr sz="1700" kern="0" spc="-3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3333B2"/>
                      <wpsdc:folHlinkClr xmlns:wpsdc="http://www.wps.cn/officeDocument/2017/drawingmlCustomData" val="3333B2"/>
                      <wpsdc:hlinkUnderline xmlns:wpsdc="http://www.wps.cn/officeDocument/2017/drawingmlCustomData" val="0"/>
                    </a:ext>
                  </a:extLst>
                </a:hlinkClick>
              </a:rPr>
              <a:t>其他</a:t>
            </a:r>
            <a:endParaRPr lang="en-US" altLang="en-US" sz="1700" dirty="0"/>
          </a:p>
        </p:txBody>
      </p:sp>
      <p:sp>
        <p:nvSpPr>
          <p:cNvPr id="66" name="textbox 66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12/16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8"/>
          <p:cNvSpPr/>
          <p:nvPr/>
        </p:nvSpPr>
        <p:spPr>
          <a:xfrm>
            <a:off x="278859" y="963364"/>
            <a:ext cx="4186554" cy="1804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80975" indent="-168275" algn="l" rtl="0" eaLnBrk="0">
              <a:lnSpc>
                <a:spcPct val="145000"/>
              </a:lnSpc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32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关联规则学习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：发现不同编程问题之间的关系，例如哪些类型的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题目经常一起出现，或者哪些技能在解决某类问题时特别重要。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这对于理解竞赛题目的结构和参赛者的解题模式非常有帮助。</a:t>
            </a:r>
            <a:endParaRPr lang="en-US" altLang="en-US" sz="1000" dirty="0"/>
          </a:p>
          <a:p>
            <a:pPr marL="184785" indent="-172085" algn="l" rtl="0" eaLnBrk="0">
              <a:lnSpc>
                <a:spcPct val="128000"/>
              </a:lnSpc>
              <a:spcBef>
                <a:spcPts val="1125"/>
              </a:spcBef>
            </a:pPr>
            <a:r>
              <a:rPr sz="1600" kern="0" spc="5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6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5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关联规则学习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：发现选手表现与学习资源、讨论话题之间的关联，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例如通过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Apriori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算法寻找常见的题目组合或讨论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主题。</a:t>
            </a:r>
            <a:endParaRPr lang="en-US" altLang="en-US" sz="10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182245" indent="-170180" algn="l" rtl="0" eaLnBrk="0">
              <a:lnSpc>
                <a:spcPct val="132000"/>
              </a:lnSpc>
              <a:spcBef>
                <a:spcPts val="5"/>
              </a:spcBef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9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聚类算法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：如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K-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means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或层次聚类，这可以用来发现具有相似特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征的参赛者群体或题目类型，从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而帮助理解数据中的模式和关系。</a:t>
            </a:r>
            <a:endParaRPr lang="en-US" altLang="en-US" sz="1000" dirty="0"/>
          </a:p>
        </p:txBody>
      </p:sp>
      <p:sp>
        <p:nvSpPr>
          <p:cNvPr id="70" name="textbox 70"/>
          <p:cNvSpPr/>
          <p:nvPr/>
        </p:nvSpPr>
        <p:spPr>
          <a:xfrm>
            <a:off x="99126" y="226071"/>
            <a:ext cx="750569" cy="2241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1400" kern="0" spc="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模型选取</a:t>
            </a:r>
            <a:endParaRPr lang="en-US" altLang="en-US" sz="1400" dirty="0"/>
          </a:p>
        </p:txBody>
      </p:sp>
      <p:sp>
        <p:nvSpPr>
          <p:cNvPr id="72" name="textbox 72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13/16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4"/>
          <p:cNvSpPr/>
          <p:nvPr/>
        </p:nvSpPr>
        <p:spPr>
          <a:xfrm>
            <a:off x="278859" y="1052009"/>
            <a:ext cx="4096384" cy="1583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82245" indent="-169545" algn="l" rtl="0" eaLnBrk="0">
              <a:lnSpc>
                <a:spcPct val="131000"/>
              </a:lnSpc>
            </a:pPr>
            <a:r>
              <a:rPr sz="1600" kern="0" spc="8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2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8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数据浏览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：允许用户浏览和搜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Codeforces</a:t>
            </a:r>
            <a:r>
              <a:rPr sz="1000" kern="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的历史比赛和题目数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</a:t>
            </a:r>
            <a:endParaRPr lang="en-US" altLang="en-US" sz="1000" dirty="0"/>
          </a:p>
          <a:p>
            <a:pPr marL="182245" indent="-170180" algn="l" rtl="0" eaLnBrk="0">
              <a:lnSpc>
                <a:spcPct val="132000"/>
              </a:lnSpc>
              <a:spcBef>
                <a:spcPts val="1150"/>
              </a:spcBef>
            </a:pPr>
            <a:r>
              <a:rPr sz="1600" kern="0" spc="8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2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8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数据分析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：提供各种预设的数据分析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选项，如趋势分析、参赛者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表现评估等</a:t>
            </a:r>
            <a:endParaRPr lang="en-US" altLang="en-US" sz="1000" dirty="0"/>
          </a:p>
          <a:p>
            <a:pPr marL="12700" algn="l" rtl="0" eaLnBrk="0">
              <a:lnSpc>
                <a:spcPct val="96000"/>
              </a:lnSpc>
              <a:spcBef>
                <a:spcPts val="1145"/>
              </a:spcBef>
            </a:pPr>
            <a:r>
              <a:rPr sz="1600" kern="0" spc="8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2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8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报告生成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：用户可以生成和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下载分析报告，包括图表和统计摘要</a:t>
            </a: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900" dirty="0"/>
          </a:p>
          <a:p>
            <a:pPr algn="l" rtl="0" eaLnBrk="0">
              <a:lnSpc>
                <a:spcPct val="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5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实时数据追踪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：跟踪实时比赛数据和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用户表现</a:t>
            </a:r>
            <a:endParaRPr lang="en-US" altLang="en-US" sz="1000" dirty="0"/>
          </a:p>
        </p:txBody>
      </p:sp>
      <p:sp>
        <p:nvSpPr>
          <p:cNvPr id="76" name="textbox 76"/>
          <p:cNvSpPr/>
          <p:nvPr/>
        </p:nvSpPr>
        <p:spPr>
          <a:xfrm>
            <a:off x="110969" y="224614"/>
            <a:ext cx="1102994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1400" kern="0" spc="1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系统交互设计</a:t>
            </a:r>
            <a:endParaRPr lang="en-US" altLang="en-US" sz="1400" dirty="0"/>
          </a:p>
        </p:txBody>
      </p:sp>
      <p:sp>
        <p:nvSpPr>
          <p:cNvPr id="78" name="textbox 78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14/16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273153" y="1376811"/>
            <a:ext cx="3279775" cy="770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9050" algn="l" rtl="0" eaLnBrk="0">
              <a:lnSpc>
                <a:spcPct val="88000"/>
              </a:lnSpc>
            </a:pPr>
            <a:r>
              <a:rPr sz="1000" kern="0" spc="8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1.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部分数据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r>
              <a:rPr sz="1000" kern="0" spc="2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的记录不完全，需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要写爬虫重新获取</a:t>
            </a:r>
            <a:endParaRPr lang="en-US" altLang="en-US" sz="1000" dirty="0"/>
          </a:p>
          <a:p>
            <a:pPr marL="12700" algn="l" rtl="0" eaLnBrk="0">
              <a:lnSpc>
                <a:spcPts val="2330"/>
              </a:lnSpc>
            </a:pPr>
            <a:r>
              <a:rPr sz="1000" kern="0" spc="7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2. 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部分数据未获得，需要获取</a:t>
            </a: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100000"/>
              </a:lnSpc>
              <a:spcBef>
                <a:spcPts val="5"/>
              </a:spcBef>
            </a:pPr>
            <a:r>
              <a:rPr sz="1000" kern="0" spc="8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3.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进一步分析数据，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挖掘数据的结果</a:t>
            </a:r>
            <a:endParaRPr lang="en-US" altLang="en-US" sz="1000" dirty="0"/>
          </a:p>
        </p:txBody>
      </p:sp>
      <p:sp>
        <p:nvSpPr>
          <p:cNvPr id="82" name="textbox 82"/>
          <p:cNvSpPr/>
          <p:nvPr/>
        </p:nvSpPr>
        <p:spPr>
          <a:xfrm>
            <a:off x="115342" y="226071"/>
            <a:ext cx="1463039" cy="226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400" kern="0" spc="1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问题及下一步工作</a:t>
            </a:r>
            <a:endParaRPr lang="en-US" altLang="en-US" sz="1400" dirty="0"/>
          </a:p>
        </p:txBody>
      </p:sp>
      <p:sp>
        <p:nvSpPr>
          <p:cNvPr id="84" name="textbox 84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15/16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6"/>
          <p:cNvSpPr/>
          <p:nvPr/>
        </p:nvSpPr>
        <p:spPr>
          <a:xfrm>
            <a:off x="278859" y="1377341"/>
            <a:ext cx="3239135" cy="770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8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廖嘉琦：数据获取、算法实现、文档撰写：进行中</a:t>
            </a:r>
            <a:endParaRPr lang="en-US" altLang="en-US" sz="1000" dirty="0"/>
          </a:p>
          <a:p>
            <a:pPr marL="12700" algn="l" rtl="0" eaLnBrk="0">
              <a:lnSpc>
                <a:spcPct val="96000"/>
              </a:lnSpc>
              <a:spcBef>
                <a:spcPts val="1135"/>
              </a:spcBef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6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张亦晴：系统设计、可视化、文档撰写：进行中</a:t>
            </a:r>
            <a:endParaRPr lang="en-US" altLang="en-US" sz="1000" dirty="0"/>
          </a:p>
          <a:p>
            <a:pPr algn="l" rtl="0" eaLnBrk="0">
              <a:lnSpc>
                <a:spcPct val="104000"/>
              </a:lnSpc>
            </a:pPr>
            <a:endParaRPr lang="en-US" altLang="en-US" sz="900" dirty="0"/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sz="1600" kern="0" spc="7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5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曹健：算法实现、可视化、文档撰写：进行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endParaRPr lang="en-US" altLang="en-US" sz="1000" dirty="0"/>
          </a:p>
        </p:txBody>
      </p:sp>
      <p:sp>
        <p:nvSpPr>
          <p:cNvPr id="88" name="textbox 88"/>
          <p:cNvSpPr/>
          <p:nvPr/>
        </p:nvSpPr>
        <p:spPr>
          <a:xfrm>
            <a:off x="103499" y="223885"/>
            <a:ext cx="1292860" cy="225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400" kern="0" spc="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任务分工与进度</a:t>
            </a:r>
            <a:endParaRPr lang="en-US" altLang="en-US" sz="1400" dirty="0"/>
          </a:p>
        </p:txBody>
      </p:sp>
      <p:sp>
        <p:nvSpPr>
          <p:cNvPr id="90" name="textbox 90"/>
          <p:cNvSpPr/>
          <p:nvPr/>
        </p:nvSpPr>
        <p:spPr>
          <a:xfrm>
            <a:off x="4299867" y="3341023"/>
            <a:ext cx="285115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16/16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422883" y="1003406"/>
            <a:ext cx="1768475" cy="7734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656590" algn="l" rtl="0" eaLnBrk="0">
              <a:lnSpc>
                <a:spcPct val="79000"/>
              </a:lnSpc>
            </a:pP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Part</a:t>
            </a:r>
            <a:r>
              <a:rPr sz="1700" kern="0" spc="3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7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</a:t>
            </a:r>
            <a:endParaRPr lang="en-US" altLang="en-US" sz="1700" dirty="0"/>
          </a:p>
          <a:p>
            <a:pPr algn="l" rtl="0" eaLnBrk="0">
              <a:lnSpc>
                <a:spcPct val="155000"/>
              </a:lnSpc>
            </a:pP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400" dirty="0"/>
          </a:p>
          <a:p>
            <a:pPr marL="12700" algn="l" rtl="0" eaLnBrk="0">
              <a:lnSpc>
                <a:spcPct val="93000"/>
              </a:lnSpc>
              <a:spcBef>
                <a:spcPts val="5"/>
              </a:spcBef>
            </a:pPr>
            <a:r>
              <a:rPr sz="1700" kern="0" spc="1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3333B2"/>
                      <wpsdc:folHlinkClr xmlns:wpsdc="http://www.wps.cn/officeDocument/2017/drawingmlCustomData" val="3333B2"/>
                      <wpsdc:hlinkUnderline xmlns:wpsdc="http://www.wps.cn/officeDocument/2017/drawingmlCustomData" val="0"/>
                    </a:ext>
                  </a:extLst>
                </a:hlinkClick>
              </a:rPr>
              <a:t>数据获取及预处理</a:t>
            </a:r>
            <a:endParaRPr lang="en-US" altLang="en-US" sz="1700" dirty="0"/>
          </a:p>
        </p:txBody>
      </p:sp>
      <p:sp>
        <p:nvSpPr>
          <p:cNvPr id="6" name="textbox 6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278859" y="1343672"/>
            <a:ext cx="4162425" cy="7791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595"/>
              </a:lnSpc>
            </a:pPr>
            <a:r>
              <a:rPr sz="1600" kern="0" spc="100" baseline="14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19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Codeforces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1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API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：主要来源，获取结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构化的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JSON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</a:t>
            </a: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600" dirty="0"/>
          </a:p>
          <a:p>
            <a:pPr marL="182245" indent="-169545" algn="l" rtl="0" eaLnBrk="0">
              <a:lnSpc>
                <a:spcPct val="147000"/>
              </a:lnSpc>
              <a:spcBef>
                <a:spcPts val="5"/>
              </a:spcBef>
            </a:pPr>
            <a:r>
              <a:rPr sz="1600" kern="0" spc="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19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Codeforces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爬虫：辅助手段，获取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API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未提供，但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对分析有用的数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</a:t>
            </a:r>
            <a:endParaRPr lang="en-US" altLang="en-US" sz="1000" dirty="0"/>
          </a:p>
        </p:txBody>
      </p:sp>
      <p:sp>
        <p:nvSpPr>
          <p:cNvPr id="10" name="textbox 10"/>
          <p:cNvSpPr/>
          <p:nvPr/>
        </p:nvSpPr>
        <p:spPr>
          <a:xfrm>
            <a:off x="100402" y="226253"/>
            <a:ext cx="749300" cy="2260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4000"/>
              </a:lnSpc>
            </a:pPr>
            <a:r>
              <a:rPr sz="1400" kern="0" spc="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数据来源</a:t>
            </a:r>
            <a:endParaRPr lang="en-US" altLang="en-US" sz="1400" dirty="0"/>
          </a:p>
        </p:txBody>
      </p:sp>
      <p:sp>
        <p:nvSpPr>
          <p:cNvPr id="12" name="textbox 12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171176" y="819753"/>
            <a:ext cx="4269104" cy="20948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0000"/>
              </a:lnSpc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数据将涵盖以下几个主要方面：</a:t>
            </a:r>
            <a:endParaRPr lang="en-US" altLang="en-US" sz="1000" dirty="0"/>
          </a:p>
          <a:p>
            <a:pPr marL="120015" algn="l" rtl="0" eaLnBrk="0">
              <a:lnSpc>
                <a:spcPct val="95000"/>
              </a:lnSpc>
              <a:spcBef>
                <a:spcPts val="1120"/>
              </a:spcBef>
            </a:pPr>
            <a:r>
              <a:rPr sz="1600" kern="0" spc="-1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5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-1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竞赛数据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：利用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contest.list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ontest.standings</a:t>
            </a:r>
            <a:r>
              <a:rPr sz="1000" kern="0" spc="-18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endParaRPr lang="en-US" altLang="en-US" sz="1000" dirty="0"/>
          </a:p>
          <a:p>
            <a:pPr marL="292735" indent="3175" algn="l" rtl="0" eaLnBrk="0">
              <a:lnSpc>
                <a:spcPct val="135000"/>
              </a:lnSpc>
              <a:spcBef>
                <a:spcPts val="845"/>
              </a:spcBef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contest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status</a:t>
            </a:r>
            <a:r>
              <a:rPr sz="1000" kern="0" spc="-20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接口（以及爬虫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获取竞赛的基本信息、排名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和提交记录</a:t>
            </a:r>
            <a:endParaRPr lang="en-US" altLang="en-US" sz="1000" dirty="0"/>
          </a:p>
          <a:p>
            <a:pPr marL="305435" indent="-185420" algn="l" rtl="0" eaLnBrk="0">
              <a:lnSpc>
                <a:spcPct val="132000"/>
              </a:lnSpc>
              <a:spcBef>
                <a:spcPts val="1130"/>
              </a:spcBef>
            </a:pPr>
            <a:r>
              <a:rPr sz="1600" kern="0" spc="-1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6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-1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用户数据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：通过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user.info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user.status</a:t>
            </a:r>
            <a:r>
              <a:rPr sz="1000" kern="0" spc="-18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user.rating</a:t>
            </a:r>
            <a:r>
              <a:rPr sz="1000" kern="0" spc="-20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  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口，收集选手的基本信息、提交历史和等级变化</a:t>
            </a:r>
            <a:endParaRPr lang="en-US" altLang="en-US" sz="1000" dirty="0"/>
          </a:p>
          <a:p>
            <a:pPr algn="l" rtl="0" eaLnBrk="0">
              <a:lnSpc>
                <a:spcPct val="106000"/>
              </a:lnSpc>
            </a:pPr>
            <a:endParaRPr lang="en-US" altLang="en-US" sz="9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287020" indent="-167005" algn="l" rtl="0" eaLnBrk="0">
              <a:lnSpc>
                <a:spcPct val="130000"/>
              </a:lnSpc>
            </a:pPr>
            <a:r>
              <a:rPr sz="1600" kern="0" spc="0" baseline="700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▶</a:t>
            </a:r>
            <a:r>
              <a:rPr sz="1000" kern="0" spc="220" dirty="0">
                <a:solidFill>
                  <a:srgbClr val="3333B2">
                    <a:alpha val="100000"/>
                  </a:srgbClr>
                </a:solidFill>
                <a:latin typeface="Malgun Gothic" panose="020B0503020000020004" charset="-127"/>
                <a:ea typeface="Malgun Gothic" panose="020B0503020000020004" charset="-127"/>
                <a:cs typeface="Malgun Gothic" panose="020B0503020000020004" charset="-127"/>
              </a:rPr>
              <a:t> </a:t>
            </a:r>
            <a:r>
              <a:rPr sz="1000" kern="0" spc="0" dirty="0">
                <a:ln w="31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社区互动数据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：通过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blo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gEntry.view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blogEntry.comments</a:t>
            </a:r>
            <a:r>
              <a:rPr sz="1000" kern="0" spc="-18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user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blogEntries</a:t>
            </a:r>
            <a:r>
              <a:rPr sz="1000" kern="0" spc="-20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接口，分析社区的讨论热度和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互动模式</a:t>
            </a:r>
            <a:endParaRPr lang="en-US" altLang="en-US" sz="1000" dirty="0"/>
          </a:p>
        </p:txBody>
      </p:sp>
      <p:sp>
        <p:nvSpPr>
          <p:cNvPr id="16" name="textbox 16"/>
          <p:cNvSpPr/>
          <p:nvPr/>
        </p:nvSpPr>
        <p:spPr>
          <a:xfrm>
            <a:off x="100402" y="226982"/>
            <a:ext cx="749300" cy="223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1400" kern="0" spc="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数据说明</a:t>
            </a:r>
            <a:endParaRPr lang="en-US" altLang="en-US" sz="1400" dirty="0"/>
          </a:p>
        </p:txBody>
      </p:sp>
      <p:sp>
        <p:nvSpPr>
          <p:cNvPr id="18" name="textbox 18"/>
          <p:cNvSpPr/>
          <p:nvPr/>
        </p:nvSpPr>
        <p:spPr>
          <a:xfrm>
            <a:off x="4347351" y="3341023"/>
            <a:ext cx="23749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 descr="C:/Users/SkqLiao/Desktop/1.png1"/>
          <p:cNvPicPr>
            <a:picLocks noChangeAspect="1"/>
          </p:cNvPicPr>
          <p:nvPr/>
        </p:nvPicPr>
        <p:blipFill>
          <a:blip r:embed="rId1"/>
          <a:srcRect t="8" b="8"/>
          <a:stretch>
            <a:fillRect/>
          </a:stretch>
        </p:blipFill>
        <p:spPr>
          <a:xfrm rot="21600000">
            <a:off x="604799" y="500929"/>
            <a:ext cx="3398422" cy="2347465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448409" y="2936078"/>
            <a:ext cx="2916554" cy="3638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2024-03-28</a:t>
            </a:r>
            <a:r>
              <a:rPr sz="500" i="1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22:32:47,060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root</a:t>
            </a:r>
            <a:r>
              <a:rPr sz="500" i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INFO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Start</a:t>
            </a:r>
            <a:r>
              <a:rPr sz="5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fetching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contests</a:t>
            </a:r>
            <a:endParaRPr lang="en-US" altLang="en-US" sz="500" dirty="0"/>
          </a:p>
          <a:p>
            <a:pPr algn="l" rtl="0" eaLnBrk="0">
              <a:lnSpc>
                <a:spcPct val="131000"/>
              </a:lnSpc>
            </a:pPr>
            <a:endParaRPr lang="en-US" altLang="en-US" sz="300" dirty="0"/>
          </a:p>
          <a:p>
            <a:pPr marL="12700" algn="l" rtl="0" eaLnBrk="0">
              <a:lnSpc>
                <a:spcPct val="135000"/>
              </a:lnSpc>
              <a:spcBef>
                <a:spcPts val="0"/>
              </a:spcBef>
            </a:pP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2024-03-28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22:33:09,592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root</a:t>
            </a:r>
            <a:r>
              <a:rPr sz="500" i="1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INFO</a:t>
            </a:r>
            <a:r>
              <a:rPr sz="500" i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Fetched</a:t>
            </a:r>
            <a:r>
              <a:rPr sz="500" i="1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1853</a:t>
            </a:r>
            <a:r>
              <a:rPr sz="500" i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contests</a:t>
            </a:r>
            <a:r>
              <a:rPr sz="500" i="1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hosted</a:t>
            </a:r>
            <a:r>
              <a:rPr sz="500" i="1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r>
              <a:rPr sz="500" i="1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y</a:t>
            </a:r>
            <a:r>
              <a:rPr sz="5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Codeforces</a:t>
            </a:r>
            <a:r>
              <a:rPr sz="5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2024-03-28</a:t>
            </a:r>
            <a:r>
              <a:rPr sz="500" i="1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22:33:09,629 -</a:t>
            </a:r>
            <a:r>
              <a:rPr sz="5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root</a:t>
            </a:r>
            <a:r>
              <a:rPr sz="500" i="1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INFO</a:t>
            </a:r>
            <a:r>
              <a:rPr sz="500" i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500" i="1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Fetched</a:t>
            </a:r>
            <a:r>
              <a:rPr sz="500" i="1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1887 contests</a:t>
            </a:r>
            <a:r>
              <a:rPr sz="500" i="1" kern="0" spc="1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</a:t>
            </a:r>
            <a:r>
              <a:rPr sz="500" i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500" i="1" kern="0" spc="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gy</a:t>
            </a:r>
            <a:r>
              <a:rPr sz="500" i="1" kern="0" spc="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</a:t>
            </a:r>
            <a:endParaRPr lang="en-US" altLang="en-US" sz="500" dirty="0"/>
          </a:p>
        </p:txBody>
      </p:sp>
      <p:sp>
        <p:nvSpPr>
          <p:cNvPr id="24" name="textbox 24"/>
          <p:cNvSpPr/>
          <p:nvPr/>
        </p:nvSpPr>
        <p:spPr>
          <a:xfrm>
            <a:off x="102588" y="226618"/>
            <a:ext cx="2900045" cy="220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algn="r" rtl="0" eaLnBrk="0">
              <a:lnSpc>
                <a:spcPct val="99000"/>
              </a:lnSpc>
            </a:pP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竞赛数据：</a:t>
            </a:r>
            <a:r>
              <a:rPr sz="1300" kern="0" spc="52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1853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ows</a:t>
            </a:r>
            <a:r>
              <a:rPr sz="1300" kern="0" spc="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×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8</a:t>
            </a:r>
            <a:r>
              <a:rPr sz="1300" kern="0" spc="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columns</a:t>
            </a:r>
            <a:endParaRPr lang="en-US" altLang="en-US" sz="1300" dirty="0"/>
          </a:p>
        </p:txBody>
      </p:sp>
      <p:sp>
        <p:nvSpPr>
          <p:cNvPr id="26" name="textbox 26"/>
          <p:cNvSpPr/>
          <p:nvPr/>
        </p:nvSpPr>
        <p:spPr>
          <a:xfrm>
            <a:off x="4348363" y="3341024"/>
            <a:ext cx="236854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 descr="C:/Users/SkqLiao/Desktop/2.png2"/>
          <p:cNvPicPr>
            <a:picLocks noChangeAspect="1"/>
          </p:cNvPicPr>
          <p:nvPr/>
        </p:nvPicPr>
        <p:blipFill>
          <a:blip r:embed="rId1"/>
          <a:srcRect t="6" b="6"/>
          <a:stretch>
            <a:fillRect/>
          </a:stretch>
        </p:blipFill>
        <p:spPr>
          <a:xfrm rot="21600000">
            <a:off x="179997" y="604666"/>
            <a:ext cx="4248011" cy="2524715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101131" y="226982"/>
            <a:ext cx="2901314" cy="220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algn="r" rtl="0" eaLnBrk="0">
              <a:lnSpc>
                <a:spcPct val="98000"/>
              </a:lnSpc>
            </a:pP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题目数据：</a:t>
            </a:r>
            <a:r>
              <a:rPr sz="1300" kern="0" spc="44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9187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rows</a:t>
            </a:r>
            <a:r>
              <a:rPr sz="1300" kern="0" spc="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×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8</a:t>
            </a:r>
            <a:r>
              <a:rPr sz="1300" kern="0" spc="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300" kern="0" spc="-6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col</a:t>
            </a:r>
            <a:r>
              <a:rPr sz="1300" kern="0" spc="-70" dirty="0">
                <a:solidFill>
                  <a:srgbClr val="3333B2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umns</a:t>
            </a:r>
            <a:endParaRPr lang="en-US" altLang="en-US" sz="1300" dirty="0"/>
          </a:p>
        </p:txBody>
      </p:sp>
      <p:sp>
        <p:nvSpPr>
          <p:cNvPr id="32" name="textbox 32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6/16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79997" y="63200"/>
            <a:ext cx="4248011" cy="320884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7/16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1422883" y="1004282"/>
            <a:ext cx="1768475" cy="7708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625475" algn="l" rtl="0" eaLnBrk="0">
              <a:lnSpc>
                <a:spcPct val="79000"/>
              </a:lnSpc>
            </a:pPr>
            <a:r>
              <a:rPr sz="17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Part</a:t>
            </a:r>
            <a:r>
              <a:rPr sz="1700" kern="0" spc="2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700" kern="0" spc="-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II</a:t>
            </a:r>
            <a:endParaRPr lang="en-US" altLang="en-US" sz="1700" dirty="0"/>
          </a:p>
          <a:p>
            <a:pPr algn="l" rtl="0" eaLnBrk="0">
              <a:lnSpc>
                <a:spcPct val="155000"/>
              </a:lnSpc>
            </a:pPr>
            <a:endParaRPr lang="en-US" altLang="en-US" sz="1000" dirty="0"/>
          </a:p>
          <a:p>
            <a:pPr algn="l" rtl="0" eaLnBrk="0">
              <a:lnSpc>
                <a:spcPct val="107000"/>
              </a:lnSpc>
            </a:pPr>
            <a:endParaRPr lang="en-US" altLang="en-US" sz="400" dirty="0"/>
          </a:p>
          <a:p>
            <a:pPr marL="12700" algn="l" rtl="0" eaLnBrk="0">
              <a:lnSpc>
                <a:spcPct val="92000"/>
              </a:lnSpc>
              <a:spcBef>
                <a:spcPts val="5"/>
              </a:spcBef>
            </a:pPr>
            <a:r>
              <a:rPr sz="1700" kern="0" spc="1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 action="ppaction://hlinksldjump">
                  <a:extLst>
                    <a:ext uri="{DAF060AB-1E55-43B9-8AAB-6FB025537F2F}">
                      <wpsdc:hlinkClr xmlns:wpsdc="http://www.wps.cn/officeDocument/2017/drawingmlCustomData" val="3333B2"/>
                      <wpsdc:folHlinkClr xmlns:wpsdc="http://www.wps.cn/officeDocument/2017/drawingmlCustomData" val="3333B2"/>
                      <wpsdc:hlinkUnderline xmlns:wpsdc="http://www.wps.cn/officeDocument/2017/drawingmlCustomData" val="0"/>
                    </a:ext>
                  </a:extLst>
                </a:hlinkClick>
              </a:rPr>
              <a:t>数据分析与可视化</a:t>
            </a:r>
            <a:endParaRPr lang="en-US" altLang="en-US" sz="1700" dirty="0"/>
          </a:p>
        </p:txBody>
      </p:sp>
      <p:sp>
        <p:nvSpPr>
          <p:cNvPr id="40" name="textbox 40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8/16</a:t>
            </a:r>
            <a:endParaRPr lang="en-US" altLang="en-US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 descr="C:/Users/SkqLiao/AppData/Roaming/Typora/typora-user-images/image-20240423192723764.pngimage-20240423192723764"/>
          <p:cNvPicPr>
            <a:picLocks noChangeAspect="1"/>
          </p:cNvPicPr>
          <p:nvPr/>
        </p:nvPicPr>
        <p:blipFill>
          <a:blip r:embed="rId1"/>
          <a:srcRect l="5" r="5"/>
          <a:stretch>
            <a:fillRect/>
          </a:stretch>
        </p:blipFill>
        <p:spPr>
          <a:xfrm rot="21600000">
            <a:off x="179997" y="592104"/>
            <a:ext cx="4248011" cy="2258905"/>
          </a:xfrm>
          <a:prstGeom prst="rect">
            <a:avLst/>
          </a:prstGeom>
        </p:spPr>
      </p:pic>
      <p:sp>
        <p:nvSpPr>
          <p:cNvPr id="44" name="textbox 44"/>
          <p:cNvSpPr/>
          <p:nvPr/>
        </p:nvSpPr>
        <p:spPr>
          <a:xfrm>
            <a:off x="107325" y="222245"/>
            <a:ext cx="2518410" cy="229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400" kern="0" spc="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Codeforces</a:t>
            </a:r>
            <a:r>
              <a:rPr sz="1400" kern="0" spc="26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400" kern="0" spc="0" dirty="0">
                <a:solidFill>
                  <a:srgbClr val="3333B2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官方比赛的年月分布</a:t>
            </a:r>
            <a:endParaRPr lang="en-US" altLang="en-US" sz="1400" dirty="0"/>
          </a:p>
        </p:txBody>
      </p:sp>
      <p:sp>
        <p:nvSpPr>
          <p:cNvPr id="46" name="textbox 46"/>
          <p:cNvSpPr/>
          <p:nvPr/>
        </p:nvSpPr>
        <p:spPr>
          <a:xfrm>
            <a:off x="1331579" y="2892882"/>
            <a:ext cx="1955800" cy="142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800" kern="0" spc="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Figure</a:t>
            </a:r>
            <a:r>
              <a:rPr sz="800" kern="0" spc="-12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800" kern="0" spc="7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</a:t>
            </a:r>
            <a:r>
              <a:rPr sz="800" kern="0" spc="150" dirty="0">
                <a:solidFill>
                  <a:srgbClr val="3333B2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800" kern="0" spc="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2011-2024</a:t>
            </a:r>
            <a:r>
              <a:rPr sz="800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8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 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CF</a:t>
            </a:r>
            <a:r>
              <a:rPr sz="800" kern="0" spc="17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8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官方比赛分布</a:t>
            </a:r>
            <a:endParaRPr lang="en-US" altLang="en-US" sz="800" dirty="0"/>
          </a:p>
        </p:txBody>
      </p:sp>
      <p:sp>
        <p:nvSpPr>
          <p:cNvPr id="48" name="textbox 48"/>
          <p:cNvSpPr/>
          <p:nvPr/>
        </p:nvSpPr>
        <p:spPr>
          <a:xfrm>
            <a:off x="4348768" y="3341023"/>
            <a:ext cx="236220" cy="1479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965"/>
              </a:lnSpc>
            </a:pPr>
            <a:r>
              <a:rPr sz="700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9/16</a:t>
            </a:r>
            <a:endParaRPr lang="en-US" altLang="en-US" sz="7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JhMmNiYjk0ZTVhYThkNDcwZTcwZTU4ZDlhMzRmNm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/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Malgun Gothic</vt:lpstr>
      <vt:lpstr>Courier New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 - Codeforces 数据分析</dc:title>
  <dc:creator>廖嘉琦、曹健、张亦晴</dc:creator>
  <cp:lastModifiedBy>Skqliao</cp:lastModifiedBy>
  <cp:revision>2</cp:revision>
  <dcterms:created xsi:type="dcterms:W3CDTF">2024-04-26T06:43:25Z</dcterms:created>
  <dcterms:modified xsi:type="dcterms:W3CDTF">2024-04-26T06:43:57Z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2024-04-26T14:42:15Z</vt:filetime>
  </property>
  <property fmtid="{D5CDD505-2E9C-101B-9397-08002B2CF9AE}" pid="4" name="ICV">
    <vt:lpwstr>7C85AB05EC2D4B55B4ACA658DF343B83_12</vt:lpwstr>
  </property>
  <property fmtid="{D5CDD505-2E9C-101B-9397-08002B2CF9AE}" pid="5" name="KSOProductBuildVer">
    <vt:lpwstr>2052-12.1.0.16729</vt:lpwstr>
  </property>
</Properties>
</file>