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1" r:id="rId4"/>
    <p:sldId id="303" r:id="rId5"/>
    <p:sldId id="305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16" r:id="rId25"/>
    <p:sldId id="328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3401" autoAdjust="0"/>
  </p:normalViewPr>
  <p:slideViewPr>
    <p:cSldViewPr>
      <p:cViewPr varScale="1">
        <p:scale>
          <a:sx n="119" d="100"/>
          <a:sy n="119" d="100"/>
        </p:scale>
        <p:origin x="2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21AC3-BBC8-48E6-A5CF-D1C9265877F2}" type="datetimeFigureOut">
              <a:rPr lang="pl-PL" smtClean="0"/>
              <a:t>17.02.2020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41581-3693-419C-BBBB-B4502FC800E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839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798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10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54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Sieci komputerowe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l-PL" dirty="0"/>
              <a:t>WPROWADZENIE - KOMPUTER, MAGISTRALE, URZĄDZENIA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366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 hangingPunct="0"/>
            <a:r>
              <a:rPr lang="pl-PL" sz="2400" i="1" dirty="0"/>
              <a:t>C   Pobranie do rejestru IR kolejnego rozkazu (adres w pamięci „301”) </a:t>
            </a:r>
            <a:endParaRPr lang="pl-PL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10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611560" y="1340768"/>
            <a:ext cx="7776864" cy="4896543"/>
            <a:chOff x="180000" y="180000"/>
            <a:chExt cx="4620261" cy="2694939"/>
          </a:xfrm>
        </p:grpSpPr>
        <p:grpSp>
          <p:nvGrpSpPr>
            <p:cNvPr id="7" name="Grupa 6"/>
            <p:cNvGrpSpPr/>
            <p:nvPr/>
          </p:nvGrpSpPr>
          <p:grpSpPr>
            <a:xfrm>
              <a:off x="180000" y="191871"/>
              <a:ext cx="1686062" cy="2599963"/>
              <a:chOff x="0" y="11874"/>
              <a:chExt cx="1686296" cy="2600696"/>
            </a:xfrm>
          </p:grpSpPr>
          <p:sp>
            <p:nvSpPr>
              <p:cNvPr id="21" name="Prostokąt 20"/>
              <p:cNvSpPr/>
              <p:nvPr/>
            </p:nvSpPr>
            <p:spPr>
              <a:xfrm>
                <a:off x="0" y="11874"/>
                <a:ext cx="1686296" cy="2600696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22" name="Pole tekstowe 17"/>
              <p:cNvSpPr txBox="1"/>
              <p:nvPr/>
            </p:nvSpPr>
            <p:spPr>
              <a:xfrm>
                <a:off x="201881" y="154378"/>
                <a:ext cx="1341912" cy="32063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MEMORY</a:t>
                </a:r>
              </a:p>
            </p:txBody>
          </p:sp>
          <p:sp>
            <p:nvSpPr>
              <p:cNvPr id="23" name="Pole tekstowe 18"/>
              <p:cNvSpPr txBox="1"/>
              <p:nvPr/>
            </p:nvSpPr>
            <p:spPr>
              <a:xfrm>
                <a:off x="71253" y="783770"/>
                <a:ext cx="463138" cy="237507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300</a:t>
                </a:r>
              </a:p>
            </p:txBody>
          </p:sp>
          <p:sp>
            <p:nvSpPr>
              <p:cNvPr id="24" name="Pole tekstowe 673"/>
              <p:cNvSpPr txBox="1"/>
              <p:nvPr/>
            </p:nvSpPr>
            <p:spPr>
              <a:xfrm>
                <a:off x="84998" y="2127552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941</a:t>
                </a:r>
              </a:p>
            </p:txBody>
          </p:sp>
          <p:sp>
            <p:nvSpPr>
              <p:cNvPr id="25" name="Pole tekstowe 673"/>
              <p:cNvSpPr txBox="1"/>
              <p:nvPr/>
            </p:nvSpPr>
            <p:spPr>
              <a:xfrm>
                <a:off x="83019" y="1864316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940</a:t>
                </a:r>
              </a:p>
            </p:txBody>
          </p:sp>
          <p:sp>
            <p:nvSpPr>
              <p:cNvPr id="26" name="Pole tekstowe 673"/>
              <p:cNvSpPr txBox="1"/>
              <p:nvPr/>
            </p:nvSpPr>
            <p:spPr>
              <a:xfrm>
                <a:off x="45416" y="1268567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302</a:t>
                </a:r>
              </a:p>
            </p:txBody>
          </p:sp>
          <p:sp>
            <p:nvSpPr>
              <p:cNvPr id="27" name="Pole tekstowe 673"/>
              <p:cNvSpPr txBox="1"/>
              <p:nvPr/>
            </p:nvSpPr>
            <p:spPr>
              <a:xfrm>
                <a:off x="67186" y="1029085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301</a:t>
                </a:r>
              </a:p>
            </p:txBody>
          </p:sp>
          <p:sp>
            <p:nvSpPr>
              <p:cNvPr id="28" name="Pole tekstowe 23"/>
              <p:cNvSpPr txBox="1"/>
              <p:nvPr/>
            </p:nvSpPr>
            <p:spPr>
              <a:xfrm>
                <a:off x="617517" y="819396"/>
                <a:ext cx="795647" cy="24938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1 940</a:t>
                </a:r>
              </a:p>
            </p:txBody>
          </p:sp>
          <p:sp>
            <p:nvSpPr>
              <p:cNvPr id="29" name="Pole tekstowe 674"/>
              <p:cNvSpPr txBox="1"/>
              <p:nvPr/>
            </p:nvSpPr>
            <p:spPr>
              <a:xfrm>
                <a:off x="607513" y="2080050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0002</a:t>
                </a:r>
              </a:p>
            </p:txBody>
          </p:sp>
          <p:sp>
            <p:nvSpPr>
              <p:cNvPr id="30" name="Pole tekstowe 674"/>
              <p:cNvSpPr txBox="1"/>
              <p:nvPr/>
            </p:nvSpPr>
            <p:spPr>
              <a:xfrm>
                <a:off x="605533" y="1840565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0003</a:t>
                </a:r>
              </a:p>
            </p:txBody>
          </p:sp>
          <p:sp>
            <p:nvSpPr>
              <p:cNvPr id="31" name="Pole tekstowe 674"/>
              <p:cNvSpPr txBox="1"/>
              <p:nvPr/>
            </p:nvSpPr>
            <p:spPr>
              <a:xfrm>
                <a:off x="615428" y="1292320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2 941</a:t>
                </a:r>
              </a:p>
            </p:txBody>
          </p:sp>
          <p:sp>
            <p:nvSpPr>
              <p:cNvPr id="32" name="Pole tekstowe 674"/>
              <p:cNvSpPr txBox="1"/>
              <p:nvPr/>
            </p:nvSpPr>
            <p:spPr>
              <a:xfrm>
                <a:off x="613450" y="1064710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5 941</a:t>
                </a:r>
              </a:p>
            </p:txBody>
          </p:sp>
        </p:grpSp>
        <p:grpSp>
          <p:nvGrpSpPr>
            <p:cNvPr id="8" name="Grupa 7"/>
            <p:cNvGrpSpPr/>
            <p:nvPr/>
          </p:nvGrpSpPr>
          <p:grpSpPr>
            <a:xfrm>
              <a:off x="2602231" y="180000"/>
              <a:ext cx="2196630" cy="1424637"/>
              <a:chOff x="2422563" y="0"/>
              <a:chExt cx="2196935" cy="1425039"/>
            </a:xfrm>
          </p:grpSpPr>
          <p:sp>
            <p:nvSpPr>
              <p:cNvPr id="15" name="Prostokąt 14"/>
              <p:cNvSpPr/>
              <p:nvPr/>
            </p:nvSpPr>
            <p:spPr>
              <a:xfrm>
                <a:off x="2422563" y="0"/>
                <a:ext cx="2196935" cy="1425039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16" name="Pole tekstowe 11"/>
              <p:cNvSpPr txBox="1"/>
              <p:nvPr/>
            </p:nvSpPr>
            <p:spPr>
              <a:xfrm>
                <a:off x="3835726" y="154379"/>
                <a:ext cx="605642" cy="27313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CU</a:t>
                </a:r>
              </a:p>
            </p:txBody>
          </p:sp>
          <p:sp>
            <p:nvSpPr>
              <p:cNvPr id="17" name="Pole tekstowe 12"/>
              <p:cNvSpPr txBox="1"/>
              <p:nvPr/>
            </p:nvSpPr>
            <p:spPr>
              <a:xfrm>
                <a:off x="2909451" y="712519"/>
                <a:ext cx="961902" cy="261258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301</a:t>
                </a:r>
              </a:p>
            </p:txBody>
          </p:sp>
          <p:sp>
            <p:nvSpPr>
              <p:cNvPr id="18" name="Pole tekstowe 678"/>
              <p:cNvSpPr txBox="1"/>
              <p:nvPr/>
            </p:nvSpPr>
            <p:spPr>
              <a:xfrm>
                <a:off x="2911322" y="1046898"/>
                <a:ext cx="961390" cy="26098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5 941</a:t>
                </a:r>
              </a:p>
            </p:txBody>
          </p:sp>
          <p:sp>
            <p:nvSpPr>
              <p:cNvPr id="19" name="Pole tekstowe 14"/>
              <p:cNvSpPr txBox="1"/>
              <p:nvPr/>
            </p:nvSpPr>
            <p:spPr>
              <a:xfrm>
                <a:off x="4049482" y="712518"/>
                <a:ext cx="451262" cy="29688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PC</a:t>
                </a:r>
              </a:p>
            </p:txBody>
          </p:sp>
          <p:sp>
            <p:nvSpPr>
              <p:cNvPr id="20" name="Pole tekstowe 679"/>
              <p:cNvSpPr txBox="1"/>
              <p:nvPr/>
            </p:nvSpPr>
            <p:spPr>
              <a:xfrm>
                <a:off x="4039477" y="1023147"/>
                <a:ext cx="450850" cy="29654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IR</a:t>
                </a:r>
              </a:p>
            </p:txBody>
          </p:sp>
        </p:grpSp>
        <p:grpSp>
          <p:nvGrpSpPr>
            <p:cNvPr id="9" name="Grupa 8"/>
            <p:cNvGrpSpPr/>
            <p:nvPr/>
          </p:nvGrpSpPr>
          <p:grpSpPr>
            <a:xfrm>
              <a:off x="2604101" y="1889563"/>
              <a:ext cx="2196160" cy="985376"/>
              <a:chOff x="2424433" y="1709966"/>
              <a:chExt cx="2196461" cy="985608"/>
            </a:xfrm>
          </p:grpSpPr>
          <p:sp>
            <p:nvSpPr>
              <p:cNvPr id="11" name="Prostokąt 10"/>
              <p:cNvSpPr/>
              <p:nvPr/>
            </p:nvSpPr>
            <p:spPr>
              <a:xfrm>
                <a:off x="2424433" y="1709966"/>
                <a:ext cx="2196461" cy="985608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12" name="Pole tekstowe 3"/>
              <p:cNvSpPr txBox="1"/>
              <p:nvPr/>
            </p:nvSpPr>
            <p:spPr>
              <a:xfrm>
                <a:off x="3837291" y="1816928"/>
                <a:ext cx="605511" cy="27310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ALU</a:t>
                </a:r>
              </a:p>
            </p:txBody>
          </p:sp>
          <p:sp>
            <p:nvSpPr>
              <p:cNvPr id="13" name="Pole tekstowe 678"/>
              <p:cNvSpPr txBox="1"/>
              <p:nvPr/>
            </p:nvSpPr>
            <p:spPr>
              <a:xfrm>
                <a:off x="2924961" y="2329352"/>
                <a:ext cx="961182" cy="2609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0003</a:t>
                </a:r>
              </a:p>
            </p:txBody>
          </p:sp>
          <p:sp>
            <p:nvSpPr>
              <p:cNvPr id="14" name="Pole tekstowe 679"/>
              <p:cNvSpPr txBox="1"/>
              <p:nvPr/>
            </p:nvSpPr>
            <p:spPr>
              <a:xfrm>
                <a:off x="3918851" y="2305604"/>
                <a:ext cx="561025" cy="29651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ACC</a:t>
                </a:r>
              </a:p>
            </p:txBody>
          </p:sp>
        </p:grpSp>
        <p:cxnSp>
          <p:nvCxnSpPr>
            <p:cNvPr id="10" name="Łącznik łamany 9"/>
            <p:cNvCxnSpPr/>
            <p:nvPr/>
          </p:nvCxnSpPr>
          <p:spPr>
            <a:xfrm>
              <a:off x="1590482" y="1352083"/>
              <a:ext cx="1500440" cy="4976"/>
            </a:xfrm>
            <a:prstGeom prst="bentConnector3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337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algn="l"/>
            <a:r>
              <a:rPr lang="en-US" sz="2400" i="1" dirty="0"/>
              <a:t>D   </a:t>
            </a:r>
            <a:r>
              <a:rPr lang="en-US" sz="2400" i="1" dirty="0" err="1"/>
              <a:t>Wykonanie</a:t>
            </a:r>
            <a:r>
              <a:rPr lang="en-US" sz="2400" i="1" dirty="0"/>
              <a:t> </a:t>
            </a:r>
            <a:r>
              <a:rPr lang="en-US" sz="2400" i="1" dirty="0" err="1"/>
              <a:t>dodawania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 </a:t>
            </a:r>
            <a:r>
              <a:rPr lang="en-US" sz="2400" i="1" dirty="0" err="1"/>
              <a:t>lokowanie</a:t>
            </a:r>
            <a:r>
              <a:rPr lang="en-US" sz="2400" i="1" dirty="0"/>
              <a:t> </a:t>
            </a:r>
            <a:r>
              <a:rPr lang="en-US" sz="2400" i="1" dirty="0" err="1"/>
              <a:t>wyniku</a:t>
            </a:r>
            <a:r>
              <a:rPr lang="en-US" sz="2400" i="1" dirty="0"/>
              <a:t> w ACC. </a:t>
            </a:r>
            <a:r>
              <a:rPr lang="en-US" sz="2400" i="1" dirty="0" err="1"/>
              <a:t>Zwiększenie</a:t>
            </a:r>
            <a:r>
              <a:rPr lang="en-US" sz="2400" i="1" dirty="0"/>
              <a:t> </a:t>
            </a:r>
            <a:r>
              <a:rPr lang="en-US" sz="2400" i="1" dirty="0" err="1"/>
              <a:t>licznika</a:t>
            </a:r>
            <a:r>
              <a:rPr lang="en-US" sz="2400" i="1" dirty="0"/>
              <a:t> PC</a:t>
            </a:r>
            <a:endParaRPr lang="pl-PL" sz="2400" i="1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11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683568" y="1268760"/>
            <a:ext cx="7416824" cy="4896543"/>
            <a:chOff x="180000" y="180000"/>
            <a:chExt cx="4620261" cy="2694939"/>
          </a:xfrm>
        </p:grpSpPr>
        <p:grpSp>
          <p:nvGrpSpPr>
            <p:cNvPr id="7" name="Grupa 6"/>
            <p:cNvGrpSpPr/>
            <p:nvPr/>
          </p:nvGrpSpPr>
          <p:grpSpPr>
            <a:xfrm>
              <a:off x="180000" y="191871"/>
              <a:ext cx="1686062" cy="2599963"/>
              <a:chOff x="0" y="11874"/>
              <a:chExt cx="1686296" cy="2600696"/>
            </a:xfrm>
          </p:grpSpPr>
          <p:sp>
            <p:nvSpPr>
              <p:cNvPr id="26" name="Prostokąt 25"/>
              <p:cNvSpPr/>
              <p:nvPr/>
            </p:nvSpPr>
            <p:spPr>
              <a:xfrm>
                <a:off x="0" y="11874"/>
                <a:ext cx="1686296" cy="2600696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27" name="Pole tekstowe 17"/>
              <p:cNvSpPr txBox="1"/>
              <p:nvPr/>
            </p:nvSpPr>
            <p:spPr>
              <a:xfrm>
                <a:off x="201881" y="154378"/>
                <a:ext cx="1341912" cy="32063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MEMORY</a:t>
                </a:r>
              </a:p>
            </p:txBody>
          </p:sp>
          <p:sp>
            <p:nvSpPr>
              <p:cNvPr id="28" name="Pole tekstowe 18"/>
              <p:cNvSpPr txBox="1"/>
              <p:nvPr/>
            </p:nvSpPr>
            <p:spPr>
              <a:xfrm>
                <a:off x="71253" y="783770"/>
                <a:ext cx="463138" cy="237507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300</a:t>
                </a:r>
              </a:p>
            </p:txBody>
          </p:sp>
          <p:sp>
            <p:nvSpPr>
              <p:cNvPr id="29" name="Pole tekstowe 673"/>
              <p:cNvSpPr txBox="1"/>
              <p:nvPr/>
            </p:nvSpPr>
            <p:spPr>
              <a:xfrm>
                <a:off x="84998" y="2127552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941</a:t>
                </a:r>
              </a:p>
            </p:txBody>
          </p:sp>
          <p:sp>
            <p:nvSpPr>
              <p:cNvPr id="30" name="Pole tekstowe 673"/>
              <p:cNvSpPr txBox="1"/>
              <p:nvPr/>
            </p:nvSpPr>
            <p:spPr>
              <a:xfrm>
                <a:off x="83019" y="1864316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940</a:t>
                </a:r>
              </a:p>
            </p:txBody>
          </p:sp>
          <p:sp>
            <p:nvSpPr>
              <p:cNvPr id="31" name="Pole tekstowe 673"/>
              <p:cNvSpPr txBox="1"/>
              <p:nvPr/>
            </p:nvSpPr>
            <p:spPr>
              <a:xfrm>
                <a:off x="45416" y="1268567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302</a:t>
                </a:r>
              </a:p>
            </p:txBody>
          </p:sp>
          <p:sp>
            <p:nvSpPr>
              <p:cNvPr id="32" name="Pole tekstowe 673"/>
              <p:cNvSpPr txBox="1"/>
              <p:nvPr/>
            </p:nvSpPr>
            <p:spPr>
              <a:xfrm>
                <a:off x="67186" y="1029085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301</a:t>
                </a:r>
              </a:p>
            </p:txBody>
          </p:sp>
          <p:sp>
            <p:nvSpPr>
              <p:cNvPr id="33" name="Pole tekstowe 23"/>
              <p:cNvSpPr txBox="1"/>
              <p:nvPr/>
            </p:nvSpPr>
            <p:spPr>
              <a:xfrm>
                <a:off x="617517" y="819396"/>
                <a:ext cx="795647" cy="24938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1 940</a:t>
                </a:r>
              </a:p>
            </p:txBody>
          </p:sp>
          <p:sp>
            <p:nvSpPr>
              <p:cNvPr id="34" name="Pole tekstowe 674"/>
              <p:cNvSpPr txBox="1"/>
              <p:nvPr/>
            </p:nvSpPr>
            <p:spPr>
              <a:xfrm>
                <a:off x="607513" y="2080050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0002</a:t>
                </a:r>
              </a:p>
            </p:txBody>
          </p:sp>
          <p:sp>
            <p:nvSpPr>
              <p:cNvPr id="35" name="Pole tekstowe 674"/>
              <p:cNvSpPr txBox="1"/>
              <p:nvPr/>
            </p:nvSpPr>
            <p:spPr>
              <a:xfrm>
                <a:off x="605533" y="1840565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0003</a:t>
                </a:r>
              </a:p>
            </p:txBody>
          </p:sp>
          <p:sp>
            <p:nvSpPr>
              <p:cNvPr id="36" name="Pole tekstowe 674"/>
              <p:cNvSpPr txBox="1"/>
              <p:nvPr/>
            </p:nvSpPr>
            <p:spPr>
              <a:xfrm>
                <a:off x="615428" y="1292320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2 941</a:t>
                </a:r>
              </a:p>
            </p:txBody>
          </p:sp>
          <p:sp>
            <p:nvSpPr>
              <p:cNvPr id="37" name="Pole tekstowe 674"/>
              <p:cNvSpPr txBox="1"/>
              <p:nvPr/>
            </p:nvSpPr>
            <p:spPr>
              <a:xfrm>
                <a:off x="613450" y="1064710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5 941</a:t>
                </a:r>
              </a:p>
            </p:txBody>
          </p:sp>
        </p:grpSp>
        <p:cxnSp>
          <p:nvCxnSpPr>
            <p:cNvPr id="8" name="Łącznik łamany 7"/>
            <p:cNvCxnSpPr/>
            <p:nvPr/>
          </p:nvCxnSpPr>
          <p:spPr>
            <a:xfrm flipV="1">
              <a:off x="1582339" y="2114551"/>
              <a:ext cx="1532336" cy="269338"/>
            </a:xfrm>
            <a:prstGeom prst="bentConnector3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a 8"/>
            <p:cNvGrpSpPr/>
            <p:nvPr/>
          </p:nvGrpSpPr>
          <p:grpSpPr>
            <a:xfrm>
              <a:off x="2602231" y="180000"/>
              <a:ext cx="2196630" cy="1424637"/>
              <a:chOff x="2422563" y="0"/>
              <a:chExt cx="2196931" cy="1424973"/>
            </a:xfrm>
          </p:grpSpPr>
          <p:sp>
            <p:nvSpPr>
              <p:cNvPr id="18" name="Prostokąt 17"/>
              <p:cNvSpPr/>
              <p:nvPr/>
            </p:nvSpPr>
            <p:spPr>
              <a:xfrm>
                <a:off x="2422563" y="0"/>
                <a:ext cx="2196931" cy="1424973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19" name="Pole tekstowe 11"/>
              <p:cNvSpPr txBox="1"/>
              <p:nvPr/>
            </p:nvSpPr>
            <p:spPr>
              <a:xfrm>
                <a:off x="3835723" y="154372"/>
                <a:ext cx="605641" cy="273119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CU</a:t>
                </a:r>
              </a:p>
            </p:txBody>
          </p:sp>
          <p:sp>
            <p:nvSpPr>
              <p:cNvPr id="20" name="Pole tekstowe 12"/>
              <p:cNvSpPr txBox="1"/>
              <p:nvPr/>
            </p:nvSpPr>
            <p:spPr>
              <a:xfrm>
                <a:off x="2909450" y="712486"/>
                <a:ext cx="961900" cy="26124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301</a:t>
                </a:r>
              </a:p>
            </p:txBody>
          </p:sp>
          <p:sp>
            <p:nvSpPr>
              <p:cNvPr id="21" name="Pole tekstowe 678"/>
              <p:cNvSpPr txBox="1"/>
              <p:nvPr/>
            </p:nvSpPr>
            <p:spPr>
              <a:xfrm>
                <a:off x="2911321" y="1046850"/>
                <a:ext cx="961388" cy="26097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5 941</a:t>
                </a:r>
              </a:p>
            </p:txBody>
          </p:sp>
          <p:sp>
            <p:nvSpPr>
              <p:cNvPr id="22" name="Pole tekstowe 14"/>
              <p:cNvSpPr txBox="1"/>
              <p:nvPr/>
            </p:nvSpPr>
            <p:spPr>
              <a:xfrm>
                <a:off x="4049479" y="712485"/>
                <a:ext cx="451261" cy="29687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PC</a:t>
                </a:r>
              </a:p>
            </p:txBody>
          </p:sp>
          <p:sp>
            <p:nvSpPr>
              <p:cNvPr id="23" name="Pole tekstowe 679"/>
              <p:cNvSpPr txBox="1"/>
              <p:nvPr/>
            </p:nvSpPr>
            <p:spPr>
              <a:xfrm>
                <a:off x="4039474" y="1023100"/>
                <a:ext cx="450849" cy="29653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IR</a:t>
                </a:r>
              </a:p>
            </p:txBody>
          </p:sp>
          <p:sp>
            <p:nvSpPr>
              <p:cNvPr id="24" name="Pole tekstowe 12"/>
              <p:cNvSpPr txBox="1"/>
              <p:nvPr/>
            </p:nvSpPr>
            <p:spPr>
              <a:xfrm>
                <a:off x="3048974" y="353400"/>
                <a:ext cx="409575" cy="31432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+ 1</a:t>
                </a:r>
              </a:p>
            </p:txBody>
          </p:sp>
          <p:cxnSp>
            <p:nvCxnSpPr>
              <p:cNvPr id="25" name="Łącznik łamany 24"/>
              <p:cNvCxnSpPr/>
              <p:nvPr/>
            </p:nvCxnSpPr>
            <p:spPr>
              <a:xfrm rot="10800000" flipV="1">
                <a:off x="2909449" y="510563"/>
                <a:ext cx="139524" cy="332546"/>
              </a:xfrm>
              <a:prstGeom prst="bentConnector3">
                <a:avLst>
                  <a:gd name="adj1" fmla="val 263843"/>
                </a:avLst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a 9"/>
            <p:cNvGrpSpPr/>
            <p:nvPr/>
          </p:nvGrpSpPr>
          <p:grpSpPr>
            <a:xfrm>
              <a:off x="2604101" y="1889563"/>
              <a:ext cx="2196160" cy="985376"/>
              <a:chOff x="2604101" y="1889563"/>
              <a:chExt cx="2196160" cy="985376"/>
            </a:xfrm>
          </p:grpSpPr>
          <p:sp>
            <p:nvSpPr>
              <p:cNvPr id="11" name="Prostokąt 10"/>
              <p:cNvSpPr/>
              <p:nvPr/>
            </p:nvSpPr>
            <p:spPr>
              <a:xfrm>
                <a:off x="2604101" y="1889563"/>
                <a:ext cx="2196160" cy="985376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Pole tekstowe 3"/>
              <p:cNvSpPr txBox="1"/>
              <p:nvPr/>
            </p:nvSpPr>
            <p:spPr>
              <a:xfrm>
                <a:off x="4016765" y="1996500"/>
                <a:ext cx="605428" cy="273037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ALU</a:t>
                </a:r>
              </a:p>
            </p:txBody>
          </p:sp>
          <p:sp>
            <p:nvSpPr>
              <p:cNvPr id="13" name="Pole tekstowe 678"/>
              <p:cNvSpPr txBox="1"/>
              <p:nvPr/>
            </p:nvSpPr>
            <p:spPr>
              <a:xfrm>
                <a:off x="3028360" y="2518328"/>
                <a:ext cx="961050" cy="26089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0005</a:t>
                </a:r>
              </a:p>
            </p:txBody>
          </p:sp>
          <p:sp>
            <p:nvSpPr>
              <p:cNvPr id="14" name="Pole tekstowe 679"/>
              <p:cNvSpPr txBox="1"/>
              <p:nvPr/>
            </p:nvSpPr>
            <p:spPr>
              <a:xfrm>
                <a:off x="4098314" y="2485061"/>
                <a:ext cx="560948" cy="29644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ACC</a:t>
                </a:r>
              </a:p>
            </p:txBody>
          </p:sp>
          <p:sp>
            <p:nvSpPr>
              <p:cNvPr id="15" name="Pole tekstowe 10"/>
              <p:cNvSpPr txBox="1"/>
              <p:nvPr/>
            </p:nvSpPr>
            <p:spPr>
              <a:xfrm>
                <a:off x="3114675" y="2019300"/>
                <a:ext cx="333375" cy="39052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  <a:sym typeface="Symbol"/>
                  </a:rPr>
                  <a:t>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endParaRPr>
              </a:p>
            </p:txBody>
          </p:sp>
          <p:cxnSp>
            <p:nvCxnSpPr>
              <p:cNvPr id="16" name="Łącznik łamany 15"/>
              <p:cNvCxnSpPr/>
              <p:nvPr/>
            </p:nvCxnSpPr>
            <p:spPr>
              <a:xfrm rot="10800000" flipH="1">
                <a:off x="3028359" y="2214563"/>
                <a:ext cx="86315" cy="434212"/>
              </a:xfrm>
              <a:prstGeom prst="bentConnector3">
                <a:avLst>
                  <a:gd name="adj1" fmla="val -264844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Łącznik łamany 16"/>
              <p:cNvCxnSpPr/>
              <p:nvPr/>
            </p:nvCxnSpPr>
            <p:spPr>
              <a:xfrm>
                <a:off x="3467100" y="2200275"/>
                <a:ext cx="542925" cy="438150"/>
              </a:xfrm>
              <a:prstGeom prst="bentConnector3">
                <a:avLst>
                  <a:gd name="adj1" fmla="val 12719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9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pl-PL" sz="2400" i="1" dirty="0"/>
              <a:t>E   Pobranie rozkazu 302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12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1043707" y="1052736"/>
            <a:ext cx="7056784" cy="5040560"/>
            <a:chOff x="180000" y="191868"/>
            <a:chExt cx="4606960" cy="2682436"/>
          </a:xfrm>
        </p:grpSpPr>
        <p:grpSp>
          <p:nvGrpSpPr>
            <p:cNvPr id="7" name="Grupa 6"/>
            <p:cNvGrpSpPr/>
            <p:nvPr/>
          </p:nvGrpSpPr>
          <p:grpSpPr>
            <a:xfrm>
              <a:off x="180000" y="191868"/>
              <a:ext cx="1686062" cy="2599350"/>
              <a:chOff x="0" y="11871"/>
              <a:chExt cx="1686296" cy="2600696"/>
            </a:xfrm>
          </p:grpSpPr>
          <p:sp>
            <p:nvSpPr>
              <p:cNvPr id="20" name="Prostokąt 19"/>
              <p:cNvSpPr/>
              <p:nvPr/>
            </p:nvSpPr>
            <p:spPr>
              <a:xfrm>
                <a:off x="0" y="11871"/>
                <a:ext cx="1686296" cy="2600696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21" name="Pole tekstowe 17"/>
              <p:cNvSpPr txBox="1"/>
              <p:nvPr/>
            </p:nvSpPr>
            <p:spPr>
              <a:xfrm>
                <a:off x="201881" y="154375"/>
                <a:ext cx="1341912" cy="32063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MEMORY</a:t>
                </a:r>
              </a:p>
            </p:txBody>
          </p:sp>
          <p:sp>
            <p:nvSpPr>
              <p:cNvPr id="22" name="Pole tekstowe 18"/>
              <p:cNvSpPr txBox="1"/>
              <p:nvPr/>
            </p:nvSpPr>
            <p:spPr>
              <a:xfrm>
                <a:off x="71253" y="783767"/>
                <a:ext cx="463138" cy="237507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300</a:t>
                </a:r>
              </a:p>
            </p:txBody>
          </p:sp>
          <p:sp>
            <p:nvSpPr>
              <p:cNvPr id="23" name="Pole tekstowe 673"/>
              <p:cNvSpPr txBox="1"/>
              <p:nvPr/>
            </p:nvSpPr>
            <p:spPr>
              <a:xfrm>
                <a:off x="84998" y="2127549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941</a:t>
                </a:r>
              </a:p>
            </p:txBody>
          </p:sp>
          <p:sp>
            <p:nvSpPr>
              <p:cNvPr id="24" name="Pole tekstowe 673"/>
              <p:cNvSpPr txBox="1"/>
              <p:nvPr/>
            </p:nvSpPr>
            <p:spPr>
              <a:xfrm>
                <a:off x="83019" y="1864313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940</a:t>
                </a:r>
              </a:p>
            </p:txBody>
          </p:sp>
          <p:sp>
            <p:nvSpPr>
              <p:cNvPr id="25" name="Pole tekstowe 673"/>
              <p:cNvSpPr txBox="1"/>
              <p:nvPr/>
            </p:nvSpPr>
            <p:spPr>
              <a:xfrm>
                <a:off x="45416" y="1268564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302</a:t>
                </a:r>
              </a:p>
            </p:txBody>
          </p:sp>
          <p:sp>
            <p:nvSpPr>
              <p:cNvPr id="26" name="Pole tekstowe 673"/>
              <p:cNvSpPr txBox="1"/>
              <p:nvPr/>
            </p:nvSpPr>
            <p:spPr>
              <a:xfrm>
                <a:off x="67186" y="1029082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301</a:t>
                </a:r>
              </a:p>
            </p:txBody>
          </p:sp>
          <p:sp>
            <p:nvSpPr>
              <p:cNvPr id="27" name="Pole tekstowe 23"/>
              <p:cNvSpPr txBox="1"/>
              <p:nvPr/>
            </p:nvSpPr>
            <p:spPr>
              <a:xfrm>
                <a:off x="617517" y="819393"/>
                <a:ext cx="795647" cy="24938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1 940</a:t>
                </a:r>
              </a:p>
            </p:txBody>
          </p:sp>
          <p:sp>
            <p:nvSpPr>
              <p:cNvPr id="28" name="Pole tekstowe 674"/>
              <p:cNvSpPr txBox="1"/>
              <p:nvPr/>
            </p:nvSpPr>
            <p:spPr>
              <a:xfrm>
                <a:off x="607513" y="2080047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0002</a:t>
                </a:r>
              </a:p>
            </p:txBody>
          </p:sp>
          <p:sp>
            <p:nvSpPr>
              <p:cNvPr id="29" name="Pole tekstowe 674"/>
              <p:cNvSpPr txBox="1"/>
              <p:nvPr/>
            </p:nvSpPr>
            <p:spPr>
              <a:xfrm>
                <a:off x="605533" y="1840562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0003</a:t>
                </a:r>
              </a:p>
            </p:txBody>
          </p:sp>
          <p:sp>
            <p:nvSpPr>
              <p:cNvPr id="30" name="Pole tekstowe 674"/>
              <p:cNvSpPr txBox="1"/>
              <p:nvPr/>
            </p:nvSpPr>
            <p:spPr>
              <a:xfrm>
                <a:off x="615428" y="1292317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2 941</a:t>
                </a:r>
              </a:p>
            </p:txBody>
          </p:sp>
          <p:sp>
            <p:nvSpPr>
              <p:cNvPr id="31" name="Pole tekstowe 674"/>
              <p:cNvSpPr txBox="1"/>
              <p:nvPr/>
            </p:nvSpPr>
            <p:spPr>
              <a:xfrm>
                <a:off x="613450" y="1064707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5 941</a:t>
                </a:r>
              </a:p>
            </p:txBody>
          </p:sp>
        </p:grpSp>
        <p:sp>
          <p:nvSpPr>
            <p:cNvPr id="8" name="Prostokąt 7"/>
            <p:cNvSpPr/>
            <p:nvPr/>
          </p:nvSpPr>
          <p:spPr>
            <a:xfrm>
              <a:off x="2571750" y="227625"/>
              <a:ext cx="2196630" cy="1424301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ea typeface="Times New Roman"/>
                </a:rPr>
                <a:t> 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</a:endParaRPr>
            </a:p>
          </p:txBody>
        </p:sp>
        <p:sp>
          <p:nvSpPr>
            <p:cNvPr id="9" name="Pole tekstowe 11"/>
            <p:cNvSpPr txBox="1"/>
            <p:nvPr/>
          </p:nvSpPr>
          <p:spPr>
            <a:xfrm>
              <a:off x="4015197" y="334299"/>
              <a:ext cx="605558" cy="27299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solidFill>
                    <a:srgbClr val="000000"/>
                  </a:solidFill>
                  <a:effectLst/>
                  <a:ea typeface="Times New Roman"/>
                </a:rPr>
                <a:t>CU</a:t>
              </a:r>
            </a:p>
          </p:txBody>
        </p:sp>
        <p:sp>
          <p:nvSpPr>
            <p:cNvPr id="10" name="Pole tekstowe 12"/>
            <p:cNvSpPr txBox="1"/>
            <p:nvPr/>
          </p:nvSpPr>
          <p:spPr>
            <a:xfrm>
              <a:off x="3098576" y="892150"/>
              <a:ext cx="961768" cy="26112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pl-PL" sz="2400">
                  <a:solidFill>
                    <a:srgbClr val="000000"/>
                  </a:solidFill>
                  <a:effectLst/>
                  <a:ea typeface="Times New Roman"/>
                </a:rPr>
                <a:t>302</a:t>
              </a:r>
            </a:p>
          </p:txBody>
        </p:sp>
        <p:sp>
          <p:nvSpPr>
            <p:cNvPr id="11" name="Pole tekstowe 678"/>
            <p:cNvSpPr txBox="1"/>
            <p:nvPr/>
          </p:nvSpPr>
          <p:spPr>
            <a:xfrm>
              <a:off x="3090922" y="1226356"/>
              <a:ext cx="961256" cy="26085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pl-PL" sz="2400">
                  <a:solidFill>
                    <a:srgbClr val="000000"/>
                  </a:solidFill>
                  <a:effectLst/>
                  <a:ea typeface="Times New Roman"/>
                </a:rPr>
                <a:t>2 941</a:t>
              </a:r>
            </a:p>
          </p:txBody>
        </p:sp>
        <p:sp>
          <p:nvSpPr>
            <p:cNvPr id="12" name="Pole tekstowe 14"/>
            <p:cNvSpPr txBox="1"/>
            <p:nvPr/>
          </p:nvSpPr>
          <p:spPr>
            <a:xfrm>
              <a:off x="4228924" y="892149"/>
              <a:ext cx="451199" cy="29673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solidFill>
                    <a:srgbClr val="000000"/>
                  </a:solidFill>
                  <a:effectLst/>
                  <a:ea typeface="Times New Roman"/>
                </a:rPr>
                <a:t>PC</a:t>
              </a:r>
            </a:p>
          </p:txBody>
        </p:sp>
        <p:sp>
          <p:nvSpPr>
            <p:cNvPr id="13" name="Pole tekstowe 679"/>
            <p:cNvSpPr txBox="1"/>
            <p:nvPr/>
          </p:nvSpPr>
          <p:spPr>
            <a:xfrm>
              <a:off x="4218920" y="1202618"/>
              <a:ext cx="450787" cy="29639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solidFill>
                    <a:srgbClr val="000000"/>
                  </a:solidFill>
                  <a:effectLst/>
                  <a:ea typeface="Times New Roman"/>
                </a:rPr>
                <a:t>IR</a:t>
              </a:r>
            </a:p>
          </p:txBody>
        </p:sp>
        <p:grpSp>
          <p:nvGrpSpPr>
            <p:cNvPr id="14" name="Grupa 13"/>
            <p:cNvGrpSpPr/>
            <p:nvPr/>
          </p:nvGrpSpPr>
          <p:grpSpPr>
            <a:xfrm>
              <a:off x="2590800" y="1889160"/>
              <a:ext cx="2196160" cy="985144"/>
              <a:chOff x="2590800" y="1889160"/>
              <a:chExt cx="2196160" cy="985144"/>
            </a:xfrm>
          </p:grpSpPr>
          <p:sp>
            <p:nvSpPr>
              <p:cNvPr id="16" name="Prostokąt 15"/>
              <p:cNvSpPr/>
              <p:nvPr/>
            </p:nvSpPr>
            <p:spPr>
              <a:xfrm>
                <a:off x="2590800" y="1889160"/>
                <a:ext cx="2196160" cy="985144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</a:p>
            </p:txBody>
          </p:sp>
          <p:sp>
            <p:nvSpPr>
              <p:cNvPr id="17" name="Pole tekstowe 3"/>
              <p:cNvSpPr txBox="1"/>
              <p:nvPr/>
            </p:nvSpPr>
            <p:spPr>
              <a:xfrm>
                <a:off x="4016765" y="1996072"/>
                <a:ext cx="605428" cy="27297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ALU</a:t>
                </a:r>
              </a:p>
            </p:txBody>
          </p:sp>
          <p:sp>
            <p:nvSpPr>
              <p:cNvPr id="18" name="Pole tekstowe 678"/>
              <p:cNvSpPr txBox="1"/>
              <p:nvPr/>
            </p:nvSpPr>
            <p:spPr>
              <a:xfrm>
                <a:off x="3104560" y="2517777"/>
                <a:ext cx="961050" cy="26083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0005</a:t>
                </a:r>
              </a:p>
            </p:txBody>
          </p:sp>
          <p:sp>
            <p:nvSpPr>
              <p:cNvPr id="19" name="Pole tekstowe 679"/>
              <p:cNvSpPr txBox="1"/>
              <p:nvPr/>
            </p:nvSpPr>
            <p:spPr>
              <a:xfrm>
                <a:off x="4098314" y="2484518"/>
                <a:ext cx="560948" cy="29637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ACC</a:t>
                </a:r>
              </a:p>
            </p:txBody>
          </p:sp>
        </p:grpSp>
        <p:cxnSp>
          <p:nvCxnSpPr>
            <p:cNvPr id="15" name="Łącznik łamany 14"/>
            <p:cNvCxnSpPr/>
            <p:nvPr/>
          </p:nvCxnSpPr>
          <p:spPr>
            <a:xfrm flipV="1">
              <a:off x="1609725" y="1356781"/>
              <a:ext cx="1481197" cy="25294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631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sz="2700" i="1" dirty="0"/>
              <a:t>F   Wykonanie rozkazu 302, czyli wysłanie wyniku dodawania do komórki pamięci „941”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13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1187624" y="1760857"/>
            <a:ext cx="6775219" cy="4476454"/>
            <a:chOff x="180000" y="180000"/>
            <a:chExt cx="4639311" cy="2656204"/>
          </a:xfrm>
        </p:grpSpPr>
        <p:grpSp>
          <p:nvGrpSpPr>
            <p:cNvPr id="7" name="Grupa 6"/>
            <p:cNvGrpSpPr/>
            <p:nvPr/>
          </p:nvGrpSpPr>
          <p:grpSpPr>
            <a:xfrm>
              <a:off x="180000" y="191868"/>
              <a:ext cx="1686062" cy="2599350"/>
              <a:chOff x="0" y="11871"/>
              <a:chExt cx="1686296" cy="2600696"/>
            </a:xfrm>
          </p:grpSpPr>
          <p:sp>
            <p:nvSpPr>
              <p:cNvPr id="23" name="Prostokąt 22"/>
              <p:cNvSpPr/>
              <p:nvPr/>
            </p:nvSpPr>
            <p:spPr>
              <a:xfrm>
                <a:off x="0" y="11871"/>
                <a:ext cx="1686296" cy="2600696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24" name="Pole tekstowe 17"/>
              <p:cNvSpPr txBox="1"/>
              <p:nvPr/>
            </p:nvSpPr>
            <p:spPr>
              <a:xfrm>
                <a:off x="201881" y="154375"/>
                <a:ext cx="1341912" cy="32063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MEMORY</a:t>
                </a:r>
              </a:p>
            </p:txBody>
          </p:sp>
          <p:sp>
            <p:nvSpPr>
              <p:cNvPr id="25" name="Pole tekstowe 18"/>
              <p:cNvSpPr txBox="1"/>
              <p:nvPr/>
            </p:nvSpPr>
            <p:spPr>
              <a:xfrm>
                <a:off x="71253" y="783767"/>
                <a:ext cx="463138" cy="237507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300</a:t>
                </a:r>
              </a:p>
            </p:txBody>
          </p:sp>
          <p:sp>
            <p:nvSpPr>
              <p:cNvPr id="26" name="Pole tekstowe 673"/>
              <p:cNvSpPr txBox="1"/>
              <p:nvPr/>
            </p:nvSpPr>
            <p:spPr>
              <a:xfrm>
                <a:off x="84998" y="2127549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941</a:t>
                </a:r>
              </a:p>
            </p:txBody>
          </p:sp>
          <p:sp>
            <p:nvSpPr>
              <p:cNvPr id="27" name="Pole tekstowe 673"/>
              <p:cNvSpPr txBox="1"/>
              <p:nvPr/>
            </p:nvSpPr>
            <p:spPr>
              <a:xfrm>
                <a:off x="83019" y="1864313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940</a:t>
                </a:r>
              </a:p>
            </p:txBody>
          </p:sp>
          <p:sp>
            <p:nvSpPr>
              <p:cNvPr id="28" name="Pole tekstowe 673"/>
              <p:cNvSpPr txBox="1"/>
              <p:nvPr/>
            </p:nvSpPr>
            <p:spPr>
              <a:xfrm>
                <a:off x="45416" y="1268564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302</a:t>
                </a:r>
              </a:p>
            </p:txBody>
          </p:sp>
          <p:sp>
            <p:nvSpPr>
              <p:cNvPr id="29" name="Pole tekstowe 673"/>
              <p:cNvSpPr txBox="1"/>
              <p:nvPr/>
            </p:nvSpPr>
            <p:spPr>
              <a:xfrm>
                <a:off x="67186" y="1029082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301</a:t>
                </a:r>
              </a:p>
            </p:txBody>
          </p:sp>
          <p:sp>
            <p:nvSpPr>
              <p:cNvPr id="30" name="Pole tekstowe 23"/>
              <p:cNvSpPr txBox="1"/>
              <p:nvPr/>
            </p:nvSpPr>
            <p:spPr>
              <a:xfrm>
                <a:off x="617517" y="819393"/>
                <a:ext cx="795647" cy="24938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1 940</a:t>
                </a:r>
              </a:p>
            </p:txBody>
          </p:sp>
          <p:sp>
            <p:nvSpPr>
              <p:cNvPr id="31" name="Pole tekstowe 674"/>
              <p:cNvSpPr txBox="1"/>
              <p:nvPr/>
            </p:nvSpPr>
            <p:spPr>
              <a:xfrm>
                <a:off x="607513" y="2080047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0005</a:t>
                </a:r>
              </a:p>
            </p:txBody>
          </p:sp>
          <p:sp>
            <p:nvSpPr>
              <p:cNvPr id="32" name="Pole tekstowe 674"/>
              <p:cNvSpPr txBox="1"/>
              <p:nvPr/>
            </p:nvSpPr>
            <p:spPr>
              <a:xfrm>
                <a:off x="605533" y="1840562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0003</a:t>
                </a:r>
              </a:p>
            </p:txBody>
          </p:sp>
          <p:sp>
            <p:nvSpPr>
              <p:cNvPr id="33" name="Pole tekstowe 674"/>
              <p:cNvSpPr txBox="1"/>
              <p:nvPr/>
            </p:nvSpPr>
            <p:spPr>
              <a:xfrm>
                <a:off x="615428" y="1292317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2 941</a:t>
                </a:r>
              </a:p>
            </p:txBody>
          </p:sp>
          <p:sp>
            <p:nvSpPr>
              <p:cNvPr id="34" name="Pole tekstowe 674"/>
              <p:cNvSpPr txBox="1"/>
              <p:nvPr/>
            </p:nvSpPr>
            <p:spPr>
              <a:xfrm>
                <a:off x="613450" y="1064707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5 941</a:t>
                </a:r>
              </a:p>
            </p:txBody>
          </p:sp>
        </p:grpSp>
        <p:grpSp>
          <p:nvGrpSpPr>
            <p:cNvPr id="8" name="Grupa 7"/>
            <p:cNvGrpSpPr/>
            <p:nvPr/>
          </p:nvGrpSpPr>
          <p:grpSpPr>
            <a:xfrm>
              <a:off x="2602231" y="180000"/>
              <a:ext cx="2196630" cy="1424301"/>
              <a:chOff x="2422231" y="0"/>
              <a:chExt cx="2196931" cy="1424973"/>
            </a:xfrm>
          </p:grpSpPr>
          <p:sp>
            <p:nvSpPr>
              <p:cNvPr id="15" name="Prostokąt 14"/>
              <p:cNvSpPr/>
              <p:nvPr/>
            </p:nvSpPr>
            <p:spPr>
              <a:xfrm>
                <a:off x="2422231" y="0"/>
                <a:ext cx="2196931" cy="1424973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16" name="Pole tekstowe 11"/>
              <p:cNvSpPr txBox="1"/>
              <p:nvPr/>
            </p:nvSpPr>
            <p:spPr>
              <a:xfrm>
                <a:off x="3835391" y="154372"/>
                <a:ext cx="605641" cy="273119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CU</a:t>
                </a:r>
              </a:p>
            </p:txBody>
          </p:sp>
          <p:sp>
            <p:nvSpPr>
              <p:cNvPr id="17" name="Pole tekstowe 12"/>
              <p:cNvSpPr txBox="1"/>
              <p:nvPr/>
            </p:nvSpPr>
            <p:spPr>
              <a:xfrm>
                <a:off x="2909118" y="712486"/>
                <a:ext cx="961900" cy="26124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302</a:t>
                </a:r>
              </a:p>
            </p:txBody>
          </p:sp>
          <p:sp>
            <p:nvSpPr>
              <p:cNvPr id="18" name="Pole tekstowe 678"/>
              <p:cNvSpPr txBox="1"/>
              <p:nvPr/>
            </p:nvSpPr>
            <p:spPr>
              <a:xfrm>
                <a:off x="2910989" y="1046850"/>
                <a:ext cx="961388" cy="26097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2 941</a:t>
                </a:r>
              </a:p>
            </p:txBody>
          </p:sp>
          <p:sp>
            <p:nvSpPr>
              <p:cNvPr id="19" name="Pole tekstowe 14"/>
              <p:cNvSpPr txBox="1"/>
              <p:nvPr/>
            </p:nvSpPr>
            <p:spPr>
              <a:xfrm>
                <a:off x="4049147" y="712485"/>
                <a:ext cx="451261" cy="29687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PC</a:t>
                </a:r>
              </a:p>
            </p:txBody>
          </p:sp>
          <p:sp>
            <p:nvSpPr>
              <p:cNvPr id="20" name="Pole tekstowe 679"/>
              <p:cNvSpPr txBox="1"/>
              <p:nvPr/>
            </p:nvSpPr>
            <p:spPr>
              <a:xfrm>
                <a:off x="4039142" y="1023100"/>
                <a:ext cx="450849" cy="29653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IR</a:t>
                </a:r>
              </a:p>
            </p:txBody>
          </p:sp>
          <p:sp>
            <p:nvSpPr>
              <p:cNvPr id="21" name="Pole tekstowe 12"/>
              <p:cNvSpPr txBox="1"/>
              <p:nvPr/>
            </p:nvSpPr>
            <p:spPr>
              <a:xfrm>
                <a:off x="3048642" y="353400"/>
                <a:ext cx="409575" cy="31432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+ 1</a:t>
                </a:r>
              </a:p>
            </p:txBody>
          </p:sp>
          <p:cxnSp>
            <p:nvCxnSpPr>
              <p:cNvPr id="22" name="Łącznik łamany 21"/>
              <p:cNvCxnSpPr/>
              <p:nvPr/>
            </p:nvCxnSpPr>
            <p:spPr>
              <a:xfrm rot="10800000" flipV="1">
                <a:off x="2909117" y="510563"/>
                <a:ext cx="139524" cy="332546"/>
              </a:xfrm>
              <a:prstGeom prst="bentConnector3">
                <a:avLst>
                  <a:gd name="adj1" fmla="val 263843"/>
                </a:avLst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a 8"/>
            <p:cNvGrpSpPr/>
            <p:nvPr/>
          </p:nvGrpSpPr>
          <p:grpSpPr>
            <a:xfrm>
              <a:off x="2623151" y="1851060"/>
              <a:ext cx="2196160" cy="985144"/>
              <a:chOff x="2642201" y="1870110"/>
              <a:chExt cx="2196160" cy="985144"/>
            </a:xfrm>
          </p:grpSpPr>
          <p:sp>
            <p:nvSpPr>
              <p:cNvPr id="11" name="Prostokąt 10"/>
              <p:cNvSpPr/>
              <p:nvPr/>
            </p:nvSpPr>
            <p:spPr>
              <a:xfrm>
                <a:off x="2642201" y="1870110"/>
                <a:ext cx="2196160" cy="985144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12" name="Pole tekstowe 3"/>
              <p:cNvSpPr txBox="1"/>
              <p:nvPr/>
            </p:nvSpPr>
            <p:spPr>
              <a:xfrm>
                <a:off x="4016765" y="1996072"/>
                <a:ext cx="605428" cy="27297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ALU</a:t>
                </a:r>
              </a:p>
            </p:txBody>
          </p:sp>
          <p:sp>
            <p:nvSpPr>
              <p:cNvPr id="13" name="Pole tekstowe 678"/>
              <p:cNvSpPr txBox="1"/>
              <p:nvPr/>
            </p:nvSpPr>
            <p:spPr>
              <a:xfrm>
                <a:off x="3028360" y="2517777"/>
                <a:ext cx="961050" cy="26083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0005</a:t>
                </a:r>
              </a:p>
            </p:txBody>
          </p:sp>
          <p:sp>
            <p:nvSpPr>
              <p:cNvPr id="14" name="Pole tekstowe 679"/>
              <p:cNvSpPr txBox="1"/>
              <p:nvPr/>
            </p:nvSpPr>
            <p:spPr>
              <a:xfrm>
                <a:off x="4098314" y="2484518"/>
                <a:ext cx="560948" cy="29637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ACC</a:t>
                </a:r>
              </a:p>
            </p:txBody>
          </p:sp>
        </p:grpSp>
        <p:cxnSp>
          <p:nvCxnSpPr>
            <p:cNvPr id="10" name="Łącznik łamany 9"/>
            <p:cNvCxnSpPr/>
            <p:nvPr/>
          </p:nvCxnSpPr>
          <p:spPr>
            <a:xfrm rot="10800000">
              <a:off x="1582340" y="2383370"/>
              <a:ext cx="1426971" cy="24577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941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System komputerowy zbudowany w oparciu o architekturę von Neumanna powinien:</a:t>
            </a:r>
          </a:p>
          <a:p>
            <a:pPr lvl="1" fontAlgn="base"/>
            <a:r>
              <a:rPr lang="pl-PL" dirty="0"/>
              <a:t>mieć skończoną i funkcjonalnie pełną listę rozkazów</a:t>
            </a:r>
          </a:p>
          <a:p>
            <a:pPr lvl="1" fontAlgn="base"/>
            <a:r>
              <a:rPr lang="pl-PL" dirty="0"/>
              <a:t>mieć możliwość wprowadzenia programu do systemu komputerowego poprzez urządzenie zewnętrzne i jego przechowywanie  w pamięci w sposób identyczny do przechowywania danych </a:t>
            </a:r>
          </a:p>
          <a:p>
            <a:pPr lvl="1" fontAlgn="base"/>
            <a:r>
              <a:rPr lang="pl-PL" dirty="0"/>
              <a:t>dane i instrukcje w takim systemie powinny być jednakowo dostępne dla procesora</a:t>
            </a:r>
          </a:p>
          <a:p>
            <a:pPr lvl="1" fontAlgn="base"/>
            <a:r>
              <a:rPr lang="pl-PL" dirty="0"/>
              <a:t>informacja jest przetwarzana dzięki sekwencyjnemu odczytywaniu instrukcji z pamięci i wykonywaniu tych instrukcji w procesorze.</a:t>
            </a:r>
          </a:p>
          <a:p>
            <a:pPr lvl="1"/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14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1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solidFill>
                  <a:srgbClr val="FF0000"/>
                </a:solidFill>
                <a:latin typeface="+mj-lt"/>
              </a:rPr>
              <a:t>X </a:t>
            </a:r>
            <a:r>
              <a:rPr lang="pl-PL" sz="2800" dirty="0">
                <a:latin typeface="+mj-lt"/>
              </a:rPr>
              <a:t>1.3	Model Harvard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Architektura harwardzka – w odróżnieniu od architektury von Neumanna pamięć danych programu jest oddzielona od pamięci rozkazów.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15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45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16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827584" y="1772817"/>
            <a:ext cx="7776864" cy="4032448"/>
            <a:chOff x="214506" y="465828"/>
            <a:chExt cx="4934897" cy="2465520"/>
          </a:xfrm>
        </p:grpSpPr>
        <p:grpSp>
          <p:nvGrpSpPr>
            <p:cNvPr id="7" name="Grupa 6"/>
            <p:cNvGrpSpPr/>
            <p:nvPr/>
          </p:nvGrpSpPr>
          <p:grpSpPr>
            <a:xfrm>
              <a:off x="2087592" y="465828"/>
              <a:ext cx="1173192" cy="483078"/>
              <a:chOff x="2096219" y="888522"/>
              <a:chExt cx="1173192" cy="483078"/>
            </a:xfrm>
          </p:grpSpPr>
          <p:sp>
            <p:nvSpPr>
              <p:cNvPr id="24" name="Prostokąt 23"/>
              <p:cNvSpPr/>
              <p:nvPr/>
            </p:nvSpPr>
            <p:spPr>
              <a:xfrm>
                <a:off x="2096219" y="888522"/>
                <a:ext cx="1173192" cy="4830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 sz="2400"/>
              </a:p>
            </p:txBody>
          </p:sp>
          <p:sp>
            <p:nvSpPr>
              <p:cNvPr id="25" name="Pole tekstowe 20"/>
              <p:cNvSpPr txBox="1"/>
              <p:nvPr/>
            </p:nvSpPr>
            <p:spPr>
              <a:xfrm>
                <a:off x="2294626" y="974785"/>
                <a:ext cx="707366" cy="37093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ALU</a:t>
                </a:r>
              </a:p>
            </p:txBody>
          </p:sp>
        </p:grpSp>
        <p:grpSp>
          <p:nvGrpSpPr>
            <p:cNvPr id="8" name="Grupa 7"/>
            <p:cNvGrpSpPr/>
            <p:nvPr/>
          </p:nvGrpSpPr>
          <p:grpSpPr>
            <a:xfrm>
              <a:off x="2103691" y="1465336"/>
              <a:ext cx="1172845" cy="482600"/>
              <a:chOff x="0" y="0"/>
              <a:chExt cx="1173192" cy="483078"/>
            </a:xfrm>
          </p:grpSpPr>
          <p:sp>
            <p:nvSpPr>
              <p:cNvPr id="22" name="Prostokąt 21"/>
              <p:cNvSpPr/>
              <p:nvPr/>
            </p:nvSpPr>
            <p:spPr>
              <a:xfrm>
                <a:off x="0" y="0"/>
                <a:ext cx="1173192" cy="483078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Pole tekstowe 3"/>
              <p:cNvSpPr txBox="1"/>
              <p:nvPr/>
            </p:nvSpPr>
            <p:spPr>
              <a:xfrm>
                <a:off x="198407" y="86263"/>
                <a:ext cx="707366" cy="37093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CU</a:t>
                </a:r>
              </a:p>
            </p:txBody>
          </p:sp>
        </p:grpSp>
        <p:grpSp>
          <p:nvGrpSpPr>
            <p:cNvPr id="9" name="Grupa 8"/>
            <p:cNvGrpSpPr/>
            <p:nvPr/>
          </p:nvGrpSpPr>
          <p:grpSpPr>
            <a:xfrm>
              <a:off x="2129570" y="2448748"/>
              <a:ext cx="1172845" cy="482600"/>
              <a:chOff x="0" y="0"/>
              <a:chExt cx="1173192" cy="483078"/>
            </a:xfrm>
          </p:grpSpPr>
          <p:sp>
            <p:nvSpPr>
              <p:cNvPr id="20" name="Prostokąt 19"/>
              <p:cNvSpPr/>
              <p:nvPr/>
            </p:nvSpPr>
            <p:spPr>
              <a:xfrm>
                <a:off x="0" y="0"/>
                <a:ext cx="1173192" cy="483078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Pole tekstowe 3"/>
              <p:cNvSpPr txBox="1"/>
              <p:nvPr/>
            </p:nvSpPr>
            <p:spPr>
              <a:xfrm>
                <a:off x="198407" y="86263"/>
                <a:ext cx="707366" cy="37093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I/O</a:t>
                </a:r>
              </a:p>
            </p:txBody>
          </p:sp>
        </p:grpSp>
        <p:grpSp>
          <p:nvGrpSpPr>
            <p:cNvPr id="10" name="Grupa 9"/>
            <p:cNvGrpSpPr/>
            <p:nvPr/>
          </p:nvGrpSpPr>
          <p:grpSpPr>
            <a:xfrm>
              <a:off x="214506" y="1370446"/>
              <a:ext cx="1329622" cy="682641"/>
              <a:chOff x="214506" y="1370446"/>
              <a:chExt cx="1329622" cy="682641"/>
            </a:xfrm>
          </p:grpSpPr>
          <p:sp>
            <p:nvSpPr>
              <p:cNvPr id="18" name="Prostokąt 17"/>
              <p:cNvSpPr/>
              <p:nvPr/>
            </p:nvSpPr>
            <p:spPr>
              <a:xfrm>
                <a:off x="214506" y="1370446"/>
                <a:ext cx="1329622" cy="682641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19" name="Pole tekstowe 3"/>
              <p:cNvSpPr txBox="1"/>
              <p:nvPr/>
            </p:nvSpPr>
            <p:spPr>
              <a:xfrm>
                <a:off x="335216" y="1430744"/>
                <a:ext cx="1088143" cy="59646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Instructions Memory</a:t>
                </a:r>
              </a:p>
            </p:txBody>
          </p:sp>
        </p:grpSp>
        <p:grpSp>
          <p:nvGrpSpPr>
            <p:cNvPr id="11" name="Grupa 10"/>
            <p:cNvGrpSpPr/>
            <p:nvPr/>
          </p:nvGrpSpPr>
          <p:grpSpPr>
            <a:xfrm>
              <a:off x="3820348" y="1370446"/>
              <a:ext cx="1329055" cy="682625"/>
              <a:chOff x="0" y="0"/>
              <a:chExt cx="1329622" cy="682641"/>
            </a:xfrm>
          </p:grpSpPr>
          <p:sp>
            <p:nvSpPr>
              <p:cNvPr id="16" name="Prostokąt 15"/>
              <p:cNvSpPr/>
              <p:nvPr/>
            </p:nvSpPr>
            <p:spPr>
              <a:xfrm>
                <a:off x="0" y="0"/>
                <a:ext cx="1329622" cy="682641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17" name="Pole tekstowe 3"/>
              <p:cNvSpPr txBox="1"/>
              <p:nvPr/>
            </p:nvSpPr>
            <p:spPr>
              <a:xfrm>
                <a:off x="120710" y="60298"/>
                <a:ext cx="1088143" cy="59646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Data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 Memory</a:t>
                </a:r>
              </a:p>
            </p:txBody>
          </p:sp>
        </p:grpSp>
        <p:sp>
          <p:nvSpPr>
            <p:cNvPr id="12" name="Strzałka w lewo i prawo 11"/>
            <p:cNvSpPr/>
            <p:nvPr/>
          </p:nvSpPr>
          <p:spPr>
            <a:xfrm>
              <a:off x="1570007" y="1595887"/>
              <a:ext cx="508959" cy="250166"/>
            </a:xfrm>
            <a:prstGeom prst="left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400"/>
            </a:p>
          </p:txBody>
        </p:sp>
        <p:sp>
          <p:nvSpPr>
            <p:cNvPr id="13" name="Strzałka w lewo i prawo 12"/>
            <p:cNvSpPr/>
            <p:nvPr/>
          </p:nvSpPr>
          <p:spPr>
            <a:xfrm>
              <a:off x="3294136" y="1586106"/>
              <a:ext cx="508635" cy="249555"/>
            </a:xfrm>
            <a:prstGeom prst="left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14" name="Strzałka w górę i w dół 13"/>
            <p:cNvSpPr/>
            <p:nvPr/>
          </p:nvSpPr>
          <p:spPr>
            <a:xfrm>
              <a:off x="2562045" y="983412"/>
              <a:ext cx="232913" cy="448573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400"/>
            </a:p>
          </p:txBody>
        </p:sp>
        <p:sp>
          <p:nvSpPr>
            <p:cNvPr id="15" name="Strzałka w górę i w dół 14"/>
            <p:cNvSpPr/>
            <p:nvPr/>
          </p:nvSpPr>
          <p:spPr>
            <a:xfrm>
              <a:off x="2569517" y="1974294"/>
              <a:ext cx="232410" cy="448310"/>
            </a:xfrm>
            <a:prstGeom prst="up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10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1.4	Realizacja, implementacja, architektura - warstwowy model komputera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err="1"/>
              <a:t>Realizacja</a:t>
            </a:r>
            <a:r>
              <a:rPr lang="en-US" dirty="0"/>
              <a:t> – </a:t>
            </a:r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umożliwiają</a:t>
            </a:r>
            <a:r>
              <a:rPr lang="en-US" dirty="0"/>
              <a:t>: </a:t>
            </a:r>
            <a:endParaRPr lang="pl-PL" dirty="0"/>
          </a:p>
          <a:p>
            <a:pPr lvl="1"/>
            <a:r>
              <a:rPr lang="pl-PL" dirty="0"/>
              <a:t>rozbudowę i wbudowanie różnych funkcjonalności  (cache, specjalizowane układy / bloki – np. zmiennoprzecinkowe jednostki) </a:t>
            </a:r>
          </a:p>
          <a:p>
            <a:pPr lvl="1"/>
            <a:r>
              <a:rPr lang="pl-PL" dirty="0"/>
              <a:t>zwiększenie szybkości działania </a:t>
            </a:r>
          </a:p>
          <a:p>
            <a:pPr lvl="1"/>
            <a:r>
              <a:rPr lang="pl-PL" dirty="0"/>
              <a:t>miniaturyzację</a:t>
            </a:r>
          </a:p>
          <a:p>
            <a:pPr lvl="1"/>
            <a:r>
              <a:rPr lang="pl-PL" dirty="0"/>
              <a:t>ograniczenie mocy wydzielanej itd.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17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0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Implementacja</a:t>
            </a:r>
            <a:r>
              <a:rPr lang="en-US" dirty="0"/>
              <a:t> / </a:t>
            </a:r>
            <a:r>
              <a:rPr lang="en-US" dirty="0" err="1"/>
              <a:t>organizacja</a:t>
            </a:r>
            <a:r>
              <a:rPr lang="en-US" dirty="0"/>
              <a:t> / </a:t>
            </a:r>
            <a:r>
              <a:rPr lang="en-US" dirty="0" err="1"/>
              <a:t>organizacja</a:t>
            </a:r>
            <a:r>
              <a:rPr lang="en-US" dirty="0"/>
              <a:t> </a:t>
            </a:r>
            <a:r>
              <a:rPr lang="en-US" dirty="0" err="1"/>
              <a:t>logiczna</a:t>
            </a:r>
            <a:r>
              <a:rPr lang="en-US" dirty="0"/>
              <a:t> –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współdziałanie</a:t>
            </a:r>
            <a:r>
              <a:rPr lang="en-US" dirty="0"/>
              <a:t> </a:t>
            </a:r>
            <a:r>
              <a:rPr lang="en-US" dirty="0" err="1"/>
              <a:t>bloków</a:t>
            </a:r>
            <a:r>
              <a:rPr lang="en-US" dirty="0"/>
              <a:t> </a:t>
            </a:r>
            <a:r>
              <a:rPr lang="en-US" dirty="0" err="1"/>
              <a:t>funkcjonalnych</a:t>
            </a:r>
            <a:r>
              <a:rPr lang="en-US" dirty="0"/>
              <a:t> </a:t>
            </a:r>
            <a:r>
              <a:rPr lang="en-US" dirty="0" err="1"/>
              <a:t>komputera</a:t>
            </a:r>
            <a:r>
              <a:rPr lang="en-US" dirty="0"/>
              <a:t>  ≡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przechowywania</a:t>
            </a:r>
            <a:r>
              <a:rPr lang="en-US" dirty="0"/>
              <a:t> </a:t>
            </a:r>
            <a:r>
              <a:rPr lang="en-US" dirty="0" err="1"/>
              <a:t>informacji</a:t>
            </a:r>
            <a:r>
              <a:rPr lang="en-US" dirty="0"/>
              <a:t> +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harmonogram</a:t>
            </a:r>
            <a:r>
              <a:rPr lang="en-US" dirty="0"/>
              <a:t> </a:t>
            </a:r>
            <a:r>
              <a:rPr lang="en-US" dirty="0" err="1"/>
              <a:t>przepływu</a:t>
            </a:r>
            <a:r>
              <a:rPr lang="en-US" dirty="0"/>
              <a:t> w </a:t>
            </a:r>
            <a:r>
              <a:rPr lang="en-US" dirty="0" err="1"/>
              <a:t>strukturze</a:t>
            </a:r>
            <a:r>
              <a:rPr lang="en-US" dirty="0"/>
              <a:t> </a:t>
            </a:r>
            <a:r>
              <a:rPr lang="en-US" dirty="0" err="1"/>
              <a:t>komputera</a:t>
            </a:r>
            <a:endParaRPr lang="pl-PL" dirty="0"/>
          </a:p>
          <a:p>
            <a:pPr lvl="0"/>
            <a:r>
              <a:rPr lang="en-US" dirty="0" err="1"/>
              <a:t>Organizacja</a:t>
            </a:r>
            <a:r>
              <a:rPr lang="en-US" dirty="0"/>
              <a:t> </a:t>
            </a:r>
            <a:r>
              <a:rPr lang="en-US" dirty="0" err="1"/>
              <a:t>komputera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opisana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różnych</a:t>
            </a:r>
            <a:r>
              <a:rPr lang="en-US" dirty="0"/>
              <a:t> </a:t>
            </a:r>
            <a:r>
              <a:rPr lang="en-US" dirty="0" err="1"/>
              <a:t>poziomach</a:t>
            </a:r>
            <a:r>
              <a:rPr lang="en-US" dirty="0"/>
              <a:t> </a:t>
            </a:r>
            <a:r>
              <a:rPr lang="en-US" dirty="0" err="1"/>
              <a:t>szczegółowości</a:t>
            </a:r>
            <a:r>
              <a:rPr lang="en-US" dirty="0"/>
              <a:t>  </a:t>
            </a:r>
            <a:r>
              <a:rPr lang="en-US" dirty="0" err="1"/>
              <a:t>struktury</a:t>
            </a:r>
            <a:r>
              <a:rPr lang="en-US" dirty="0"/>
              <a:t> 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18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33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19</a:t>
            </a:fld>
            <a:endParaRPr lang="pl-PL" dirty="0"/>
          </a:p>
        </p:txBody>
      </p:sp>
      <p:grpSp>
        <p:nvGrpSpPr>
          <p:cNvPr id="6" name="Kanwa 5131"/>
          <p:cNvGrpSpPr/>
          <p:nvPr/>
        </p:nvGrpSpPr>
        <p:grpSpPr>
          <a:xfrm>
            <a:off x="251520" y="404664"/>
            <a:ext cx="8676456" cy="6192688"/>
            <a:chOff x="0" y="0"/>
            <a:chExt cx="5038725" cy="4267200"/>
          </a:xfrm>
        </p:grpSpPr>
        <p:sp>
          <p:nvSpPr>
            <p:cNvPr id="7" name="Prostokąt 6"/>
            <p:cNvSpPr/>
            <p:nvPr/>
          </p:nvSpPr>
          <p:spPr>
            <a:xfrm>
              <a:off x="0" y="0"/>
              <a:ext cx="5038725" cy="4267200"/>
            </a:xfrm>
            <a:prstGeom prst="rect">
              <a:avLst/>
            </a:prstGeom>
          </p:spPr>
        </p:sp>
        <p:sp>
          <p:nvSpPr>
            <p:cNvPr id="8" name="Pole tekstowe 5132"/>
            <p:cNvSpPr txBox="1"/>
            <p:nvPr/>
          </p:nvSpPr>
          <p:spPr>
            <a:xfrm>
              <a:off x="1594713" y="343815"/>
              <a:ext cx="1923898" cy="4023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KOMPUTER</a:t>
              </a:r>
              <a:endParaRPr lang="pl-PL" sz="2000">
                <a:solidFill>
                  <a:srgbClr val="000000"/>
                </a:solidFill>
                <a:effectLst/>
                <a:latin typeface="Garamond"/>
                <a:ea typeface="Times New Roman"/>
                <a:cs typeface="Times New Roman"/>
              </a:endParaRPr>
            </a:p>
          </p:txBody>
        </p:sp>
        <p:sp>
          <p:nvSpPr>
            <p:cNvPr id="9" name="Pole tekstowe 5132"/>
            <p:cNvSpPr txBox="1"/>
            <p:nvPr/>
          </p:nvSpPr>
          <p:spPr>
            <a:xfrm>
              <a:off x="1163116" y="991987"/>
              <a:ext cx="2801722" cy="463738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BLOKI FUNKCJONALNE</a:t>
              </a:r>
            </a:p>
            <a:p>
              <a:pPr algn="ctr">
                <a:spcAft>
                  <a:spcPts val="0"/>
                </a:spcAft>
              </a:pPr>
              <a:r>
                <a:rPr lang="pl-PL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(block level)</a:t>
              </a:r>
            </a:p>
            <a:p>
              <a:pPr algn="ctr">
                <a:lnSpc>
                  <a:spcPct val="200000"/>
                </a:lnSpc>
                <a:spcAft>
                  <a:spcPts val="0"/>
                </a:spcAft>
              </a:pPr>
              <a:r>
                <a:rPr lang="pl-PL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0" name="Pole tekstowe 5132"/>
            <p:cNvSpPr txBox="1"/>
            <p:nvPr/>
          </p:nvSpPr>
          <p:spPr>
            <a:xfrm>
              <a:off x="1163115" y="1679615"/>
              <a:ext cx="2794407" cy="661249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REJESTRY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(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register-transfer level; RTL)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i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[hardware description/design level; HDL]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200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Pole tekstowe 5132"/>
            <p:cNvSpPr txBox="1"/>
            <p:nvPr/>
          </p:nvSpPr>
          <p:spPr>
            <a:xfrm>
              <a:off x="1174867" y="2543023"/>
              <a:ext cx="2794000" cy="66103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UKŁADY LOGICZNE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(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gate level)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200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Pole tekstowe 5132"/>
            <p:cNvSpPr txBox="1"/>
            <p:nvPr/>
          </p:nvSpPr>
          <p:spPr>
            <a:xfrm>
              <a:off x="1182182" y="3435264"/>
              <a:ext cx="2794000" cy="66103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ELEKTRONIKA 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(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electronic circuits level)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200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pl-PL" sz="20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13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1.1 „Klasyczny” komputer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pl-PL" sz="2400" dirty="0"/>
              <a:t>Przetwarzanie informacji (wejście, wyjście) sterowane informacją – czarna skrzynka</a:t>
            </a:r>
          </a:p>
          <a:p>
            <a:pPr lvl="0" fontAlgn="base"/>
            <a:r>
              <a:rPr lang="en-US" sz="2400" dirty="0" err="1"/>
              <a:t>Przetwarzanie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ciągach</a:t>
            </a:r>
            <a:r>
              <a:rPr lang="en-US" sz="2400" dirty="0"/>
              <a:t> </a:t>
            </a:r>
            <a:r>
              <a:rPr lang="en-US" sz="2400" dirty="0" err="1"/>
              <a:t>liczb</a:t>
            </a:r>
            <a:r>
              <a:rPr lang="en-US" sz="2400" dirty="0"/>
              <a:t> </a:t>
            </a:r>
            <a:r>
              <a:rPr lang="en-US" sz="2400" dirty="0" err="1"/>
              <a:t>zerojedynkowych</a:t>
            </a:r>
            <a:r>
              <a:rPr lang="en-US" sz="2400" dirty="0"/>
              <a:t> </a:t>
            </a:r>
            <a:endParaRPr lang="pl-PL" sz="2400" dirty="0"/>
          </a:p>
          <a:p>
            <a:pPr lvl="0" fontAlgn="base"/>
            <a:r>
              <a:rPr lang="pl-PL" sz="2400" dirty="0"/>
              <a:t>Przetwarzanie w oparciu program – od ENIAC (1946) -  </a:t>
            </a:r>
            <a:r>
              <a:rPr lang="pl-PL" sz="2400" dirty="0" err="1"/>
              <a:t>programmed</a:t>
            </a:r>
            <a:r>
              <a:rPr lang="pl-PL" sz="2400" dirty="0"/>
              <a:t> </a:t>
            </a:r>
            <a:r>
              <a:rPr lang="pl-PL" sz="2400" dirty="0" err="1"/>
              <a:t>computing</a:t>
            </a:r>
            <a:r>
              <a:rPr lang="pl-PL" sz="2400" dirty="0"/>
              <a:t>, tzn. algorytm (zbiór precyzyjnych reguł) precyzyjnie zakodowany w program,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24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l-PL" b="1" u="sng" dirty="0"/>
              <a:t>Architektura</a:t>
            </a:r>
            <a:r>
              <a:rPr lang="pl-PL" dirty="0"/>
              <a:t>  - opis zachowania się komputera z punktu widzenia użytkownika - abstrahujący od jego organizacji logicznej</a:t>
            </a:r>
          </a:p>
          <a:p>
            <a:pPr lvl="0"/>
            <a:r>
              <a:rPr lang="pl-PL" dirty="0"/>
              <a:t>Użytkownik działa w języku wysokiego poziomu i nie chce znać budowy komputera, a „architektura” interpretuje te ‘zapisy” do poziomu języka maszynowego (język programowania w kodzie binarny zrozumiały bezpośrednio przez CPU) opisującego zachowanie sprzętu w oparciu, o który działa oprogramowanie. 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20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044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21</a:t>
            </a:fld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087217F-07A8-7341-A64C-4624EDF2799D}"/>
              </a:ext>
            </a:extLst>
          </p:cNvPr>
          <p:cNvSpPr/>
          <p:nvPr/>
        </p:nvSpPr>
        <p:spPr>
          <a:xfrm>
            <a:off x="457200" y="476672"/>
            <a:ext cx="843528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</a:rPr>
              <a:t>X </a:t>
            </a:r>
            <a:r>
              <a:rPr lang="en-US" sz="2800" dirty="0" err="1"/>
              <a:t>Atrybuty</a:t>
            </a:r>
            <a:r>
              <a:rPr lang="en-US" sz="2800" dirty="0"/>
              <a:t> </a:t>
            </a:r>
            <a:r>
              <a:rPr lang="en-US" sz="2800" dirty="0" err="1"/>
              <a:t>architektury</a:t>
            </a:r>
            <a:r>
              <a:rPr lang="en-US" sz="2800" dirty="0"/>
              <a:t> - (</a:t>
            </a:r>
            <a:r>
              <a:rPr lang="en-US" sz="2800" i="1" dirty="0"/>
              <a:t>Instruction-Set Architecture</a:t>
            </a:r>
            <a:r>
              <a:rPr lang="en-US" sz="2800" dirty="0"/>
              <a:t>) [WK]</a:t>
            </a:r>
            <a:endParaRPr lang="pl-PL" sz="2800" dirty="0"/>
          </a:p>
          <a:p>
            <a:r>
              <a:rPr lang="en-US" sz="2400" dirty="0"/>
              <a:t> </a:t>
            </a:r>
            <a:endParaRPr lang="pl-PL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Lista rozkazów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Formaty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Struktura rozkazu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Sposoby adresowania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System przerwań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Rejestry i pamięć</a:t>
            </a:r>
          </a:p>
          <a:p>
            <a:pPr lvl="0"/>
            <a:endParaRPr lang="pl-PL" sz="2400" dirty="0"/>
          </a:p>
          <a:p>
            <a:pPr lvl="0"/>
            <a:r>
              <a:rPr lang="pl-PL" sz="2400" dirty="0"/>
              <a:t>Dąży się do zachowania np. listy rozkazów przy zmianach </a:t>
            </a:r>
            <a:r>
              <a:rPr lang="pl-PL" sz="2400" b="1" dirty="0"/>
              <a:t>organizacji</a:t>
            </a:r>
            <a:r>
              <a:rPr lang="pl-PL" sz="2400" dirty="0"/>
              <a:t>, np. liczby rejestrów, długości słowa </a:t>
            </a:r>
          </a:p>
          <a:p>
            <a:pPr lvl="0"/>
            <a:endParaRPr lang="pl-PL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2400" dirty="0"/>
              <a:t>Architektura decyduje o kompatybilności komputerów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777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pl-PL" sz="2800" dirty="0"/>
              <a:t>Model warstwowy komputera  </a:t>
            </a:r>
            <a:r>
              <a:rPr lang="en-US" sz="2800" dirty="0">
                <a:sym typeface="Wingdings"/>
              </a:rPr>
              <a:t> </a:t>
            </a:r>
            <a:r>
              <a:rPr lang="pl-PL" sz="2800" b="1" u="sng" dirty="0"/>
              <a:t>Języki </a:t>
            </a:r>
            <a:r>
              <a:rPr lang="pl-PL" sz="2800" dirty="0"/>
              <a:t>i tłumaczenia / interpretacje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/>
              <a:t>Model warstwowy: </a:t>
            </a:r>
          </a:p>
          <a:p>
            <a:pPr lvl="0"/>
            <a:r>
              <a:rPr lang="pl-PL" dirty="0"/>
              <a:t>każda warstwa może być rozpatrywana jako </a:t>
            </a:r>
            <a:r>
              <a:rPr lang="pl-PL" i="1" dirty="0"/>
              <a:t>maszyna wirtualna</a:t>
            </a:r>
            <a:r>
              <a:rPr lang="pl-PL" dirty="0"/>
              <a:t>; </a:t>
            </a:r>
          </a:p>
          <a:p>
            <a:pPr lvl="0"/>
            <a:r>
              <a:rPr lang="pl-PL" dirty="0"/>
              <a:t>każda warstwa definiowana jest przez własny język; </a:t>
            </a:r>
          </a:p>
          <a:p>
            <a:pPr lvl="0"/>
            <a:r>
              <a:rPr lang="pl-PL" dirty="0"/>
              <a:t>każda warstwa korzysta z usług warstwy niższej (bliższej sprzętowi)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22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7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23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755576" y="980729"/>
            <a:ext cx="7560839" cy="4968552"/>
            <a:chOff x="709574" y="365760"/>
            <a:chExt cx="4330598" cy="2691994"/>
          </a:xfrm>
        </p:grpSpPr>
        <p:sp>
          <p:nvSpPr>
            <p:cNvPr id="7" name="Prostokąt 6"/>
            <p:cNvSpPr/>
            <p:nvPr/>
          </p:nvSpPr>
          <p:spPr>
            <a:xfrm>
              <a:off x="709574" y="365760"/>
              <a:ext cx="4330598" cy="2691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400"/>
            </a:p>
          </p:txBody>
        </p:sp>
        <p:sp>
          <p:nvSpPr>
            <p:cNvPr id="8" name="Pole tekstowe 3"/>
            <p:cNvSpPr txBox="1"/>
            <p:nvPr/>
          </p:nvSpPr>
          <p:spPr>
            <a:xfrm>
              <a:off x="1850745" y="482803"/>
              <a:ext cx="2187245" cy="32918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Aplikacje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9" name="Pole tekstowe 4"/>
            <p:cNvSpPr txBox="1"/>
            <p:nvPr/>
          </p:nvSpPr>
          <p:spPr>
            <a:xfrm>
              <a:off x="1272844" y="863194"/>
              <a:ext cx="3357677" cy="2040940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10" name="Pole tekstowe 5"/>
            <p:cNvSpPr txBox="1"/>
            <p:nvPr/>
          </p:nvSpPr>
          <p:spPr>
            <a:xfrm>
              <a:off x="1741017" y="936346"/>
              <a:ext cx="2633472" cy="24871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Języki wysokiego poziomu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1821484" y="1367942"/>
              <a:ext cx="2348180" cy="138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400"/>
            </a:p>
          </p:txBody>
        </p:sp>
        <p:sp>
          <p:nvSpPr>
            <p:cNvPr id="12" name="Pole tekstowe 7"/>
            <p:cNvSpPr txBox="1"/>
            <p:nvPr/>
          </p:nvSpPr>
          <p:spPr>
            <a:xfrm>
              <a:off x="2077517" y="1404518"/>
              <a:ext cx="1894637" cy="35113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Assembler</a:t>
              </a:r>
              <a:endParaRPr lang="pl-PL" sz="2400" dirty="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2523744" y="2289658"/>
              <a:ext cx="958291" cy="387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400"/>
            </a:p>
          </p:txBody>
        </p:sp>
        <p:sp>
          <p:nvSpPr>
            <p:cNvPr id="14" name="Pole tekstowe 9"/>
            <p:cNvSpPr txBox="1"/>
            <p:nvPr/>
          </p:nvSpPr>
          <p:spPr>
            <a:xfrm>
              <a:off x="2618841" y="2348179"/>
              <a:ext cx="790042" cy="27066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Sprzęt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2128723" y="1938528"/>
              <a:ext cx="1748333" cy="75346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400"/>
            </a:p>
          </p:txBody>
        </p:sp>
        <p:sp>
          <p:nvSpPr>
            <p:cNvPr id="16" name="Pole tekstowe 11"/>
            <p:cNvSpPr txBox="1"/>
            <p:nvPr/>
          </p:nvSpPr>
          <p:spPr>
            <a:xfrm>
              <a:off x="2216505" y="1967789"/>
              <a:ext cx="1587399" cy="24871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Język maszynowy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</p:grp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158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1.5 Magistrale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/>
              <a:t>Magistrala / szyna / </a:t>
            </a:r>
            <a:r>
              <a:rPr lang="pl-PL" b="1" dirty="0" err="1"/>
              <a:t>bus</a:t>
            </a:r>
            <a:r>
              <a:rPr lang="pl-PL" b="1" dirty="0"/>
              <a:t> </a:t>
            </a:r>
            <a:r>
              <a:rPr lang="pl-PL" dirty="0"/>
              <a:t>– środki transmisji informacji lub sygnałów sterujących - grupowane pod względem realizowanych funkcji.</a:t>
            </a:r>
          </a:p>
          <a:p>
            <a:pPr lvl="0" fontAlgn="base"/>
            <a:r>
              <a:rPr lang="pl-PL" dirty="0"/>
              <a:t>Magistrale łączą bloki funkcjonalne oraz urządzenia zewnętrzne</a:t>
            </a:r>
          </a:p>
          <a:p>
            <a:pPr lvl="0" fontAlgn="base"/>
            <a:r>
              <a:rPr lang="en-US" dirty="0" err="1"/>
              <a:t>Wewnętrzne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zewnętrzne</a:t>
            </a:r>
            <a:endParaRPr lang="pl-PL" dirty="0"/>
          </a:p>
          <a:p>
            <a:pPr lvl="0" fontAlgn="base"/>
            <a:r>
              <a:rPr lang="pl-PL" dirty="0"/>
              <a:t>Sterowniki pośredniczące pomiędzy procesorem a urządzeniami</a:t>
            </a:r>
          </a:p>
          <a:p>
            <a:pPr lvl="0" fontAlgn="base"/>
            <a:r>
              <a:rPr lang="pl-PL" dirty="0"/>
              <a:t>Szeregowe  i równoległe</a:t>
            </a:r>
          </a:p>
          <a:p>
            <a:r>
              <a:rPr lang="en-US" dirty="0"/>
              <a:t>“</a:t>
            </a:r>
            <a:r>
              <a:rPr lang="en-US" dirty="0" err="1"/>
              <a:t>szerokość</a:t>
            </a:r>
            <a:r>
              <a:rPr lang="en-US" dirty="0"/>
              <a:t> </a:t>
            </a:r>
            <a:r>
              <a:rPr lang="pl-PL" dirty="0"/>
              <a:t>i</a:t>
            </a:r>
            <a:r>
              <a:rPr lang="en-US" dirty="0"/>
              <a:t> </a:t>
            </a:r>
            <a:r>
              <a:rPr lang="en-US" dirty="0" err="1"/>
              <a:t>kierunkowość</a:t>
            </a:r>
            <a:r>
              <a:rPr lang="en-US" dirty="0"/>
              <a:t>” </a:t>
            </a:r>
            <a:r>
              <a:rPr lang="en-US" dirty="0" err="1"/>
              <a:t>magistrali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/>
              <a:t>Decydują o szybkości pracy system</a:t>
            </a:r>
          </a:p>
          <a:p>
            <a:pPr lvl="0"/>
            <a:endParaRPr lang="pl-PL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24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6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25</a:t>
            </a:fld>
            <a:endParaRPr lang="pl-PL" dirty="0"/>
          </a:p>
        </p:txBody>
      </p:sp>
      <p:pic>
        <p:nvPicPr>
          <p:cNvPr id="6" name="Obraz 5" descr="C:\Users\Wojciech Zamojski\Documents\Scanned Documents\Obraz (8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568952" cy="54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682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lvl="0" algn="l"/>
            <a:r>
              <a:rPr lang="pl-PL" sz="2400" dirty="0"/>
              <a:t>Przykład podstawowych linii magistrali wejścia – wyjścia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26</a:t>
            </a:fld>
            <a:endParaRPr lang="pl-PL" dirty="0"/>
          </a:p>
        </p:txBody>
      </p:sp>
      <p:pic>
        <p:nvPicPr>
          <p:cNvPr id="6" name="Obraz 5" descr="C:\Users\Wojciech Zamojski\AppData\Local\Microsoft\Windows\Temporary Internet Files\Content.Word\Obraz (83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920880" cy="56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2278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1.6 Operacje wejścia – wyjścia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Operacją wejścia – wyjścia</a:t>
            </a:r>
            <a:r>
              <a:rPr lang="pl-PL" dirty="0"/>
              <a:t> nazywa się całokształt działań potrzebnych do wymiany danych pomiędzy procesorem i pamięcią z jednej strony a urządzeniami zewnętrznymi z drugiej strony [</a:t>
            </a:r>
            <a:r>
              <a:rPr lang="pl-PL" i="1" dirty="0" err="1"/>
              <a:t>Niederliński</a:t>
            </a:r>
            <a:r>
              <a:rPr lang="pl-PL" dirty="0"/>
              <a:t>]</a:t>
            </a:r>
          </a:p>
          <a:p>
            <a:pPr lvl="0" fontAlgn="base"/>
            <a:r>
              <a:rPr lang="pl-PL" dirty="0"/>
              <a:t>Można to uogólnić jako przesłania </a:t>
            </a:r>
            <a:r>
              <a:rPr lang="pl-PL" dirty="0" err="1"/>
              <a:t>międzyrejestrowe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27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66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/>
              <a:t>Powiązania procesora z układem sprzęgającym (sterownikiem) – sterowanie przez procesor [</a:t>
            </a:r>
            <a:r>
              <a:rPr lang="pl-PL" sz="2400" i="1" dirty="0" err="1"/>
              <a:t>Niederliński</a:t>
            </a:r>
            <a:r>
              <a:rPr lang="pl-PL" sz="2400" dirty="0"/>
              <a:t>]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28</a:t>
            </a:fld>
            <a:endParaRPr lang="pl-PL" dirty="0"/>
          </a:p>
        </p:txBody>
      </p:sp>
      <p:pic>
        <p:nvPicPr>
          <p:cNvPr id="6" name="Obraz 5" descr="C:\Users\Wojciech Zamojski\AppData\Local\Microsoft\Windows\Temporary Internet Files\Content.Word\Obraz (84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9"/>
            <a:ext cx="8496944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89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err="1"/>
              <a:t>Modele</a:t>
            </a:r>
            <a:r>
              <a:rPr lang="en-US" dirty="0"/>
              <a:t> / </a:t>
            </a:r>
            <a:r>
              <a:rPr lang="en-US" dirty="0" err="1"/>
              <a:t>abstrakcje</a:t>
            </a:r>
            <a:r>
              <a:rPr lang="en-US" dirty="0"/>
              <a:t> </a:t>
            </a:r>
            <a:r>
              <a:rPr lang="en-US" dirty="0" err="1"/>
              <a:t>komputerów</a:t>
            </a:r>
            <a:r>
              <a:rPr lang="en-US" dirty="0"/>
              <a:t> </a:t>
            </a:r>
            <a:endParaRPr lang="pl-PL" dirty="0"/>
          </a:p>
          <a:p>
            <a:pPr lvl="1"/>
            <a:r>
              <a:rPr lang="pl-PL" dirty="0"/>
              <a:t>architektura – zachowanie się z punktu widzenia użytkownika</a:t>
            </a:r>
          </a:p>
          <a:p>
            <a:pPr lvl="1"/>
            <a:r>
              <a:rPr lang="pl-PL" dirty="0"/>
              <a:t>implementacja – jaka jest struktura „bloków funkcjonalnych” i jak to działa – organizacja logiczna</a:t>
            </a:r>
          </a:p>
          <a:p>
            <a:pPr lvl="1"/>
            <a:r>
              <a:rPr lang="pl-PL" dirty="0"/>
              <a:t>realizacja – z czego zbudowano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3124200" y="6308726"/>
            <a:ext cx="3429000" cy="412750"/>
          </a:xfrm>
        </p:spPr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10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1.2	Model von Neumann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</a:t>
            </a:fld>
            <a:endParaRPr lang="pl-PL" dirty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68012"/>
              </p:ext>
            </p:extLst>
          </p:nvPr>
        </p:nvGraphicFramePr>
        <p:xfrm>
          <a:off x="107504" y="908720"/>
          <a:ext cx="8752130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Obraz" r:id="rId4" imgW="5498640" imgH="3354120" progId="Word.Picture.8">
                  <p:embed/>
                </p:oleObj>
              </mc:Choice>
              <mc:Fallback>
                <p:oleObj name="Obraz" r:id="rId4" imgW="5498640" imgH="33541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08720"/>
                        <a:ext cx="8752130" cy="5760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969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err="1"/>
              <a:t>Instrukcja</a:t>
            </a:r>
            <a:r>
              <a:rPr lang="en-US" sz="2800" dirty="0"/>
              <a:t> / </a:t>
            </a:r>
            <a:r>
              <a:rPr lang="en-US" sz="2800" dirty="0" err="1"/>
              <a:t>rozkaz</a:t>
            </a:r>
            <a:r>
              <a:rPr lang="en-US" sz="2800" dirty="0"/>
              <a:t> / </a:t>
            </a:r>
            <a:r>
              <a:rPr lang="en-US" sz="2800" dirty="0" err="1"/>
              <a:t>liczba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</a:t>
            </a:r>
            <a:r>
              <a:rPr lang="en-US" sz="2800" dirty="0"/>
              <a:t> </a:t>
            </a:r>
            <a:r>
              <a:rPr lang="en-US" sz="2800" dirty="0" err="1"/>
              <a:t>słowo</a:t>
            </a:r>
            <a:r>
              <a:rPr lang="pl-PL" sz="2800" dirty="0"/>
              <a:t>			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827584" y="1268760"/>
            <a:ext cx="7632848" cy="4176465"/>
            <a:chOff x="447675" y="294300"/>
            <a:chExt cx="3866175" cy="1200785"/>
          </a:xfrm>
        </p:grpSpPr>
        <p:grpSp>
          <p:nvGrpSpPr>
            <p:cNvPr id="7" name="Grupa 6"/>
            <p:cNvGrpSpPr/>
            <p:nvPr/>
          </p:nvGrpSpPr>
          <p:grpSpPr>
            <a:xfrm>
              <a:off x="447675" y="294300"/>
              <a:ext cx="3838575" cy="305775"/>
              <a:chOff x="447675" y="294300"/>
              <a:chExt cx="3838575" cy="305775"/>
            </a:xfrm>
          </p:grpSpPr>
          <p:sp>
            <p:nvSpPr>
              <p:cNvPr id="11" name="Pole tekstowe 6"/>
              <p:cNvSpPr txBox="1"/>
              <p:nvPr/>
            </p:nvSpPr>
            <p:spPr>
              <a:xfrm>
                <a:off x="447675" y="295275"/>
                <a:ext cx="942975" cy="3048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  <a:cs typeface="Times New Roman"/>
                  </a:rPr>
                  <a:t>opcode</a:t>
                </a:r>
                <a:endParaRPr lang="pl-PL" sz="2400">
                  <a:solidFill>
                    <a:srgbClr val="000000"/>
                  </a:solidFill>
                  <a:effectLst/>
                  <a:latin typeface="Garamond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Pole tekstowe 2348"/>
              <p:cNvSpPr txBox="1"/>
              <p:nvPr/>
            </p:nvSpPr>
            <p:spPr>
              <a:xfrm>
                <a:off x="1399200" y="294300"/>
                <a:ext cx="2887050" cy="30480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addressis</a:t>
                </a:r>
              </a:p>
            </p:txBody>
          </p:sp>
        </p:grpSp>
        <p:grpSp>
          <p:nvGrpSpPr>
            <p:cNvPr id="8" name="Grupa 7"/>
            <p:cNvGrpSpPr/>
            <p:nvPr/>
          </p:nvGrpSpPr>
          <p:grpSpPr>
            <a:xfrm>
              <a:off x="475276" y="1189650"/>
              <a:ext cx="3838574" cy="305435"/>
              <a:chOff x="475276" y="1189650"/>
              <a:chExt cx="3838574" cy="305435"/>
            </a:xfrm>
          </p:grpSpPr>
          <p:sp>
            <p:nvSpPr>
              <p:cNvPr id="9" name="Pole tekstowe 2"/>
              <p:cNvSpPr txBox="1"/>
              <p:nvPr/>
            </p:nvSpPr>
            <p:spPr>
              <a:xfrm>
                <a:off x="475276" y="1190624"/>
                <a:ext cx="353399" cy="30446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s</a:t>
                </a:r>
              </a:p>
            </p:txBody>
          </p:sp>
          <p:sp>
            <p:nvSpPr>
              <p:cNvPr id="10" name="Pole tekstowe 2348"/>
              <p:cNvSpPr txBox="1"/>
              <p:nvPr/>
            </p:nvSpPr>
            <p:spPr>
              <a:xfrm>
                <a:off x="828675" y="1189650"/>
                <a:ext cx="3485175" cy="30446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magnitude</a:t>
                </a:r>
              </a:p>
            </p:txBody>
          </p:sp>
        </p:grp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42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err="1"/>
              <a:t>Cykl</a:t>
            </a:r>
            <a:r>
              <a:rPr lang="en-US" sz="2800" dirty="0"/>
              <a:t> </a:t>
            </a:r>
            <a:r>
              <a:rPr lang="en-US" sz="2800" dirty="0" err="1"/>
              <a:t>rozkazowy</a:t>
            </a:r>
            <a:r>
              <a:rPr lang="en-US" sz="2800" dirty="0"/>
              <a:t> (</a:t>
            </a:r>
            <a:r>
              <a:rPr lang="en-US" sz="2800" i="1" dirty="0"/>
              <a:t>Instruction cycle</a:t>
            </a:r>
            <a:r>
              <a:rPr lang="en-US" sz="2800" dirty="0"/>
              <a:t>)</a:t>
            </a:r>
            <a:endParaRPr lang="pl-PL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6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539552" y="1196752"/>
            <a:ext cx="8064896" cy="4680520"/>
            <a:chOff x="352425" y="485775"/>
            <a:chExt cx="3628050" cy="2675550"/>
          </a:xfrm>
        </p:grpSpPr>
        <p:grpSp>
          <p:nvGrpSpPr>
            <p:cNvPr id="7" name="Grupa 6"/>
            <p:cNvGrpSpPr/>
            <p:nvPr/>
          </p:nvGrpSpPr>
          <p:grpSpPr>
            <a:xfrm>
              <a:off x="971550" y="485775"/>
              <a:ext cx="1238250" cy="590550"/>
              <a:chOff x="2076450" y="542925"/>
              <a:chExt cx="1238250" cy="590550"/>
            </a:xfrm>
          </p:grpSpPr>
          <p:sp>
            <p:nvSpPr>
              <p:cNvPr id="21" name="Elipsa 20"/>
              <p:cNvSpPr/>
              <p:nvPr/>
            </p:nvSpPr>
            <p:spPr>
              <a:xfrm>
                <a:off x="2076450" y="542925"/>
                <a:ext cx="1238250" cy="5905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 sz="2400"/>
              </a:p>
            </p:txBody>
          </p:sp>
          <p:sp>
            <p:nvSpPr>
              <p:cNvPr id="22" name="Pole tekstowe 17"/>
              <p:cNvSpPr txBox="1"/>
              <p:nvPr/>
            </p:nvSpPr>
            <p:spPr>
              <a:xfrm>
                <a:off x="2276475" y="685800"/>
                <a:ext cx="85725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START</a:t>
                </a:r>
              </a:p>
            </p:txBody>
          </p:sp>
        </p:grpSp>
        <p:grpSp>
          <p:nvGrpSpPr>
            <p:cNvPr id="8" name="Grupa 7"/>
            <p:cNvGrpSpPr/>
            <p:nvPr/>
          </p:nvGrpSpPr>
          <p:grpSpPr>
            <a:xfrm>
              <a:off x="999150" y="2570775"/>
              <a:ext cx="1238250" cy="590550"/>
              <a:chOff x="0" y="0"/>
              <a:chExt cx="1238250" cy="590550"/>
            </a:xfrm>
          </p:grpSpPr>
          <p:sp>
            <p:nvSpPr>
              <p:cNvPr id="19" name="Elipsa 18"/>
              <p:cNvSpPr/>
              <p:nvPr/>
            </p:nvSpPr>
            <p:spPr>
              <a:xfrm>
                <a:off x="0" y="0"/>
                <a:ext cx="1238250" cy="590550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Pole tekstowe 3"/>
              <p:cNvSpPr txBox="1"/>
              <p:nvPr/>
            </p:nvSpPr>
            <p:spPr>
              <a:xfrm>
                <a:off x="200025" y="142875"/>
                <a:ext cx="857250" cy="28575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HALT</a:t>
                </a:r>
              </a:p>
            </p:txBody>
          </p:sp>
        </p:grpSp>
        <p:sp>
          <p:nvSpPr>
            <p:cNvPr id="9" name="Pole tekstowe 4"/>
            <p:cNvSpPr txBox="1"/>
            <p:nvPr/>
          </p:nvSpPr>
          <p:spPr>
            <a:xfrm>
              <a:off x="609601" y="1362076"/>
              <a:ext cx="1962150" cy="31432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Fetch the next Instruction</a:t>
              </a:r>
            </a:p>
          </p:txBody>
        </p:sp>
        <p:sp>
          <p:nvSpPr>
            <p:cNvPr id="10" name="Pole tekstowe 2356"/>
            <p:cNvSpPr txBox="1"/>
            <p:nvPr/>
          </p:nvSpPr>
          <p:spPr>
            <a:xfrm>
              <a:off x="627675" y="1970700"/>
              <a:ext cx="1962150" cy="31369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>
                  <a:solidFill>
                    <a:srgbClr val="000000"/>
                  </a:solidFill>
                  <a:effectLst/>
                  <a:ea typeface="Times New Roman"/>
                </a:rPr>
                <a:t>Execute the Instruction</a:t>
              </a:r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1590675" y="1076325"/>
              <a:ext cx="1" cy="2857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/>
            <p:nvPr/>
          </p:nvCxnSpPr>
          <p:spPr>
            <a:xfrm>
              <a:off x="1589700" y="1684950"/>
              <a:ext cx="0" cy="28575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ze strzałką 12"/>
            <p:cNvCxnSpPr/>
            <p:nvPr/>
          </p:nvCxnSpPr>
          <p:spPr>
            <a:xfrm>
              <a:off x="1608750" y="2284390"/>
              <a:ext cx="9525" cy="286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oliniowy 13"/>
            <p:cNvCxnSpPr/>
            <p:nvPr/>
          </p:nvCxnSpPr>
          <p:spPr>
            <a:xfrm flipH="1">
              <a:off x="361950" y="2428875"/>
              <a:ext cx="1266826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oliniowy 14"/>
            <p:cNvCxnSpPr/>
            <p:nvPr/>
          </p:nvCxnSpPr>
          <p:spPr>
            <a:xfrm flipV="1">
              <a:off x="352425" y="1247775"/>
              <a:ext cx="0" cy="1181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/>
            <p:cNvCxnSpPr/>
            <p:nvPr/>
          </p:nvCxnSpPr>
          <p:spPr>
            <a:xfrm>
              <a:off x="371475" y="1247775"/>
              <a:ext cx="122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ole tekstowe 12"/>
            <p:cNvSpPr txBox="1"/>
            <p:nvPr/>
          </p:nvSpPr>
          <p:spPr>
            <a:xfrm>
              <a:off x="2771775" y="1333500"/>
              <a:ext cx="11239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 i="1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Fetch Cycle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18" name="Pole tekstowe 2362"/>
            <p:cNvSpPr txBox="1"/>
            <p:nvPr/>
          </p:nvSpPr>
          <p:spPr>
            <a:xfrm>
              <a:off x="2856525" y="1913550"/>
              <a:ext cx="1123950" cy="3048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400" i="1">
                  <a:solidFill>
                    <a:srgbClr val="000000"/>
                  </a:solidFill>
                  <a:effectLst/>
                  <a:ea typeface="Times New Roman"/>
                </a:rPr>
                <a:t>Execute Cycle</a:t>
              </a:r>
              <a:endParaRPr lang="pl-PL" sz="2400">
                <a:solidFill>
                  <a:srgbClr val="000000"/>
                </a:solidFill>
                <a:effectLst/>
                <a:ea typeface="Times New Roman"/>
              </a:endParaRPr>
            </a:p>
          </p:txBody>
        </p: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909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pl-PL" sz="2800" i="1" u="sng" dirty="0">
                <a:solidFill>
                  <a:srgbClr val="FF0000"/>
                </a:solidFill>
              </a:rPr>
              <a:t>X </a:t>
            </a:r>
            <a:r>
              <a:rPr lang="pl-PL" sz="2800" i="1" u="sng" dirty="0"/>
              <a:t>Przykład</a:t>
            </a:r>
            <a:br>
              <a:rPr lang="pl-PL" sz="2800" i="1" u="sng" dirty="0"/>
            </a:br>
            <a:r>
              <a:rPr lang="pl-PL" sz="2800" i="1" dirty="0">
                <a:solidFill>
                  <a:srgbClr val="FF0000"/>
                </a:solidFill>
              </a:rPr>
              <a:t>x – warto, xx – można, xxx - pomijamy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u="sng" dirty="0"/>
              <a:t>Zadanie</a:t>
            </a:r>
            <a:r>
              <a:rPr lang="pl-PL" i="1" dirty="0"/>
              <a:t>. Dodać dwie liczby i wynik ulokować w pamięci </a:t>
            </a:r>
          </a:p>
          <a:p>
            <a:r>
              <a:rPr lang="pl-PL" i="1" dirty="0"/>
              <a:t>kody operacyjne:</a:t>
            </a:r>
          </a:p>
          <a:p>
            <a:pPr lvl="1"/>
            <a:r>
              <a:rPr lang="pl-PL" i="1" dirty="0"/>
              <a:t>	0001 </a:t>
            </a:r>
            <a:r>
              <a:rPr lang="pl-PL" i="1" dirty="0">
                <a:sym typeface="Wingdings"/>
              </a:rPr>
              <a:t></a:t>
            </a:r>
            <a:r>
              <a:rPr lang="pl-PL" i="1" dirty="0"/>
              <a:t> 1 – pobierz rozkaz z pamięci i prześlij go do rejestru rozkazów </a:t>
            </a:r>
          </a:p>
          <a:p>
            <a:pPr lvl="1"/>
            <a:r>
              <a:rPr lang="pl-PL" i="1" dirty="0"/>
              <a:t>	0010 </a:t>
            </a:r>
            <a:r>
              <a:rPr lang="pl-PL" i="1" dirty="0">
                <a:sym typeface="Wingdings"/>
              </a:rPr>
              <a:t></a:t>
            </a:r>
            <a:r>
              <a:rPr lang="pl-PL" i="1" dirty="0"/>
              <a:t> 2 – zapamiętaj wartość akumulatora w pamięci </a:t>
            </a:r>
          </a:p>
          <a:p>
            <a:pPr lvl="1"/>
            <a:r>
              <a:rPr lang="pl-PL" i="1" dirty="0"/>
              <a:t>	0101 </a:t>
            </a:r>
            <a:r>
              <a:rPr lang="pl-PL" i="1" dirty="0">
                <a:sym typeface="Wingdings"/>
              </a:rPr>
              <a:t></a:t>
            </a:r>
            <a:r>
              <a:rPr lang="pl-PL" i="1" dirty="0"/>
              <a:t> 5 – dodaj do akumulatora komórkę pamięci 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7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39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/>
              <a:t>A</a:t>
            </a:r>
            <a:r>
              <a:rPr lang="pl-PL" sz="2400" i="1" dirty="0"/>
              <a:t>.</a:t>
            </a:r>
            <a:r>
              <a:rPr lang="en-US" sz="2400" i="1" dirty="0"/>
              <a:t>   </a:t>
            </a:r>
            <a:r>
              <a:rPr lang="en-US" sz="2400" i="1" dirty="0" err="1"/>
              <a:t>Załadowanie</a:t>
            </a:r>
            <a:r>
              <a:rPr lang="en-US" sz="2400" i="1" dirty="0"/>
              <a:t> </a:t>
            </a:r>
            <a:r>
              <a:rPr lang="en-US" sz="2400" i="1" dirty="0" err="1"/>
              <a:t>pierwszego</a:t>
            </a:r>
            <a:r>
              <a:rPr lang="en-US" sz="2400" i="1" dirty="0"/>
              <a:t> </a:t>
            </a:r>
            <a:r>
              <a:rPr lang="en-US" sz="2400" i="1" dirty="0" err="1"/>
              <a:t>rozkazu</a:t>
            </a:r>
            <a:r>
              <a:rPr lang="en-US" sz="2400" i="1" dirty="0"/>
              <a:t> do </a:t>
            </a:r>
            <a:r>
              <a:rPr lang="en-US" sz="2400" i="1" dirty="0" err="1"/>
              <a:t>rejestru</a:t>
            </a:r>
            <a:r>
              <a:rPr lang="en-US" sz="2400" i="1" dirty="0"/>
              <a:t> IR</a:t>
            </a:r>
            <a:endParaRPr lang="pl-PL" sz="2400" i="1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8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755576" y="980728"/>
            <a:ext cx="7776864" cy="5040560"/>
            <a:chOff x="287110" y="380011"/>
            <a:chExt cx="4725677" cy="2695698"/>
          </a:xfrm>
        </p:grpSpPr>
        <p:grpSp>
          <p:nvGrpSpPr>
            <p:cNvPr id="7" name="Grupa 6"/>
            <p:cNvGrpSpPr/>
            <p:nvPr/>
          </p:nvGrpSpPr>
          <p:grpSpPr>
            <a:xfrm>
              <a:off x="287110" y="420461"/>
              <a:ext cx="1686296" cy="2600696"/>
              <a:chOff x="287110" y="420461"/>
              <a:chExt cx="1686296" cy="2600696"/>
            </a:xfrm>
          </p:grpSpPr>
          <p:sp>
            <p:nvSpPr>
              <p:cNvPr id="21" name="Prostokąt 20"/>
              <p:cNvSpPr/>
              <p:nvPr/>
            </p:nvSpPr>
            <p:spPr>
              <a:xfrm>
                <a:off x="287110" y="420461"/>
                <a:ext cx="1686296" cy="26006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 sz="2400"/>
              </a:p>
            </p:txBody>
          </p:sp>
          <p:sp>
            <p:nvSpPr>
              <p:cNvPr id="22" name="Pole tekstowe 17"/>
              <p:cNvSpPr txBox="1"/>
              <p:nvPr/>
            </p:nvSpPr>
            <p:spPr>
              <a:xfrm>
                <a:off x="593766" y="534390"/>
                <a:ext cx="1341912" cy="32063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MEMORY</a:t>
                </a:r>
              </a:p>
            </p:txBody>
          </p:sp>
          <p:sp>
            <p:nvSpPr>
              <p:cNvPr id="23" name="Pole tekstowe 18"/>
              <p:cNvSpPr txBox="1"/>
              <p:nvPr/>
            </p:nvSpPr>
            <p:spPr>
              <a:xfrm>
                <a:off x="463138" y="1163782"/>
                <a:ext cx="463138" cy="23750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300</a:t>
                </a:r>
              </a:p>
            </p:txBody>
          </p:sp>
          <p:sp>
            <p:nvSpPr>
              <p:cNvPr id="24" name="Pole tekstowe 673"/>
              <p:cNvSpPr txBox="1"/>
              <p:nvPr/>
            </p:nvSpPr>
            <p:spPr>
              <a:xfrm>
                <a:off x="476883" y="2507564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941</a:t>
                </a:r>
              </a:p>
            </p:txBody>
          </p:sp>
          <p:sp>
            <p:nvSpPr>
              <p:cNvPr id="25" name="Pole tekstowe 673"/>
              <p:cNvSpPr txBox="1"/>
              <p:nvPr/>
            </p:nvSpPr>
            <p:spPr>
              <a:xfrm>
                <a:off x="474904" y="2244328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940</a:t>
                </a:r>
              </a:p>
            </p:txBody>
          </p:sp>
          <p:sp>
            <p:nvSpPr>
              <p:cNvPr id="26" name="Pole tekstowe 673"/>
              <p:cNvSpPr txBox="1"/>
              <p:nvPr/>
            </p:nvSpPr>
            <p:spPr>
              <a:xfrm>
                <a:off x="437301" y="1648579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302</a:t>
                </a:r>
              </a:p>
            </p:txBody>
          </p:sp>
          <p:sp>
            <p:nvSpPr>
              <p:cNvPr id="27" name="Pole tekstowe 673"/>
              <p:cNvSpPr txBox="1"/>
              <p:nvPr/>
            </p:nvSpPr>
            <p:spPr>
              <a:xfrm>
                <a:off x="459071" y="1409097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301</a:t>
                </a:r>
              </a:p>
            </p:txBody>
          </p:sp>
          <p:sp>
            <p:nvSpPr>
              <p:cNvPr id="28" name="Pole tekstowe 23"/>
              <p:cNvSpPr txBox="1"/>
              <p:nvPr/>
            </p:nvSpPr>
            <p:spPr>
              <a:xfrm>
                <a:off x="1009402" y="1199408"/>
                <a:ext cx="795647" cy="24938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1 940</a:t>
                </a:r>
              </a:p>
            </p:txBody>
          </p:sp>
          <p:sp>
            <p:nvSpPr>
              <p:cNvPr id="29" name="Pole tekstowe 674"/>
              <p:cNvSpPr txBox="1"/>
              <p:nvPr/>
            </p:nvSpPr>
            <p:spPr>
              <a:xfrm>
                <a:off x="999398" y="2460062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0002</a:t>
                </a:r>
              </a:p>
            </p:txBody>
          </p:sp>
          <p:sp>
            <p:nvSpPr>
              <p:cNvPr id="30" name="Pole tekstowe 674"/>
              <p:cNvSpPr txBox="1"/>
              <p:nvPr/>
            </p:nvSpPr>
            <p:spPr>
              <a:xfrm>
                <a:off x="997418" y="2220577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0003</a:t>
                </a:r>
              </a:p>
            </p:txBody>
          </p:sp>
          <p:sp>
            <p:nvSpPr>
              <p:cNvPr id="31" name="Pole tekstowe 674"/>
              <p:cNvSpPr txBox="1"/>
              <p:nvPr/>
            </p:nvSpPr>
            <p:spPr>
              <a:xfrm>
                <a:off x="1007313" y="1672332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2 941</a:t>
                </a:r>
              </a:p>
            </p:txBody>
          </p:sp>
          <p:sp>
            <p:nvSpPr>
              <p:cNvPr id="32" name="Pole tekstowe 674"/>
              <p:cNvSpPr txBox="1"/>
              <p:nvPr/>
            </p:nvSpPr>
            <p:spPr>
              <a:xfrm>
                <a:off x="1005335" y="1444722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5 941</a:t>
                </a:r>
              </a:p>
            </p:txBody>
          </p:sp>
        </p:grpSp>
        <p:grpSp>
          <p:nvGrpSpPr>
            <p:cNvPr id="8" name="Grupa 7"/>
            <p:cNvGrpSpPr/>
            <p:nvPr/>
          </p:nvGrpSpPr>
          <p:grpSpPr>
            <a:xfrm>
              <a:off x="2814452" y="380011"/>
              <a:ext cx="2196935" cy="1425039"/>
              <a:chOff x="2814452" y="380011"/>
              <a:chExt cx="2196935" cy="1425039"/>
            </a:xfrm>
          </p:grpSpPr>
          <p:sp>
            <p:nvSpPr>
              <p:cNvPr id="15" name="Prostokąt 14"/>
              <p:cNvSpPr/>
              <p:nvPr/>
            </p:nvSpPr>
            <p:spPr>
              <a:xfrm>
                <a:off x="2814452" y="380011"/>
                <a:ext cx="2196935" cy="14250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 sz="2400"/>
              </a:p>
            </p:txBody>
          </p:sp>
          <p:sp>
            <p:nvSpPr>
              <p:cNvPr id="16" name="Pole tekstowe 11"/>
              <p:cNvSpPr txBox="1"/>
              <p:nvPr/>
            </p:nvSpPr>
            <p:spPr>
              <a:xfrm>
                <a:off x="4227615" y="534390"/>
                <a:ext cx="605642" cy="27313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CU</a:t>
                </a:r>
              </a:p>
            </p:txBody>
          </p:sp>
          <p:sp>
            <p:nvSpPr>
              <p:cNvPr id="17" name="Pole tekstowe 12"/>
              <p:cNvSpPr txBox="1"/>
              <p:nvPr/>
            </p:nvSpPr>
            <p:spPr>
              <a:xfrm>
                <a:off x="3301340" y="1092530"/>
                <a:ext cx="961902" cy="261258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300</a:t>
                </a:r>
              </a:p>
            </p:txBody>
          </p:sp>
          <p:sp>
            <p:nvSpPr>
              <p:cNvPr id="18" name="Pole tekstowe 678"/>
              <p:cNvSpPr txBox="1"/>
              <p:nvPr/>
            </p:nvSpPr>
            <p:spPr>
              <a:xfrm>
                <a:off x="3303211" y="1426909"/>
                <a:ext cx="961390" cy="26098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1 940</a:t>
                </a:r>
              </a:p>
            </p:txBody>
          </p:sp>
          <p:sp>
            <p:nvSpPr>
              <p:cNvPr id="19" name="Pole tekstowe 14"/>
              <p:cNvSpPr txBox="1"/>
              <p:nvPr/>
            </p:nvSpPr>
            <p:spPr>
              <a:xfrm>
                <a:off x="4441371" y="1092529"/>
                <a:ext cx="451262" cy="296884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PC</a:t>
                </a:r>
              </a:p>
            </p:txBody>
          </p:sp>
          <p:sp>
            <p:nvSpPr>
              <p:cNvPr id="20" name="Pole tekstowe 679"/>
              <p:cNvSpPr txBox="1"/>
              <p:nvPr/>
            </p:nvSpPr>
            <p:spPr>
              <a:xfrm>
                <a:off x="4431366" y="1403158"/>
                <a:ext cx="450850" cy="29654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IR</a:t>
                </a:r>
              </a:p>
            </p:txBody>
          </p:sp>
        </p:grpSp>
        <p:grpSp>
          <p:nvGrpSpPr>
            <p:cNvPr id="9" name="Grupa 8"/>
            <p:cNvGrpSpPr/>
            <p:nvPr/>
          </p:nvGrpSpPr>
          <p:grpSpPr>
            <a:xfrm>
              <a:off x="2816322" y="2090056"/>
              <a:ext cx="2196465" cy="985653"/>
              <a:chOff x="2816322" y="2090056"/>
              <a:chExt cx="2196465" cy="985653"/>
            </a:xfrm>
          </p:grpSpPr>
          <p:sp>
            <p:nvSpPr>
              <p:cNvPr id="11" name="Prostokąt 10"/>
              <p:cNvSpPr/>
              <p:nvPr/>
            </p:nvSpPr>
            <p:spPr>
              <a:xfrm>
                <a:off x="2816322" y="2090056"/>
                <a:ext cx="2196465" cy="985653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Pole tekstowe 3"/>
              <p:cNvSpPr txBox="1"/>
              <p:nvPr/>
            </p:nvSpPr>
            <p:spPr>
              <a:xfrm>
                <a:off x="4229183" y="2197023"/>
                <a:ext cx="605512" cy="27311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ALU</a:t>
                </a:r>
              </a:p>
            </p:txBody>
          </p:sp>
          <p:sp>
            <p:nvSpPr>
              <p:cNvPr id="13" name="Pole tekstowe 678"/>
              <p:cNvSpPr txBox="1"/>
              <p:nvPr/>
            </p:nvSpPr>
            <p:spPr>
              <a:xfrm>
                <a:off x="3316851" y="2709470"/>
                <a:ext cx="961184" cy="260967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</a:p>
            </p:txBody>
          </p:sp>
          <p:sp>
            <p:nvSpPr>
              <p:cNvPr id="14" name="Pole tekstowe 679"/>
              <p:cNvSpPr txBox="1"/>
              <p:nvPr/>
            </p:nvSpPr>
            <p:spPr>
              <a:xfrm>
                <a:off x="4310743" y="2685721"/>
                <a:ext cx="561026" cy="29652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ACC</a:t>
                </a:r>
              </a:p>
            </p:txBody>
          </p:sp>
        </p:grpSp>
        <p:cxnSp>
          <p:nvCxnSpPr>
            <p:cNvPr id="10" name="Łącznik łamany 9"/>
            <p:cNvCxnSpPr/>
            <p:nvPr/>
          </p:nvCxnSpPr>
          <p:spPr>
            <a:xfrm>
              <a:off x="1816924" y="1341912"/>
              <a:ext cx="1486287" cy="21549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080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algn="l"/>
            <a:r>
              <a:rPr lang="pl-PL" sz="2400" i="1" dirty="0"/>
              <a:t>B   załadowanie do ACC liczby z komórki „940” oraz zwiększenie o 1 rejestru PC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 – 1. Wprowadzenie - komputer, magistrala, urządzenia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9</a:t>
            </a:fld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611560" y="1268760"/>
            <a:ext cx="7848872" cy="5040560"/>
            <a:chOff x="180000" y="180000"/>
            <a:chExt cx="4620894" cy="2695574"/>
          </a:xfrm>
        </p:grpSpPr>
        <p:grpSp>
          <p:nvGrpSpPr>
            <p:cNvPr id="7" name="Grupa 6"/>
            <p:cNvGrpSpPr/>
            <p:nvPr/>
          </p:nvGrpSpPr>
          <p:grpSpPr>
            <a:xfrm>
              <a:off x="180000" y="191874"/>
              <a:ext cx="1686293" cy="2600576"/>
              <a:chOff x="0" y="11875"/>
              <a:chExt cx="1686296" cy="2600696"/>
            </a:xfrm>
          </p:grpSpPr>
          <p:sp>
            <p:nvSpPr>
              <p:cNvPr id="23" name="Prostokąt 22"/>
              <p:cNvSpPr/>
              <p:nvPr/>
            </p:nvSpPr>
            <p:spPr>
              <a:xfrm>
                <a:off x="0" y="11875"/>
                <a:ext cx="1686296" cy="26006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Pole tekstowe 17"/>
              <p:cNvSpPr txBox="1"/>
              <p:nvPr/>
            </p:nvSpPr>
            <p:spPr>
              <a:xfrm>
                <a:off x="201881" y="154379"/>
                <a:ext cx="1341912" cy="32063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MEMORY</a:t>
                </a:r>
              </a:p>
            </p:txBody>
          </p:sp>
          <p:sp>
            <p:nvSpPr>
              <p:cNvPr id="25" name="Pole tekstowe 18"/>
              <p:cNvSpPr txBox="1"/>
              <p:nvPr/>
            </p:nvSpPr>
            <p:spPr>
              <a:xfrm>
                <a:off x="71253" y="783771"/>
                <a:ext cx="463138" cy="23750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300</a:t>
                </a:r>
              </a:p>
            </p:txBody>
          </p:sp>
          <p:sp>
            <p:nvSpPr>
              <p:cNvPr id="26" name="Pole tekstowe 673"/>
              <p:cNvSpPr txBox="1"/>
              <p:nvPr/>
            </p:nvSpPr>
            <p:spPr>
              <a:xfrm>
                <a:off x="84998" y="2127553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941</a:t>
                </a:r>
              </a:p>
            </p:txBody>
          </p:sp>
          <p:sp>
            <p:nvSpPr>
              <p:cNvPr id="27" name="Pole tekstowe 673"/>
              <p:cNvSpPr txBox="1"/>
              <p:nvPr/>
            </p:nvSpPr>
            <p:spPr>
              <a:xfrm>
                <a:off x="83019" y="1864317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940</a:t>
                </a:r>
              </a:p>
            </p:txBody>
          </p:sp>
          <p:sp>
            <p:nvSpPr>
              <p:cNvPr id="28" name="Pole tekstowe 673"/>
              <p:cNvSpPr txBox="1"/>
              <p:nvPr/>
            </p:nvSpPr>
            <p:spPr>
              <a:xfrm>
                <a:off x="45416" y="1268568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302</a:t>
                </a:r>
              </a:p>
            </p:txBody>
          </p:sp>
          <p:sp>
            <p:nvSpPr>
              <p:cNvPr id="29" name="Pole tekstowe 673"/>
              <p:cNvSpPr txBox="1"/>
              <p:nvPr/>
            </p:nvSpPr>
            <p:spPr>
              <a:xfrm>
                <a:off x="67186" y="1029086"/>
                <a:ext cx="462915" cy="23749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301</a:t>
                </a:r>
              </a:p>
            </p:txBody>
          </p:sp>
          <p:sp>
            <p:nvSpPr>
              <p:cNvPr id="30" name="Pole tekstowe 23"/>
              <p:cNvSpPr txBox="1"/>
              <p:nvPr/>
            </p:nvSpPr>
            <p:spPr>
              <a:xfrm>
                <a:off x="617517" y="819397"/>
                <a:ext cx="795647" cy="24938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1 940</a:t>
                </a:r>
              </a:p>
            </p:txBody>
          </p:sp>
          <p:sp>
            <p:nvSpPr>
              <p:cNvPr id="31" name="Pole tekstowe 674"/>
              <p:cNvSpPr txBox="1"/>
              <p:nvPr/>
            </p:nvSpPr>
            <p:spPr>
              <a:xfrm>
                <a:off x="607513" y="2080051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0002</a:t>
                </a:r>
              </a:p>
            </p:txBody>
          </p:sp>
          <p:sp>
            <p:nvSpPr>
              <p:cNvPr id="32" name="Pole tekstowe 674"/>
              <p:cNvSpPr txBox="1"/>
              <p:nvPr/>
            </p:nvSpPr>
            <p:spPr>
              <a:xfrm>
                <a:off x="605533" y="1840566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0003</a:t>
                </a:r>
              </a:p>
            </p:txBody>
          </p:sp>
          <p:sp>
            <p:nvSpPr>
              <p:cNvPr id="33" name="Pole tekstowe 674"/>
              <p:cNvSpPr txBox="1"/>
              <p:nvPr/>
            </p:nvSpPr>
            <p:spPr>
              <a:xfrm>
                <a:off x="615428" y="1292321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2 941</a:t>
                </a:r>
              </a:p>
            </p:txBody>
          </p:sp>
          <p:sp>
            <p:nvSpPr>
              <p:cNvPr id="34" name="Pole tekstowe 674"/>
              <p:cNvSpPr txBox="1"/>
              <p:nvPr/>
            </p:nvSpPr>
            <p:spPr>
              <a:xfrm>
                <a:off x="613450" y="1064711"/>
                <a:ext cx="795020" cy="24892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5 941</a:t>
                </a:r>
              </a:p>
            </p:txBody>
          </p:sp>
        </p:grpSp>
        <p:grpSp>
          <p:nvGrpSpPr>
            <p:cNvPr id="8" name="Grupa 7"/>
            <p:cNvGrpSpPr/>
            <p:nvPr/>
          </p:nvGrpSpPr>
          <p:grpSpPr>
            <a:xfrm>
              <a:off x="2604433" y="1889966"/>
              <a:ext cx="2196461" cy="985608"/>
              <a:chOff x="2604433" y="1889966"/>
              <a:chExt cx="2196461" cy="985608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2604433" y="1889966"/>
                <a:ext cx="2196461" cy="985608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</a:endParaRPr>
              </a:p>
            </p:txBody>
          </p:sp>
          <p:sp>
            <p:nvSpPr>
              <p:cNvPr id="20" name="Pole tekstowe 3"/>
              <p:cNvSpPr txBox="1"/>
              <p:nvPr/>
            </p:nvSpPr>
            <p:spPr>
              <a:xfrm>
                <a:off x="4017291" y="1996928"/>
                <a:ext cx="605511" cy="27310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ALU</a:t>
                </a:r>
              </a:p>
            </p:txBody>
          </p:sp>
          <p:sp>
            <p:nvSpPr>
              <p:cNvPr id="21" name="Pole tekstowe 678"/>
              <p:cNvSpPr txBox="1"/>
              <p:nvPr/>
            </p:nvSpPr>
            <p:spPr>
              <a:xfrm>
                <a:off x="3104961" y="2509352"/>
                <a:ext cx="961182" cy="2609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 0003</a:t>
                </a:r>
              </a:p>
            </p:txBody>
          </p:sp>
          <p:sp>
            <p:nvSpPr>
              <p:cNvPr id="22" name="Pole tekstowe 679"/>
              <p:cNvSpPr txBox="1"/>
              <p:nvPr/>
            </p:nvSpPr>
            <p:spPr>
              <a:xfrm>
                <a:off x="4098851" y="2485604"/>
                <a:ext cx="561025" cy="29651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ACC</a:t>
                </a:r>
              </a:p>
            </p:txBody>
          </p:sp>
        </p:grpSp>
        <p:cxnSp>
          <p:nvCxnSpPr>
            <p:cNvPr id="9" name="Łącznik łamany 8"/>
            <p:cNvCxnSpPr/>
            <p:nvPr/>
          </p:nvCxnSpPr>
          <p:spPr>
            <a:xfrm>
              <a:off x="1590675" y="2162175"/>
              <a:ext cx="1514286" cy="47765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a 9"/>
            <p:cNvGrpSpPr/>
            <p:nvPr/>
          </p:nvGrpSpPr>
          <p:grpSpPr>
            <a:xfrm>
              <a:off x="2602563" y="180000"/>
              <a:ext cx="2196931" cy="1424973"/>
              <a:chOff x="2602563" y="180000"/>
              <a:chExt cx="2196931" cy="1424973"/>
            </a:xfrm>
          </p:grpSpPr>
          <p:sp>
            <p:nvSpPr>
              <p:cNvPr id="11" name="Prostokąt 10"/>
              <p:cNvSpPr/>
              <p:nvPr/>
            </p:nvSpPr>
            <p:spPr>
              <a:xfrm>
                <a:off x="2602563" y="180000"/>
                <a:ext cx="2196931" cy="14249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pl-PL" sz="2400">
                  <a:solidFill>
                    <a:srgbClr val="000000"/>
                  </a:solidFill>
                  <a:effectLst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Pole tekstowe 11"/>
              <p:cNvSpPr txBox="1"/>
              <p:nvPr/>
            </p:nvSpPr>
            <p:spPr>
              <a:xfrm>
                <a:off x="4015723" y="334372"/>
                <a:ext cx="605641" cy="27311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CU</a:t>
                </a:r>
              </a:p>
            </p:txBody>
          </p:sp>
          <p:sp>
            <p:nvSpPr>
              <p:cNvPr id="13" name="Pole tekstowe 12"/>
              <p:cNvSpPr txBox="1"/>
              <p:nvPr/>
            </p:nvSpPr>
            <p:spPr>
              <a:xfrm>
                <a:off x="3089450" y="892486"/>
                <a:ext cx="961900" cy="261246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300</a:t>
                </a:r>
              </a:p>
            </p:txBody>
          </p:sp>
          <p:sp>
            <p:nvSpPr>
              <p:cNvPr id="14" name="Pole tekstowe 678"/>
              <p:cNvSpPr txBox="1"/>
              <p:nvPr/>
            </p:nvSpPr>
            <p:spPr>
              <a:xfrm>
                <a:off x="3091321" y="1226850"/>
                <a:ext cx="961388" cy="260973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1 940</a:t>
                </a:r>
              </a:p>
            </p:txBody>
          </p:sp>
          <p:sp>
            <p:nvSpPr>
              <p:cNvPr id="15" name="Pole tekstowe 14"/>
              <p:cNvSpPr txBox="1"/>
              <p:nvPr/>
            </p:nvSpPr>
            <p:spPr>
              <a:xfrm>
                <a:off x="4229479" y="892485"/>
                <a:ext cx="451261" cy="2968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PC</a:t>
                </a:r>
              </a:p>
            </p:txBody>
          </p:sp>
          <p:sp>
            <p:nvSpPr>
              <p:cNvPr id="16" name="Pole tekstowe 679"/>
              <p:cNvSpPr txBox="1"/>
              <p:nvPr/>
            </p:nvSpPr>
            <p:spPr>
              <a:xfrm>
                <a:off x="4219474" y="1203100"/>
                <a:ext cx="450849" cy="29653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</a:rPr>
                  <a:t>IR</a:t>
                </a:r>
              </a:p>
            </p:txBody>
          </p:sp>
          <p:sp>
            <p:nvSpPr>
              <p:cNvPr id="17" name="Pole tekstowe 12"/>
              <p:cNvSpPr txBox="1"/>
              <p:nvPr/>
            </p:nvSpPr>
            <p:spPr>
              <a:xfrm>
                <a:off x="3228974" y="533400"/>
                <a:ext cx="409575" cy="314326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l-PL" sz="24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+ 1</a:t>
                </a:r>
              </a:p>
            </p:txBody>
          </p:sp>
          <p:cxnSp>
            <p:nvCxnSpPr>
              <p:cNvPr id="18" name="Łącznik łamany 17"/>
              <p:cNvCxnSpPr/>
              <p:nvPr/>
            </p:nvCxnSpPr>
            <p:spPr>
              <a:xfrm rot="10800000" flipV="1">
                <a:off x="3089449" y="690563"/>
                <a:ext cx="139524" cy="332546"/>
              </a:xfrm>
              <a:prstGeom prst="bentConnector3">
                <a:avLst>
                  <a:gd name="adj1" fmla="val 2638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87882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— klasyczny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1333</Words>
  <Application>Microsoft Macintosh PowerPoint</Application>
  <PresentationFormat>Pokaz na ekranie (4:3)</PresentationFormat>
  <Paragraphs>335</Paragraphs>
  <Slides>28</Slides>
  <Notes>3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Calibri</vt:lpstr>
      <vt:lpstr>Garamond</vt:lpstr>
      <vt:lpstr>Times New Roman</vt:lpstr>
      <vt:lpstr>Motyw pakietu Office</vt:lpstr>
      <vt:lpstr>Obraz</vt:lpstr>
      <vt:lpstr>Sieci komputerowe</vt:lpstr>
      <vt:lpstr>1.1 „Klasyczny” komputer </vt:lpstr>
      <vt:lpstr>Prezentacja programu PowerPoint</vt:lpstr>
      <vt:lpstr>1.2 Model von Neumann </vt:lpstr>
      <vt:lpstr>Instrukcja / rozkaz / liczba  słowo   </vt:lpstr>
      <vt:lpstr>Cykl rozkazowy (Instruction cycle)</vt:lpstr>
      <vt:lpstr>X Przykład x – warto, xx – można, xxx - pomijamy</vt:lpstr>
      <vt:lpstr>A.   Załadowanie pierwszego rozkazu do rejestru IR</vt:lpstr>
      <vt:lpstr>B   załadowanie do ACC liczby z komórki „940” oraz zwiększenie o 1 rejestru PC </vt:lpstr>
      <vt:lpstr>C   Pobranie do rejestru IR kolejnego rozkazu (adres w pamięci „301”) </vt:lpstr>
      <vt:lpstr>D   Wykonanie dodawania i lokowanie wyniku w ACC. Zwiększenie licznika PC</vt:lpstr>
      <vt:lpstr>E   Pobranie rozkazu 302 </vt:lpstr>
      <vt:lpstr>F   Wykonanie rozkazu 302, czyli wysłanie wyniku dodawania do komórki pamięci „941” </vt:lpstr>
      <vt:lpstr>Prezentacja programu PowerPoint</vt:lpstr>
      <vt:lpstr>X 1.3 Model Harvard </vt:lpstr>
      <vt:lpstr>Prezentacja programu PowerPoint</vt:lpstr>
      <vt:lpstr>1.4 Realizacja, implementacja, architektura - warstwowy model komputera </vt:lpstr>
      <vt:lpstr>Prezentacja programu PowerPoint</vt:lpstr>
      <vt:lpstr>Prezentacja programu PowerPoint</vt:lpstr>
      <vt:lpstr>Prezentacja programu PowerPoint</vt:lpstr>
      <vt:lpstr>Prezentacja programu PowerPoint</vt:lpstr>
      <vt:lpstr>Model warstwowy komputera   Języki i tłumaczenia / interpretacje </vt:lpstr>
      <vt:lpstr>Prezentacja programu PowerPoint</vt:lpstr>
      <vt:lpstr>1.5 Magistrale</vt:lpstr>
      <vt:lpstr>Prezentacja programu PowerPoint</vt:lpstr>
      <vt:lpstr>Przykład podstawowych linii magistrali wejścia – wyjścia </vt:lpstr>
      <vt:lpstr>1.6 Operacje wejścia – wyjścia</vt:lpstr>
      <vt:lpstr>Powiązania procesora z układem sprzęgającym (sterownikiem) – sterowanie przez procesor [Niederliński]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</dc:title>
  <dc:creator>Wojciech Zamojski</dc:creator>
  <cp:lastModifiedBy>Wojciech Zamojski</cp:lastModifiedBy>
  <cp:revision>100</cp:revision>
  <dcterms:created xsi:type="dcterms:W3CDTF">2013-03-12T15:16:55Z</dcterms:created>
  <dcterms:modified xsi:type="dcterms:W3CDTF">2020-02-17T18:44:01Z</dcterms:modified>
</cp:coreProperties>
</file>