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99" r:id="rId3"/>
    <p:sldId id="332" r:id="rId4"/>
    <p:sldId id="361" r:id="rId5"/>
    <p:sldId id="334" r:id="rId6"/>
    <p:sldId id="336" r:id="rId7"/>
    <p:sldId id="337" r:id="rId8"/>
    <p:sldId id="338" r:id="rId9"/>
    <p:sldId id="385" r:id="rId10"/>
    <p:sldId id="342" r:id="rId11"/>
    <p:sldId id="362" r:id="rId12"/>
    <p:sldId id="296" r:id="rId13"/>
    <p:sldId id="335" r:id="rId14"/>
    <p:sldId id="387" r:id="rId15"/>
    <p:sldId id="388" r:id="rId16"/>
    <p:sldId id="340" r:id="rId17"/>
    <p:sldId id="386" r:id="rId18"/>
    <p:sldId id="364" r:id="rId19"/>
    <p:sldId id="365" r:id="rId20"/>
    <p:sldId id="366" r:id="rId21"/>
    <p:sldId id="367" r:id="rId22"/>
    <p:sldId id="370" r:id="rId23"/>
    <p:sldId id="371" r:id="rId24"/>
    <p:sldId id="339" r:id="rId25"/>
    <p:sldId id="389" r:id="rId26"/>
    <p:sldId id="390" r:id="rId27"/>
    <p:sldId id="350" r:id="rId28"/>
    <p:sldId id="352" r:id="rId29"/>
    <p:sldId id="372" r:id="rId30"/>
    <p:sldId id="373" r:id="rId31"/>
    <p:sldId id="368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57" r:id="rId43"/>
    <p:sldId id="358" r:id="rId44"/>
    <p:sldId id="359" r:id="rId45"/>
    <p:sldId id="353" r:id="rId46"/>
    <p:sldId id="354" r:id="rId47"/>
    <p:sldId id="355" r:id="rId48"/>
    <p:sldId id="333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1" r:id="rId57"/>
    <p:sldId id="356" r:id="rId5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9" autoAdjust="0"/>
    <p:restoredTop sz="91429" autoAdjust="0"/>
  </p:normalViewPr>
  <p:slideViewPr>
    <p:cSldViewPr>
      <p:cViewPr varScale="1">
        <p:scale>
          <a:sx n="117" d="100"/>
          <a:sy n="117" d="100"/>
        </p:scale>
        <p:origin x="24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21AC3-BBC8-48E6-A5CF-D1C9265877F2}" type="datetimeFigureOut">
              <a:rPr lang="pl-PL" smtClean="0"/>
              <a:t>27.02.2020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41581-3693-419C-BBBB-B4502FC800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839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196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51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l.wikipedia.org/wiki/Internet#cite_note-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n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Sieci komputerowe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2 WPROWADZENIE - </a:t>
            </a:r>
          </a:p>
          <a:p>
            <a:r>
              <a:rPr lang="pl-PL" altLang="pl-PL" dirty="0">
                <a:solidFill>
                  <a:srgbClr val="000000"/>
                </a:solidFill>
              </a:rPr>
              <a:t>INTERNET – WPROWADZENIE / PRZYPOMNIENIE?</a:t>
            </a:r>
            <a:r>
              <a:rPr lang="pl-PL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66366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>
                <a:latin typeface="+mj-lt"/>
              </a:rPr>
              <a:t>2.2 Dostawca usług Internetu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7500" lnSpcReduction="20000"/>
          </a:bodyPr>
          <a:lstStyle/>
          <a:p>
            <a:r>
              <a:rPr lang="pl-PL"/>
              <a:t>D</a:t>
            </a:r>
            <a:r>
              <a:rPr lang="pl-PL" b="1"/>
              <a:t>ostawca usługi Internetu</a:t>
            </a:r>
            <a:r>
              <a:rPr lang="pl-PL"/>
              <a:t> (</a:t>
            </a:r>
            <a:r>
              <a:rPr lang="pl-PL" b="1" i="1"/>
              <a:t>ISP</a:t>
            </a:r>
            <a:r>
              <a:rPr lang="pl-PL" i="1"/>
              <a:t> – </a:t>
            </a:r>
            <a:r>
              <a:rPr lang="pl-PL" b="1" i="1"/>
              <a:t>Internet Service Provider</a:t>
            </a:r>
            <a:r>
              <a:rPr lang="pl-PL" i="1"/>
              <a:t>)</a:t>
            </a:r>
            <a:r>
              <a:rPr lang="pl-PL"/>
              <a:t>, czasem skrótowo tylko </a:t>
            </a:r>
            <a:r>
              <a:rPr lang="pl-PL" b="1" err="1"/>
              <a:t>provider</a:t>
            </a:r>
            <a:r>
              <a:rPr lang="pl-PL"/>
              <a:t>, oferuje oprócz łącza do Internetu możliwość usług „podstawowych”: </a:t>
            </a:r>
          </a:p>
          <a:p>
            <a:pPr lvl="1"/>
            <a:r>
              <a:rPr lang="pl-PL"/>
              <a:t>przeglądanie stron </a:t>
            </a:r>
          </a:p>
          <a:p>
            <a:pPr lvl="1"/>
            <a:r>
              <a:rPr lang="pl-PL"/>
              <a:t>transferowanie plików</a:t>
            </a:r>
          </a:p>
          <a:p>
            <a:pPr lvl="1"/>
            <a:r>
              <a:rPr lang="pl-PL"/>
              <a:t>korzystanie z (darmowych) skrzynek poczty elektronicznej;</a:t>
            </a:r>
          </a:p>
          <a:p>
            <a:pPr lvl="1"/>
            <a:r>
              <a:rPr lang="pl-PL"/>
              <a:t>dyskutowanie w grupach dyskusyjnych </a:t>
            </a:r>
          </a:p>
          <a:p>
            <a:pPr marL="400050" lvl="1" indent="0">
              <a:buNone/>
            </a:pPr>
            <a:r>
              <a:rPr lang="pl-PL"/>
              <a:t>a także różne usługi dodane: filtry, hosting stron i/lub serwerów, pocztę itp..</a:t>
            </a:r>
          </a:p>
          <a:p>
            <a:r>
              <a:rPr lang="pl-PL"/>
              <a:t>Niektóre z usług wymagają </a:t>
            </a:r>
            <a:r>
              <a:rPr lang="pl-PL" b="1"/>
              <a:t>odpłatnośc</a:t>
            </a:r>
            <a:r>
              <a:rPr lang="pl-PL"/>
              <a:t>i. Należy ją uiścić usługodawcy, którym zwykle nie jest ISP użytkownika. Jest to analogiczne do sytuacji znanej z życia codziennego, gdy wprawdzie można za darmo wejść do sklepu lub punktu usługowego, ale za każdy towar lub wykonanie usługi trzeba oddzielnie zapłacić.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10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2729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Sieci &amp; dostawcy usług - </a:t>
            </a:r>
            <a:r>
              <a:rPr lang="pl-PL" sz="2400" b="1" dirty="0"/>
              <a:t>ISP</a:t>
            </a:r>
            <a:r>
              <a:rPr lang="pl-PL" sz="2400" dirty="0"/>
              <a:t> (</a:t>
            </a:r>
            <a:r>
              <a:rPr lang="pl-PL" sz="2400" i="1" dirty="0"/>
              <a:t>Internet Service Provider</a:t>
            </a:r>
            <a:r>
              <a:rPr lang="pl-PL" sz="2400" dirty="0"/>
              <a:t>)</a:t>
            </a:r>
          </a:p>
          <a:p>
            <a:r>
              <a:rPr lang="pl-PL" sz="2400" dirty="0"/>
              <a:t>Sieć publiczna – usługa ogólnie dostępna, ale informacje przekazywane w niej nie są dostępne dla osób postronnych (zabezpieczenia, wykup np. abonamentu)</a:t>
            </a:r>
          </a:p>
          <a:p>
            <a:r>
              <a:rPr lang="pl-PL" sz="2400" dirty="0"/>
              <a:t>Sieć prywatna – dostępna tylko dla jednej organizacji - sieć własna lub oparta o dzierżawione łącza </a:t>
            </a:r>
          </a:p>
          <a:p>
            <a:endParaRPr lang="pl-PL" alt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11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76013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12</a:t>
            </a:fld>
            <a:endParaRPr lang="pl-PL"/>
          </a:p>
        </p:txBody>
      </p:sp>
      <p:pic>
        <p:nvPicPr>
          <p:cNvPr id="4" name="Obraz 3" descr="C:\Users\Wojciech Zamojski\AppData\Local\Microsoft\Windows\Temporary Internet Files\Content.Word\Obraz (70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0"/>
            <a:ext cx="7036624" cy="7461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45098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/>
              <a:t>2.3. Elementy Internetu</a:t>
            </a:r>
            <a:br>
              <a:rPr lang="pl-PL" sz="2800"/>
            </a:br>
            <a:r>
              <a:rPr lang="pl-PL" sz="2800"/>
              <a:t>2.3.1 Host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13</a:t>
            </a:fld>
            <a:endParaRPr lang="pl-PL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altLang="pl-PL" sz="2400" b="1" dirty="0"/>
              <a:t>Host</a:t>
            </a:r>
            <a:r>
              <a:rPr lang="pl-PL" altLang="pl-PL" sz="2400" dirty="0"/>
              <a:t> – każdy komputer podłączony do sieci (Internetu) „jakimś” (stałym) połączeniem i posiadający stały </a:t>
            </a:r>
            <a:r>
              <a:rPr lang="pl-PL" altLang="pl-PL" sz="2400" b="1" dirty="0"/>
              <a:t>własny adres IP </a:t>
            </a:r>
            <a:r>
              <a:rPr lang="pl-PL" altLang="pl-PL" sz="2400" dirty="0"/>
              <a:t>(</a:t>
            </a:r>
            <a:r>
              <a:rPr lang="pl-PL" sz="2400" dirty="0"/>
              <a:t>identyfikujący i niepowtarzalny ciąg bajtów) </a:t>
            </a:r>
            <a:r>
              <a:rPr lang="pl-PL" altLang="pl-PL" sz="2400" dirty="0"/>
              <a:t>oraz oferujący swoje usługi innym komputerom, np. udostępnianie plików.</a:t>
            </a:r>
          </a:p>
          <a:p>
            <a:r>
              <a:rPr lang="pl-PL" altLang="pl-PL" sz="2400" b="1" dirty="0"/>
              <a:t>Host</a:t>
            </a:r>
            <a:r>
              <a:rPr lang="pl-PL" altLang="pl-PL" sz="2400" dirty="0"/>
              <a:t> – „główny” komputer w systemie (sieci) komputerów lub terminali, spełniający w stosunku do nich funkcje nadzorcze i dysponujący dostępami do łączy komunikacyjnych. </a:t>
            </a:r>
          </a:p>
          <a:p>
            <a:r>
              <a:rPr lang="pl-PL" sz="2400" dirty="0"/>
              <a:t>Hostem może być indywidualny komputer dowolnego typu (mikrokomputer, superkomputer), połączony np. łączem stałym, z siecią, lub lokalna sieć komputerowa zbudowana z komputerów niebędących hostami i łącząca się z siecią przez odpowiedni serwer. </a:t>
            </a:r>
          </a:p>
          <a:p>
            <a:pPr marL="400050" lvl="1" indent="0">
              <a:buNone/>
            </a:pPr>
            <a:r>
              <a:rPr lang="pl-PL" sz="2600" b="1" i="1" dirty="0">
                <a:sym typeface="Wingdings"/>
              </a:rPr>
              <a:t> </a:t>
            </a:r>
            <a:r>
              <a:rPr lang="pl-PL" sz="2600" b="1" i="1" dirty="0"/>
              <a:t>Host</a:t>
            </a:r>
            <a:r>
              <a:rPr lang="pl-PL" sz="2600" i="1" dirty="0"/>
              <a:t> oznacza po angielsku nadzorca i dość trafnie oddaje to funkcje realizowane przez niego w sieci.</a:t>
            </a:r>
            <a:r>
              <a:rPr lang="pl-PL" sz="2600" i="1" u="sng" dirty="0"/>
              <a:t> </a:t>
            </a:r>
            <a:endParaRPr lang="pl-PL" sz="2600" i="1" dirty="0"/>
          </a:p>
          <a:p>
            <a:pPr>
              <a:buFontTx/>
              <a:buNone/>
            </a:pPr>
            <a:endParaRPr lang="pl-PL" altLang="pl-PL" sz="2400" dirty="0"/>
          </a:p>
          <a:p>
            <a:pPr>
              <a:buFontTx/>
              <a:buNone/>
            </a:pPr>
            <a:endParaRPr lang="pl-PL" alt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6640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794C04-F26D-E14B-89C7-9F508C56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0A9DF8-67AC-8A47-8FE4-E7FA0B3B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Komputer – stacja robocza (</a:t>
            </a:r>
            <a:r>
              <a:rPr lang="pl-PL" i="1" dirty="0" err="1"/>
              <a:t>workstation</a:t>
            </a:r>
            <a:r>
              <a:rPr lang="pl-PL" dirty="0"/>
              <a:t>)</a:t>
            </a:r>
            <a:r>
              <a:rPr lang="pl-PL" i="1" dirty="0"/>
              <a:t>;</a:t>
            </a:r>
          </a:p>
          <a:p>
            <a:pPr lvl="1"/>
            <a:r>
              <a:rPr lang="pl-PL" dirty="0"/>
              <a:t>Zainstalowane aplikacje sieciowe wspomagające prace użytkownika</a:t>
            </a:r>
          </a:p>
          <a:p>
            <a:pPr lvl="1"/>
            <a:r>
              <a:rPr lang="pl-PL" dirty="0"/>
              <a:t>Karta sieciowa (</a:t>
            </a:r>
            <a:r>
              <a:rPr lang="pl-PL" i="1" dirty="0"/>
              <a:t>network </a:t>
            </a:r>
            <a:r>
              <a:rPr lang="pl-PL" i="1" dirty="0" err="1"/>
              <a:t>card</a:t>
            </a:r>
            <a:r>
              <a:rPr lang="pl-PL" dirty="0"/>
              <a:t>); karta </a:t>
            </a:r>
            <a:r>
              <a:rPr lang="pl-PL" b="1" dirty="0"/>
              <a:t>NIC</a:t>
            </a:r>
            <a:r>
              <a:rPr lang="pl-PL" dirty="0"/>
              <a:t> (</a:t>
            </a:r>
            <a:r>
              <a:rPr lang="pl-PL" i="1" dirty="0"/>
              <a:t>Network Interface Controller</a:t>
            </a:r>
            <a:r>
              <a:rPr lang="pl-PL" dirty="0"/>
              <a:t>) – komunikacja pomiędzy komputerami w sieci</a:t>
            </a:r>
          </a:p>
          <a:p>
            <a:pPr lvl="2"/>
            <a:r>
              <a:rPr lang="pl-PL" dirty="0"/>
              <a:t>Wewnętrzna - podłączona do płyty głównej – </a:t>
            </a:r>
            <a:r>
              <a:rPr lang="pl-PL" dirty="0" err="1"/>
              <a:t>interface</a:t>
            </a:r>
            <a:r>
              <a:rPr lang="pl-PL" dirty="0"/>
              <a:t> równoległy</a:t>
            </a:r>
          </a:p>
          <a:p>
            <a:pPr lvl="2"/>
            <a:r>
              <a:rPr lang="pl-PL" dirty="0"/>
              <a:t>Zewnętrzna  - port USB</a:t>
            </a:r>
          </a:p>
          <a:p>
            <a:pPr lvl="2"/>
            <a:r>
              <a:rPr lang="pl-PL" dirty="0"/>
              <a:t>Różne prędkości, np. 10 </a:t>
            </a:r>
            <a:r>
              <a:rPr lang="pl-PL" dirty="0" err="1"/>
              <a:t>Mb</a:t>
            </a:r>
            <a:r>
              <a:rPr lang="pl-PL" dirty="0"/>
              <a:t>/s, 1000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pPr lvl="2"/>
            <a:r>
              <a:rPr lang="pl-PL" dirty="0"/>
              <a:t>Różne złącza =&gt; Ethernet, światłowód, bezprzewodowa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67403B-E4A1-164F-9FB9-37833275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6BE484-D227-1340-852F-AE9D6C8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AA4C00-1B13-0443-A6F5-5B774528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94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F52C77-60D7-184F-BDC5-BD8CFDDE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F0744-2FA5-8148-B89D-EF23D06C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pl-PL" dirty="0"/>
              <a:t>Adres MAC (</a:t>
            </a:r>
            <a:r>
              <a:rPr lang="pl-PL" i="1" dirty="0"/>
              <a:t>Media Access Control</a:t>
            </a:r>
            <a:r>
              <a:rPr lang="pl-PL" dirty="0"/>
              <a:t>) – adres fizyczny - stały zapisany w „karcie” </a:t>
            </a:r>
          </a:p>
          <a:p>
            <a:pPr lvl="3"/>
            <a:r>
              <a:rPr lang="pl-PL" dirty="0"/>
              <a:t>48 bitów = 6 liczb w kodzie 16. np. 00-A0-CC-DB-1A-C2</a:t>
            </a:r>
          </a:p>
          <a:p>
            <a:pPr lvl="3"/>
            <a:r>
              <a:rPr lang="pl-PL" dirty="0"/>
              <a:t>informacja o producencie oraz unikatowy numer karty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046A26-A20D-2942-A640-12336C95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FE1D43-7152-BB4B-9F95-80CC8410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E04610-2BE0-2047-BD5A-03551E8A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15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8998E30-2A2A-2844-8A9B-7ECDE68C6DBE}"/>
              </a:ext>
            </a:extLst>
          </p:cNvPr>
          <p:cNvSpPr txBox="1"/>
          <p:nvPr/>
        </p:nvSpPr>
        <p:spPr>
          <a:xfrm>
            <a:off x="783771" y="740229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>
                <a:solidFill>
                  <a:srgbClr val="FF0000"/>
                </a:solidFill>
              </a:rPr>
              <a:t>      18.2.2020</a:t>
            </a:r>
          </a:p>
        </p:txBody>
      </p:sp>
    </p:spTree>
    <p:extLst>
      <p:ext uri="{BB962C8B-B14F-4D97-AF65-F5344CB8AC3E}">
        <p14:creationId xmlns:p14="http://schemas.microsoft.com/office/powerpoint/2010/main" val="370147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16</a:t>
            </a:fld>
            <a:endParaRPr lang="pl-PL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pl-PL" sz="2400" b="1" dirty="0"/>
              <a:t>Host ≡ system końcowy </a:t>
            </a:r>
          </a:p>
          <a:p>
            <a:r>
              <a:rPr lang="pl-PL" sz="2400" dirty="0">
                <a:solidFill>
                  <a:srgbClr val="FF0000"/>
                </a:solidFill>
              </a:rPr>
              <a:t>X</a:t>
            </a:r>
            <a:r>
              <a:rPr lang="pl-PL" sz="2400" dirty="0"/>
              <a:t> Host – fizyczny komputer, na którym pracuje jedna (lub więcej) maszyna wirtualna</a:t>
            </a:r>
          </a:p>
          <a:p>
            <a:r>
              <a:rPr lang="pl-PL" sz="2400" dirty="0"/>
              <a:t>Systemy końcowe połączone są za pomocą </a:t>
            </a:r>
            <a:r>
              <a:rPr lang="pl-PL" sz="2400" b="1" dirty="0"/>
              <a:t>łączy komunikacyjnych</a:t>
            </a:r>
            <a:r>
              <a:rPr lang="pl-PL" sz="2400" dirty="0"/>
              <a:t> i </a:t>
            </a:r>
            <a:r>
              <a:rPr lang="pl-PL" sz="2400" b="1" dirty="0"/>
              <a:t>przełączników pakietów</a:t>
            </a:r>
            <a:r>
              <a:rPr lang="pl-PL" sz="2400" dirty="0"/>
              <a:t>. </a:t>
            </a:r>
          </a:p>
          <a:p>
            <a:r>
              <a:rPr lang="pl-PL" sz="2400" b="1" dirty="0"/>
              <a:t>Szybkość transmisji</a:t>
            </a:r>
            <a:r>
              <a:rPr lang="pl-PL" sz="2400" dirty="0"/>
              <a:t> (bity/</a:t>
            </a:r>
            <a:r>
              <a:rPr lang="pl-PL" sz="2400" dirty="0" err="1"/>
              <a:t>sek</a:t>
            </a:r>
            <a:r>
              <a:rPr lang="pl-PL" sz="2400" dirty="0"/>
              <a:t>) + </a:t>
            </a:r>
            <a:r>
              <a:rPr lang="pl-PL" sz="2400" b="1" dirty="0"/>
              <a:t>opóźnienia</a:t>
            </a:r>
            <a:r>
              <a:rPr lang="pl-PL" sz="2400" dirty="0"/>
              <a:t> </a:t>
            </a:r>
          </a:p>
          <a:p>
            <a:r>
              <a:rPr lang="pl-PL" sz="2400" dirty="0"/>
              <a:t>Transmisja informacji – podział na pakiety + nagłówki + kompletowanie </a:t>
            </a:r>
            <a:r>
              <a:rPr lang="pl-PL" sz="2400" dirty="0">
                <a:sym typeface="Wingdings"/>
              </a:rPr>
              <a:t></a:t>
            </a:r>
            <a:r>
              <a:rPr lang="pl-PL" sz="2400" dirty="0"/>
              <a:t> błędy transmisji + straty pakietów</a:t>
            </a:r>
          </a:p>
          <a:p>
            <a:r>
              <a:rPr lang="pl-PL" sz="2400" dirty="0"/>
              <a:t>Host jest to każdy komputer podłączony do Internetu lub innej sieci używającej protokołu TCP/IP i posiadający unikalny adres IP</a:t>
            </a:r>
          </a:p>
          <a:p>
            <a:r>
              <a:rPr lang="pl-PL" sz="2400" dirty="0">
                <a:solidFill>
                  <a:srgbClr val="FF0000"/>
                </a:solidFill>
              </a:rPr>
              <a:t>X </a:t>
            </a:r>
            <a:r>
              <a:rPr lang="pl-PL" sz="2400" dirty="0"/>
              <a:t>adres hosta </a:t>
            </a:r>
            <a:r>
              <a:rPr lang="pl-PL" sz="2400" i="1" dirty="0"/>
              <a:t>(host </a:t>
            </a:r>
            <a:r>
              <a:rPr lang="pl-PL" sz="2400" i="1" dirty="0" err="1"/>
              <a:t>address</a:t>
            </a:r>
            <a:r>
              <a:rPr lang="pl-PL" sz="2400" i="1" dirty="0"/>
              <a:t>) </a:t>
            </a:r>
            <a:r>
              <a:rPr lang="pl-PL" sz="2400" dirty="0"/>
              <a:t>– adres przypisany do hosta pracującego w sieci, np. stacji roboczej, routera</a:t>
            </a:r>
            <a:r>
              <a:rPr lang="pl-PL" sz="2400" i="1" dirty="0"/>
              <a:t>.</a:t>
            </a:r>
            <a:r>
              <a:rPr lang="pl-PL" sz="2400" dirty="0"/>
              <a:t> </a:t>
            </a:r>
          </a:p>
          <a:p>
            <a:r>
              <a:rPr lang="pl-PL" sz="2400" dirty="0">
                <a:solidFill>
                  <a:srgbClr val="FF0000"/>
                </a:solidFill>
              </a:rPr>
              <a:t>X </a:t>
            </a:r>
            <a:r>
              <a:rPr lang="pl-PL" sz="2400" dirty="0"/>
              <a:t>Jeżeli użytkownik łączy się z Internetem „dzwoniąc do swojego dostawcy usług internetowych”, to jego komputer otrzymuje </a:t>
            </a:r>
            <a:r>
              <a:rPr lang="pl-PL" sz="2400" b="1" dirty="0"/>
              <a:t>dynamiczny adres IP</a:t>
            </a:r>
            <a:r>
              <a:rPr lang="pl-PL" sz="2400" dirty="0"/>
              <a:t> i na czas trwania połączenia staje się hostem. </a:t>
            </a:r>
          </a:p>
          <a:p>
            <a:pPr marL="400050" lvl="1" indent="0">
              <a:buNone/>
            </a:pPr>
            <a:r>
              <a:rPr lang="pl-PL" sz="2600" dirty="0">
                <a:sym typeface="Wingdings"/>
              </a:rPr>
              <a:t></a:t>
            </a:r>
            <a:r>
              <a:rPr lang="pl-PL" sz="2600" i="1" dirty="0"/>
              <a:t>W tym znaczeniu "host" jest po prostu dowolną maszyną uczestniczącą w wymianie danych przez sieć.</a:t>
            </a:r>
          </a:p>
          <a:p>
            <a:pPr>
              <a:buFontTx/>
              <a:buNone/>
            </a:pPr>
            <a:endParaRPr lang="pl-PL" altLang="pl-PL" sz="2400" dirty="0"/>
          </a:p>
          <a:p>
            <a:pPr>
              <a:buFontTx/>
              <a:buNone/>
            </a:pPr>
            <a:endParaRPr lang="pl-PL" alt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87928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61FBCB-6406-C24D-AC6E-5126F4B6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Przekazywanie / przesyłanie / wymiana danych:</a:t>
            </a:r>
          </a:p>
          <a:p>
            <a:pPr lvl="1"/>
            <a:r>
              <a:rPr lang="pl-PL" sz="2400" dirty="0"/>
              <a:t>strumień danych</a:t>
            </a:r>
          </a:p>
          <a:p>
            <a:pPr lvl="1"/>
            <a:r>
              <a:rPr lang="pl-PL" sz="2400" dirty="0"/>
              <a:t>komunikat </a:t>
            </a:r>
          </a:p>
          <a:p>
            <a:r>
              <a:rPr lang="pl-PL" sz="2400" dirty="0"/>
              <a:t>Strumień danych vs komunikat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B7EE0E-1CC2-9146-B6A8-8E953F30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552A20-E056-AE45-AA44-203873FF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890240-3DAB-8B44-966E-2F6BCDE2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17</a:t>
            </a:fld>
            <a:endParaRPr lang="pl-PL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E04464FE-1D13-4342-A98D-7067C14C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 dirty="0"/>
              <a:t>2.3.2 Strumień danych i komunikaty</a:t>
            </a:r>
          </a:p>
        </p:txBody>
      </p:sp>
    </p:spTree>
    <p:extLst>
      <p:ext uri="{BB962C8B-B14F-4D97-AF65-F5344CB8AC3E}">
        <p14:creationId xmlns:p14="http://schemas.microsoft.com/office/powerpoint/2010/main" val="321405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b="1" dirty="0"/>
              <a:t>Strumień danych </a:t>
            </a:r>
          </a:p>
          <a:p>
            <a:r>
              <a:rPr lang="pl-PL" dirty="0"/>
              <a:t>przekazywanie danych pomiędzy aplikacjami</a:t>
            </a:r>
          </a:p>
          <a:p>
            <a:r>
              <a:rPr lang="pl-PL" dirty="0"/>
              <a:t>przekazuje się dwa „jednokierunkowe” strumienie danych – żądanie i realizacja, </a:t>
            </a:r>
          </a:p>
          <a:p>
            <a:pPr lvl="1"/>
            <a:r>
              <a:rPr lang="pl-PL" dirty="0"/>
              <a:t>np. przeglądarka żąda strony od serwera, który w odpowiedzi ją przekazuje </a:t>
            </a:r>
          </a:p>
          <a:p>
            <a:r>
              <a:rPr lang="pl-PL" dirty="0"/>
              <a:t>komunikacja połączeniowa</a:t>
            </a:r>
          </a:p>
          <a:p>
            <a:pPr lvl="1"/>
            <a:r>
              <a:rPr lang="pl-PL" dirty="0"/>
              <a:t>ustanowienie połączenia (jak w telefonie stacjonarnym), </a:t>
            </a:r>
          </a:p>
          <a:p>
            <a:pPr lvl="1"/>
            <a:r>
              <a:rPr lang="pl-PL" dirty="0"/>
              <a:t>przekazanie danych, </a:t>
            </a:r>
          </a:p>
          <a:p>
            <a:pPr lvl="1"/>
            <a:r>
              <a:rPr lang="pl-PL" dirty="0"/>
              <a:t>rozłączenie</a:t>
            </a:r>
          </a:p>
          <a:p>
            <a:pPr lvl="1"/>
            <a:r>
              <a:rPr lang="pl-PL" dirty="0"/>
              <a:t>komunikacja jeden do jednego </a:t>
            </a:r>
          </a:p>
          <a:p>
            <a:r>
              <a:rPr lang="pl-PL" dirty="0"/>
              <a:t>wiadomość przekazywana jest jako uporządkowany zbiór bajtów - ustalona kolejność i liczność zbioru </a:t>
            </a:r>
            <a:r>
              <a:rPr lang="pl-PL" b="1" dirty="0"/>
              <a:t>bajtów</a:t>
            </a:r>
            <a:r>
              <a:rPr lang="pl-PL" dirty="0"/>
              <a:t>, ale bez żadnych ograniczeń co do rozmiaru (bajt lub „tysiące” bajtów)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18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AAF5161-CF64-2645-A046-5C6A368A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58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dirty="0"/>
              <a:t>sieć może „manipulować” wielkością przekazywanego strumienia – podział lub łączenie bloków</a:t>
            </a:r>
          </a:p>
          <a:p>
            <a:pPr lvl="1"/>
            <a:r>
              <a:rPr lang="pl-PL" dirty="0"/>
              <a:t>mechanizm strumieniowania nie gwarantuje, że odebrane dane są zgodne z nadanymi</a:t>
            </a:r>
          </a:p>
          <a:p>
            <a:pPr lvl="1"/>
            <a:r>
              <a:rPr lang="pl-PL" dirty="0"/>
              <a:t>stosuje się w komunikacji pomiędzy większością aplikacji</a:t>
            </a:r>
          </a:p>
          <a:p>
            <a:pPr lvl="1"/>
            <a:r>
              <a:rPr lang="pl-PL" dirty="0"/>
              <a:t>wykorzystuje się protokół </a:t>
            </a:r>
            <a:r>
              <a:rPr lang="pl-PL" b="1" dirty="0"/>
              <a:t>TCP</a:t>
            </a:r>
            <a:r>
              <a:rPr lang="pl-PL" dirty="0"/>
              <a:t> (</a:t>
            </a:r>
            <a:r>
              <a:rPr lang="pl-PL" i="1" dirty="0" err="1"/>
              <a:t>Transmission</a:t>
            </a:r>
            <a:r>
              <a:rPr lang="pl-PL" i="1" dirty="0"/>
              <a:t> Control </a:t>
            </a:r>
            <a:r>
              <a:rPr lang="pl-PL" i="1" dirty="0" err="1"/>
              <a:t>Protocol</a:t>
            </a:r>
            <a:r>
              <a:rPr lang="pl-PL" dirty="0"/>
              <a:t>)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19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14777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altLang="pl-PL" sz="2800" dirty="0">
                <a:solidFill>
                  <a:srgbClr val="000000"/>
                </a:solidFill>
                <a:latin typeface="Calibri" pitchFamily="34" charset="0"/>
              </a:rPr>
              <a:t>2. Internet – wprowadzenie / przypomnienie</a:t>
            </a:r>
            <a:endParaRPr lang="pl-PL" sz="2800" dirty="0"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Podstawowe pojęcia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Internet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Sieć WWW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Sieć klient–serwer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Zbiory informacji w sieci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Sieć ISDN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Internet jako sieć z przełączaniem pakietów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Miejsce webowe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24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600" b="1"/>
              <a:t>Komunikat</a:t>
            </a:r>
            <a:r>
              <a:rPr lang="pl-PL" b="1"/>
              <a:t> </a:t>
            </a:r>
          </a:p>
          <a:p>
            <a:r>
              <a:rPr lang="pl-PL"/>
              <a:t>przekazywanie porcji danych do sieci i w konsekwencji do odległych stacji </a:t>
            </a:r>
          </a:p>
          <a:p>
            <a:r>
              <a:rPr lang="pl-PL"/>
              <a:t>komunikacja bezpołączeniowa </a:t>
            </a:r>
          </a:p>
          <a:p>
            <a:r>
              <a:rPr lang="pl-PL"/>
              <a:t>ograniczona długość komunikatu (64 bajty) </a:t>
            </a:r>
          </a:p>
          <a:p>
            <a:r>
              <a:rPr lang="pl-PL"/>
              <a:t>nadawanie (emisja) komunikatów;</a:t>
            </a:r>
          </a:p>
          <a:p>
            <a:pPr lvl="1"/>
            <a:r>
              <a:rPr lang="pl-PL"/>
              <a:t>pojedyncza emisja (</a:t>
            </a:r>
            <a:r>
              <a:rPr lang="pl-PL" i="1" err="1"/>
              <a:t>unicast</a:t>
            </a:r>
            <a:r>
              <a:rPr lang="pl-PL" i="1"/>
              <a:t>)</a:t>
            </a:r>
            <a:r>
              <a:rPr lang="pl-PL"/>
              <a:t> - komunikacja jeden do jednego </a:t>
            </a:r>
            <a:endParaRPr lang="pl-PL" i="1"/>
          </a:p>
          <a:p>
            <a:pPr lvl="1"/>
            <a:r>
              <a:rPr lang="pl-PL"/>
              <a:t>wielokrotna emisja (</a:t>
            </a:r>
            <a:r>
              <a:rPr lang="pl-PL" i="1" err="1"/>
              <a:t>multicast</a:t>
            </a:r>
            <a:r>
              <a:rPr lang="pl-PL"/>
              <a:t>) – jeden do wielu</a:t>
            </a:r>
          </a:p>
          <a:p>
            <a:pPr lvl="1"/>
            <a:r>
              <a:rPr lang="pl-PL"/>
              <a:t>rozgłoszenie (</a:t>
            </a:r>
            <a:r>
              <a:rPr lang="pl-PL" i="1"/>
              <a:t>broadcast</a:t>
            </a:r>
            <a:r>
              <a:rPr lang="pl-PL"/>
              <a:t>)  - jeden do wszystkich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20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5714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dirty="0"/>
              <a:t>Usługa nie gwarantuje</a:t>
            </a:r>
          </a:p>
          <a:p>
            <a:pPr lvl="2"/>
            <a:r>
              <a:rPr lang="pl-PL" dirty="0"/>
              <a:t>dostarczenia komunikatów we właściwej kolejności</a:t>
            </a:r>
          </a:p>
          <a:p>
            <a:pPr lvl="2"/>
            <a:r>
              <a:rPr lang="pl-PL" dirty="0"/>
              <a:t>komunikaty mogą ginąć lub być zwielokrotniane</a:t>
            </a:r>
          </a:p>
          <a:p>
            <a:pPr lvl="1"/>
            <a:r>
              <a:rPr lang="pl-PL" dirty="0"/>
              <a:t>wymogi co do aplikacji odbiorczej</a:t>
            </a:r>
          </a:p>
          <a:p>
            <a:pPr lvl="1"/>
            <a:r>
              <a:rPr lang="pl-PL" dirty="0"/>
              <a:t>stosuje się w aplikacjach multimedialnych</a:t>
            </a:r>
          </a:p>
          <a:p>
            <a:pPr lvl="1"/>
            <a:r>
              <a:rPr lang="pl-PL" dirty="0"/>
              <a:t>wykorzystuje się protokół </a:t>
            </a:r>
            <a:r>
              <a:rPr lang="pl-PL" b="1" dirty="0"/>
              <a:t>UDP</a:t>
            </a:r>
            <a:r>
              <a:rPr lang="pl-PL" dirty="0"/>
              <a:t> (</a:t>
            </a:r>
            <a:r>
              <a:rPr lang="pl-PL" i="1" dirty="0"/>
              <a:t>User </a:t>
            </a:r>
            <a:r>
              <a:rPr lang="pl-PL" i="1" dirty="0" err="1"/>
              <a:t>Datagram</a:t>
            </a:r>
            <a:r>
              <a:rPr lang="pl-PL" i="1" dirty="0"/>
              <a:t> </a:t>
            </a:r>
            <a:r>
              <a:rPr lang="pl-PL" i="1" dirty="0" err="1"/>
              <a:t>Protocol</a:t>
            </a:r>
            <a:r>
              <a:rPr lang="pl-PL" dirty="0"/>
              <a:t>)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21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43562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3100"/>
              <a:t>2.3.3 Stos protokołów 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Wymiana danych wymaga uzgodnienia przez urządzenia sieciowe parametrów transmisji – od poziomów napięć reprezentujących bity danych po format i znaczenie przekazywanych komunikatów </a:t>
            </a:r>
          </a:p>
          <a:p>
            <a:r>
              <a:rPr lang="pl-PL"/>
              <a:t>protokół komunikacyjny </a:t>
            </a:r>
          </a:p>
          <a:p>
            <a:r>
              <a:rPr lang="pl-PL"/>
              <a:t>stosy protokołów </a:t>
            </a:r>
          </a:p>
          <a:p>
            <a:r>
              <a:rPr lang="pl-PL"/>
              <a:t>model warstwowy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22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76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23</a:t>
            </a:fld>
            <a:endParaRPr lang="pl-PL"/>
          </a:p>
        </p:txBody>
      </p:sp>
      <p:pic>
        <p:nvPicPr>
          <p:cNvPr id="6" name="Obraz 5" descr="C:\Users\Wojciech Zamojski\Documents\Scanned Documents\Obraz (24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712968" cy="5321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88517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/>
              <a:t>2.4 Sieć z przełączaniem pakietów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pl-PL" b="1" dirty="0"/>
              <a:t>Sieć z przełączaniem pakietów</a:t>
            </a:r>
            <a:r>
              <a:rPr lang="pl-PL" dirty="0"/>
              <a:t> – analog do systemu transportowego opartego o autostrady, drogi lokalne, skrzyżowania + środki transportowe (kontenery) + usługi + harmonogramowanie.</a:t>
            </a:r>
          </a:p>
          <a:p>
            <a:r>
              <a:rPr lang="pl-PL" b="1" dirty="0"/>
              <a:t>Przełącznik pakietów</a:t>
            </a:r>
            <a:r>
              <a:rPr lang="pl-PL" dirty="0"/>
              <a:t> – odbiera informację na jednym z wejść i przekazuje do jednego z wyjść.  </a:t>
            </a:r>
          </a:p>
          <a:p>
            <a:r>
              <a:rPr lang="pl-PL" dirty="0"/>
              <a:t>W Internecie wyróżnia się dwa typy przełączników;</a:t>
            </a:r>
          </a:p>
          <a:p>
            <a:pPr lvl="1"/>
            <a:r>
              <a:rPr lang="pl-PL" b="1" dirty="0"/>
              <a:t>Router</a:t>
            </a:r>
            <a:r>
              <a:rPr lang="pl-PL" dirty="0"/>
              <a:t> – urządzenie do przekazywania danych pomiędzy sieciami wytwarzanymi w różnych technologiach + kierowanie ruchem pakietów w sieci + podział dużych sieci na podsieci ≡ ułatwienie zarządzania komunikacją</a:t>
            </a:r>
          </a:p>
          <a:p>
            <a:pPr lvl="1"/>
            <a:r>
              <a:rPr lang="pl-PL" b="1" dirty="0"/>
              <a:t>Przełącznik warstwy łącza danych </a:t>
            </a:r>
            <a:r>
              <a:rPr lang="pl-PL" dirty="0"/>
              <a:t>– funkcjonalnie podobny do routera, ale działa w warstwie łączy (2) a router w warstwie 3 sieci.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24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2911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EF5458-68DC-A844-AB93-3720BA7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D3B448-0A8E-D943-8531-1D2641E7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Przełącznik (</a:t>
            </a:r>
            <a:r>
              <a:rPr lang="pl-PL" i="1" dirty="0" err="1"/>
              <a:t>switch</a:t>
            </a:r>
            <a:r>
              <a:rPr lang="pl-PL" dirty="0"/>
              <a:t>) – przełącza ramki (</a:t>
            </a:r>
            <a:r>
              <a:rPr lang="pl-PL" i="1" dirty="0" err="1"/>
              <a:t>frames</a:t>
            </a:r>
            <a:r>
              <a:rPr lang="pl-PL" i="1" dirty="0"/>
              <a:t>) </a:t>
            </a:r>
            <a:r>
              <a:rPr lang="pl-PL" dirty="0"/>
              <a:t>pomiędzy</a:t>
            </a:r>
            <a:r>
              <a:rPr lang="pl-PL" i="1" dirty="0"/>
              <a:t> </a:t>
            </a:r>
            <a:r>
              <a:rPr lang="pl-PL" dirty="0"/>
              <a:t> stacjami roboczymi w sieciach LAN</a:t>
            </a:r>
          </a:p>
          <a:p>
            <a:pPr lvl="1"/>
            <a:r>
              <a:rPr lang="pl-PL" dirty="0"/>
              <a:t>Porty – wejścia dla przewodów sieciowych </a:t>
            </a:r>
          </a:p>
          <a:p>
            <a:pPr lvl="1"/>
            <a:r>
              <a:rPr lang="pl-PL" dirty="0"/>
              <a:t>Przełączniki można łączyć ze sobą</a:t>
            </a:r>
          </a:p>
          <a:p>
            <a:r>
              <a:rPr lang="pl-PL" dirty="0"/>
              <a:t>Koncentrator (</a:t>
            </a:r>
            <a:r>
              <a:rPr lang="pl-PL" i="1" dirty="0"/>
              <a:t>hub</a:t>
            </a:r>
            <a:r>
              <a:rPr lang="pl-PL" dirty="0"/>
              <a:t>) – przekazuje otrzymany sygnał na wszystkie swoje porty </a:t>
            </a:r>
          </a:p>
          <a:p>
            <a:pPr lvl="1"/>
            <a:r>
              <a:rPr lang="pl-PL" dirty="0"/>
              <a:t>Nie ma możliwości zaglądania ani modyfikacji otrzymanych informacji</a:t>
            </a:r>
          </a:p>
          <a:p>
            <a:pPr lvl="1"/>
            <a:r>
              <a:rPr lang="pl-PL" dirty="0"/>
              <a:t>Nie powinny być stosowane gdyż powodują kolizje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83D351-9662-3C47-99F2-AE6CDA3D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5A22FA-D245-1E4C-9D82-523E4F5A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41335C-EC43-E949-833D-6141ADAF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971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B57D78-7070-0C4C-AF65-6ED463B5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FF9BFE-AB18-8B44-99AD-578E48F1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Router  – w sieciach rozległych</a:t>
            </a:r>
          </a:p>
          <a:p>
            <a:pPr lvl="1"/>
            <a:r>
              <a:rPr lang="pl-PL" dirty="0"/>
              <a:t> Łączenie niezależnych sieci</a:t>
            </a:r>
          </a:p>
          <a:p>
            <a:pPr lvl="1"/>
            <a:r>
              <a:rPr lang="pl-PL" dirty="0"/>
              <a:t>Posiada </a:t>
            </a:r>
            <a:r>
              <a:rPr lang="pl-PL" dirty="0" err="1"/>
              <a:t>intefejsy</a:t>
            </a:r>
            <a:r>
              <a:rPr lang="pl-PL" dirty="0"/>
              <a:t> (porty)</a:t>
            </a:r>
          </a:p>
          <a:p>
            <a:pPr lvl="1"/>
            <a:r>
              <a:rPr lang="pl-PL" dirty="0"/>
              <a:t> Wybór tras przekazywania pakietów</a:t>
            </a:r>
            <a:r>
              <a:rPr lang="pl-PL" b="1" dirty="0"/>
              <a:t> </a:t>
            </a:r>
          </a:p>
          <a:p>
            <a:pPr lvl="2"/>
            <a:r>
              <a:rPr lang="pl-PL" dirty="0"/>
              <a:t> Trasa lub ścieżka sieciowa – droga zestawiana pomiędzy nadawcą a odbiorcą </a:t>
            </a:r>
          </a:p>
          <a:p>
            <a:pPr lvl="1"/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28BFAC-51B5-F64D-83D2-0FC37862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B45048-0DA4-B54E-A579-99F2350A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F90AC6-70D0-4146-A4B0-D3838008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885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/>
              <a:t>2.4.1 </a:t>
            </a:r>
            <a:r>
              <a:rPr lang="pl-PL" altLang="pl-PL" sz="2800"/>
              <a:t>Sieć klient–serwer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altLang="pl-PL" b="1"/>
              <a:t>Serwer – komputer</a:t>
            </a:r>
            <a:r>
              <a:rPr lang="pl-PL" altLang="pl-PL"/>
              <a:t> (</a:t>
            </a:r>
            <a:r>
              <a:rPr lang="pl-PL" altLang="pl-PL" i="1" err="1"/>
              <a:t>server</a:t>
            </a:r>
            <a:r>
              <a:rPr lang="pl-PL" altLang="pl-PL"/>
              <a:t>) - komputer w sieci, udostępniający innym komputerom usługi typu przechowywanie plików, zarządzanie wydrukami, dostęp do Internetu itp.</a:t>
            </a:r>
          </a:p>
          <a:p>
            <a:r>
              <a:rPr lang="pl-PL" altLang="pl-PL" b="1"/>
              <a:t>Serwer–program</a:t>
            </a:r>
            <a:r>
              <a:rPr lang="pl-PL" altLang="pl-PL"/>
              <a:t> (</a:t>
            </a:r>
            <a:r>
              <a:rPr lang="pl-PL" altLang="pl-PL" i="1" err="1"/>
              <a:t>server</a:t>
            </a:r>
            <a:r>
              <a:rPr lang="pl-PL" altLang="pl-PL" i="1"/>
              <a:t> </a:t>
            </a:r>
            <a:r>
              <a:rPr lang="pl-PL" altLang="pl-PL" i="1" err="1"/>
              <a:t>application</a:t>
            </a:r>
            <a:r>
              <a:rPr lang="pl-PL" altLang="pl-PL"/>
              <a:t>) - program uruchamiany na zdalnym komputerze, którym może być w szczególności komputer–serwer lub inny dowolny komputer w sieci równorzędnej, dostarczający (</a:t>
            </a:r>
            <a:r>
              <a:rPr lang="pl-PL" altLang="pl-PL" i="1" err="1"/>
              <a:t>serve</a:t>
            </a:r>
            <a:r>
              <a:rPr lang="pl-PL" altLang="pl-PL"/>
              <a:t>) usługi oraz informacje na żądanie użytkownika.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27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2575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pl-PL" altLang="pl-PL" b="1"/>
              <a:t>Klient–program</a:t>
            </a:r>
            <a:r>
              <a:rPr lang="pl-PL" altLang="pl-PL"/>
              <a:t> (</a:t>
            </a:r>
            <a:r>
              <a:rPr lang="pl-PL" altLang="pl-PL" i="1" err="1"/>
              <a:t>client</a:t>
            </a:r>
            <a:r>
              <a:rPr lang="pl-PL" altLang="pl-PL" i="1"/>
              <a:t> </a:t>
            </a:r>
            <a:r>
              <a:rPr lang="pl-PL" altLang="pl-PL" i="1" err="1"/>
              <a:t>application</a:t>
            </a:r>
            <a:r>
              <a:rPr lang="pl-PL" altLang="pl-PL"/>
              <a:t>) jest to program zgłaszający serwerowi (programowi) potrzeby (żądania) użytkownika i zapewniający komunikację między tymże serwerem a użytkownikiem. Warunkiem realizacji usługi jest ścisłe współdziałanie programów klienta i serwera.</a:t>
            </a:r>
          </a:p>
          <a:p>
            <a:r>
              <a:rPr lang="pl-PL" altLang="pl-PL" b="1"/>
              <a:t>Sieć klient–serwer</a:t>
            </a:r>
            <a:r>
              <a:rPr lang="pl-PL" altLang="pl-PL"/>
              <a:t> (</a:t>
            </a:r>
            <a:r>
              <a:rPr lang="pl-PL" altLang="pl-PL" i="1" err="1"/>
              <a:t>client</a:t>
            </a:r>
            <a:r>
              <a:rPr lang="pl-PL" altLang="pl-PL" i="1"/>
              <a:t>/</a:t>
            </a:r>
            <a:r>
              <a:rPr lang="pl-PL" altLang="pl-PL" i="1" err="1"/>
              <a:t>server</a:t>
            </a:r>
            <a:r>
              <a:rPr lang="pl-PL" altLang="pl-PL" i="1"/>
              <a:t> network</a:t>
            </a:r>
            <a:r>
              <a:rPr lang="pl-PL" altLang="pl-PL"/>
              <a:t>) – sieć, w której przynajmniej jeden komputer, zwany serwerem, udostępnia swoje zasoby innym komputerom – klientom.</a:t>
            </a:r>
          </a:p>
          <a:p>
            <a:r>
              <a:rPr lang="pl-PL" altLang="pl-PL"/>
              <a:t>Określenie klient – serwer zależy od tego, która strona inicjuje połączenie; </a:t>
            </a:r>
            <a:r>
              <a:rPr lang="pl-PL" altLang="pl-PL" b="1"/>
              <a:t>z reguły klient żąda a serwer reaguje</a:t>
            </a:r>
            <a:r>
              <a:rPr lang="pl-PL" altLang="pl-PL"/>
              <a:t>; po ustanowieniu połączenia komunikacja może być dwukierunkowa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28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9578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>
                <a:latin typeface="+mj-lt"/>
              </a:rPr>
              <a:t>Model klient – serwer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29</a:t>
            </a:fld>
            <a:endParaRPr lang="pl-PL"/>
          </a:p>
        </p:txBody>
      </p:sp>
      <p:pic>
        <p:nvPicPr>
          <p:cNvPr id="6" name="Obraz 5" descr="C:\Users\Wojciech Zamojski\Documents\Scanned Documents\Obraz (24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640960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94390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altLang="pl-PL" sz="2800" dirty="0"/>
              <a:t>2.1. Internet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altLang="pl-PL" sz="2800" b="1" dirty="0"/>
              <a:t>Internet</a:t>
            </a:r>
            <a:r>
              <a:rPr lang="pl-PL" altLang="pl-PL" sz="2800" dirty="0"/>
              <a:t> – światowy zbiór komputerów i sieci komputerowych (hostów) komunikujących się między sobą, często przez linie telefoniczne, …, etc. i działający przede wszystkim na podstawie protokołu TCP/IP</a:t>
            </a:r>
          </a:p>
          <a:p>
            <a:pPr>
              <a:buNone/>
            </a:pPr>
            <a:r>
              <a:rPr lang="pl-PL" sz="2200" b="1" dirty="0">
                <a:solidFill>
                  <a:srgbClr val="FF0000"/>
                </a:solidFill>
              </a:rPr>
              <a:t>X </a:t>
            </a:r>
            <a:r>
              <a:rPr lang="pl-PL" sz="2200" b="1" dirty="0"/>
              <a:t>Uwaga</a:t>
            </a:r>
            <a:r>
              <a:rPr lang="pl-PL" sz="2200" dirty="0"/>
              <a:t>: Internet pisany dużą literą oznacza sieć komputerową o zasięgu ogólnoświatowym, nazywaną również Internetem publicznym; małą literą możemy pisać o medium, np.: "Przeczytałem to w </a:t>
            </a:r>
            <a:r>
              <a:rPr lang="pl-PL" sz="2200" dirty="0" err="1"/>
              <a:t>internecie</a:t>
            </a:r>
            <a:r>
              <a:rPr lang="pl-PL" sz="2200" dirty="0"/>
              <a:t>" </a:t>
            </a:r>
            <a:r>
              <a:rPr lang="pl-PL" sz="2200" u="sng" dirty="0">
                <a:hlinkClick r:id="rId2"/>
              </a:rPr>
              <a:t>[2]</a:t>
            </a:r>
            <a:r>
              <a:rPr lang="pl-PL" sz="2200" dirty="0"/>
              <a:t>. Słowo Internet występuje często również jako skrót myślowy oznaczający łącze internetowe, np. </a:t>
            </a:r>
            <a:r>
              <a:rPr lang="pl-PL" sz="2200" dirty="0" err="1"/>
              <a:t>internet</a:t>
            </a:r>
            <a:r>
              <a:rPr lang="pl-PL" sz="2200" dirty="0"/>
              <a:t> mobilny, </a:t>
            </a:r>
            <a:r>
              <a:rPr lang="pl-PL" sz="2200" dirty="0" err="1"/>
              <a:t>internet</a:t>
            </a:r>
            <a:r>
              <a:rPr lang="pl-PL" sz="2200" dirty="0"/>
              <a:t> przewodowy, </a:t>
            </a:r>
            <a:r>
              <a:rPr lang="pl-PL" sz="2200" dirty="0" err="1"/>
              <a:t>internet</a:t>
            </a:r>
            <a:r>
              <a:rPr lang="pl-PL" sz="2200" dirty="0"/>
              <a:t> ADSL. </a:t>
            </a:r>
          </a:p>
          <a:p>
            <a:pPr>
              <a:buFontTx/>
              <a:buNone/>
            </a:pPr>
            <a:endParaRPr lang="pl-PL" alt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8228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30</a:t>
            </a:fld>
            <a:endParaRPr lang="pl-PL"/>
          </a:p>
        </p:txBody>
      </p:sp>
      <p:pic>
        <p:nvPicPr>
          <p:cNvPr id="6" name="Symbol zastępczy zawartości 5" descr="C:\Users\Wojciech Zamojski\Documents\Scanned Documents\Obraz (24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640960" cy="648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437618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31</a:t>
            </a:fld>
            <a:endParaRPr lang="pl-PL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8" y="1196752"/>
            <a:ext cx="8835245" cy="465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77526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/>
              <a:t>2.4.2 Identyfikacja serwerów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jaki sposób klient wskazuje serwer?</a:t>
            </a:r>
          </a:p>
          <a:p>
            <a:r>
              <a:rPr lang="pl-PL" dirty="0"/>
              <a:t> Protokoły internetowe realizują to na dwa sposoby;</a:t>
            </a:r>
          </a:p>
          <a:p>
            <a:pPr marL="457200" lvl="1" indent="0">
              <a:buNone/>
            </a:pPr>
            <a:r>
              <a:rPr lang="pl-PL" dirty="0"/>
              <a:t>1) identyfikacja komputera, w którym pracuje aplikacja serwerowa</a:t>
            </a:r>
          </a:p>
          <a:p>
            <a:pPr marL="457200" lvl="1" indent="0">
              <a:buNone/>
            </a:pPr>
            <a:r>
              <a:rPr lang="pl-PL" dirty="0"/>
              <a:t>2) identyfikacja usługi działającej w systemie komputera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32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95718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ad 1. Komputer podłączony do Internetu posiada unikalny 32 bitowy identyfikator, zwany adresem IP (adresem protokołu internetowego). </a:t>
            </a:r>
          </a:p>
          <a:p>
            <a:r>
              <a:rPr lang="pl-PL"/>
              <a:t>Klient wskazuje adres IP serwera – używa się również nazw domenowych jednoznacznie przekształcanych w IP, np. zamiast IP wprowadza się nazwę </a:t>
            </a:r>
            <a:r>
              <a:rPr lang="pl-PL" u="sng">
                <a:hlinkClick r:id="rId2"/>
              </a:rPr>
              <a:t>www.sun.com</a:t>
            </a:r>
            <a:r>
              <a:rPr lang="pl-PL"/>
              <a:t> </a:t>
            </a:r>
          </a:p>
          <a:p>
            <a:pPr marL="0" indent="0">
              <a:buNone/>
            </a:pPr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33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2058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/>
              <a:t>ad 2. Każdej funkcjonującej w Internecie usłudze przypisuje się 16 bitową liczbę zwaną </a:t>
            </a:r>
            <a:r>
              <a:rPr lang="pl-PL" b="1"/>
              <a:t>numerem portu protokołu</a:t>
            </a:r>
            <a:r>
              <a:rPr lang="pl-PL"/>
              <a:t> lub </a:t>
            </a:r>
            <a:r>
              <a:rPr lang="pl-PL" b="1"/>
              <a:t>numerem portu</a:t>
            </a:r>
            <a:r>
              <a:rPr lang="pl-PL"/>
              <a:t>, np. poczta 25, a www 80. </a:t>
            </a:r>
          </a:p>
          <a:p>
            <a:r>
              <a:rPr lang="pl-PL"/>
              <a:t>Przed rozpoczęciem pracy serwer rejestruje numery portów, czyli oferowanych usług, a klient odwołując się do zdalnego serwera podaje numer portu usługi w swoim żądaniu. </a:t>
            </a:r>
          </a:p>
          <a:p>
            <a:r>
              <a:rPr lang="pl-PL"/>
              <a:t>Serwer po odbiorze żądania wyznacza odpowiednią aplikację konieczną do realizacji żądania.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34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0680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35</a:t>
            </a:fld>
            <a:endParaRPr lang="pl-PL"/>
          </a:p>
        </p:txBody>
      </p:sp>
      <p:pic>
        <p:nvPicPr>
          <p:cNvPr id="6" name="Obraz 5" descr="C:\Users\Wojciech Zamojski\Documents\Scanned Documents\Obraz (24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640960" cy="576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64248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>
                <a:solidFill>
                  <a:srgbClr val="FF000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+mj-lt"/>
              </a:rPr>
              <a:t>XX</a:t>
            </a:r>
            <a:r>
              <a:rPr lang="pl-PL" sz="2800"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+mj-lt"/>
              </a:rPr>
              <a:t>2.4.3 Programowanie sieciowe i interfejs gniazd </a:t>
            </a:r>
            <a:endParaRPr lang="pl-PL" sz="2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/>
              <a:t>API (</a:t>
            </a:r>
            <a:r>
              <a:rPr lang="pl-PL" i="1"/>
              <a:t>Application Programming Interface</a:t>
            </a:r>
            <a:r>
              <a:rPr lang="pl-PL"/>
              <a:t>) – </a:t>
            </a:r>
            <a:r>
              <a:rPr lang="pl-PL" b="1"/>
              <a:t>interfejs programistyczny aplikacji - </a:t>
            </a:r>
            <a:r>
              <a:rPr lang="pl-PL"/>
              <a:t>umożliwia komunikację pomiędzy aplikacjami w Internecie. </a:t>
            </a:r>
          </a:p>
          <a:p>
            <a:r>
              <a:rPr lang="pl-PL"/>
              <a:t>Interfejs API zależy od używanego systemu operacyjnego (Windows, UNIX, Linux), ale istnieją </a:t>
            </a:r>
            <a:r>
              <a:rPr lang="pl-PL" b="1"/>
              <a:t>wspólne cechy tworzące standard komunikacji internetowej </a:t>
            </a:r>
            <a:r>
              <a:rPr lang="pl-PL"/>
              <a:t>zwany</a:t>
            </a:r>
          </a:p>
          <a:p>
            <a:pPr lvl="1"/>
            <a:r>
              <a:rPr lang="pl-PL" b="1"/>
              <a:t>interfejs API gniazd</a:t>
            </a:r>
            <a:r>
              <a:rPr lang="pl-PL"/>
              <a:t> </a:t>
            </a:r>
          </a:p>
          <a:p>
            <a:pPr lvl="1"/>
            <a:r>
              <a:rPr lang="pl-PL" b="1"/>
              <a:t>interfejs gniazd</a:t>
            </a:r>
            <a:r>
              <a:rPr lang="pl-PL"/>
              <a:t>. 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36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8295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/>
              <a:t>Interfejs gniazd powstał jako element systemu operacyjnego Linux i jest powiązany z komponentami wejścia-wyjścia,</a:t>
            </a:r>
          </a:p>
          <a:p>
            <a:pPr lvl="0"/>
            <a:r>
              <a:rPr lang="pl-PL"/>
              <a:t>aplikacja tworzy </a:t>
            </a:r>
            <a:r>
              <a:rPr lang="pl-PL" b="1"/>
              <a:t>gniazdo</a:t>
            </a:r>
            <a:r>
              <a:rPr lang="pl-PL"/>
              <a:t> - system operacyjny przypisuje mu </a:t>
            </a:r>
            <a:r>
              <a:rPr lang="pl-PL" b="1"/>
              <a:t>deskryptor</a:t>
            </a:r>
            <a:r>
              <a:rPr lang="pl-PL"/>
              <a:t> (niewielka liczba całkowita) identyfikujący to gniazdo,</a:t>
            </a:r>
          </a:p>
          <a:p>
            <a:pPr lvl="0"/>
            <a:r>
              <a:rPr lang="pl-PL"/>
              <a:t>aplikacja za każdym razem gdy korzysta z gniazda przekazuje deskryptor jako parametr funkcji, np. podczas wysyłania danych do sieci lub odbierania informacji z sieci,</a:t>
            </a:r>
          </a:p>
          <a:p>
            <a:pPr lvl="0"/>
            <a:r>
              <a:rPr lang="pl-PL"/>
              <a:t>deskryptory gniazd są powiązane z innymi deskryptorami modułów wejścia-wyjścia</a:t>
            </a:r>
          </a:p>
          <a:p>
            <a:pPr marL="457200" lvl="1" indent="0">
              <a:buNone/>
            </a:pPr>
            <a:endParaRPr lang="pl-PL"/>
          </a:p>
          <a:p>
            <a:pPr marL="457200" lvl="1" indent="0">
              <a:buNone/>
            </a:pPr>
            <a:r>
              <a:rPr lang="pl-PL" sz="3600" i="1"/>
              <a:t>aplikacja może posługiwać się funkcjami </a:t>
            </a:r>
            <a:r>
              <a:rPr lang="pl-PL" sz="3600" i="1" err="1"/>
              <a:t>read</a:t>
            </a:r>
            <a:r>
              <a:rPr lang="pl-PL" sz="3600" i="1"/>
              <a:t> i </a:t>
            </a:r>
            <a:r>
              <a:rPr lang="pl-PL" sz="3600" i="1" err="1"/>
              <a:t>write</a:t>
            </a:r>
            <a:r>
              <a:rPr lang="pl-PL" sz="3600" i="1"/>
              <a:t> w odniesieniu do gniazd i plików.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37</a:t>
            </a:fld>
            <a:endParaRPr lang="pl-PL"/>
          </a:p>
        </p:txBody>
      </p:sp>
      <p:sp>
        <p:nvSpPr>
          <p:cNvPr id="6" name="Strzałka w prawo 5"/>
          <p:cNvSpPr/>
          <p:nvPr/>
        </p:nvSpPr>
        <p:spPr>
          <a:xfrm>
            <a:off x="559608" y="5448658"/>
            <a:ext cx="24460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1198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>
                <a:solidFill>
                  <a:srgbClr val="FF0000"/>
                </a:solidFill>
              </a:rPr>
              <a:t>XX</a:t>
            </a:r>
            <a:r>
              <a:rPr lang="en-US" sz="2800"/>
              <a:t> </a:t>
            </a:r>
            <a:r>
              <a:rPr lang="en-US" sz="2800" err="1"/>
              <a:t>Parametry</a:t>
            </a:r>
            <a:r>
              <a:rPr lang="en-US" sz="2800"/>
              <a:t> </a:t>
            </a:r>
            <a:r>
              <a:rPr lang="en-US" sz="2800" err="1"/>
              <a:t>i</a:t>
            </a:r>
            <a:r>
              <a:rPr lang="en-US" sz="2800"/>
              <a:t> </a:t>
            </a:r>
            <a:r>
              <a:rPr lang="en-US" sz="2800" err="1"/>
              <a:t>interfejs</a:t>
            </a:r>
            <a:r>
              <a:rPr lang="en-US" sz="2800"/>
              <a:t> </a:t>
            </a:r>
            <a:r>
              <a:rPr lang="en-US" sz="2800" err="1"/>
              <a:t>gniazd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/>
              <a:t>Programowanie gniazd różni się od implementacji tradycyjnych operacji wejścia-wyjścia, gdyż aplikacja musi określić wiele dodatkowych parametrów, np. adres zdalnego komputera, numer portu protokołu, czy dany program pełni funkcję klienta lub serwera (kto inicjuje połączenie?). </a:t>
            </a:r>
          </a:p>
          <a:p>
            <a:r>
              <a:rPr lang="pl-PL"/>
              <a:t>Dla uniknięcia długich zapisów pojedynczych funkcji z wieloma parametrami wprowadzono wiele funkcji opisywanych trzema, czterema parametrami =&gt; konieczność wywołania kilku funkcji przed skorzystaniem z gniazda.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38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7739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39</a:t>
            </a:fld>
            <a:endParaRPr lang="pl-PL"/>
          </a:p>
        </p:txBody>
      </p:sp>
      <p:pic>
        <p:nvPicPr>
          <p:cNvPr id="6" name="Symbol zastępczy zawartości 5" descr="C:\Users\Wojciech Zamojski\AppData\Local\Microsoft\Windows\Temporary Internet Files\Content.Word\Obraz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392"/>
            <a:ext cx="8352928" cy="66693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18198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sz="2800"/>
              <a:t>Przekazanie informacji / komunikatu pomiędzy dwoma punktami może opierać się o;</a:t>
            </a:r>
          </a:p>
          <a:p>
            <a:pPr lvl="1"/>
            <a:r>
              <a:rPr lang="pl-PL" altLang="pl-PL" sz="2400"/>
              <a:t>Zestawienie stałego / dedykowanego obwodu komunikacyjnego dla danego komunikatu – telefon</a:t>
            </a:r>
          </a:p>
          <a:p>
            <a:pPr lvl="1"/>
            <a:r>
              <a:rPr lang="pl-PL" altLang="pl-PL" sz="2400"/>
              <a:t>Równoczesne (ale podział w czasie) wykorzystanie istniejących łączy przez wielu użytkowników </a:t>
            </a:r>
            <a:r>
              <a:rPr lang="pl-PL" altLang="pl-PL" sz="2400">
                <a:sym typeface="Wingdings"/>
              </a:rPr>
              <a:t> pakiety + trasy</a:t>
            </a:r>
            <a:endParaRPr lang="pl-PL" altLang="pl-PL" sz="240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2026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b="1"/>
              <a:t>Przykład</a:t>
            </a:r>
            <a:r>
              <a:rPr lang="pl-PL"/>
              <a:t>. Funkcja </a:t>
            </a:r>
            <a:r>
              <a:rPr lang="pl-PL" i="1" err="1"/>
              <a:t>send</a:t>
            </a:r>
            <a:r>
              <a:rPr lang="pl-PL" i="1"/>
              <a:t> </a:t>
            </a:r>
            <a:r>
              <a:rPr lang="pl-PL"/>
              <a:t>wykorzystywana do przesyłania danych zarówno przez klienta jak i serwer - zazwyczaj klient generuje żądanie, a serwer odsyła odpowiedź. </a:t>
            </a:r>
          </a:p>
          <a:p>
            <a:r>
              <a:rPr lang="pl-PL"/>
              <a:t>Funkcja </a:t>
            </a:r>
            <a:r>
              <a:rPr lang="pl-PL" err="1"/>
              <a:t>send</a:t>
            </a:r>
            <a:r>
              <a:rPr lang="pl-PL"/>
              <a:t> pobiera cztery parametry:</a:t>
            </a:r>
          </a:p>
          <a:p>
            <a:pPr marL="0" indent="0" algn="ctr">
              <a:buNone/>
            </a:pPr>
            <a:r>
              <a:rPr lang="pl-PL" err="1"/>
              <a:t>send</a:t>
            </a:r>
            <a:r>
              <a:rPr lang="pl-PL"/>
              <a:t> (</a:t>
            </a:r>
            <a:r>
              <a:rPr lang="pl-PL" i="1" err="1"/>
              <a:t>socket</a:t>
            </a:r>
            <a:r>
              <a:rPr lang="pl-PL" i="1"/>
              <a:t>, data, </a:t>
            </a:r>
            <a:r>
              <a:rPr lang="pl-PL" i="1" err="1"/>
              <a:t>lenght</a:t>
            </a:r>
            <a:r>
              <a:rPr lang="pl-PL" i="1"/>
              <a:t>, </a:t>
            </a:r>
            <a:r>
              <a:rPr lang="pl-PL" i="1" err="1"/>
              <a:t>flags</a:t>
            </a:r>
            <a:r>
              <a:rPr lang="pl-PL"/>
              <a:t>)</a:t>
            </a:r>
          </a:p>
          <a:p>
            <a:r>
              <a:rPr lang="pl-PL" i="1" err="1"/>
              <a:t>socket</a:t>
            </a:r>
            <a:r>
              <a:rPr lang="pl-PL"/>
              <a:t> – deskryptor wcześniej utworzonego gniazda,</a:t>
            </a:r>
          </a:p>
          <a:p>
            <a:r>
              <a:rPr lang="pl-PL" i="1"/>
              <a:t>data</a:t>
            </a:r>
            <a:r>
              <a:rPr lang="pl-PL"/>
              <a:t> – adres danych w pamięci przeznaczonych do wysłania,</a:t>
            </a:r>
          </a:p>
          <a:p>
            <a:r>
              <a:rPr lang="pl-PL" i="1" err="1"/>
              <a:t>lenght</a:t>
            </a:r>
            <a:r>
              <a:rPr lang="pl-PL"/>
              <a:t> – liczba bajtów danych,</a:t>
            </a:r>
          </a:p>
          <a:p>
            <a:r>
              <a:rPr lang="pl-PL" i="1" err="1"/>
              <a:t>flags</a:t>
            </a:r>
            <a:r>
              <a:rPr lang="pl-PL"/>
              <a:t> – dodatkowe opcje gniazda.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40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8710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pl-PL" sz="2400">
                <a:solidFill>
                  <a:srgbClr val="FF0000"/>
                </a:solidFill>
              </a:rPr>
              <a:t>XX </a:t>
            </a:r>
            <a:r>
              <a:rPr lang="pl-PL" sz="2400"/>
              <a:t>Odwołania do gniazd w aplikacjach klienckich i serwerowych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41</a:t>
            </a:fld>
            <a:endParaRPr lang="pl-PL"/>
          </a:p>
        </p:txBody>
      </p:sp>
      <p:pic>
        <p:nvPicPr>
          <p:cNvPr id="6" name="Symbol zastępczy zawartości 5" descr="C:\Users\Wojciech Zamojski\AppData\Local\Microsoft\Windows\Temporary Internet Files\Content.Word\Obraz (5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7272808" cy="59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384529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altLang="pl-PL" sz="2800" dirty="0">
                <a:solidFill>
                  <a:srgbClr val="FF0000"/>
                </a:solidFill>
              </a:rPr>
              <a:t>X </a:t>
            </a:r>
            <a:r>
              <a:rPr lang="pl-PL" altLang="pl-PL" sz="2800" dirty="0"/>
              <a:t>2.4.4 Inne </a:t>
            </a:r>
            <a:br>
              <a:rPr lang="pl-PL" altLang="pl-PL" sz="2800" dirty="0"/>
            </a:br>
            <a:r>
              <a:rPr lang="pl-PL" altLang="pl-PL" sz="2800" b="1" dirty="0"/>
              <a:t>Proxy</a:t>
            </a:r>
            <a:endParaRPr lang="pl-PL" sz="2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Szczególny przypadek serwera - </a:t>
            </a:r>
            <a:r>
              <a:rPr lang="pl-PL" b="1" dirty="0"/>
              <a:t>serwer pośredniczący</a:t>
            </a:r>
            <a:r>
              <a:rPr lang="pl-PL" dirty="0"/>
              <a:t> tzw. </a:t>
            </a:r>
            <a:r>
              <a:rPr lang="pl-PL" b="1" dirty="0"/>
              <a:t>serwer </a:t>
            </a:r>
            <a:r>
              <a:rPr lang="pl-PL" b="1" dirty="0" err="1"/>
              <a:t>proxy</a:t>
            </a:r>
            <a:r>
              <a:rPr lang="pl-PL" dirty="0"/>
              <a:t> (</a:t>
            </a:r>
            <a:r>
              <a:rPr lang="pl-PL" i="1" dirty="0" err="1"/>
              <a:t>proxy</a:t>
            </a:r>
            <a:r>
              <a:rPr lang="pl-PL" i="1" dirty="0"/>
              <a:t> </a:t>
            </a:r>
            <a:r>
              <a:rPr lang="pl-PL" i="1" dirty="0" err="1"/>
              <a:t>server</a:t>
            </a:r>
            <a:r>
              <a:rPr lang="pl-PL" dirty="0"/>
              <a:t>)  - oprogramowanie lub komputer z oprogramowaniem – wykonuje pewne operacje (zwykle nawiązuje połączenia) w imieniu użytkownika, np. służy do buforowania przeglądanych stron WWW w celu skrócenia czasu ponownego dostępu do tego samego zasobu sieci Web. Jego dodatkowymi zadaniami są realizowanie funkcji bezpieczeństwa i rejestrowanie zdarzeń systemowych itp. 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42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561082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2.5 Sieć ISDN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3538" indent="0">
              <a:buNone/>
            </a:pPr>
            <a:r>
              <a:rPr lang="en-US" i="1" dirty="0">
                <a:sym typeface="Wingdings"/>
              </a:rPr>
              <a:t></a:t>
            </a:r>
            <a:r>
              <a:rPr lang="en-US" i="1" dirty="0"/>
              <a:t> </a:t>
            </a:r>
            <a:r>
              <a:rPr lang="pl-PL" i="1" dirty="0"/>
              <a:t>Warunkiem koniecznym istnienia dowolnej sieci komputerowej jest stworzenie możliwości transmisji danych między komputerami.</a:t>
            </a:r>
            <a:endParaRPr lang="pl-PL" dirty="0"/>
          </a:p>
          <a:p>
            <a:r>
              <a:rPr lang="pl-PL" dirty="0"/>
              <a:t>Początkowo transmisję realizowano w analogowej sieci telefonicznej, do której komputery przyłączano za pomocą tzw. </a:t>
            </a:r>
            <a:r>
              <a:rPr lang="pl-PL" b="1" dirty="0"/>
              <a:t>modemów</a:t>
            </a:r>
            <a:r>
              <a:rPr lang="pl-PL" dirty="0"/>
              <a:t>, czyli urządzeń zmieniających sygnał cyfrowy z komputera na sygnał analogowy w sieci telefonicznej. Podczas odbioru modemy realizują odwrotną konwersję. </a:t>
            </a:r>
          </a:p>
          <a:p>
            <a:r>
              <a:rPr lang="pl-PL" dirty="0"/>
              <a:t>Analogowa sieć telefoniczna zapewniała słabą jakościowo i wolną transmisję. Dla przyspieszenia transmisji buduje się sieci ISDN, w których przesyła się sygnały cyfrowe przez łącza lepszej jakości.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43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3433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endParaRPr lang="pl-PL" sz="2800"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/>
              <a:t>Sieć cyfrowa z integracją usług</a:t>
            </a:r>
            <a:r>
              <a:rPr lang="pl-PL"/>
              <a:t> (ISDN</a:t>
            </a:r>
            <a:r>
              <a:rPr lang="pl-PL" i="1"/>
              <a:t> – </a:t>
            </a:r>
            <a:r>
              <a:rPr lang="pl-PL" i="1" err="1"/>
              <a:t>Integrated</a:t>
            </a:r>
            <a:r>
              <a:rPr lang="pl-PL" i="1"/>
              <a:t> Services Digital Network</a:t>
            </a:r>
            <a:r>
              <a:rPr lang="pl-PL"/>
              <a:t>) – sieć, w której informacja przesyłana jest za pomocą łączy cyfrowych.</a:t>
            </a:r>
          </a:p>
          <a:p>
            <a:r>
              <a:rPr lang="pl-PL"/>
              <a:t>Dzięki wprowadzeniu urządzeń cyfrowych wyeliminowano konieczność konwersji sygnałów cyfrowo-analogowych i tym samym zwiększono szybkość transmisji i jej niezawodność.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44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67917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altLang="pl-PL" sz="2800"/>
              <a:t>2.6 Internet jako sieć z przełączaniem pakietów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altLang="pl-PL" b="1" dirty="0"/>
              <a:t>Pakiet</a:t>
            </a:r>
            <a:r>
              <a:rPr lang="pl-PL" altLang="pl-PL" dirty="0"/>
              <a:t> (</a:t>
            </a:r>
            <a:r>
              <a:rPr lang="pl-PL" altLang="pl-PL" i="1" dirty="0" err="1"/>
              <a:t>packet</a:t>
            </a:r>
            <a:r>
              <a:rPr lang="pl-PL" altLang="pl-PL" dirty="0"/>
              <a:t>) – zbiór informacji przesyłanych w całości między użytkownikami sieci, czyli między odbiorcą i nadawcą.</a:t>
            </a:r>
          </a:p>
          <a:p>
            <a:r>
              <a:rPr lang="pl-PL" altLang="pl-PL" dirty="0"/>
              <a:t>Pakiety mają ustalony maksymalny rozmiar oraz zaopatrzone są w tzw. nagłówek precyzujący adresy nadawcy i odbiorcy, numer „porządkowy” pakietu, a także dane umożliwiające ewentualną korekcję błędów powstałych w trakcie transmisji.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45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049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altLang="pl-PL" b="1"/>
              <a:t>Sieć z przełączaniem pakietów</a:t>
            </a:r>
            <a:r>
              <a:rPr lang="pl-PL" altLang="pl-PL"/>
              <a:t> (</a:t>
            </a:r>
            <a:r>
              <a:rPr lang="pl-PL" altLang="pl-PL" i="1"/>
              <a:t>network with </a:t>
            </a:r>
            <a:r>
              <a:rPr lang="pl-PL" altLang="pl-PL" i="1" err="1"/>
              <a:t>packet</a:t>
            </a:r>
            <a:r>
              <a:rPr lang="pl-PL" altLang="pl-PL" i="1"/>
              <a:t> </a:t>
            </a:r>
            <a:r>
              <a:rPr lang="pl-PL" altLang="pl-PL" i="1" err="1"/>
              <a:t>switching</a:t>
            </a:r>
            <a:r>
              <a:rPr lang="pl-PL" altLang="pl-PL"/>
              <a:t>) – dowolna sieć komputerowa umożliwiająca podział przekazywanej wiadomości na oddzielne pakiety, które po dotarciu do odbiorcy różnymi drogami, są przez niego zestawiane (porządkowane i integrowane) w oryginalną (pierwotną) wiadomość. </a:t>
            </a:r>
          </a:p>
          <a:p>
            <a:r>
              <a:rPr lang="pl-PL" altLang="pl-PL"/>
              <a:t>Trasy przesyłania poszczególnych pakietów mogą być różne i są dobierane pod kątem maksymalizacji przepustowości sieci.</a:t>
            </a:r>
          </a:p>
          <a:p>
            <a:r>
              <a:rPr lang="pl-PL" altLang="pl-PL"/>
              <a:t>Internet jest siecią komputerową wykorzystującą technikę przełączania pakietów.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46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7165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b="1"/>
              <a:t>Protokół TCP/IP</a:t>
            </a:r>
            <a:r>
              <a:rPr lang="pl-PL" altLang="pl-PL"/>
              <a:t> – Protokół Kontroli Transmisji/Protokół Internetu (TCP/IP – </a:t>
            </a:r>
            <a:r>
              <a:rPr lang="pl-PL" altLang="pl-PL" i="1" err="1"/>
              <a:t>Transmission</a:t>
            </a:r>
            <a:r>
              <a:rPr lang="pl-PL" altLang="pl-PL" i="1"/>
              <a:t> Control </a:t>
            </a:r>
            <a:r>
              <a:rPr lang="pl-PL" altLang="pl-PL" i="1" err="1"/>
              <a:t>Protocol</a:t>
            </a:r>
            <a:r>
              <a:rPr lang="pl-PL" altLang="pl-PL" i="1"/>
              <a:t>/Internet </a:t>
            </a:r>
            <a:r>
              <a:rPr lang="pl-PL" altLang="pl-PL" i="1" err="1"/>
              <a:t>Protocol</a:t>
            </a:r>
            <a:r>
              <a:rPr lang="pl-PL" altLang="pl-PL"/>
              <a:t>) – zestaw protokołów sieciowych używanych w Internecie i w sieciach lokalnych. Składa się on z wielu protokołów implementowanych przez różnych producentów oprogramowania.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47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63694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altLang="pl-PL" sz="2800" dirty="0"/>
              <a:t>2.7 Sieć WWW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altLang="pl-PL" b="1" dirty="0"/>
              <a:t>WWW</a:t>
            </a:r>
            <a:r>
              <a:rPr lang="pl-PL" altLang="pl-PL" dirty="0"/>
              <a:t> (</a:t>
            </a:r>
            <a:r>
              <a:rPr lang="pl-PL" altLang="pl-PL" i="1" dirty="0"/>
              <a:t>World </a:t>
            </a:r>
            <a:r>
              <a:rPr lang="pl-PL" altLang="pl-PL" i="1" dirty="0" err="1"/>
              <a:t>Wide</a:t>
            </a:r>
            <a:r>
              <a:rPr lang="pl-PL" altLang="pl-PL" i="1" dirty="0"/>
              <a:t> Web</a:t>
            </a:r>
            <a:r>
              <a:rPr lang="pl-PL" altLang="pl-PL" dirty="0"/>
              <a:t>) – Światowa pajęczyna – zbiór połączonych ze sobą dokumentów hipertekstowych, zwanych też stronami lub stronami Webowymi i rezydującymi w serwerach rozmieszczonych na całym świecie. </a:t>
            </a:r>
          </a:p>
          <a:p>
            <a:r>
              <a:rPr lang="pl-PL" altLang="pl-PL" dirty="0"/>
              <a:t>Dokumenty zaopatrzone są w identyfikatory URL (</a:t>
            </a:r>
            <a:r>
              <a:rPr lang="pl-PL" altLang="pl-PL" i="1" dirty="0"/>
              <a:t>Uniform Resource </a:t>
            </a:r>
            <a:r>
              <a:rPr lang="pl-PL" altLang="pl-PL" i="1" dirty="0" err="1"/>
              <a:t>Locator</a:t>
            </a:r>
            <a:r>
              <a:rPr lang="pl-PL" altLang="pl-PL" dirty="0"/>
              <a:t>), zwane adresami WWW, określające komputer posiadający dany plik oraz wskazujące ścieżki transmisji od tego komputera (węzła) do końcowego użytkownika.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48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>
          <a:xfrm>
            <a:off x="457200" y="6376243"/>
            <a:ext cx="2133600" cy="365125"/>
          </a:xfrm>
        </p:spPr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68419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56779"/>
            <a:ext cx="8229600" cy="4708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sz="2400" b="1" dirty="0"/>
              <a:t>WWW</a:t>
            </a:r>
            <a:r>
              <a:rPr lang="pl-PL" sz="2400" dirty="0"/>
              <a:t> lub </a:t>
            </a:r>
            <a:r>
              <a:rPr lang="pl-PL" sz="2400" b="1" dirty="0"/>
              <a:t>Web</a:t>
            </a:r>
            <a:r>
              <a:rPr lang="pl-PL" sz="2400" dirty="0"/>
              <a:t> – hipertekstowy, multimedialny, sieciowy system informacyjny oparty na publicznie dostępnych, otwartych standardach </a:t>
            </a:r>
          </a:p>
          <a:p>
            <a:pPr>
              <a:defRPr/>
            </a:pPr>
            <a:r>
              <a:rPr lang="pl-PL" sz="2400" dirty="0"/>
              <a:t>WWW jest obsługiwany przy pomocy przeglądarki internetowej i pracuje w oparciu o  architekturę klient-serwer. </a:t>
            </a:r>
          </a:p>
          <a:p>
            <a:pPr>
              <a:defRPr/>
            </a:pPr>
            <a:r>
              <a:rPr lang="pl-PL" sz="2400" dirty="0"/>
              <a:t>Internet i WWW nie są równoważne, gdyż</a:t>
            </a:r>
          </a:p>
          <a:p>
            <a:pPr lvl="1">
              <a:defRPr/>
            </a:pPr>
            <a:r>
              <a:rPr lang="pl-PL" sz="2400" dirty="0"/>
              <a:t>Internet to sieć komputerowa </a:t>
            </a:r>
          </a:p>
          <a:p>
            <a:pPr lvl="1">
              <a:defRPr/>
            </a:pPr>
            <a:r>
              <a:rPr lang="pl-PL" sz="2400" dirty="0"/>
              <a:t>WWW jest jedną z „usług/aplikacji” dostępnych przy pomocy Internetu. </a:t>
            </a:r>
          </a:p>
          <a:p>
            <a:pPr>
              <a:defRPr/>
            </a:pPr>
            <a:r>
              <a:rPr lang="pl-PL" sz="2400" dirty="0"/>
              <a:t>WWW jest zbiorem dokumentów i innych zasobów połączonych hiperłączami i URL-</a:t>
            </a:r>
            <a:r>
              <a:rPr lang="pl-PL" sz="2400" dirty="0" err="1"/>
              <a:t>ami</a:t>
            </a:r>
            <a:r>
              <a:rPr lang="pl-PL" sz="2400" dirty="0"/>
              <a:t>. </a:t>
            </a:r>
            <a:r>
              <a:rPr lang="pl-PL" dirty="0"/>
              <a:t> 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49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16902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pl-PL" altLang="pl-PL" b="1"/>
              <a:t>Internet;</a:t>
            </a:r>
          </a:p>
          <a:p>
            <a:r>
              <a:rPr lang="pl-PL" altLang="pl-PL"/>
              <a:t>ogólnoświatowa sieć komputerowa </a:t>
            </a:r>
          </a:p>
          <a:p>
            <a:pPr lvl="1"/>
            <a:r>
              <a:rPr lang="pl-PL"/>
              <a:t>Internet stanowi globalną sieć składającą się z sieci lokalnych, sieci rozległych oraz indywidualnych komputerów. </a:t>
            </a:r>
          </a:p>
          <a:p>
            <a:pPr lvl="1"/>
            <a:r>
              <a:rPr lang="pl-PL"/>
              <a:t>Każda z tych sieci zawiera serwery oferujące różne usługi dostępne w całości dla każdego użytkownika dysponującego komputerem i podłączeniem do sieci.</a:t>
            </a:r>
          </a:p>
          <a:p>
            <a:pPr lvl="1"/>
            <a:r>
              <a:rPr lang="pl-PL"/>
              <a:t>Internet składa się z tysięcy komercyjnych, rządowych, edukacyjnych i innych systemów komputerowych przesyłających między sobą wiadomości, dane i programy.</a:t>
            </a:r>
            <a:endParaRPr lang="pl-PL" altLang="pl-PL"/>
          </a:p>
          <a:p>
            <a:r>
              <a:rPr lang="pl-PL" altLang="pl-PL"/>
              <a:t>jednolita sieć adresowa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826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/>
              <a:t>2.7.1 WWW – pojęcia &amp; 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-22225">
              <a:buFontTx/>
              <a:buNone/>
            </a:pPr>
            <a:r>
              <a:rPr lang="pl-PL" altLang="pl-PL" dirty="0"/>
              <a:t>Realizacja WWW wymagała stworzenia szeregu pojęć i narzędzi je realizujących;</a:t>
            </a:r>
          </a:p>
          <a:p>
            <a:r>
              <a:rPr lang="pl-PL" altLang="pl-PL" dirty="0"/>
              <a:t>dostęp do informacji za pomocą łączy hipertekstowych</a:t>
            </a:r>
          </a:p>
          <a:p>
            <a:r>
              <a:rPr lang="pl-PL" altLang="pl-PL" dirty="0"/>
              <a:t>zunifikowany system adresowy pracujący w sieciach o wielu różnych protokołach (</a:t>
            </a:r>
            <a:r>
              <a:rPr lang="pl-PL" altLang="pl-PL" i="1" dirty="0"/>
              <a:t>Uniform Resource </a:t>
            </a:r>
            <a:r>
              <a:rPr lang="pl-PL" altLang="pl-PL" i="1" dirty="0" err="1"/>
              <a:t>Identifier</a:t>
            </a:r>
            <a:r>
              <a:rPr lang="pl-PL" altLang="pl-PL" i="1" dirty="0"/>
              <a:t> URI</a:t>
            </a:r>
            <a:r>
              <a:rPr lang="pl-PL" altLang="pl-PL" dirty="0"/>
              <a:t>) </a:t>
            </a:r>
          </a:p>
          <a:p>
            <a:r>
              <a:rPr lang="pl-PL" altLang="pl-PL" dirty="0"/>
              <a:t>protokół sieciowy przesyłania stron internetowych (</a:t>
            </a:r>
            <a:r>
              <a:rPr lang="pl-PL" altLang="pl-PL" i="1" dirty="0" err="1"/>
              <a:t>Hypertext</a:t>
            </a:r>
            <a:r>
              <a:rPr lang="pl-PL" altLang="pl-PL" i="1" dirty="0"/>
              <a:t> Transfer </a:t>
            </a:r>
            <a:r>
              <a:rPr lang="pl-PL" altLang="pl-PL" i="1" dirty="0" err="1"/>
              <a:t>Protocol</a:t>
            </a:r>
            <a:r>
              <a:rPr lang="pl-PL" altLang="pl-PL" i="1" dirty="0"/>
              <a:t>  HTTP</a:t>
            </a:r>
            <a:r>
              <a:rPr lang="pl-PL" altLang="pl-PL" dirty="0"/>
              <a:t>)</a:t>
            </a:r>
          </a:p>
          <a:p>
            <a:r>
              <a:rPr lang="pl-PL" altLang="pl-PL" dirty="0"/>
              <a:t>hipertekstowy język znaczników, zrozumiały przez każdą przeglądarkę WWW, służący formatowaniu tekstu, menu oraz pozostałej zawartości strony (</a:t>
            </a:r>
            <a:r>
              <a:rPr lang="pl-PL" altLang="pl-PL" i="1" dirty="0" err="1"/>
              <a:t>Hyper</a:t>
            </a:r>
            <a:r>
              <a:rPr lang="pl-PL" altLang="pl-PL" i="1" dirty="0"/>
              <a:t> </a:t>
            </a:r>
            <a:r>
              <a:rPr lang="pl-PL" altLang="pl-PL" i="1" dirty="0" err="1"/>
              <a:t>Text</a:t>
            </a:r>
            <a:r>
              <a:rPr lang="pl-PL" altLang="pl-PL" i="1" dirty="0"/>
              <a:t> </a:t>
            </a:r>
            <a:r>
              <a:rPr lang="pl-PL" altLang="pl-PL" i="1" dirty="0" err="1"/>
              <a:t>Markup</a:t>
            </a:r>
            <a:r>
              <a:rPr lang="pl-PL" altLang="pl-PL" i="1" dirty="0"/>
              <a:t> Language HTML</a:t>
            </a:r>
            <a:r>
              <a:rPr lang="pl-PL" altLang="pl-PL" dirty="0"/>
              <a:t>)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50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01072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altLang="pl-PL" b="1"/>
              <a:t>HTML</a:t>
            </a:r>
            <a:r>
              <a:rPr lang="pl-PL" altLang="pl-PL"/>
              <a:t> – hipertekstowy język znaczników (HTML – </a:t>
            </a:r>
            <a:r>
              <a:rPr lang="pl-PL" altLang="pl-PL" i="1" err="1"/>
              <a:t>HyperTekst</a:t>
            </a:r>
            <a:r>
              <a:rPr lang="pl-PL" altLang="pl-PL" i="1"/>
              <a:t> </a:t>
            </a:r>
            <a:r>
              <a:rPr lang="pl-PL" altLang="pl-PL" i="1" err="1"/>
              <a:t>Markup</a:t>
            </a:r>
            <a:r>
              <a:rPr lang="pl-PL" altLang="pl-PL" i="1"/>
              <a:t> Language</a:t>
            </a:r>
            <a:r>
              <a:rPr lang="pl-PL" altLang="pl-PL"/>
              <a:t>) specjalny język formatowania stron WWW lub też język składu dokumentu hipertekstowego. </a:t>
            </a:r>
          </a:p>
          <a:p>
            <a:r>
              <a:rPr lang="pl-PL" altLang="pl-PL"/>
              <a:t>Język HTML zbudowano z tzw. znaczników określających wybrane elementy dokumentów, np. tekst, grafika, łącza do innych dokumentów. </a:t>
            </a:r>
          </a:p>
          <a:p>
            <a:r>
              <a:rPr lang="pl-PL" altLang="pl-PL"/>
              <a:t>Znaczniki informują przeglądarkę Webową o formie, w jakiej dane elementy informacji mają być wyświetlone użytkownikowi oraz jak przeglądarka powinna reagować na wybrane akcje użytkownika, np. uaktywnienie łącza do innego dokumentu przez naciśnięcie odpowiedniego klawisza lub kliknięcie myszą.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51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9297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/>
              <a:t>2.7.2 URL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sz="2400" b="1"/>
              <a:t>Adres URL</a:t>
            </a:r>
            <a:r>
              <a:rPr lang="pl-PL" altLang="pl-PL" sz="2400"/>
              <a:t> (</a:t>
            </a:r>
            <a:r>
              <a:rPr lang="pl-PL" altLang="pl-PL" sz="2400" i="1"/>
              <a:t>Uniform Resource </a:t>
            </a:r>
            <a:r>
              <a:rPr lang="pl-PL" altLang="pl-PL" sz="2400" i="1" err="1"/>
              <a:t>Locator</a:t>
            </a:r>
            <a:r>
              <a:rPr lang="pl-PL" altLang="pl-PL" sz="2400"/>
              <a:t>) – uniwersalny lokalizator zasobu – jest to </a:t>
            </a:r>
            <a:r>
              <a:rPr lang="pl-PL" altLang="pl-PL" sz="2400" b="1"/>
              <a:t>adres zasobu </a:t>
            </a:r>
            <a:r>
              <a:rPr lang="pl-PL" altLang="pl-PL" sz="2400"/>
              <a:t>w Internecie, w szczególności jest to adres dokumentu WWW używany przez przeglądarkę.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52</a:t>
            </a:fld>
            <a:endParaRPr lang="pl-PL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993485"/>
              </p:ext>
            </p:extLst>
          </p:nvPr>
        </p:nvGraphicFramePr>
        <p:xfrm>
          <a:off x="179512" y="3529875"/>
          <a:ext cx="8856538" cy="238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Picture" r:id="rId3" imgW="4749800" imgH="1397000" progId="Word.Picture.8">
                  <p:embed/>
                </p:oleObj>
              </mc:Choice>
              <mc:Fallback>
                <p:oleObj name="Picture" r:id="rId3" imgW="4749800" imgH="13970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529875"/>
                        <a:ext cx="8856538" cy="23899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800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0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/>
              <a:t>Adres URL składa się z czterech części:</a:t>
            </a:r>
          </a:p>
          <a:p>
            <a:pPr lvl="0" fontAlgn="base"/>
            <a:r>
              <a:rPr lang="pl-PL">
                <a:effectLst>
                  <a:outerShdw sx="0" sy="0">
                    <a:srgbClr val="000000"/>
                  </a:outerShdw>
                </a:effectLst>
              </a:rPr>
              <a:t>Identyfikator protokołu (usługi) użytego w celu uzyskania dostępu do zasobu, np. http dla strony Webowej lub ftp dla miejsca FTP – od początku adresu do dwukropka i podwójnego skośnika.</a:t>
            </a:r>
          </a:p>
          <a:p>
            <a:pPr lvl="0" fontAlgn="base"/>
            <a:r>
              <a:rPr lang="pl-PL">
                <a:effectLst>
                  <a:outerShdw sx="0" sy="0">
                    <a:srgbClr val="000000"/>
                  </a:outerShdw>
                </a:effectLst>
              </a:rPr>
              <a:t>Nazwa serwera (hostu), w którym znajduje się dany zasób np. www.ups – od podwójnego ukośnika do kropki.</a:t>
            </a:r>
          </a:p>
          <a:p>
            <a:pPr lvl="0" fontAlgn="base"/>
            <a:r>
              <a:rPr lang="pl-PL">
                <a:effectLst>
                  <a:outerShdw sx="0" sy="0">
                    <a:srgbClr val="000000"/>
                  </a:outerShdw>
                </a:effectLst>
              </a:rPr>
              <a:t>Domena (dokładniej nazwa domeny) – identyfikator typu (rodzaju) posiadacza danego adresu, np. </a:t>
            </a:r>
            <a:r>
              <a:rPr lang="pl-PL" err="1">
                <a:effectLst>
                  <a:outerShdw sx="0" sy="0">
                    <a:srgbClr val="000000"/>
                  </a:outerShdw>
                </a:effectLst>
              </a:rPr>
              <a:t>gov</a:t>
            </a:r>
            <a:r>
              <a:rPr lang="pl-PL">
                <a:effectLst>
                  <a:outerShdw sx="0" sy="0">
                    <a:srgbClr val="000000"/>
                  </a:outerShdw>
                </a:effectLst>
              </a:rPr>
              <a:t> – instytucja rządowa, </a:t>
            </a:r>
            <a:r>
              <a:rPr lang="pl-PL" err="1">
                <a:effectLst>
                  <a:outerShdw sx="0" sy="0">
                    <a:srgbClr val="000000"/>
                  </a:outerShdw>
                </a:effectLst>
              </a:rPr>
              <a:t>edu</a:t>
            </a:r>
            <a:r>
              <a:rPr lang="pl-PL">
                <a:effectLst>
                  <a:outerShdw sx="0" sy="0">
                    <a:srgbClr val="000000"/>
                  </a:outerShdw>
                </a:effectLst>
              </a:rPr>
              <a:t> – instytucja edukacyjna.</a:t>
            </a:r>
          </a:p>
          <a:p>
            <a:pPr lvl="0" fontAlgn="base"/>
            <a:r>
              <a:rPr lang="pl-PL">
                <a:effectLst>
                  <a:outerShdw sx="0" sy="0">
                    <a:srgbClr val="000000"/>
                  </a:outerShdw>
                </a:effectLst>
              </a:rPr>
              <a:t>Ścieżka dostępu do zasobu, którą podaje się opcjonalnie – począwszy od pierwszego pojedynczego skośnika aż do końca adresu, np. (</a:t>
            </a:r>
            <a:r>
              <a:rPr lang="pl-PL" err="1">
                <a:effectLst>
                  <a:outerShdw sx="0" sy="0">
                    <a:srgbClr val="000000"/>
                  </a:outerShdw>
                </a:effectLst>
              </a:rPr>
              <a:t>shockcin</a:t>
            </a:r>
            <a:r>
              <a:rPr lang="pl-PL">
                <a:effectLst>
                  <a:outerShdw sx="0" sy="0">
                    <a:srgbClr val="000000"/>
                  </a:outerShdw>
                </a:effectLst>
              </a:rPr>
              <a:t>)main.html.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53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1283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Ujednolicony system nazywania, pozwalający na prawidłowe kierowanie ruchem w skali globalnej, jest konieczny do poprawnego działania Internetu. </a:t>
            </a:r>
          </a:p>
          <a:p>
            <a:r>
              <a:rPr lang="pl-PL" b="1" i="1" dirty="0"/>
              <a:t>The Internet Corporation for </a:t>
            </a:r>
            <a:r>
              <a:rPr lang="pl-PL" b="1" i="1" dirty="0" err="1"/>
              <a:t>Assigned</a:t>
            </a:r>
            <a:r>
              <a:rPr lang="pl-PL" b="1" i="1" dirty="0"/>
              <a:t> </a:t>
            </a:r>
            <a:r>
              <a:rPr lang="pl-PL" b="1" i="1" dirty="0" err="1"/>
              <a:t>Names</a:t>
            </a:r>
            <a:r>
              <a:rPr lang="pl-PL" b="1" i="1" dirty="0"/>
              <a:t> and </a:t>
            </a:r>
            <a:r>
              <a:rPr lang="pl-PL" b="1" i="1" dirty="0" err="1"/>
              <a:t>Numbers</a:t>
            </a:r>
            <a:r>
              <a:rPr lang="pl-PL" b="1" i="1" dirty="0"/>
              <a:t> </a:t>
            </a:r>
            <a:r>
              <a:rPr lang="pl-PL" b="1" dirty="0"/>
              <a:t>(</a:t>
            </a:r>
            <a:r>
              <a:rPr lang="pl-PL" b="1" i="1" dirty="0"/>
              <a:t>ICANN</a:t>
            </a:r>
            <a:r>
              <a:rPr lang="pl-PL" b="1" dirty="0"/>
              <a:t>)</a:t>
            </a:r>
            <a:r>
              <a:rPr lang="pl-PL" dirty="0"/>
              <a:t> - powołana przez rząd USA organizacja koordynującą przyznawanie unikalnych adresów </a:t>
            </a:r>
            <a:r>
              <a:rPr lang="pl-PL" b="1" dirty="0"/>
              <a:t>IP</a:t>
            </a:r>
            <a:r>
              <a:rPr lang="pl-PL" dirty="0"/>
              <a:t> i wysokopoziomowych nazw </a:t>
            </a:r>
            <a:r>
              <a:rPr lang="pl-PL" b="1" dirty="0"/>
              <a:t>DNS</a:t>
            </a:r>
            <a:r>
              <a:rPr lang="pl-PL" dirty="0"/>
              <a:t> </a:t>
            </a:r>
            <a:r>
              <a:rPr lang="pl-PL" i="1" dirty="0"/>
              <a:t>(</a:t>
            </a:r>
            <a:r>
              <a:rPr lang="pl-PL" i="1" dirty="0" err="1"/>
              <a:t>Domain</a:t>
            </a:r>
            <a:r>
              <a:rPr lang="pl-PL" i="1" dirty="0"/>
              <a:t> </a:t>
            </a:r>
            <a:r>
              <a:rPr lang="pl-PL" i="1" dirty="0" err="1"/>
              <a:t>Name</a:t>
            </a:r>
            <a:r>
              <a:rPr lang="pl-PL" i="1" dirty="0"/>
              <a:t> System</a:t>
            </a:r>
            <a:r>
              <a:rPr lang="pl-PL" dirty="0"/>
              <a:t>)</a:t>
            </a:r>
            <a:r>
              <a:rPr lang="pl-PL" i="1" dirty="0"/>
              <a:t> </a:t>
            </a:r>
            <a:r>
              <a:rPr lang="pl-PL" dirty="0"/>
              <a:t>w Internecie.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54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9766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/>
              <a:t>2.7.3 Przeglądarka &amp; strona webowa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b="1" dirty="0"/>
              <a:t>Przeglądarka WWW</a:t>
            </a:r>
            <a:r>
              <a:rPr lang="pl-PL" altLang="pl-PL" dirty="0"/>
              <a:t> (</a:t>
            </a:r>
            <a:r>
              <a:rPr lang="pl-PL" altLang="pl-PL" i="1" dirty="0"/>
              <a:t>WWW </a:t>
            </a:r>
            <a:r>
              <a:rPr lang="pl-PL" altLang="pl-PL" i="1" dirty="0" err="1"/>
              <a:t>browser</a:t>
            </a:r>
            <a:r>
              <a:rPr lang="pl-PL" altLang="pl-PL" dirty="0"/>
              <a:t>) – program (aplikacja klienta) uruchamiany w lokalnym komputerze (u klienta) i umożliwiający przeglądanie dokumentów HTML w World </a:t>
            </a:r>
            <a:r>
              <a:rPr lang="pl-PL" altLang="pl-PL" dirty="0" err="1"/>
              <a:t>Wide</a:t>
            </a:r>
            <a:r>
              <a:rPr lang="pl-PL" altLang="pl-PL" dirty="0"/>
              <a:t> Web, w innej sieci lub w komputerze użytkownika. Pozwala też na poruszanie się po hiperłączach między stronami oraz na przesyłanie plików.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55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6511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altLang="pl-PL" sz="2800"/>
              <a:t>					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altLang="pl-PL" b="1"/>
              <a:t>Strona webowa</a:t>
            </a:r>
            <a:r>
              <a:rPr lang="pl-PL" altLang="pl-PL"/>
              <a:t> (</a:t>
            </a:r>
            <a:r>
              <a:rPr lang="pl-PL" altLang="pl-PL" i="1"/>
              <a:t>Web </a:t>
            </a:r>
            <a:r>
              <a:rPr lang="pl-PL" altLang="pl-PL" i="1" err="1"/>
              <a:t>page</a:t>
            </a:r>
            <a:r>
              <a:rPr lang="pl-PL" altLang="pl-PL"/>
              <a:t>) – dokument w World </a:t>
            </a:r>
            <a:r>
              <a:rPr lang="pl-PL" altLang="pl-PL" err="1"/>
              <a:t>Wide</a:t>
            </a:r>
            <a:r>
              <a:rPr lang="pl-PL" altLang="pl-PL"/>
              <a:t> Web składający się z dokumentu HTML posiadającego łącza do plików graficznych i skryptów umieszczonych w katalogach zlokalizowanych w różnych komputerach. </a:t>
            </a:r>
          </a:p>
          <a:p>
            <a:r>
              <a:rPr lang="pl-PL" altLang="pl-PL"/>
              <a:t>Strona Webowa jest identyfikowana za pomocą adresu URL.</a:t>
            </a:r>
          </a:p>
          <a:p>
            <a:r>
              <a:rPr lang="pl-PL" altLang="pl-PL"/>
              <a:t>Strona Webowa bardzo często ma odnośniki (łącza) do innych stron Webowych.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56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5190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altLang="pl-PL" sz="2800" dirty="0"/>
              <a:t>2.7.4 Miejsca webowe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altLang="pl-PL" b="1"/>
              <a:t>Miejsce webowe</a:t>
            </a:r>
            <a:r>
              <a:rPr lang="pl-PL" altLang="pl-PL"/>
              <a:t> (</a:t>
            </a:r>
            <a:r>
              <a:rPr lang="pl-PL" altLang="pl-PL" i="1"/>
              <a:t>Web Site</a:t>
            </a:r>
            <a:r>
              <a:rPr lang="pl-PL" altLang="pl-PL"/>
              <a:t>) – grupa powiązanych dokumentów HTML oraz skojarzonych z nimi plików, skryptów i baz danych w sieci WWW i obsługiwanych przez serwer HTTP (</a:t>
            </a:r>
            <a:r>
              <a:rPr lang="pl-PL" altLang="pl-PL" i="1" err="1"/>
              <a:t>Hypertext</a:t>
            </a:r>
            <a:r>
              <a:rPr lang="pl-PL" altLang="pl-PL" i="1"/>
              <a:t> Transfer </a:t>
            </a:r>
            <a:r>
              <a:rPr lang="pl-PL" altLang="pl-PL" i="1" err="1"/>
              <a:t>Protocol</a:t>
            </a:r>
            <a:r>
              <a:rPr lang="pl-PL" altLang="pl-PL" i="1"/>
              <a:t> Server</a:t>
            </a:r>
            <a:r>
              <a:rPr lang="pl-PL" altLang="pl-PL"/>
              <a:t>).</a:t>
            </a:r>
          </a:p>
          <a:p>
            <a:r>
              <a:rPr lang="pl-PL" altLang="pl-PL"/>
              <a:t>Najczęściej tematyka dokumentów HTML zlokalizowanych w danym miejscu Webowym uzupełnia się, jest powiązana za pośrednictwem </a:t>
            </a:r>
            <a:r>
              <a:rPr lang="pl-PL" altLang="pl-PL" err="1"/>
              <a:t>hiperłączy</a:t>
            </a:r>
            <a:r>
              <a:rPr lang="pl-PL" altLang="pl-PL"/>
              <a:t>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57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5504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altLang="pl-PL" dirty="0"/>
              <a:t>protokół IP (ang. </a:t>
            </a:r>
            <a:r>
              <a:rPr lang="pl-PL" altLang="pl-PL" i="1" dirty="0"/>
              <a:t>Internet </a:t>
            </a:r>
            <a:r>
              <a:rPr lang="pl-PL" altLang="pl-PL" i="1" dirty="0" err="1"/>
              <a:t>Protocol</a:t>
            </a:r>
            <a:r>
              <a:rPr lang="pl-PL" altLang="pl-PL" dirty="0"/>
              <a:t>) </a:t>
            </a:r>
            <a:r>
              <a:rPr lang="pl-PL" dirty="0"/>
              <a:t>	</a:t>
            </a:r>
          </a:p>
          <a:p>
            <a:pPr marL="457200" lvl="1" indent="0">
              <a:buNone/>
            </a:pPr>
            <a:r>
              <a:rPr lang="pl-PL" dirty="0"/>
              <a:t>Aby pracować w Internecie, komputer musi być w stanie:</a:t>
            </a:r>
          </a:p>
          <a:p>
            <a:pPr marL="971550" lvl="1" indent="-514350">
              <a:buAutoNum type="arabicParenR"/>
            </a:pPr>
            <a:r>
              <a:rPr lang="pl-PL" dirty="0"/>
              <a:t>komunikować się z innymi systemami przez protokoły z rodziny TCP/IP </a:t>
            </a:r>
          </a:p>
          <a:p>
            <a:pPr marL="971550" lvl="1" indent="-514350">
              <a:buAutoNum type="arabicParenR"/>
            </a:pPr>
            <a:r>
              <a:rPr lang="pl-PL" dirty="0"/>
              <a:t>posiadać oprogramowanie klienckie pozwalające na praktyczne wykorzystanie usług oferowanych przez innych użytkowników</a:t>
            </a:r>
          </a:p>
          <a:p>
            <a:pPr marL="971550" lvl="1" indent="-514350">
              <a:buAutoNum type="arabicParenR"/>
            </a:pPr>
            <a:r>
              <a:rPr lang="pl-PL" altLang="pl-PL" dirty="0"/>
              <a:t>dostarcza lub wykorzystuje usługi wyższego poziomu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6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6265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altLang="pl-PL" dirty="0"/>
              <a:t>telekomunikacja </a:t>
            </a:r>
          </a:p>
          <a:p>
            <a:pPr marL="457200" lvl="1" indent="0">
              <a:buNone/>
            </a:pPr>
            <a:r>
              <a:rPr lang="pl-PL" dirty="0"/>
              <a:t>Połączenie komputera z Internetem możliwe jest przez wykorzystanie wielu mediów / technologii umożliwiających komunikowanie się z pobliską bramą posiadającą (stałe) połączenie z innymi systemami w Internecie. </a:t>
            </a:r>
          </a:p>
          <a:p>
            <a:pPr marL="457200" lvl="1" indent="0">
              <a:buNone/>
            </a:pPr>
            <a:r>
              <a:rPr lang="pl-PL" dirty="0"/>
              <a:t>Rozwiązania:</a:t>
            </a:r>
          </a:p>
          <a:p>
            <a:pPr lvl="2"/>
            <a:r>
              <a:rPr lang="pl-PL" dirty="0"/>
              <a:t>linie telefoniczne (modemy, cyfrowe i analogowe linie), </a:t>
            </a:r>
          </a:p>
          <a:p>
            <a:pPr lvl="2"/>
            <a:r>
              <a:rPr lang="pl-PL" dirty="0"/>
              <a:t>inne technologie przewodowe (transmisja przez sieci energetyczne, telewizja kablowa) </a:t>
            </a:r>
          </a:p>
          <a:p>
            <a:pPr lvl="2"/>
            <a:r>
              <a:rPr lang="pl-PL" dirty="0"/>
              <a:t>bezprzewodowe / fale radiowe (GPRS, łącza satelitarne, Wi-Fi)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7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0361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pl-PL" altLang="pl-PL"/>
              <a:t>infrastruktura techniczna </a:t>
            </a:r>
          </a:p>
          <a:p>
            <a:pPr marL="457200" lvl="1" indent="0">
              <a:buNone/>
            </a:pPr>
            <a:r>
              <a:rPr lang="pl-PL"/>
              <a:t>zaletą Internetu jest dopuszczalna </a:t>
            </a:r>
            <a:r>
              <a:rPr lang="pl-PL" b="1"/>
              <a:t>różnorodność sprzętu i oprogramowania</a:t>
            </a:r>
            <a:r>
              <a:rPr lang="pl-PL"/>
              <a:t>, a także </a:t>
            </a:r>
            <a:r>
              <a:rPr lang="pl-PL" b="1"/>
              <a:t>wielość usług</a:t>
            </a:r>
            <a:r>
              <a:rPr lang="pl-PL"/>
              <a:t> świadczonych w sieci, np. poczta elektroniczna, World </a:t>
            </a:r>
            <a:r>
              <a:rPr lang="pl-PL" err="1"/>
              <a:t>Wide</a:t>
            </a:r>
            <a:r>
              <a:rPr lang="pl-PL"/>
              <a:t> Web, FTP, Telnet, Usenet itd.</a:t>
            </a:r>
          </a:p>
          <a:p>
            <a:endParaRPr lang="pl-PL" alt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8</a:t>
            </a:fld>
            <a:endParaRPr lang="pl-PL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2900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Internet - </a:t>
            </a:r>
            <a:r>
              <a:rPr lang="pl-PL" b="1" dirty="0"/>
              <a:t>sieć zdecentralizowana </a:t>
            </a:r>
            <a:r>
              <a:rPr lang="pl-PL" dirty="0"/>
              <a:t>o rozproszonym systemie zarządzania i przez to niezawodną. Wprawdzie można wskazać główne linie przesyłowe o bardzo dużej przepustowości oraz węzły zarządzające setkami komputerów, lecz nawet zniszczenie fragmentów tego, tzw. </a:t>
            </a:r>
            <a:r>
              <a:rPr lang="pl-PL" b="1" dirty="0"/>
              <a:t>szkieletu</a:t>
            </a:r>
            <a:r>
              <a:rPr lang="pl-PL" dirty="0"/>
              <a:t>, nie spowoduje blokady całej sieci. </a:t>
            </a:r>
          </a:p>
          <a:p>
            <a:pPr marL="0" indent="0">
              <a:buNone/>
            </a:pPr>
            <a:endParaRPr lang="pl-PL" dirty="0"/>
          </a:p>
          <a:p>
            <a:pPr marL="400050" lvl="1" indent="0">
              <a:buNone/>
            </a:pPr>
            <a:r>
              <a:rPr lang="pl-PL" dirty="0">
                <a:sym typeface="Wingdings"/>
              </a:rPr>
              <a:t></a:t>
            </a:r>
            <a:r>
              <a:rPr lang="pl-PL" i="1" dirty="0"/>
              <a:t>W konsekwencji nie można wyłączyć lub zniszczyć Internetu przez usunięcie (zniszczenie) jednego lub grupy komputerów.</a:t>
            </a:r>
          </a:p>
          <a:p>
            <a:endParaRPr lang="pl-PL" dirty="0"/>
          </a:p>
          <a:p>
            <a:endParaRPr lang="pl-PL" alt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2. Wprowadzenie - Internet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9</a:t>
            </a:fld>
            <a:endParaRPr lang="pl-PL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9551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— klasyczny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3787</Words>
  <Application>Microsoft Macintosh PowerPoint</Application>
  <PresentationFormat>Pokaz na ekranie (4:3)</PresentationFormat>
  <Paragraphs>399</Paragraphs>
  <Slides>57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2" baseType="lpstr">
      <vt:lpstr>Arial</vt:lpstr>
      <vt:lpstr>Calibri</vt:lpstr>
      <vt:lpstr>Times New Roman</vt:lpstr>
      <vt:lpstr>Motyw pakietu Office</vt:lpstr>
      <vt:lpstr>Picture</vt:lpstr>
      <vt:lpstr>Sieci komputerowe</vt:lpstr>
      <vt:lpstr>2. Internet – wprowadzenie / przypomnienie</vt:lpstr>
      <vt:lpstr>2.1. Internet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2.2 Dostawca usług Internetu</vt:lpstr>
      <vt:lpstr>Prezentacja programu PowerPoint</vt:lpstr>
      <vt:lpstr>Prezentacja programu PowerPoint</vt:lpstr>
      <vt:lpstr>2.3. Elementy Internetu 2.3.1 Host</vt:lpstr>
      <vt:lpstr>X</vt:lpstr>
      <vt:lpstr>X</vt:lpstr>
      <vt:lpstr>Prezentacja programu PowerPoint</vt:lpstr>
      <vt:lpstr>2.3.2 Strumień danych i komunikaty</vt:lpstr>
      <vt:lpstr>Prezentacja programu PowerPoint</vt:lpstr>
      <vt:lpstr>Prezentacja programu PowerPoint</vt:lpstr>
      <vt:lpstr>Prezentacja programu PowerPoint</vt:lpstr>
      <vt:lpstr>Prezentacja programu PowerPoint</vt:lpstr>
      <vt:lpstr>2.3.3 Stos protokołów </vt:lpstr>
      <vt:lpstr>Prezentacja programu PowerPoint</vt:lpstr>
      <vt:lpstr>2.4 Sieć z przełączaniem pakietów</vt:lpstr>
      <vt:lpstr>X</vt:lpstr>
      <vt:lpstr>X</vt:lpstr>
      <vt:lpstr>2.4.1 Sieć klient–serwer</vt:lpstr>
      <vt:lpstr>Prezentacja programu PowerPoint</vt:lpstr>
      <vt:lpstr>Model klient – serwer </vt:lpstr>
      <vt:lpstr>Prezentacja programu PowerPoint</vt:lpstr>
      <vt:lpstr>Prezentacja programu PowerPoint</vt:lpstr>
      <vt:lpstr>2.4.2 Identyfikacja serwerów</vt:lpstr>
      <vt:lpstr>Prezentacja programu PowerPoint</vt:lpstr>
      <vt:lpstr>Prezentacja programu PowerPoint</vt:lpstr>
      <vt:lpstr>Prezentacja programu PowerPoint</vt:lpstr>
      <vt:lpstr>XX2.4.3 Programowanie sieciowe i interfejs gniazd </vt:lpstr>
      <vt:lpstr>xx</vt:lpstr>
      <vt:lpstr>XX Parametry i interfejs gniazd</vt:lpstr>
      <vt:lpstr>Prezentacja programu PowerPoint</vt:lpstr>
      <vt:lpstr>XX</vt:lpstr>
      <vt:lpstr>XX Odwołania do gniazd w aplikacjach klienckich i serwerowych</vt:lpstr>
      <vt:lpstr>X 2.4.4 Inne  Proxy</vt:lpstr>
      <vt:lpstr>2.5 Sieć ISDN</vt:lpstr>
      <vt:lpstr>Prezentacja programu PowerPoint</vt:lpstr>
      <vt:lpstr>2.6 Internet jako sieć z przełączaniem pakietów</vt:lpstr>
      <vt:lpstr>Prezentacja programu PowerPoint</vt:lpstr>
      <vt:lpstr>Prezentacja programu PowerPoint</vt:lpstr>
      <vt:lpstr>2.7 Sieć WWW</vt:lpstr>
      <vt:lpstr>Prezentacja programu PowerPoint</vt:lpstr>
      <vt:lpstr>2.7.1 WWW – pojęcia &amp; narzędzia</vt:lpstr>
      <vt:lpstr>Prezentacja programu PowerPoint</vt:lpstr>
      <vt:lpstr>2.7.2 URL</vt:lpstr>
      <vt:lpstr>Prezentacja programu PowerPoint</vt:lpstr>
      <vt:lpstr>Prezentacja programu PowerPoint</vt:lpstr>
      <vt:lpstr>2.7.3 Przeglądarka &amp; strona webowa</vt:lpstr>
      <vt:lpstr>     </vt:lpstr>
      <vt:lpstr>2.7.4 Miejsca webowe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</dc:title>
  <dc:creator>Wojciech Zamojski</dc:creator>
  <cp:lastModifiedBy>Wojciech Zamojski</cp:lastModifiedBy>
  <cp:revision>210</cp:revision>
  <dcterms:created xsi:type="dcterms:W3CDTF">2013-03-12T15:16:55Z</dcterms:created>
  <dcterms:modified xsi:type="dcterms:W3CDTF">2020-02-27T16:35:27Z</dcterms:modified>
</cp:coreProperties>
</file>