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99" r:id="rId3"/>
    <p:sldId id="332" r:id="rId4"/>
    <p:sldId id="371" r:id="rId5"/>
    <p:sldId id="334" r:id="rId6"/>
    <p:sldId id="335" r:id="rId7"/>
    <p:sldId id="333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29" r:id="rId17"/>
    <p:sldId id="444" r:id="rId18"/>
    <p:sldId id="330" r:id="rId19"/>
    <p:sldId id="331" r:id="rId20"/>
    <p:sldId id="373" r:id="rId21"/>
    <p:sldId id="374" r:id="rId22"/>
    <p:sldId id="375" r:id="rId23"/>
    <p:sldId id="413" r:id="rId24"/>
    <p:sldId id="418" r:id="rId25"/>
    <p:sldId id="415" r:id="rId26"/>
    <p:sldId id="416" r:id="rId27"/>
    <p:sldId id="419" r:id="rId28"/>
    <p:sldId id="420" r:id="rId29"/>
    <p:sldId id="421" r:id="rId30"/>
    <p:sldId id="390" r:id="rId31"/>
    <p:sldId id="422" r:id="rId32"/>
    <p:sldId id="423" r:id="rId33"/>
    <p:sldId id="424" r:id="rId34"/>
    <p:sldId id="443" r:id="rId35"/>
    <p:sldId id="442" r:id="rId36"/>
    <p:sldId id="426" r:id="rId37"/>
    <p:sldId id="427" r:id="rId38"/>
    <p:sldId id="399" r:id="rId39"/>
    <p:sldId id="429" r:id="rId40"/>
    <p:sldId id="433" r:id="rId41"/>
    <p:sldId id="430" r:id="rId42"/>
    <p:sldId id="431" r:id="rId43"/>
    <p:sldId id="401" r:id="rId44"/>
    <p:sldId id="402" r:id="rId45"/>
    <p:sldId id="406" r:id="rId46"/>
    <p:sldId id="403" r:id="rId47"/>
    <p:sldId id="445" r:id="rId48"/>
    <p:sldId id="405" r:id="rId49"/>
    <p:sldId id="438" r:id="rId50"/>
    <p:sldId id="437" r:id="rId51"/>
    <p:sldId id="394" r:id="rId52"/>
    <p:sldId id="393" r:id="rId53"/>
    <p:sldId id="408" r:id="rId54"/>
    <p:sldId id="396" r:id="rId55"/>
    <p:sldId id="451" r:id="rId56"/>
    <p:sldId id="407" r:id="rId57"/>
    <p:sldId id="447" r:id="rId58"/>
    <p:sldId id="446" r:id="rId59"/>
    <p:sldId id="398" r:id="rId60"/>
    <p:sldId id="448" r:id="rId61"/>
    <p:sldId id="449" r:id="rId62"/>
    <p:sldId id="450" r:id="rId63"/>
    <p:sldId id="409" r:id="rId64"/>
    <p:sldId id="410" r:id="rId65"/>
    <p:sldId id="411" r:id="rId6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8" autoAdjust="0"/>
    <p:restoredTop sz="92993" autoAdjust="0"/>
  </p:normalViewPr>
  <p:slideViewPr>
    <p:cSldViewPr>
      <p:cViewPr varScale="1">
        <p:scale>
          <a:sx n="119" d="100"/>
          <a:sy n="119" d="100"/>
        </p:scale>
        <p:origin x="11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1AC3-BBC8-48E6-A5CF-D1C9265877F2}" type="datetimeFigureOut">
              <a:rPr lang="pl-PL" smtClean="0"/>
              <a:t>30.03.2020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41581-3693-419C-BBBB-B4502FC800E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839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782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52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525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54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70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56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6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384048380"/><Relationship Id="rId3" Type="http://schemas.openxmlformats.org/officeDocument/2006/relationships/hyperlink" Target="#_Toc384048374"/><Relationship Id="rId7" Type="http://schemas.openxmlformats.org/officeDocument/2006/relationships/hyperlink" Target="#_Toc384048378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#_Toc384048377"/><Relationship Id="rId5" Type="http://schemas.openxmlformats.org/officeDocument/2006/relationships/hyperlink" Target="#_Toc384048376"/><Relationship Id="rId4" Type="http://schemas.openxmlformats.org/officeDocument/2006/relationships/hyperlink" Target="#_Toc384048375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l.wikipedia.org/w/index.php?title=Plik:Kapsu%C5%82kowanie_danych_wg_modelu_odniesienia_OSI.svg&amp;filetimestamp=2008061521514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lion.pl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Sieci komputerowe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l-PL" dirty="0"/>
              <a:t>4. PRZEŁĄCZANIE PAKIETÓW – ISO/OSI</a:t>
            </a:r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366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l-PL" sz="2400" dirty="0"/>
              <a:t>Obniżenie kosztów używanego sprzętu – wielu użytkowników korzysta z tego samego łącza i urządzeń (modemów)</a:t>
            </a:r>
          </a:p>
          <a:p>
            <a:pPr lvl="1" fontAlgn="base"/>
            <a:r>
              <a:rPr lang="pl-PL" sz="2400" dirty="0"/>
              <a:t>Zapewnienie „sprawiedliwego” dostępu do łącza </a:t>
            </a:r>
            <a:r>
              <a:rPr lang="en-US" sz="2400" dirty="0">
                <a:sym typeface="Wingdings"/>
              </a:rPr>
              <a:t></a:t>
            </a:r>
            <a:r>
              <a:rPr lang="pl-PL" sz="2400" dirty="0"/>
              <a:t> otwieranie i zamykanie łącza (dostępu do wspólnego zasobu) jedynie na czas potrzebny dla przekazania pakietu  </a:t>
            </a:r>
          </a:p>
          <a:p>
            <a:pPr lvl="1" fontAlgn="base"/>
            <a:r>
              <a:rPr lang="pl-PL" sz="2000" dirty="0"/>
              <a:t>Nadawca może wysyłać pakiety w dowolnych chwilach (dowolnie długie przerwy) i  może się  komunikować z wieloma odbiorcami</a:t>
            </a:r>
          </a:p>
          <a:p>
            <a:pPr lvl="0" fontAlgn="base"/>
            <a:r>
              <a:rPr lang="en-US" sz="2400" dirty="0"/>
              <a:t>Wada </a:t>
            </a:r>
            <a:r>
              <a:rPr lang="en-US" sz="2400" dirty="0" err="1"/>
              <a:t>podziału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pakiety</a:t>
            </a:r>
            <a:r>
              <a:rPr lang="en-US" sz="2400" dirty="0"/>
              <a:t>;</a:t>
            </a:r>
            <a:endParaRPr lang="pl-PL" sz="2400" dirty="0"/>
          </a:p>
          <a:p>
            <a:pPr lvl="1"/>
            <a:r>
              <a:rPr lang="pl-PL" sz="2400" dirty="0"/>
              <a:t>Konieczność podziału pliku na pakiety + scalanie pakietów w jeden plik</a:t>
            </a:r>
          </a:p>
          <a:p>
            <a:pPr lvl="1"/>
            <a:r>
              <a:rPr lang="pl-PL" sz="2400" dirty="0"/>
              <a:t>„wymuszone” przerwy w transmisji pliku</a:t>
            </a:r>
          </a:p>
          <a:p>
            <a:pPr lvl="1" fontAlgn="base"/>
            <a:endParaRPr lang="pl-PL" sz="2400" dirty="0"/>
          </a:p>
          <a:p>
            <a:pPr lvl="1" fontAlgn="base"/>
            <a:endParaRPr lang="pl-PL" sz="2400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 </a:t>
            </a:r>
            <a:fld id="{0931897F-8F23-433E-A660-EFF8D3EDA506}" type="slidenum">
              <a:rPr lang="pl-PL" smtClean="0"/>
              <a:t>10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1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 4.1.3 Pakiety i ramki fizyczne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 sz="2400" dirty="0"/>
              <a:t>System przełączania pakietów korzysta ze wspólnego medium komunikacyjnego</a:t>
            </a:r>
          </a:p>
          <a:p>
            <a:pPr lvl="0" fontAlgn="base"/>
            <a:r>
              <a:rPr lang="pl-PL" sz="2400" dirty="0"/>
              <a:t>pakiet musi zawierać identyfikator odbiorcy i nadawcy</a:t>
            </a:r>
          </a:p>
          <a:p>
            <a:pPr lvl="0" fontAlgn="base"/>
            <a:r>
              <a:rPr lang="pl-PL" sz="2400" dirty="0"/>
              <a:t>jednakowy system oznaczania odbiorców, nadawców</a:t>
            </a:r>
          </a:p>
          <a:p>
            <a:pPr lvl="0" fontAlgn="base"/>
            <a:r>
              <a:rPr lang="pl-PL" sz="2400" dirty="0"/>
              <a:t>“normalizacja” zapisów identyfikujących pakiet </a:t>
            </a:r>
            <a:r>
              <a:rPr lang="en-US" sz="2400" dirty="0">
                <a:sym typeface="Wingdings"/>
              </a:rPr>
              <a:t></a:t>
            </a:r>
            <a:r>
              <a:rPr lang="pl-PL" sz="2400" dirty="0"/>
              <a:t> ramka (</a:t>
            </a:r>
            <a:r>
              <a:rPr lang="pl-PL" sz="2400" i="1" dirty="0" err="1"/>
              <a:t>frame</a:t>
            </a:r>
            <a:r>
              <a:rPr lang="pl-PL" sz="2400" dirty="0"/>
              <a:t>) = dane + adresy (MAC) źródłowy i docelowy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11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20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12</a:t>
            </a:fld>
            <a:endParaRPr lang="pl-PL" dirty="0"/>
          </a:p>
        </p:txBody>
      </p:sp>
      <p:pic>
        <p:nvPicPr>
          <p:cNvPr id="6" name="Obraz 5" descr="C:\Users\Wojciech Zamojski\AppData\Local\Microsoft\Windows\Temporary Internet Files\Content.Word\Obraz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6267">
            <a:off x="1403648" y="692696"/>
            <a:ext cx="6336704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rostokąt 6"/>
          <p:cNvSpPr/>
          <p:nvPr/>
        </p:nvSpPr>
        <p:spPr>
          <a:xfrm>
            <a:off x="1842644" y="2999184"/>
            <a:ext cx="5007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pl-PL" dirty="0"/>
              <a:t>Rys. 4.3   </a:t>
            </a:r>
            <a:r>
              <a:rPr lang="pl-PL" sz="2400" dirty="0"/>
              <a:t>Typowa ramka sieci pakietowej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2049" name="Obraz 553" descr="Obraz (6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60849"/>
            <a:ext cx="8496944" cy="18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ostokąt 8"/>
          <p:cNvSpPr/>
          <p:nvPr/>
        </p:nvSpPr>
        <p:spPr>
          <a:xfrm>
            <a:off x="539552" y="544522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dirty="0" err="1"/>
              <a:t>Rys</a:t>
            </a:r>
            <a:r>
              <a:rPr lang="en-US" dirty="0"/>
              <a:t>. 4.4   </a:t>
            </a:r>
            <a:r>
              <a:rPr lang="en-US" sz="2400" dirty="0" err="1"/>
              <a:t>Typowa</a:t>
            </a:r>
            <a:r>
              <a:rPr lang="en-US" sz="2400" dirty="0"/>
              <a:t> </a:t>
            </a:r>
            <a:r>
              <a:rPr lang="en-US" sz="2400" dirty="0" err="1"/>
              <a:t>ramka</a:t>
            </a:r>
            <a:r>
              <a:rPr lang="en-US" sz="2400" dirty="0"/>
              <a:t> ze </a:t>
            </a:r>
            <a:r>
              <a:rPr lang="en-US" sz="2400" dirty="0" err="1"/>
              <a:t>znakami</a:t>
            </a:r>
            <a:r>
              <a:rPr lang="en-US" sz="2400" dirty="0"/>
              <a:t> SOH (</a:t>
            </a:r>
            <a:r>
              <a:rPr lang="en-US" sz="2400" i="1" dirty="0"/>
              <a:t>Start of Header</a:t>
            </a:r>
            <a:r>
              <a:rPr lang="en-US" sz="2400" dirty="0"/>
              <a:t>) EOT (</a:t>
            </a:r>
            <a:r>
              <a:rPr lang="en-US" sz="2400" i="1" dirty="0"/>
              <a:t>End of </a:t>
            </a:r>
            <a:r>
              <a:rPr lang="en-US" sz="2400" i="1" dirty="0" err="1"/>
              <a:t>Transmision</a:t>
            </a:r>
            <a:r>
              <a:rPr lang="en-US" sz="2400" dirty="0"/>
              <a:t>) </a:t>
            </a:r>
            <a:endParaRPr lang="pl-PL" sz="2400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lvl="0" fontAlgn="base"/>
            <a:r>
              <a:rPr lang="pl-PL" sz="2400" b="1" dirty="0">
                <a:solidFill>
                  <a:srgbClr val="FF0000"/>
                </a:solidFill>
              </a:rPr>
              <a:t>X </a:t>
            </a:r>
            <a:r>
              <a:rPr lang="pl-PL" sz="2400" dirty="0"/>
              <a:t>Problem rozróżnienia znaków SOH i EOT od “normalnych” znaków danych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nadziewanie/rozpychanie (</a:t>
            </a:r>
            <a:r>
              <a:rPr lang="pl-PL" sz="2400" i="1" dirty="0"/>
              <a:t>data </a:t>
            </a:r>
            <a:r>
              <a:rPr lang="pl-PL" sz="2400" i="1" dirty="0" err="1"/>
              <a:t>stuffing</a:t>
            </a:r>
            <a:r>
              <a:rPr lang="pl-PL" sz="2400" dirty="0"/>
              <a:t>) bajtami </a:t>
            </a:r>
          </a:p>
          <a:p>
            <a:pPr lvl="0" fontAlgn="base"/>
            <a:r>
              <a:rPr lang="en-US" sz="2400" dirty="0" err="1"/>
              <a:t>Kod</a:t>
            </a:r>
            <a:r>
              <a:rPr lang="en-US" sz="2400" dirty="0"/>
              <a:t> ASCII; SOH - 01</a:t>
            </a:r>
            <a:r>
              <a:rPr lang="en-US" sz="2400" baseline="-25000" dirty="0"/>
              <a:t>16</a:t>
            </a:r>
            <a:r>
              <a:rPr lang="en-US" sz="2400" dirty="0"/>
              <a:t>, EOT - 04</a:t>
            </a:r>
            <a:r>
              <a:rPr lang="en-US" sz="2400" baseline="-25000" dirty="0"/>
              <a:t>16</a:t>
            </a:r>
            <a:r>
              <a:rPr lang="en-US" sz="2400" dirty="0"/>
              <a:t>, ESC – 1B</a:t>
            </a:r>
            <a:r>
              <a:rPr lang="en-US" sz="2400" baseline="-25000" dirty="0"/>
              <a:t>16</a:t>
            </a:r>
            <a:r>
              <a:rPr lang="pl-PL" sz="2400" baseline="-25000" dirty="0"/>
              <a:t> </a:t>
            </a:r>
          </a:p>
          <a:p>
            <a:pPr lvl="0" fontAlgn="base"/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13</a:t>
            </a:fld>
            <a:endParaRPr lang="pl-PL" dirty="0"/>
          </a:p>
        </p:txBody>
      </p:sp>
      <p:pic>
        <p:nvPicPr>
          <p:cNvPr id="6" name="Obraz 5" descr="C:\Users\Wojciech Zamojski\AppData\Local\Microsoft\Windows\Temporary Internet Files\Content.Word\Obraz (67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78" y="2276872"/>
            <a:ext cx="7596844" cy="38492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4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X </a:t>
            </a:r>
            <a:r>
              <a:rPr lang="pl-PL" sz="2600" dirty="0"/>
              <a:t>Rys. 4.5   Nadziewanie bajtami; (a) - pierwotne dane, (b) - wynik operacji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14</a:t>
            </a:fld>
            <a:endParaRPr lang="pl-PL" dirty="0"/>
          </a:p>
        </p:txBody>
      </p:sp>
      <p:pic>
        <p:nvPicPr>
          <p:cNvPr id="6" name="Obraz 5" descr="C:\Users\Wojciech Zamojski\AppData\Local\Microsoft\Windows\Temporary Internet Files\Content.Word\Obraz (67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12968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541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solidFill>
                  <a:srgbClr val="FF0000"/>
                </a:solidFill>
                <a:latin typeface="+mj-lt"/>
              </a:rPr>
              <a:t>XX </a:t>
            </a:r>
            <a:r>
              <a:rPr lang="pl-PL" sz="2800" dirty="0">
                <a:latin typeface="+mj-lt"/>
              </a:rPr>
              <a:t>4.1.4 Klasyfikacja sieci pakietowych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15</a:t>
            </a:fld>
            <a:endParaRPr lang="pl-PL" dirty="0"/>
          </a:p>
        </p:txBody>
      </p:sp>
      <p:pic>
        <p:nvPicPr>
          <p:cNvPr id="6" name="Symbol zastępczy zawartości 5" descr="C:\Users\Wojciech Zamojski\AppData\Local\Microsoft\Windows\Temporary Internet Files\Content.Word\Obraz (66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7558"/>
            <a:ext cx="8424936" cy="421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rostokąt 6"/>
          <p:cNvSpPr/>
          <p:nvPr/>
        </p:nvSpPr>
        <p:spPr>
          <a:xfrm>
            <a:off x="457200" y="5488434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l-PL" sz="2400" dirty="0"/>
              <a:t>MAN zanika i jest włączane do WAN 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01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4.2. Model warstwowy sieci (wprowadzenie)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3100" b="1" dirty="0"/>
              <a:t>Architektura sieciowa</a:t>
            </a:r>
            <a:r>
              <a:rPr lang="pl-PL" sz="3100" dirty="0"/>
              <a:t> (</a:t>
            </a:r>
            <a:r>
              <a:rPr lang="pl-PL" sz="3100" i="1" dirty="0"/>
              <a:t>network </a:t>
            </a:r>
            <a:r>
              <a:rPr lang="pl-PL" sz="3100" i="1" dirty="0" err="1"/>
              <a:t>architecture</a:t>
            </a:r>
            <a:r>
              <a:rPr lang="pl-PL" sz="3100" dirty="0"/>
              <a:t>) jest zdefiniowana poprzez zbiór standardów precyzujących </a:t>
            </a:r>
            <a:r>
              <a:rPr lang="pl-PL" sz="3100" b="1" dirty="0"/>
              <a:t>strukturę sieci</a:t>
            </a:r>
            <a:r>
              <a:rPr lang="pl-PL" sz="3100" dirty="0"/>
              <a:t> (urządzenia, oprogramowanie i okablowanie) oraz </a:t>
            </a:r>
            <a:r>
              <a:rPr lang="pl-PL" sz="3100" b="1" dirty="0"/>
              <a:t>protokoły</a:t>
            </a:r>
            <a:r>
              <a:rPr lang="pl-PL" sz="3100" dirty="0"/>
              <a:t> (zasady komunikacji i współdziałania elementów sieci).</a:t>
            </a:r>
          </a:p>
          <a:p>
            <a:r>
              <a:rPr lang="pl-PL" sz="3100" dirty="0"/>
              <a:t>Architektury sieciowe różnią się między sobą głównie liczbą warstw, sposobami ich realizacji, oraz zasadami nawiązywania połączenia między stacjami.</a:t>
            </a:r>
          </a:p>
          <a:p>
            <a:r>
              <a:rPr lang="pl-PL" sz="3100" dirty="0"/>
              <a:t>Ważniejsze warstwowe architektury sieci;</a:t>
            </a:r>
          </a:p>
          <a:p>
            <a:pPr lvl="1" fontAlgn="base"/>
            <a:r>
              <a:rPr lang="en-US" sz="3100" dirty="0"/>
              <a:t>ISO/OSI (</a:t>
            </a:r>
            <a:r>
              <a:rPr lang="en-US" sz="3100" i="1" dirty="0"/>
              <a:t>ISO - Open Systems Interconnection</a:t>
            </a:r>
            <a:r>
              <a:rPr lang="en-US" sz="3100" dirty="0"/>
              <a:t>) “</a:t>
            </a:r>
            <a:r>
              <a:rPr lang="en-US" sz="3100" dirty="0" err="1"/>
              <a:t>firma</a:t>
            </a:r>
            <a:r>
              <a:rPr lang="en-US" sz="3100" dirty="0"/>
              <a:t>” ISO</a:t>
            </a:r>
            <a:endParaRPr lang="pl-PL" sz="3100" dirty="0"/>
          </a:p>
          <a:p>
            <a:pPr lvl="1" fontAlgn="base"/>
            <a:r>
              <a:rPr lang="en-US" sz="3100" dirty="0"/>
              <a:t>TCP/IP (</a:t>
            </a:r>
            <a:r>
              <a:rPr lang="en-US" sz="3100" i="1" dirty="0"/>
              <a:t>Transmission Control Protocol / Internet Protocol</a:t>
            </a:r>
            <a:r>
              <a:rPr lang="en-US" sz="3100" dirty="0"/>
              <a:t>)</a:t>
            </a:r>
            <a:endParaRPr lang="pl-PL" sz="3100" dirty="0"/>
          </a:p>
          <a:p>
            <a:pPr lvl="1" fontAlgn="base"/>
            <a:r>
              <a:rPr lang="en-US" sz="3100" dirty="0"/>
              <a:t>SNA (</a:t>
            </a:r>
            <a:r>
              <a:rPr lang="en-US" sz="3100" i="1" dirty="0"/>
              <a:t>Systems Network Architecture</a:t>
            </a:r>
            <a:r>
              <a:rPr lang="en-US" sz="3100" dirty="0"/>
              <a:t>) </a:t>
            </a:r>
            <a:r>
              <a:rPr lang="en-US" sz="3100" dirty="0" err="1"/>
              <a:t>firma</a:t>
            </a:r>
            <a:r>
              <a:rPr lang="en-US" sz="3100" dirty="0"/>
              <a:t> IBM</a:t>
            </a:r>
            <a:endParaRPr lang="pl-PL" sz="3100" dirty="0"/>
          </a:p>
          <a:p>
            <a:pPr lvl="1" fontAlgn="base"/>
            <a:r>
              <a:rPr lang="en-US" sz="3100" dirty="0"/>
              <a:t>DNA (</a:t>
            </a:r>
            <a:r>
              <a:rPr lang="en-US" sz="3100" i="1" dirty="0"/>
              <a:t>Digital Network Architecture</a:t>
            </a:r>
            <a:r>
              <a:rPr lang="en-US" sz="3100" dirty="0"/>
              <a:t>) </a:t>
            </a:r>
            <a:r>
              <a:rPr lang="en-US" sz="3100" dirty="0" err="1"/>
              <a:t>firma</a:t>
            </a:r>
            <a:r>
              <a:rPr lang="en-US" sz="3100" dirty="0"/>
              <a:t> DEC</a:t>
            </a:r>
            <a:endParaRPr lang="pl-PL" sz="3100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16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25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Organizacje i standardy sieciowe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17</a:t>
            </a:fld>
            <a:endParaRPr lang="pl-PL" dirty="0"/>
          </a:p>
        </p:txBody>
      </p:sp>
      <p:pic>
        <p:nvPicPr>
          <p:cNvPr id="6" name="Symbol zastępczy zawartości 5" descr="C:\Users\Wojciech Zamojski\AppData\Local\Microsoft\Windows\Temporary Internet Files\Content.Word\Obraz (67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676456" cy="39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rostokąt 6"/>
          <p:cNvSpPr/>
          <p:nvPr/>
        </p:nvSpPr>
        <p:spPr>
          <a:xfrm>
            <a:off x="323528" y="4941168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dirty="0" err="1"/>
              <a:t>Rys</a:t>
            </a:r>
            <a:r>
              <a:rPr lang="en-US" sz="2000" dirty="0"/>
              <a:t>. 4.6   </a:t>
            </a:r>
            <a:r>
              <a:rPr lang="en-US" sz="2000" dirty="0" err="1"/>
              <a:t>Stosy</a:t>
            </a:r>
            <a:r>
              <a:rPr lang="en-US" sz="2000" dirty="0"/>
              <a:t> </a:t>
            </a:r>
            <a:r>
              <a:rPr lang="en-US" sz="2000" dirty="0" err="1"/>
              <a:t>protokołów</a:t>
            </a:r>
            <a:r>
              <a:rPr lang="en-US" sz="2000" dirty="0"/>
              <a:t> </a:t>
            </a:r>
            <a:r>
              <a:rPr lang="en-US" sz="2000" dirty="0" err="1"/>
              <a:t>sieciowych</a:t>
            </a:r>
            <a:r>
              <a:rPr lang="en-US" sz="2000" dirty="0"/>
              <a:t> </a:t>
            </a:r>
            <a:r>
              <a:rPr lang="en-US" sz="2000" dirty="0" err="1"/>
              <a:t>wg</a:t>
            </a:r>
            <a:r>
              <a:rPr lang="en-US" sz="2000" dirty="0"/>
              <a:t> </a:t>
            </a:r>
            <a:r>
              <a:rPr lang="en-US" sz="2000" dirty="0" err="1"/>
              <a:t>organizacji</a:t>
            </a:r>
            <a:r>
              <a:rPr lang="en-US" sz="2000" dirty="0"/>
              <a:t> </a:t>
            </a:r>
            <a:r>
              <a:rPr lang="en-US" sz="2000" dirty="0" err="1"/>
              <a:t>normalizacyjnych</a:t>
            </a:r>
            <a:r>
              <a:rPr lang="en-US" sz="2000" dirty="0"/>
              <a:t>; </a:t>
            </a:r>
          </a:p>
          <a:p>
            <a:pPr lvl="2" hangingPunct="0"/>
            <a:r>
              <a:rPr lang="en-US" sz="2000" dirty="0"/>
              <a:t>W3C - World Wide Web Consortium, </a:t>
            </a:r>
          </a:p>
          <a:p>
            <a:pPr lvl="2" hangingPunct="0"/>
            <a:r>
              <a:rPr lang="en-US" sz="2000" dirty="0"/>
              <a:t>IETF - Internet Engineering Task Force, </a:t>
            </a:r>
          </a:p>
          <a:p>
            <a:pPr lvl="2" hangingPunct="0"/>
            <a:r>
              <a:rPr lang="en-US" sz="2000" dirty="0"/>
              <a:t>IEEE - Institute of Electrical and Electronics Engineers</a:t>
            </a:r>
            <a:endParaRPr lang="pl-PL" sz="20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691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4.2.1 Model ISO/OSI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800" dirty="0"/>
              <a:t>Podstawowy standard sieci komputerowej:  </a:t>
            </a:r>
            <a:r>
              <a:rPr lang="pl-PL" sz="2800" b="1" dirty="0"/>
              <a:t>warstwowy model sieci</a:t>
            </a:r>
            <a:r>
              <a:rPr lang="pl-PL" sz="2800" i="1" dirty="0"/>
              <a:t> Open Systems </a:t>
            </a:r>
            <a:r>
              <a:rPr lang="pl-PL" sz="2800" i="1" dirty="0" err="1"/>
              <a:t>Interconnection</a:t>
            </a:r>
            <a:r>
              <a:rPr lang="pl-PL" sz="2800" dirty="0"/>
              <a:t> </a:t>
            </a:r>
            <a:r>
              <a:rPr lang="pl-PL" sz="2800" i="1" dirty="0"/>
              <a:t>Reference Model  - </a:t>
            </a:r>
            <a:r>
              <a:rPr lang="pl-PL" sz="2800" dirty="0"/>
              <a:t>model ISO/OSI (</a:t>
            </a:r>
            <a:r>
              <a:rPr lang="pl-PL" sz="2800" i="1" dirty="0"/>
              <a:t>ISO/OSI model</a:t>
            </a:r>
            <a:r>
              <a:rPr lang="pl-PL" sz="2800" dirty="0"/>
              <a:t>) </a:t>
            </a:r>
          </a:p>
          <a:p>
            <a:r>
              <a:rPr lang="pl-PL" sz="2800" dirty="0"/>
              <a:t>opracowany przez </a:t>
            </a:r>
            <a:r>
              <a:rPr lang="pl-PL" sz="2800" i="1" dirty="0"/>
              <a:t>International Organization for </a:t>
            </a:r>
            <a:r>
              <a:rPr lang="pl-PL" sz="2800" i="1" dirty="0" err="1"/>
              <a:t>Standarization</a:t>
            </a:r>
            <a:r>
              <a:rPr lang="pl-PL" sz="2800" i="1" dirty="0"/>
              <a:t> (ISO)</a:t>
            </a:r>
            <a:r>
              <a:rPr lang="pl-PL" sz="2800" dirty="0"/>
              <a:t>. </a:t>
            </a:r>
          </a:p>
          <a:p>
            <a:r>
              <a:rPr lang="pl-PL" sz="2800" b="1" dirty="0"/>
              <a:t>Model nie określa fizycznej budowy poszczególnych warstw, a koncentruje się jedynie na sposobach ich współpracy </a:t>
            </a:r>
            <a:r>
              <a:rPr lang="pl-PL" sz="2800" dirty="0"/>
              <a:t>- takie podejście do problemu sprawia, że każda warstwa może być implementowana przez producenta na swój sposób, a urządzenia sieciowe pochodzące od różnych dostawców będą poprawnie współpracować.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18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44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/>
              <a:t>Podstawą modelu ISO/OSI jest funkcjonalny podział sieci komputerowej na siedem warstw, z których każda zbudowana jest na bazie warstwy poprzedniej, i jest zdefiniowana ze względu na świadczone usługi oraz zasady komunikacji z sąsiednimi warstwami. </a:t>
            </a:r>
          </a:p>
          <a:p>
            <a:r>
              <a:rPr lang="pl-PL" sz="2800" dirty="0"/>
              <a:t>Każda warstwa realizuje ściśle określone funkcje wykorzystując w tym celu jeden lub więcej protokołów. </a:t>
            </a:r>
          </a:p>
          <a:p>
            <a:r>
              <a:rPr lang="pl-PL" sz="2800" dirty="0"/>
              <a:t>Zaletą architektury warstwowej jest możliwość budowy sieci z różnorodnych urządzeń i programów.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19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00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4	Przełączanie pakietów – ISO/OSI</a:t>
            </a:r>
            <a:r>
              <a:rPr lang="en-US" sz="2800" b="1" dirty="0"/>
              <a:t>	</a:t>
            </a:r>
            <a:endParaRPr lang="pl-PL" sz="2800" dirty="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4.1</a:t>
            </a: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	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Pakiety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, 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ramki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	</a:t>
            </a:r>
            <a:endParaRPr lang="pl-PL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4" action="ppaction://hlinkfile"/>
              </a:rPr>
              <a:t>4.1.1</a:t>
            </a: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4" action="ppaction://hlinkfile"/>
              </a:rPr>
              <a:t>	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4" action="ppaction://hlinkfile"/>
              </a:rPr>
              <a:t>Przełączanie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4" action="ppaction://hlinkfile"/>
              </a:rPr>
              <a:t> 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4" action="ppaction://hlinkfile"/>
              </a:rPr>
              <a:t>obwodów</a:t>
            </a:r>
            <a:endParaRPr lang="pl-PL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5" action="ppaction://hlinkfile"/>
              </a:rPr>
              <a:t>4.1.2</a:t>
            </a: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5" action="ppaction://hlinkfile"/>
              </a:rPr>
              <a:t>	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5" action="ppaction://hlinkfile"/>
              </a:rPr>
              <a:t>Przełączanie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5" action="ppaction://hlinkfile"/>
              </a:rPr>
              <a:t> 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5" action="ppaction://hlinkfile"/>
              </a:rPr>
              <a:t>pakietów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5" action="ppaction://hlinkfile"/>
              </a:rPr>
              <a:t>	</a:t>
            </a:r>
            <a:endParaRPr lang="pl-PL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4.1.3</a:t>
            </a: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	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Pakiety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 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i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 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ramki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 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6" action="ppaction://hlinkfile"/>
              </a:rPr>
              <a:t>fizyczne</a:t>
            </a:r>
            <a:endParaRPr lang="pl-PL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7" action="ppaction://hlinkfile"/>
              </a:rPr>
              <a:t>4.1.4</a:t>
            </a: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7" action="ppaction://hlinkfile"/>
              </a:rPr>
              <a:t>	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7" action="ppaction://hlinkfile"/>
              </a:rPr>
              <a:t>Klasyfikacja sieci pakietowych</a:t>
            </a:r>
            <a:endParaRPr lang="pl-PL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4.2</a:t>
            </a: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	Model warstwowy sieci </a:t>
            </a:r>
            <a:endParaRPr lang="pl-PL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4.2.1	Model ISO/OSI </a:t>
            </a:r>
          </a:p>
          <a:p>
            <a:pPr marL="0" indent="0">
              <a:buNone/>
            </a:pP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4.2.2. 	Warstwy  wyższe </a:t>
            </a:r>
          </a:p>
          <a:p>
            <a:pPr marL="0" indent="0">
              <a:buNone/>
            </a:pP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4.2.3 	Warstwy niższe</a:t>
            </a:r>
          </a:p>
          <a:p>
            <a:pPr marL="0" indent="0">
              <a:buNone/>
            </a:pPr>
            <a:r>
              <a:rPr lang="pl-PL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4.2.4 	Przykład – pobranie strony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8" action="ppaction://hlinkfile"/>
              </a:rPr>
              <a:t>4.2.5	Adresowanie</a:t>
            </a:r>
          </a:p>
          <a:p>
            <a:pPr marL="0" indent="0">
              <a:buNone/>
            </a:pPr>
            <a:endParaRPr lang="en-US" u="sng" dirty="0">
              <a:solidFill>
                <a:schemeClr val="tx2">
                  <a:lumMod val="75000"/>
                </a:schemeClr>
              </a:solidFill>
              <a:hlinkClick r:id="rId8" action="ppaction://hlinkfile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Sieci komputerowe 2020 – 4. Przełączanie pakietów - ISO/OSI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2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24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2800" dirty="0"/>
              <a:t>Model OSI definiuje: </a:t>
            </a:r>
          </a:p>
          <a:p>
            <a:pPr lvl="0" fontAlgn="base"/>
            <a:r>
              <a:rPr lang="pl-PL" sz="2800" dirty="0"/>
              <a:t>zadania oraz rodzaje danych przesyłanych pomiędzy warstwami w całkowitym oderwaniu od ich fizycznej i algorytmicznej realizacji </a:t>
            </a:r>
            <a:r>
              <a:rPr lang="pl-PL" sz="2800" dirty="0">
                <a:sym typeface="Wingdings"/>
              </a:rPr>
              <a:t></a:t>
            </a:r>
            <a:r>
              <a:rPr lang="pl-PL" sz="2800" dirty="0"/>
              <a:t> zakłada istnienie </a:t>
            </a:r>
            <a:r>
              <a:rPr lang="pl-PL" sz="2800" b="1" dirty="0"/>
              <a:t>warstw abstrakcji</a:t>
            </a:r>
            <a:r>
              <a:rPr lang="pl-PL" sz="2800" dirty="0"/>
              <a:t> w medium transmisyjnym, sprzęcie oraz oprogramowaniu, </a:t>
            </a:r>
          </a:p>
          <a:p>
            <a:pPr lvl="0" fontAlgn="base"/>
            <a:r>
              <a:rPr lang="pl-PL" sz="2800" dirty="0"/>
              <a:t>dla potrzeb warstw definiuje się specyficzne </a:t>
            </a:r>
            <a:r>
              <a:rPr lang="pl-PL" sz="2800" b="1" dirty="0"/>
              <a:t>protokoły</a:t>
            </a:r>
            <a:r>
              <a:rPr lang="pl-PL" sz="2800" dirty="0"/>
              <a:t>, </a:t>
            </a:r>
          </a:p>
          <a:p>
            <a:pPr lvl="0" fontAlgn="base"/>
            <a:r>
              <a:rPr lang="pl-PL" sz="2800" b="1" dirty="0"/>
              <a:t>usługi świadczone wyższym warstwom </a:t>
            </a:r>
            <a:r>
              <a:rPr lang="pl-PL" sz="2800" dirty="0"/>
              <a:t>realizuje się w oparciu o te </a:t>
            </a:r>
            <a:r>
              <a:rPr lang="pl-PL" sz="2800" b="1" dirty="0"/>
              <a:t>protokoły</a:t>
            </a:r>
            <a:r>
              <a:rPr lang="pl-PL" sz="2800" dirty="0"/>
              <a:t> oraz </a:t>
            </a:r>
            <a:r>
              <a:rPr lang="pl-PL" sz="2800" b="1" dirty="0"/>
              <a:t>interfejsy</a:t>
            </a:r>
            <a:r>
              <a:rPr lang="pl-PL" sz="2800" dirty="0"/>
              <a:t>, umożliwiające dostęp do warstwy przez procesy z innych warstw,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20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23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21</a:t>
            </a:fld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73698"/>
              </p:ext>
            </p:extLst>
          </p:nvPr>
        </p:nvGraphicFramePr>
        <p:xfrm>
          <a:off x="179512" y="260649"/>
          <a:ext cx="8784975" cy="6346755"/>
        </p:xfrm>
        <a:graphic>
          <a:graphicData uri="http://schemas.openxmlformats.org/drawingml/2006/table">
            <a:tbl>
              <a:tblPr/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Nr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Warstwa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Rodzaj 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informacji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Funkcja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aplikacji</a:t>
                      </a:r>
                      <a:endParaRPr lang="pl-PL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Komunikat - wiadomość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Obsługa programów oraz aplikacji, w tym transfer informacji pomiędzy programami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 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prezentacji</a:t>
                      </a:r>
                      <a:endParaRPr lang="pl-PL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Komunikat – wiadomość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Udostępnianie funkcji wielokrotnie używanych przez sieć typu współpraca z drukarką, formatowanie tekstu i wyświetlanie obrazu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sesji</a:t>
                      </a:r>
                      <a:endParaRPr lang="pl-PL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Komunikat - wiadomość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Umożliwienie komunikacji pomiędzy użytkownikiem a siecią (interfejs pomiędzy użytkownikiem a siecią)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transportowa</a:t>
                      </a:r>
                      <a:endParaRPr lang="pl-PL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Segment Komunikat - wiadomość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Przenoszenie danych między aplikacjami, tworzenie niezawodnych połączeń „</a:t>
                      </a:r>
                      <a:r>
                        <a:rPr lang="pl-PL" sz="2000" i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end-to-end</a:t>
                      </a: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”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sieciowa</a:t>
                      </a:r>
                      <a:endParaRPr lang="pl-PL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Pakiet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Wyznaczanie tras przesłania danych – zarządzanie połączeniami w  sieci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2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łącza danych</a:t>
                      </a:r>
                      <a:endParaRPr lang="pl-PL" sz="20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Ramka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Kodowanie, adresowanie i przesyłanie informacji oraz wykrywanie błędów w transmisji danych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fizyczna </a:t>
                      </a:r>
                      <a:endParaRPr lang="pl-PL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Bit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3365" algn="l"/>
                          <a:tab pos="5501640" algn="l"/>
                        </a:tabLst>
                      </a:pPr>
                      <a:r>
                        <a:rPr lang="pl-PL" sz="2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Zapewnienie fizycznych możliwości transmisji sygnałów poprzez łącza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860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Komunikaty i kapsułkowanie w sieciowym modelu ISO/OSI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22</a:t>
            </a:fld>
            <a:endParaRPr lang="pl-PL" dirty="0"/>
          </a:p>
        </p:txBody>
      </p:sp>
      <p:pic>
        <p:nvPicPr>
          <p:cNvPr id="6" name="Obraz 5" descr="Kapsułkowanie danych wg modelu odniesienia OSI.sv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15790"/>
            <a:ext cx="91440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97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0050B3-1160-CD4B-A4AE-63F7ABD3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793506"/>
          </a:xfrm>
        </p:spPr>
        <p:txBody>
          <a:bodyPr>
            <a:noAutofit/>
          </a:bodyPr>
          <a:lstStyle/>
          <a:p>
            <a:r>
              <a:rPr lang="pl-PL" sz="2400" dirty="0"/>
              <a:t>Warstwy aplikacji – sesji</a:t>
            </a:r>
          </a:p>
          <a:p>
            <a:pPr marL="0" indent="0">
              <a:buNone/>
            </a:pPr>
            <a:r>
              <a:rPr lang="pl-PL" sz="2400" dirty="0"/>
              <a:t>	Komunikat = K</a:t>
            </a:r>
          </a:p>
          <a:p>
            <a:r>
              <a:rPr lang="pl-PL" sz="2400" dirty="0"/>
              <a:t>Warstwa transportowa</a:t>
            </a:r>
          </a:p>
          <a:p>
            <a:pPr marL="0" indent="0">
              <a:buNone/>
            </a:pPr>
            <a:r>
              <a:rPr lang="pl-PL" sz="2400" dirty="0"/>
              <a:t>	Segment S = Nagłówek Transportowy (NT) + K </a:t>
            </a:r>
          </a:p>
          <a:p>
            <a:pPr marL="0" indent="0">
              <a:buNone/>
            </a:pPr>
            <a:r>
              <a:rPr lang="pl-PL" sz="2400" dirty="0"/>
              <a:t>	S = NT + K</a:t>
            </a:r>
          </a:p>
          <a:p>
            <a:r>
              <a:rPr lang="pl-PL" sz="2400" dirty="0"/>
              <a:t>Warstwa sieci </a:t>
            </a:r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err="1"/>
              <a:t>Datagram</a:t>
            </a:r>
            <a:r>
              <a:rPr lang="pl-PL" sz="2400" dirty="0"/>
              <a:t> (pakiet) P/D = Nagłówek Sieciowy (NS) + S </a:t>
            </a:r>
          </a:p>
          <a:p>
            <a:pPr marL="0" indent="0">
              <a:buNone/>
            </a:pPr>
            <a:r>
              <a:rPr lang="pl-PL" sz="2400" dirty="0"/>
              <a:t>	P/D = NS + NT +K</a:t>
            </a:r>
          </a:p>
          <a:p>
            <a:r>
              <a:rPr lang="pl-PL" sz="2400" dirty="0"/>
              <a:t>Warstwa łączy danych</a:t>
            </a:r>
          </a:p>
          <a:p>
            <a:pPr marL="0" indent="0">
              <a:buNone/>
            </a:pPr>
            <a:r>
              <a:rPr lang="pl-PL" sz="2400" dirty="0"/>
              <a:t>	Ramka = Nagłówek Ramki (NR) +P/D </a:t>
            </a:r>
          </a:p>
          <a:p>
            <a:pPr marL="0" indent="0">
              <a:buNone/>
            </a:pPr>
            <a:r>
              <a:rPr lang="pl-PL" sz="2400" dirty="0"/>
              <a:t>	R = NR+NS+NT+K</a:t>
            </a:r>
          </a:p>
          <a:p>
            <a:r>
              <a:rPr lang="pl-PL" sz="2400" dirty="0"/>
              <a:t>Warstwa fizyczna</a:t>
            </a:r>
          </a:p>
          <a:p>
            <a:pPr marL="0" indent="0">
              <a:buNone/>
            </a:pPr>
            <a:r>
              <a:rPr lang="pl-PL" sz="2400" dirty="0"/>
              <a:t>	0101001…..010100 </a:t>
            </a:r>
            <a:r>
              <a:rPr lang="pl-PL" sz="2000" dirty="0"/>
              <a:t>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19CA62-0FFE-B14C-BC62-1C671A82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394AAD-4B97-2643-8CB7-33299807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58A622-BA27-E84F-A438-A5F0AC0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11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4.2.2 ISO/OSI Warstwy wyższe 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 sz="2400" dirty="0"/>
              <a:t>Trzy warstwy wyższe; warstwa </a:t>
            </a:r>
            <a:r>
              <a:rPr lang="pl-PL" sz="2400" b="1" dirty="0"/>
              <a:t>aplikacji</a:t>
            </a:r>
            <a:r>
              <a:rPr lang="pl-PL" sz="2400" dirty="0"/>
              <a:t>, </a:t>
            </a:r>
            <a:r>
              <a:rPr lang="pl-PL" sz="2400" b="1" dirty="0"/>
              <a:t>prezentacji</a:t>
            </a:r>
            <a:r>
              <a:rPr lang="pl-PL" sz="2400" dirty="0"/>
              <a:t> i </a:t>
            </a:r>
            <a:r>
              <a:rPr lang="pl-PL" sz="2400" b="1" dirty="0"/>
              <a:t>sesji</a:t>
            </a:r>
            <a:r>
              <a:rPr lang="pl-PL" sz="2400" dirty="0"/>
              <a:t> zapewniają współpracę z oprogramowaniem realizującym zadania zlecane przez użytkowników systemu </a:t>
            </a:r>
            <a:r>
              <a:rPr lang="en-US" sz="2400" dirty="0">
                <a:sym typeface="Wingdings"/>
              </a:rPr>
              <a:t></a:t>
            </a:r>
            <a:r>
              <a:rPr lang="pl-PL" sz="2400" dirty="0"/>
              <a:t> tworzą one pewien „interfejs” umożliwiający komunikację z warstwami niższymi. </a:t>
            </a:r>
          </a:p>
          <a:p>
            <a:pPr lvl="0" fontAlgn="base"/>
            <a:r>
              <a:rPr lang="pl-PL" sz="2400" dirty="0"/>
              <a:t>Ta sama warstwa realizuje dokładnie odwrotne zadanie w zależności od kierunku przepływu danych</a:t>
            </a:r>
            <a:r>
              <a:rPr lang="pl-PL" dirty="0"/>
              <a:t>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24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49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Warstwa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Warstwa aplikacji</a:t>
            </a:r>
            <a:r>
              <a:rPr lang="pl-PL" sz="2400" dirty="0"/>
              <a:t> (</a:t>
            </a:r>
            <a:r>
              <a:rPr lang="pl-PL" sz="2400" i="1" dirty="0" err="1"/>
              <a:t>application</a:t>
            </a:r>
            <a:r>
              <a:rPr lang="pl-PL" sz="2400" i="1" dirty="0"/>
              <a:t> </a:t>
            </a:r>
            <a:r>
              <a:rPr lang="pl-PL" sz="2400" i="1" dirty="0" err="1"/>
              <a:t>layer</a:t>
            </a:r>
            <a:r>
              <a:rPr lang="pl-PL" sz="2400" dirty="0"/>
              <a:t>) - elementy związane z aplikacjami i programami komputerowymi użytkowników sieci.</a:t>
            </a:r>
          </a:p>
          <a:p>
            <a:pPr lvl="0" fontAlgn="base"/>
            <a:r>
              <a:rPr lang="pl-PL" sz="2400" dirty="0"/>
              <a:t>Warstwa aplikacji jest warstwą najwyższą zajmującą się specyfikacją interfejsu przesyłania danych wykorzystywanych przez poszczególne aplikacje w kolejnych warstwach modelu ISO/OSI. </a:t>
            </a:r>
          </a:p>
          <a:p>
            <a:pPr lvl="0" fontAlgn="base"/>
            <a:r>
              <a:rPr lang="pl-PL" sz="2400" dirty="0"/>
              <a:t>W sieciach komputerowych aplikacje są zwykle procesami uruchomionymi na odległych hostach.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25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75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W sieciach o architekturze klient-serwer użytkownik jest klientem korzystającym z oprogramowania działającego w jego komputerze, a serwer działa na maszynie podłączonej do sieci i świadczącej usługi równocześnie wielu klientom. </a:t>
            </a:r>
          </a:p>
          <a:p>
            <a:pPr lvl="0" fontAlgn="base"/>
            <a:r>
              <a:rPr lang="pl-PL" sz="2400" dirty="0"/>
              <a:t>Zarówno serwer jak i klient znajdują się w warstwie aplikacji. </a:t>
            </a:r>
          </a:p>
          <a:p>
            <a:pPr lvl="0" fontAlgn="base"/>
            <a:r>
              <a:rPr lang="pl-PL" sz="2400" dirty="0"/>
              <a:t>Komunikacja pomiędzy programami klient-serwer odbywa się zgodnie z modelem warstwowym, tzn. klient przesyłając żądanie do serwera przekazuje komunikat w dół do kolejnych warstw niższych, aż za pośrednictwem warstwy fizycznej, dotrze on do odpowiedniego komputera, w którym komunikat powędruje w górę, poprzez kolejne warstwy, do serwera.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26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9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Warstwa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/>
              <a:t>Warstwa prezentacji</a:t>
            </a:r>
            <a:r>
              <a:rPr lang="pl-PL" sz="2400" dirty="0"/>
              <a:t> (</a:t>
            </a:r>
            <a:r>
              <a:rPr lang="pl-PL" sz="2400" i="1" dirty="0" err="1"/>
              <a:t>presentation</a:t>
            </a:r>
            <a:r>
              <a:rPr lang="pl-PL" sz="2400" i="1" dirty="0"/>
              <a:t> </a:t>
            </a:r>
            <a:r>
              <a:rPr lang="pl-PL" sz="2400" i="1" dirty="0" err="1"/>
              <a:t>layer</a:t>
            </a:r>
            <a:r>
              <a:rPr lang="pl-PL" sz="2400" dirty="0"/>
              <a:t>) - udostępnia funkcje wielokrotnie używane przez sieć w trakcie komunikacji. </a:t>
            </a:r>
          </a:p>
          <a:p>
            <a:pPr lvl="0" fontAlgn="base"/>
            <a:r>
              <a:rPr lang="pl-PL" sz="2200" dirty="0"/>
              <a:t>Systemy komputerowe mogą w różny sposób interpretować te same dane, np. bity w bajcie danych w różnych procesorach mogą być interpretowane w różnej kolejności, więc </a:t>
            </a:r>
            <a:r>
              <a:rPr lang="pl-PL" sz="2200" b="1" dirty="0"/>
              <a:t>warstwa prezentacji „ujednolica je”. </a:t>
            </a:r>
          </a:p>
          <a:p>
            <a:pPr lvl="0"/>
            <a:r>
              <a:rPr lang="pl-PL" sz="2200" dirty="0"/>
              <a:t>Warstwa prezentacji jest filtrem danych pomiędzy warstwą aplikacji a niższymi warstwami i przekształca je z formatu używanego w danym systemie na </a:t>
            </a:r>
            <a:r>
              <a:rPr lang="pl-PL" sz="2200" b="1" dirty="0"/>
              <a:t>postać kanoniczną</a:t>
            </a:r>
            <a:r>
              <a:rPr lang="pl-PL" sz="2200" dirty="0"/>
              <a:t> (</a:t>
            </a:r>
            <a:r>
              <a:rPr lang="pl-PL" sz="2200" i="1" dirty="0" err="1"/>
              <a:t>canonical</a:t>
            </a:r>
            <a:r>
              <a:rPr lang="pl-PL" sz="2200" i="1" dirty="0"/>
              <a:t> </a:t>
            </a:r>
            <a:r>
              <a:rPr lang="pl-PL" sz="2200" i="1" dirty="0" err="1"/>
              <a:t>representation</a:t>
            </a:r>
            <a:r>
              <a:rPr lang="pl-PL" sz="2200" dirty="0"/>
              <a:t>) zgodną ze specyfikacją OSI, dzięki czemu niższe warstwy zawsze otrzymują dane w tym samym formacie. </a:t>
            </a:r>
          </a:p>
          <a:p>
            <a:pPr lvl="0"/>
            <a:r>
              <a:rPr lang="pl-PL" sz="2200" dirty="0"/>
              <a:t>Kiedy informacje przekazywane są z warstw niższych to warstwa prezentacji tłumaczy format otrzymywanych danych na zgodny z wewnętrzną reprezentacją systemu docelowego (odbiorcy).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27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5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 sz="2400" dirty="0"/>
              <a:t>Warstwa prezentacji odpowiada za </a:t>
            </a:r>
          </a:p>
          <a:p>
            <a:pPr lvl="1" fontAlgn="base"/>
            <a:r>
              <a:rPr lang="pl-PL" sz="2400" dirty="0"/>
              <a:t>kodowanie i konwersję danych,</a:t>
            </a:r>
          </a:p>
          <a:p>
            <a:pPr lvl="1" fontAlgn="base"/>
            <a:r>
              <a:rPr lang="pl-PL" sz="2400" dirty="0"/>
              <a:t>kompresję/dekompresję,</a:t>
            </a:r>
          </a:p>
          <a:p>
            <a:pPr lvl="1" fontAlgn="base"/>
            <a:r>
              <a:rPr lang="pl-PL" sz="2400" dirty="0"/>
              <a:t> szyfrowanie/deszyfrowanie. </a:t>
            </a:r>
          </a:p>
          <a:p>
            <a:pPr lvl="0" fontAlgn="base"/>
            <a:r>
              <a:rPr lang="pl-PL" sz="2400" dirty="0"/>
              <a:t>Warstwa prezentacji zapewnia współpracę z drukarką, monitorem, formatami plików, szyfrowanie i deszyfrowanie, kompresja i dekompresja danych i obsługuje np. </a:t>
            </a:r>
            <a:r>
              <a:rPr lang="en-US" sz="2400" dirty="0"/>
              <a:t>MPEG, JPG, GIF </a:t>
            </a:r>
            <a:r>
              <a:rPr lang="en-US" sz="2400" dirty="0" err="1"/>
              <a:t>itp</a:t>
            </a:r>
            <a:r>
              <a:rPr lang="en-US" sz="2400" dirty="0"/>
              <a:t>.</a:t>
            </a:r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28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45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Warstwa sesji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Warstwa sesji</a:t>
            </a:r>
            <a:r>
              <a:rPr lang="pl-PL" sz="2400" dirty="0"/>
              <a:t> (</a:t>
            </a:r>
            <a:r>
              <a:rPr lang="pl-PL" sz="2400" i="1" dirty="0" err="1"/>
              <a:t>session</a:t>
            </a:r>
            <a:r>
              <a:rPr lang="pl-PL" sz="2400" i="1" dirty="0"/>
              <a:t> </a:t>
            </a:r>
            <a:r>
              <a:rPr lang="pl-PL" sz="2400" i="1" dirty="0" err="1"/>
              <a:t>layer</a:t>
            </a:r>
            <a:r>
              <a:rPr lang="pl-PL" sz="2400" dirty="0"/>
              <a:t>) - ustala połączenie pomiędzy użytkownikami a aplikacjami sieciowymi oraz zarządza nimi, czyli </a:t>
            </a:r>
            <a:r>
              <a:rPr lang="pl-PL" sz="2400" b="1" dirty="0"/>
              <a:t>tworzy i zarządza sesjami pomiędzy komputerami </a:t>
            </a:r>
            <a:r>
              <a:rPr lang="pl-PL" sz="2400" dirty="0"/>
              <a:t>w sieci. </a:t>
            </a:r>
          </a:p>
          <a:p>
            <a:r>
              <a:rPr lang="pl-PL" sz="2400" dirty="0"/>
              <a:t>Dwa rodzaje komunikacji:</a:t>
            </a:r>
          </a:p>
          <a:p>
            <a:pPr lvl="1"/>
            <a:r>
              <a:rPr lang="pl-PL" sz="2400" dirty="0"/>
              <a:t>połączeniowa</a:t>
            </a:r>
          </a:p>
          <a:p>
            <a:pPr lvl="1"/>
            <a:r>
              <a:rPr lang="pl-PL" sz="2400" dirty="0"/>
              <a:t>bezpołączeniowa</a:t>
            </a:r>
          </a:p>
          <a:p>
            <a:pPr lvl="0" fontAlgn="base"/>
            <a:r>
              <a:rPr lang="pl-PL" sz="2400" dirty="0"/>
              <a:t>Warstwa sesji śledzi połączenia wykonywane przez aplikacje i koordynuje działanie wielu procesów korzystających z sieci jednocześnie.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29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22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4.1 Pakiety, ramki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Tworzenie sieci WAN poprzez łączenie sieci LAN (i komputerów)</a:t>
            </a:r>
          </a:p>
          <a:p>
            <a:r>
              <a:rPr lang="pl-PL" dirty="0"/>
              <a:t>Techniki przełączania umożliwiają komputerom przesyłanie danych przez wspólne łącza telekomunikacyjne. 	</a:t>
            </a:r>
          </a:p>
          <a:p>
            <a:r>
              <a:rPr lang="pl-PL" dirty="0"/>
              <a:t>Rozróżnia się:</a:t>
            </a:r>
          </a:p>
          <a:p>
            <a:pPr lvl="1"/>
            <a:r>
              <a:rPr lang="pl-PL" dirty="0"/>
              <a:t>Linia dzierżawiona </a:t>
            </a:r>
            <a:r>
              <a:rPr lang="pl-PL" i="1" dirty="0"/>
              <a:t>(</a:t>
            </a:r>
            <a:r>
              <a:rPr lang="pl-PL" i="1" dirty="0" err="1"/>
              <a:t>leased</a:t>
            </a:r>
            <a:r>
              <a:rPr lang="pl-PL" i="1" dirty="0"/>
              <a:t> </a:t>
            </a:r>
            <a:r>
              <a:rPr lang="pl-PL" i="1" dirty="0" err="1"/>
              <a:t>line</a:t>
            </a:r>
            <a:r>
              <a:rPr lang="pl-PL" i="1" dirty="0"/>
              <a:t>)</a:t>
            </a:r>
          </a:p>
          <a:p>
            <a:pPr lvl="1"/>
            <a:r>
              <a:rPr lang="pl-PL" dirty="0"/>
              <a:t>przełączanie obwodów </a:t>
            </a:r>
            <a:r>
              <a:rPr lang="pl-PL" i="1" dirty="0"/>
              <a:t>(</a:t>
            </a:r>
            <a:r>
              <a:rPr lang="pl-PL" i="1" dirty="0" err="1"/>
              <a:t>circuit</a:t>
            </a:r>
            <a:r>
              <a:rPr lang="pl-PL" i="1" dirty="0"/>
              <a:t> </a:t>
            </a:r>
            <a:r>
              <a:rPr lang="pl-PL" i="1" dirty="0" err="1"/>
              <a:t>switched</a:t>
            </a:r>
            <a:r>
              <a:rPr lang="pl-PL" i="1" dirty="0"/>
              <a:t>)</a:t>
            </a:r>
          </a:p>
          <a:p>
            <a:pPr lvl="1"/>
            <a:r>
              <a:rPr lang="pl-PL" dirty="0"/>
              <a:t>przełączanie pakietów (</a:t>
            </a:r>
            <a:r>
              <a:rPr lang="pl-PL" i="1" dirty="0" err="1"/>
              <a:t>packed</a:t>
            </a:r>
            <a:r>
              <a:rPr lang="pl-PL" i="1" dirty="0"/>
              <a:t> </a:t>
            </a:r>
            <a:r>
              <a:rPr lang="pl-PL" i="1" dirty="0" err="1"/>
              <a:t>switched</a:t>
            </a:r>
            <a:r>
              <a:rPr lang="pl-PL" dirty="0"/>
              <a:t>) </a:t>
            </a:r>
          </a:p>
          <a:p>
            <a:pPr>
              <a:buFontTx/>
              <a:buNone/>
            </a:pPr>
            <a:endParaRPr lang="pl-PL" alt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3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28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15873-A3B4-894D-A669-BF740D0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2EB81-8A30-0346-A890-B7EE920C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Warstwa sesji otrzymuje od różnych aplikacji dane, które muszą zostać odpowiednio „zsynchronizowane”. Synchronizacja występuje między warstwami sesji systemu nadawcy i odbiorcy. Warstwa sesji "wie", która aplikacja łączy się z którą, dzięki czemu może zapewnić właściwy kierunek przepływu danych – nadzoruje połączenie i wznawia je po przerwaniu.</a:t>
            </a:r>
          </a:p>
          <a:p>
            <a:r>
              <a:rPr lang="pl-PL" sz="2400" dirty="0"/>
              <a:t>Ochrona przed koniecznością ponownej transmisji – punkty kontrolne umożliwiające wznowienie transmisji po zerwaniu sesji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51FC0C-24A7-3B4C-B6A6-73DAEB80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FC06E5-8DAD-B643-9BDE-4A13095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B6EA9A-2287-9043-922A-928FD514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78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4.2.3 Warstwy niższe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Niższe warstwy (</a:t>
            </a:r>
            <a:r>
              <a:rPr lang="pl-PL" sz="2400" b="1" dirty="0"/>
              <a:t>transportowa</a:t>
            </a:r>
            <a:r>
              <a:rPr lang="pl-PL" sz="2400" dirty="0"/>
              <a:t>, </a:t>
            </a:r>
            <a:r>
              <a:rPr lang="pl-PL" sz="2400" b="1" dirty="0"/>
              <a:t>sieciowa</a:t>
            </a:r>
            <a:r>
              <a:rPr lang="pl-PL" sz="2400" dirty="0"/>
              <a:t>, </a:t>
            </a:r>
            <a:r>
              <a:rPr lang="pl-PL" sz="2400" b="1" dirty="0"/>
              <a:t>łącza danych</a:t>
            </a:r>
            <a:r>
              <a:rPr lang="pl-PL" sz="2400" dirty="0"/>
              <a:t> oraz </a:t>
            </a:r>
            <a:r>
              <a:rPr lang="pl-PL" sz="2400" b="1" dirty="0"/>
              <a:t>fizyczna) </a:t>
            </a:r>
            <a:r>
              <a:rPr lang="pl-PL" sz="2400" dirty="0"/>
              <a:t>zajmują się odnajdywaniem odpowiedniej drogi do celu, do którego ma być przekazana konkretna informacja. </a:t>
            </a:r>
          </a:p>
          <a:p>
            <a:pPr lvl="0" fontAlgn="base"/>
            <a:r>
              <a:rPr lang="pl-PL" sz="2400" dirty="0"/>
              <a:t>Warstwy dolne ignorują/nie rozpoznają sensu przesyłanych danych. Dzielą one przekazywane dane na odpowiednie dla urządzeń sieciowych „porcje” / pakiety. </a:t>
            </a:r>
          </a:p>
          <a:p>
            <a:pPr lvl="0" fontAlgn="base"/>
            <a:r>
              <a:rPr lang="pl-PL" sz="2400" dirty="0"/>
              <a:t>Dla warstw niższych nie istnieją aplikacje, tylko pakiety/ramki danych. </a:t>
            </a:r>
          </a:p>
          <a:p>
            <a:pPr lvl="0" fontAlgn="base"/>
            <a:r>
              <a:rPr lang="pl-PL" sz="2400" dirty="0"/>
              <a:t>Dodatkowo zapewniają weryfikację bezbłędności przesyłanych danych. </a:t>
            </a:r>
          </a:p>
          <a:p>
            <a:pPr lvl="0" fontAlgn="base"/>
            <a:endParaRPr lang="pl-PL" sz="2600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8 - </a:t>
            </a:r>
            <a:fld id="{0931897F-8F23-433E-A660-EFF8D3EDA506}" type="slidenum">
              <a:rPr lang="pl-PL" smtClean="0"/>
              <a:pPr/>
              <a:t>31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27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Warstwa transportowa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Warstwa transportowa</a:t>
            </a:r>
            <a:r>
              <a:rPr lang="pl-PL" sz="2400" dirty="0"/>
              <a:t> (</a:t>
            </a:r>
            <a:r>
              <a:rPr lang="pl-PL" sz="2400" i="1" dirty="0"/>
              <a:t>transport </a:t>
            </a:r>
            <a:r>
              <a:rPr lang="pl-PL" sz="2400" i="1" dirty="0" err="1"/>
              <a:t>layer</a:t>
            </a:r>
            <a:r>
              <a:rPr lang="pl-PL" sz="2400" dirty="0"/>
              <a:t>) - oddziela warstwę aplikacji, gdzie pracują programy sieciowe od warstw zajmujących się głównie transmisją danych. </a:t>
            </a:r>
          </a:p>
          <a:p>
            <a:pPr lvl="0" fontAlgn="base"/>
            <a:r>
              <a:rPr lang="pl-PL" sz="2400" dirty="0"/>
              <a:t>Warstwa transportowa (funkcje): </a:t>
            </a:r>
          </a:p>
          <a:p>
            <a:pPr marL="457200" lvl="1" indent="0">
              <a:buNone/>
            </a:pPr>
            <a:r>
              <a:rPr lang="pl-PL" sz="2400" b="1" dirty="0"/>
              <a:t>droga</a:t>
            </a:r>
          </a:p>
          <a:p>
            <a:pPr lvl="1"/>
            <a:r>
              <a:rPr lang="pl-PL" sz="2400" dirty="0"/>
              <a:t>tworzy (na podstawie danych otrzymanych z warstwy sieciowej) pakiety przekazywane do warstwy sesji,</a:t>
            </a:r>
          </a:p>
          <a:p>
            <a:pPr lvl="1"/>
            <a:r>
              <a:rPr lang="pl-PL" sz="2400" dirty="0"/>
              <a:t>całościowe połączenie między stacjami; źródłową oraz docelową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droga transmisji,</a:t>
            </a:r>
          </a:p>
          <a:p>
            <a:pPr lvl="1"/>
            <a:endParaRPr lang="pl-PL" sz="24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32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48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l-PL" sz="2600" dirty="0"/>
          </a:p>
          <a:p>
            <a:pPr marL="457200" lvl="1" indent="0">
              <a:buNone/>
            </a:pPr>
            <a:r>
              <a:rPr lang="pl-PL" sz="2400" b="1" dirty="0"/>
              <a:t>dane </a:t>
            </a:r>
          </a:p>
          <a:p>
            <a:pPr lvl="1"/>
            <a:r>
              <a:rPr lang="pl-PL" sz="2400" dirty="0"/>
              <a:t>dzieli dane z warstwy sesji na mniejsze fragmenty wymagane przez warstwę sieciową, </a:t>
            </a:r>
          </a:p>
          <a:p>
            <a:pPr lvl="1"/>
            <a:r>
              <a:rPr lang="pl-PL" sz="2400" dirty="0"/>
              <a:t>segmentuje dane oraz składa je w tzw. strumień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podział danych na kolejno numerowane części, które są wysyłane do docelowej stacji. Stacja docelowa po odebraniu segmentu wysyła potwierdzenie odbioru. W przypadku nie dotarcia któregoś z segmentów stacja docelowa ma prawo zlecić ponowną jego wysyłkę (kontrola błędów transportu</a:t>
            </a:r>
            <a:r>
              <a:rPr lang="pl-PL" sz="2400" u="sng" dirty="0"/>
              <a:t>).</a:t>
            </a:r>
            <a:endParaRPr lang="pl-PL" sz="2400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33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73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26063-DEFB-1B43-A912-98515CED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87C25B-5F44-F64C-A9C1-91E1E435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pl-PL" sz="2400" b="1" dirty="0"/>
              <a:t>Warstwa transportu</a:t>
            </a:r>
            <a:r>
              <a:rPr lang="pl-PL" sz="2400" dirty="0"/>
              <a:t> kontroluje przepływ danych (dotarcie do adresata): </a:t>
            </a:r>
          </a:p>
          <a:p>
            <a:pPr lvl="1"/>
            <a:r>
              <a:rPr lang="pl-PL" sz="2400" dirty="0"/>
              <a:t>nienaruszone </a:t>
            </a:r>
          </a:p>
          <a:p>
            <a:pPr lvl="1"/>
            <a:r>
              <a:rPr lang="pl-PL" sz="2400" dirty="0"/>
              <a:t>kolejność - FIFO (z potwierdzeniem lub bez)</a:t>
            </a:r>
          </a:p>
          <a:p>
            <a:pPr lvl="1"/>
            <a:r>
              <a:rPr lang="pl-PL" sz="2400" dirty="0"/>
              <a:t>wielkość – </a:t>
            </a:r>
            <a:r>
              <a:rPr lang="pl-PL" sz="2400" b="1" dirty="0"/>
              <a:t>segmenty</a:t>
            </a:r>
            <a:r>
              <a:rPr lang="pl-PL" sz="2400" dirty="0"/>
              <a:t> (by nie przepełnić bufora i nie pogubić danych)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2CB3AF-5EE4-124A-B334-7FA50AF5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32BAFF-EA3C-A04B-924D-2D904D0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DF77AA-EC4C-2444-984A-53025357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34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1658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FD4FC8-71FE-234F-8A24-2D0CD010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C24B47-1FA7-7C41-AF07-79A4DC00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75622"/>
          </a:xfrm>
        </p:spPr>
        <p:txBody>
          <a:bodyPr>
            <a:normAutofit fontScale="85000" lnSpcReduction="20000"/>
          </a:bodyPr>
          <a:lstStyle/>
          <a:p>
            <a:r>
              <a:rPr lang="pl-PL" sz="2800" b="1" dirty="0"/>
              <a:t>Warstwa transportu </a:t>
            </a:r>
            <a:r>
              <a:rPr lang="pl-PL" sz="2800" dirty="0"/>
              <a:t>– decyzje o sposobie przesłania danych – </a:t>
            </a:r>
            <a:r>
              <a:rPr lang="pl-PL" sz="2800" b="1" dirty="0"/>
              <a:t>protokoły</a:t>
            </a:r>
            <a:r>
              <a:rPr lang="pl-PL" sz="2800" dirty="0"/>
              <a:t> TCP oraz UDP;</a:t>
            </a:r>
          </a:p>
          <a:p>
            <a:pPr lvl="1"/>
            <a:r>
              <a:rPr lang="pl-PL" b="1" dirty="0"/>
              <a:t>TCP</a:t>
            </a:r>
            <a:r>
              <a:rPr lang="pl-PL" dirty="0"/>
              <a:t> (</a:t>
            </a:r>
            <a:r>
              <a:rPr lang="pl-PL" i="1" dirty="0" err="1"/>
              <a:t>Transmission</a:t>
            </a:r>
            <a:r>
              <a:rPr lang="pl-PL" i="1" dirty="0"/>
              <a:t> Control </a:t>
            </a:r>
            <a:r>
              <a:rPr lang="pl-PL" i="1" dirty="0" err="1"/>
              <a:t>Protocol</a:t>
            </a:r>
            <a:r>
              <a:rPr lang="pl-PL" dirty="0"/>
              <a:t>) – protokół </a:t>
            </a:r>
            <a:r>
              <a:rPr lang="pl-PL" b="1" dirty="0"/>
              <a:t>niezawodny</a:t>
            </a:r>
            <a:r>
              <a:rPr lang="pl-PL" dirty="0"/>
              <a:t> i </a:t>
            </a:r>
            <a:r>
              <a:rPr lang="pl-PL" b="1" dirty="0"/>
              <a:t>pewny</a:t>
            </a:r>
            <a:r>
              <a:rPr lang="pl-PL" dirty="0"/>
              <a:t> – dane po każdym wysłaniu muszą być odebrane i potwierdzone przez adresata</a:t>
            </a:r>
          </a:p>
          <a:p>
            <a:pPr lvl="1"/>
            <a:r>
              <a:rPr lang="pl-PL" b="1" dirty="0"/>
              <a:t>UDP</a:t>
            </a:r>
            <a:r>
              <a:rPr lang="pl-PL" dirty="0"/>
              <a:t> (</a:t>
            </a:r>
            <a:r>
              <a:rPr lang="pl-PL" i="1" dirty="0"/>
              <a:t>User </a:t>
            </a:r>
            <a:r>
              <a:rPr lang="pl-PL" i="1" dirty="0" err="1"/>
              <a:t>Datagram</a:t>
            </a:r>
            <a:r>
              <a:rPr lang="pl-PL" i="1" dirty="0"/>
              <a:t> </a:t>
            </a:r>
            <a:r>
              <a:rPr lang="pl-PL" i="1" dirty="0" err="1"/>
              <a:t>Protocol</a:t>
            </a:r>
            <a:r>
              <a:rPr lang="pl-PL" dirty="0"/>
              <a:t>) – protokół </a:t>
            </a:r>
            <a:r>
              <a:rPr lang="pl-PL" b="1" dirty="0"/>
              <a:t>zawodny</a:t>
            </a:r>
            <a:r>
              <a:rPr lang="pl-PL" dirty="0"/>
              <a:t> i </a:t>
            </a:r>
            <a:r>
              <a:rPr lang="pl-PL" b="1" dirty="0"/>
              <a:t>niepewny</a:t>
            </a:r>
            <a:r>
              <a:rPr lang="pl-PL" dirty="0"/>
              <a:t>, gdyż nie potwierdzenia otrzymania danych (adresat może nie otrzymać danych, a nadawca nie będzie o tym wiedział)</a:t>
            </a:r>
          </a:p>
          <a:p>
            <a:pPr lvl="1"/>
            <a:endParaRPr lang="pl-PL" dirty="0"/>
          </a:p>
          <a:p>
            <a:r>
              <a:rPr lang="pl-PL" sz="2800" dirty="0"/>
              <a:t>Komunikacja w warstwie transportu odbywa się na podstawie numerów </a:t>
            </a:r>
            <a:r>
              <a:rPr lang="pl-PL" sz="2800" b="1" dirty="0"/>
              <a:t>portów </a:t>
            </a:r>
          </a:p>
          <a:p>
            <a:pPr lvl="1"/>
            <a:r>
              <a:rPr lang="pl-PL" dirty="0"/>
              <a:t>numer portu protokołu – 16 bitów, np. poczta 25, www 80</a:t>
            </a:r>
            <a:endParaRPr lang="pl-PL" b="1" dirty="0"/>
          </a:p>
          <a:p>
            <a:pPr lvl="1"/>
            <a:r>
              <a:rPr lang="pl-PL" dirty="0"/>
              <a:t>numery portów mogą być narzucone lub ustalane automatycznie poprzez aplikacje albo system operacyjny</a:t>
            </a:r>
          </a:p>
          <a:p>
            <a:r>
              <a:rPr lang="pl-PL" sz="2800" dirty="0"/>
              <a:t>Porty </a:t>
            </a:r>
            <a:r>
              <a:rPr lang="pl-PL" sz="2800" b="1" dirty="0"/>
              <a:t>źródłowe</a:t>
            </a:r>
            <a:r>
              <a:rPr lang="pl-PL" sz="2800" dirty="0"/>
              <a:t> i porty </a:t>
            </a:r>
            <a:r>
              <a:rPr lang="pl-PL" sz="2800" b="1" dirty="0"/>
              <a:t>docelowe</a:t>
            </a:r>
          </a:p>
          <a:p>
            <a:endParaRPr lang="pl-PL" sz="2400" dirty="0"/>
          </a:p>
          <a:p>
            <a:endParaRPr lang="pl-PL" sz="2400" b="1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6A2CAF-3CA5-EA4E-AFE7-7B21CF94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C06042-6FC5-534A-A31B-444E672A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0E2F8E-3520-E144-AB90-633C5577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35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4291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Warstwa sieciowa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/>
              <a:t>Warstwa sieciowa</a:t>
            </a:r>
            <a:r>
              <a:rPr lang="pl-PL" sz="2400" dirty="0"/>
              <a:t> (</a:t>
            </a:r>
            <a:r>
              <a:rPr lang="pl-PL" sz="2400" i="1" dirty="0"/>
              <a:t>network </a:t>
            </a:r>
            <a:r>
              <a:rPr lang="pl-PL" sz="2400" i="1" dirty="0" err="1"/>
              <a:t>layer</a:t>
            </a:r>
            <a:r>
              <a:rPr lang="pl-PL" sz="2400" dirty="0"/>
              <a:t>) - odpowiada za sterowanie ruchem pakietów w sieci, tzn. dobiera </a:t>
            </a:r>
            <a:r>
              <a:rPr lang="pl-PL" sz="2400" b="1" dirty="0"/>
              <a:t>trasy</a:t>
            </a:r>
            <a:r>
              <a:rPr lang="pl-PL" sz="2400" dirty="0"/>
              <a:t> (ścieżki) przesyłania pakietu, </a:t>
            </a:r>
            <a:r>
              <a:rPr lang="pl-PL" sz="2400" b="1" dirty="0"/>
              <a:t>szybkość transmisji </a:t>
            </a:r>
            <a:r>
              <a:rPr lang="pl-PL" sz="2400" dirty="0"/>
              <a:t>oraz wyznacza </a:t>
            </a:r>
            <a:r>
              <a:rPr lang="pl-PL" sz="2400" b="1" dirty="0"/>
              <a:t>obciążenia</a:t>
            </a:r>
            <a:r>
              <a:rPr lang="pl-PL" sz="2400" dirty="0"/>
              <a:t> w sieci. </a:t>
            </a:r>
          </a:p>
          <a:p>
            <a:pPr fontAlgn="base"/>
            <a:r>
              <a:rPr lang="pl-PL" sz="2400" dirty="0"/>
              <a:t>Warstwa sieciowa realizuje cztery procesy / procedury: adresowanie, enkapsulacja, routing, dekapsulacja. </a:t>
            </a:r>
          </a:p>
          <a:p>
            <a:pPr fontAlgn="base"/>
            <a:r>
              <a:rPr lang="pl-PL" sz="2400" dirty="0"/>
              <a:t>Dane w warstwie transportu to segmenty, a w </a:t>
            </a:r>
            <a:r>
              <a:rPr lang="pl-PL" sz="2400" b="1" dirty="0"/>
              <a:t>warstwie sieci </a:t>
            </a:r>
            <a:r>
              <a:rPr lang="pl-PL" sz="2400" dirty="0"/>
              <a:t>w to </a:t>
            </a:r>
            <a:r>
              <a:rPr lang="pl-PL" sz="2400" b="1" dirty="0"/>
              <a:t>pakiety</a:t>
            </a:r>
            <a:r>
              <a:rPr lang="pl-PL" sz="2400" dirty="0"/>
              <a:t>, czyli segmenty są zamieniane na „zbiory” pakietów </a:t>
            </a:r>
          </a:p>
          <a:p>
            <a:pPr fontAlgn="base"/>
            <a:r>
              <a:rPr lang="pl-PL" sz="2400" dirty="0"/>
              <a:t>Warstwa sieciowa podczas ruchu w dół umieszcza dane wewnątrz pakietów zrozumiałych dla warstw niższych (enkapsulacja) – vice versa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Sieci komputerowe 2020 – 4. Przełączanie pakietów - ISO/OSI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36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711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pl-PL" sz="2400" b="1" dirty="0"/>
              <a:t>Trasowanie </a:t>
            </a:r>
            <a:r>
              <a:rPr lang="pl-PL" sz="2400" dirty="0"/>
              <a:t>(routery) -</a:t>
            </a:r>
            <a:r>
              <a:rPr lang="pl-PL" sz="2400" b="1" dirty="0"/>
              <a:t> </a:t>
            </a:r>
            <a:r>
              <a:rPr lang="pl-PL" sz="2400" dirty="0"/>
              <a:t>wyznaczanie dróg łączących poszczególne komputery </a:t>
            </a:r>
            <a:endParaRPr lang="pl-PL" sz="2400" b="1" dirty="0"/>
          </a:p>
          <a:p>
            <a:pPr lvl="0" fontAlgn="base"/>
            <a:r>
              <a:rPr lang="pl-PL" sz="2400" dirty="0"/>
              <a:t>warstwa sieciowa jako jedyna dysponuje wiedzą dotyczącą fizycznej topologii sieci. </a:t>
            </a:r>
          </a:p>
          <a:p>
            <a:r>
              <a:rPr lang="pl-PL" sz="2400" dirty="0"/>
              <a:t>routing – wybór drogi (trasy) dla pakietu danych w oparciu m.in. o protokół IP, </a:t>
            </a:r>
          </a:p>
          <a:p>
            <a:r>
              <a:rPr lang="pl-PL" sz="2400" dirty="0"/>
              <a:t>Protokół IP (</a:t>
            </a:r>
            <a:r>
              <a:rPr lang="pl-PL" sz="2400" i="1" dirty="0"/>
              <a:t>Internet </a:t>
            </a:r>
            <a:r>
              <a:rPr lang="pl-PL" sz="2400" i="1" dirty="0" err="1"/>
              <a:t>Protokol</a:t>
            </a:r>
            <a:r>
              <a:rPr lang="pl-PL" sz="2400" dirty="0"/>
              <a:t>) – protokół komunikacyjny umożliwiający tworzenie, wysyłanie i odbieranie danych w postaci pakietów, </a:t>
            </a:r>
          </a:p>
          <a:p>
            <a:pPr lvl="0" fontAlgn="base"/>
            <a:r>
              <a:rPr lang="pl-PL" sz="2400" dirty="0"/>
              <a:t>obciążenie łączy - routery decydują, ile informacji należy przesłać poszczególnymi łączami – nadmiar danych ignoruje się,</a:t>
            </a:r>
          </a:p>
          <a:p>
            <a:pPr lvl="0" fontAlgn="base"/>
            <a:r>
              <a:rPr lang="pl-PL" sz="2400" dirty="0"/>
              <a:t>poprawność transmisji – warstwa sieciowa nie angażuje się w zapewnieniu poprawności transmisji - w razie błędu pomija niepoprawne pakiety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37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3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6855DA-C548-024A-9F41-212A178F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Warstwa łącza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500AF9-B70D-0946-B915-B7EF2484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Warstwa łącza danych</a:t>
            </a:r>
            <a:r>
              <a:rPr lang="pl-PL" sz="2400" dirty="0"/>
              <a:t> (</a:t>
            </a:r>
            <a:r>
              <a:rPr lang="pl-PL" sz="2400" i="1" dirty="0"/>
              <a:t>data link </a:t>
            </a:r>
            <a:r>
              <a:rPr lang="pl-PL" sz="2400" i="1" dirty="0" err="1"/>
              <a:t>layer</a:t>
            </a:r>
            <a:r>
              <a:rPr lang="pl-PL" sz="2400" dirty="0"/>
              <a:t>) umieszcza pakiety w ramkach, zaopatruje je w adresy źródłowe (nadawcy) oraz docelowe (odbiorcy) i przesyła je poprzez warstwę fizyczną do punktów docelowych w oparciu o adres MAC (</a:t>
            </a:r>
            <a:r>
              <a:rPr lang="pl-PL" sz="2400" i="1" dirty="0"/>
              <a:t>Medium Access Control</a:t>
            </a:r>
            <a:r>
              <a:rPr lang="pl-PL" sz="2400" dirty="0"/>
              <a:t>) </a:t>
            </a:r>
          </a:p>
          <a:p>
            <a:r>
              <a:rPr lang="pl-PL" sz="2400" b="1" dirty="0"/>
              <a:t>Warstwa łączy danych </a:t>
            </a:r>
            <a:r>
              <a:rPr lang="pl-PL" sz="2400" dirty="0"/>
              <a:t>– często zwana warstwą liniową lub kanałową -  przekształca dane z warstwy fizycznej na dane warstwy sieciowej, dzięki czemu protokoły warstwy sieciowej nie zależą od używanej technologii sieciowej. </a:t>
            </a:r>
          </a:p>
          <a:p>
            <a:endParaRPr lang="pl-PL" sz="2400" b="1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7B7370-5723-E74F-A1E7-B72C5929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2971A3-A774-FA47-AE77-792F327C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5FC871-465F-9A4C-8DED-D33F03B0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38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4492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400" dirty="0"/>
              <a:t>Podstawowym elementem fizycznym warstwy łączy danych jest </a:t>
            </a:r>
            <a:r>
              <a:rPr lang="pl-PL" sz="2400" b="1" dirty="0"/>
              <a:t>karta sieciowa</a:t>
            </a:r>
            <a:r>
              <a:rPr lang="pl-PL" sz="2400" dirty="0"/>
              <a:t> przekształcająca bity przychodzące z warstwy fizycznej w </a:t>
            </a:r>
            <a:r>
              <a:rPr lang="pl-PL" sz="2400" b="1" dirty="0"/>
              <a:t>ramki</a:t>
            </a:r>
            <a:r>
              <a:rPr lang="pl-PL" sz="2400" dirty="0"/>
              <a:t> zawierające, oprócz przesyłanej informacji (rekord w polu </a:t>
            </a:r>
            <a:r>
              <a:rPr lang="pl-PL" sz="2400" i="1" dirty="0"/>
              <a:t>Dane</a:t>
            </a:r>
            <a:r>
              <a:rPr lang="pl-PL" sz="2400" dirty="0"/>
              <a:t>), adresy nadawcy i odbiorcy oraz dane umożliwiające kontrolę poprawności transmisji (rekord w polu </a:t>
            </a:r>
            <a:r>
              <a:rPr lang="pl-PL" sz="2400" i="1" dirty="0"/>
              <a:t>Cykliczna kontrola nadmiarowa</a:t>
            </a:r>
            <a:r>
              <a:rPr lang="pl-PL" sz="2400" dirty="0"/>
              <a:t>).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39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9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1025" lvl="1" indent="-458788" fontAlgn="base">
              <a:buFont typeface="Arial" charset="0"/>
              <a:buChar char="•"/>
            </a:pPr>
            <a:r>
              <a:rPr lang="pl-PL" u="sng" dirty="0"/>
              <a:t>przełączanie </a:t>
            </a:r>
            <a:r>
              <a:rPr lang="pl-PL" b="1" u="sng" dirty="0"/>
              <a:t>obwodów</a:t>
            </a:r>
            <a:r>
              <a:rPr lang="pl-PL" u="sng" dirty="0"/>
              <a:t> </a:t>
            </a:r>
            <a:r>
              <a:rPr lang="pl-PL" dirty="0"/>
              <a:t>– specjalizowane urządzenia, zwane </a:t>
            </a:r>
            <a:r>
              <a:rPr lang="pl-PL" b="1" dirty="0"/>
              <a:t>przełącznikami</a:t>
            </a:r>
            <a:r>
              <a:rPr lang="pl-PL" dirty="0"/>
              <a:t>, „zestawiają” na czas transmisji (sesji komunikacyjnej) fizyczną ścieżkę (łącze) pomiędzy dwoma punktami nadawczo-odbiorczymi, w szczególności pomiędzy dwoma komputerami. </a:t>
            </a:r>
          </a:p>
          <a:p>
            <a:pPr marL="581025" lvl="1" indent="-458788" fontAlgn="base">
              <a:buFont typeface="Arial" charset="0"/>
              <a:buChar char="•"/>
            </a:pPr>
            <a:r>
              <a:rPr lang="pl-PL" dirty="0"/>
              <a:t>Przełączanie obwodów = zestawienie obwodów na żądanie (</a:t>
            </a:r>
            <a:r>
              <a:rPr lang="pl-PL" i="1" dirty="0"/>
              <a:t>on-</a:t>
            </a:r>
            <a:r>
              <a:rPr lang="pl-PL" i="1" dirty="0" err="1"/>
              <a:t>demand</a:t>
            </a:r>
            <a:r>
              <a:rPr lang="pl-PL" dirty="0"/>
              <a:t>) </a:t>
            </a:r>
          </a:p>
          <a:p>
            <a:pPr marL="581025" lvl="1" indent="-458788" fontAlgn="base">
              <a:buFont typeface="Arial" charset="0"/>
              <a:buChar char="•"/>
            </a:pPr>
            <a:r>
              <a:rPr lang="pl-PL" dirty="0"/>
              <a:t>Zasoby ścieżki (urządzenia i łącza) są niedostępne w tym czasie dla innych transmisji, </a:t>
            </a:r>
          </a:p>
          <a:p>
            <a:pPr marL="581025" lvl="1" indent="-458788" fontAlgn="base">
              <a:buFont typeface="Arial" charset="0"/>
              <a:buChar char="•"/>
            </a:pPr>
            <a:endParaRPr lang="pl-PL" dirty="0"/>
          </a:p>
          <a:p>
            <a:pPr>
              <a:buFontTx/>
              <a:buNone/>
            </a:pPr>
            <a:endParaRPr lang="pl-PL" alt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4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4.1.1 Przełączanie obwodów</a:t>
            </a:r>
          </a:p>
        </p:txBody>
      </p:sp>
    </p:spTree>
    <p:extLst>
      <p:ext uri="{BB962C8B-B14F-4D97-AF65-F5344CB8AC3E}">
        <p14:creationId xmlns:p14="http://schemas.microsoft.com/office/powerpoint/2010/main" val="13471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 sz="2600" dirty="0"/>
              <a:t>Warstwa łączy danych nadzoruje jakość przekazywanych informacji wyłącznie w warstwie niższej. </a:t>
            </a:r>
          </a:p>
          <a:p>
            <a:pPr lvl="1"/>
            <a:r>
              <a:rPr lang="pl-PL" sz="2600" dirty="0"/>
              <a:t>pakuje dane w ramki i wysyła do warstwy fizycznej. </a:t>
            </a:r>
          </a:p>
          <a:p>
            <a:pPr lvl="1"/>
            <a:r>
              <a:rPr lang="pl-PL" sz="2600" dirty="0"/>
              <a:t>ma możliwość zmiany parametrów pracy warstwy fizycznej, tak aby obniżyć liczbę błędów pojawiających się podczas przekazu. </a:t>
            </a:r>
          </a:p>
          <a:p>
            <a:pPr lvl="1"/>
            <a:r>
              <a:rPr lang="pl-PL" sz="2600" dirty="0"/>
              <a:t>rozpoznaje błędy związane z nie dotarciem pakietu oraz uszkodzeniem ramek i zajmuje się ich naprawą. 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40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92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/>
              <a:t>Przykład ramki (Ethernet)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41</a:t>
            </a:fld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9511" y="2204863"/>
          <a:ext cx="8784976" cy="3127772"/>
        </p:xfrm>
        <a:graphic>
          <a:graphicData uri="http://schemas.openxmlformats.org/drawingml/2006/table">
            <a:tbl>
              <a:tblPr/>
              <a:tblGrid>
                <a:gridCol w="112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5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2893">
                <a:tc gridSpan="3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 dirty="0">
                          <a:effectLst/>
                          <a:latin typeface="Times New Roman"/>
                          <a:ea typeface="Arial Unicode MS"/>
                        </a:rPr>
                        <a:t>Nagłówek</a:t>
                      </a:r>
                    </a:p>
                  </a:txBody>
                  <a:tcPr marL="44450" marR="44450" marT="0" marB="0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Adres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odbiorcy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Adres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nadawcy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Typ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ramki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Dane 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Cykliczna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Kontrola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Nadmiarowa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(CRC)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08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Preambuła</a:t>
                      </a:r>
                    </a:p>
                  </a:txBody>
                  <a:tcPr marL="44450" marR="44450" marT="0" marB="0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 dirty="0">
                          <a:effectLst/>
                          <a:latin typeface="Times New Roman"/>
                          <a:ea typeface="Arial Unicode MS"/>
                        </a:rPr>
                        <a:t>Ogranicznik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091">
                <a:tc gridSpan="3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64 bity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48 bitów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 dirty="0">
                          <a:effectLst/>
                          <a:latin typeface="Times New Roman"/>
                          <a:ea typeface="Arial Unicode MS"/>
                        </a:rPr>
                        <a:t>48 bitów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16 bitów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386 – 12 000 </a:t>
                      </a:r>
                    </a:p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bitów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32 bity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73">
                <a:tc gridSpan="2"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>
                          <a:effectLst/>
                          <a:latin typeface="Times New Roman"/>
                          <a:ea typeface="Arial Unicode MS"/>
                        </a:rPr>
                        <a:t>56 bitów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600"/>
                        </a:spcAft>
                      </a:pPr>
                      <a:r>
                        <a:rPr lang="pl-PL" sz="1800" spc="-25" dirty="0">
                          <a:effectLst/>
                          <a:latin typeface="Times New Roman"/>
                          <a:ea typeface="Arial Unicode MS"/>
                        </a:rPr>
                        <a:t>8 bitów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3950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pl-PL" sz="2600" dirty="0"/>
              <a:t>Ramka danych przeważnie składa się z:</a:t>
            </a:r>
          </a:p>
          <a:p>
            <a:pPr lvl="0"/>
            <a:r>
              <a:rPr lang="pl-PL" sz="2600" dirty="0"/>
              <a:t>ID odbiorcy – najczęściej adres MAC stacji docelowej lub bramy domyślnej,</a:t>
            </a:r>
          </a:p>
          <a:p>
            <a:pPr lvl="0"/>
            <a:r>
              <a:rPr lang="pl-PL" sz="2600" dirty="0"/>
              <a:t>ID nadawcy – najczęściej adres MAC stacji źródłowej,</a:t>
            </a:r>
          </a:p>
          <a:p>
            <a:pPr lvl="0"/>
            <a:r>
              <a:rPr lang="pl-PL" sz="2600" dirty="0"/>
              <a:t>informacja sterująca – zawiera dane o typie ramki, trasowaniu, segmentacji, itp.,</a:t>
            </a:r>
          </a:p>
          <a:p>
            <a:pPr lvl="0"/>
            <a:r>
              <a:rPr lang="pl-PL" sz="2600" dirty="0"/>
              <a:t>CRC (</a:t>
            </a:r>
            <a:r>
              <a:rPr lang="pl-PL" sz="2600" i="1" dirty="0" err="1"/>
              <a:t>Cyclic</a:t>
            </a:r>
            <a:r>
              <a:rPr lang="pl-PL" sz="2600" i="1" dirty="0"/>
              <a:t> </a:t>
            </a:r>
            <a:r>
              <a:rPr lang="pl-PL" sz="2600" i="1" dirty="0" err="1"/>
              <a:t>Redundancy</a:t>
            </a:r>
            <a:r>
              <a:rPr lang="pl-PL" sz="2600" i="1" dirty="0"/>
              <a:t> </a:t>
            </a:r>
            <a:r>
              <a:rPr lang="pl-PL" sz="2600" i="1" dirty="0" err="1"/>
              <a:t>Check</a:t>
            </a:r>
            <a:r>
              <a:rPr lang="pl-PL" sz="2600" dirty="0"/>
              <a:t>) – kod kontroli cyklicznej – odpowiada za korekcję błędów i weryfikację poprawności danych otrzymywanych przez stację docelową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pPr/>
              <a:t>42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68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929411"/>
          </a:xfrm>
        </p:spPr>
        <p:txBody>
          <a:bodyPr>
            <a:normAutofit/>
          </a:bodyPr>
          <a:lstStyle/>
          <a:p>
            <a:pPr lvl="0" fontAlgn="base"/>
            <a:r>
              <a:rPr lang="pl-PL" sz="2400" dirty="0"/>
              <a:t>IEEE podzieliło warstwę łącze danych na dwie podwarstwy definiujące</a:t>
            </a:r>
          </a:p>
          <a:p>
            <a:pPr marL="914400" lvl="1" indent="-514350">
              <a:buFont typeface="+mj-lt"/>
              <a:buAutoNum type="arabicParenR"/>
            </a:pPr>
            <a:r>
              <a:rPr lang="pl-PL" sz="2400" dirty="0"/>
              <a:t>Zasady adresowania i wykorzystywania adresów do multipleksowania</a:t>
            </a:r>
          </a:p>
          <a:p>
            <a:pPr marL="914400" lvl="1" indent="-514350">
              <a:buFont typeface="+mj-lt"/>
              <a:buAutoNum type="arabicParenR"/>
            </a:pPr>
            <a:r>
              <a:rPr lang="pl-PL" sz="2400" dirty="0"/>
              <a:t>Sterowanie dostępem do medium</a:t>
            </a:r>
          </a:p>
          <a:p>
            <a:pPr marL="914400" lvl="1" indent="-514350">
              <a:buFont typeface="+mj-lt"/>
              <a:buAutoNum type="arabicParenR"/>
            </a:pPr>
            <a:endParaRPr lang="pl-PL" sz="2400" dirty="0"/>
          </a:p>
          <a:p>
            <a:pPr>
              <a:buFontTx/>
              <a:buNone/>
            </a:pPr>
            <a:endParaRPr lang="pl-PL" alt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5 - </a:t>
            </a:r>
            <a:fld id="{0931897F-8F23-433E-A660-EFF8D3EDA506}" type="slidenum">
              <a:rPr lang="pl-PL" smtClean="0"/>
              <a:t>43</a:t>
            </a:fld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43D5C06-F319-D441-90A2-92C14144DF3D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3429000"/>
          <a:ext cx="770485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697289959"/>
                    </a:ext>
                  </a:extLst>
                </a:gridCol>
                <a:gridCol w="3127896">
                  <a:extLst>
                    <a:ext uri="{9D8B030D-6E8A-4147-A177-3AD203B41FA5}">
                      <a16:colId xmlns:a16="http://schemas.microsoft.com/office/drawing/2014/main" val="3361344959"/>
                    </a:ext>
                  </a:extLst>
                </a:gridCol>
                <a:gridCol w="3640856">
                  <a:extLst>
                    <a:ext uri="{9D8B030D-6E8A-4147-A177-3AD203B41FA5}">
                      <a16:colId xmlns:a16="http://schemas.microsoft.com/office/drawing/2014/main" val="149799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Podwarstwa kontroli łącza logicznego (</a:t>
                      </a:r>
                      <a:r>
                        <a:rPr lang="pl-PL" i="1" dirty="0" err="1"/>
                        <a:t>Logical</a:t>
                      </a:r>
                      <a:r>
                        <a:rPr lang="pl-PL" i="1" dirty="0"/>
                        <a:t> Link Control</a:t>
                      </a:r>
                      <a:r>
                        <a:rPr lang="pl-PL" i="0" dirty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0" dirty="0"/>
                        <a:t>Sterowane</a:t>
                      </a:r>
                      <a:r>
                        <a:rPr lang="pl-PL" dirty="0"/>
                        <a:t> połączeniami logicznymi; adresacja i </a:t>
                      </a:r>
                      <a:r>
                        <a:rPr lang="pl-PL" dirty="0" err="1"/>
                        <a:t>demultipleksacja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0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Podwarstwa sterowania dostępem do medium (</a:t>
                      </a:r>
                      <a:r>
                        <a:rPr lang="pl-PL" i="1" dirty="0"/>
                        <a:t>Medium Access Control</a:t>
                      </a:r>
                      <a:r>
                        <a:rPr lang="pl-PL" i="0" dirty="0"/>
                        <a:t>)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Dostęp do wspólnego medium transmisyjnego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 dirty="0">
                <a:latin typeface="+mj-lt"/>
              </a:rPr>
              <a:t>Adres MAC </a:t>
            </a:r>
            <a:r>
              <a:rPr lang="pl-PL" sz="2800" dirty="0"/>
              <a:t>(</a:t>
            </a:r>
            <a:r>
              <a:rPr lang="pl-PL" sz="2800" i="1" dirty="0"/>
              <a:t>Media Access Control</a:t>
            </a:r>
            <a:r>
              <a:rPr lang="pl-PL" sz="2800" dirty="0"/>
              <a:t>)</a:t>
            </a:r>
            <a:r>
              <a:rPr lang="pl-PL" sz="2800" b="1" dirty="0"/>
              <a:t>  </a:t>
            </a:r>
            <a:r>
              <a:rPr lang="pl-PL" sz="2800" dirty="0"/>
              <a:t> </a:t>
            </a:r>
            <a:endParaRPr lang="pl-PL" sz="2800" dirty="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 sz="2400" dirty="0"/>
              <a:t>Adres MAC jest umieszczany w każdym pakiecie oraz jest przypisany każdemu komputerowi w sieci -  umożliwia zdefiniowanie odbiorcy oraz wskazanie sposobu </a:t>
            </a:r>
            <a:r>
              <a:rPr lang="pl-PL" sz="2400" dirty="0" err="1"/>
              <a:t>demultipleksacji</a:t>
            </a:r>
            <a:endParaRPr lang="pl-PL" sz="2400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5 - </a:t>
            </a:r>
            <a:fld id="{0931897F-8F23-433E-A660-EFF8D3EDA506}" type="slidenum">
              <a:rPr lang="pl-PL" smtClean="0"/>
              <a:t>44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1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ADB4B-050F-794C-BBB0-D16EEB0E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6228C8-D20F-F247-B1CF-4F20D2D4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400" dirty="0"/>
              <a:t>IEEE wprowadził 48 bitowy adres MAC (6 bytów - zapis heksadecymalny), zwany </a:t>
            </a:r>
            <a:r>
              <a:rPr lang="pl-PL" sz="2400" b="1" dirty="0"/>
              <a:t>adresem mechanizmu sterowania dostępem do medium, </a:t>
            </a:r>
            <a:r>
              <a:rPr lang="pl-PL" sz="2400" dirty="0"/>
              <a:t>obejmujący</a:t>
            </a:r>
          </a:p>
          <a:p>
            <a:pPr lvl="1"/>
            <a:r>
              <a:rPr lang="pl-PL" sz="2400" b="1" dirty="0"/>
              <a:t>Identyfikator producenta </a:t>
            </a:r>
            <a:r>
              <a:rPr lang="pl-PL" sz="2400" dirty="0"/>
              <a:t>karty sieciowej (</a:t>
            </a:r>
            <a:r>
              <a:rPr lang="pl-PL" sz="2400" i="1" dirty="0" err="1"/>
              <a:t>Organizationally</a:t>
            </a:r>
            <a:r>
              <a:rPr lang="pl-PL" sz="2400" i="1" dirty="0"/>
              <a:t> </a:t>
            </a:r>
            <a:r>
              <a:rPr lang="pl-PL" sz="2400" i="1" dirty="0" err="1"/>
              <a:t>Unique</a:t>
            </a:r>
            <a:r>
              <a:rPr lang="pl-PL" sz="2400" i="1" dirty="0"/>
              <a:t> ID - </a:t>
            </a:r>
            <a:r>
              <a:rPr lang="pl-PL" sz="2400" b="1" i="1" dirty="0"/>
              <a:t>OUI</a:t>
            </a:r>
            <a:r>
              <a:rPr lang="pl-PL" sz="2400" dirty="0"/>
              <a:t>) – dostarcza IEEE, </a:t>
            </a:r>
          </a:p>
          <a:p>
            <a:pPr lvl="1"/>
            <a:r>
              <a:rPr lang="pl-PL" sz="2400" b="1" dirty="0"/>
              <a:t>Identyfikator karty </a:t>
            </a:r>
            <a:r>
              <a:rPr lang="pl-PL" sz="2400" dirty="0"/>
              <a:t>(</a:t>
            </a:r>
            <a:r>
              <a:rPr lang="pl-PL" sz="2400" i="1" dirty="0"/>
              <a:t>Network Interface Card - NIC</a:t>
            </a:r>
            <a:r>
              <a:rPr lang="pl-PL" sz="2400" dirty="0"/>
              <a:t>) – nadaje producent.  </a:t>
            </a:r>
          </a:p>
          <a:p>
            <a:pPr marL="514350" indent="-457200"/>
            <a:r>
              <a:rPr lang="pl-PL" sz="2400" u="sng" dirty="0"/>
              <a:t>Na przykład </a:t>
            </a:r>
            <a:r>
              <a:rPr lang="pl-PL" sz="2400" dirty="0"/>
              <a:t>adres </a:t>
            </a:r>
            <a:r>
              <a:rPr lang="pl-PL" sz="2400" b="1" dirty="0"/>
              <a:t>00:0A:E6:3E:FD:E1</a:t>
            </a:r>
            <a:r>
              <a:rPr lang="pl-PL" sz="2400" dirty="0"/>
              <a:t> oznacza, że karta została wyprodukowana przez </a:t>
            </a:r>
            <a:r>
              <a:rPr lang="pl-PL" sz="2400" dirty="0" err="1"/>
              <a:t>Elitegroup</a:t>
            </a:r>
            <a:r>
              <a:rPr lang="pl-PL" sz="2400" dirty="0"/>
              <a:t> </a:t>
            </a:r>
            <a:r>
              <a:rPr lang="pl-PL" sz="2400" dirty="0" err="1"/>
              <a:t>Computer</a:t>
            </a:r>
            <a:r>
              <a:rPr lang="pl-PL" sz="2400" dirty="0"/>
              <a:t> System Co. (ECS) a producent nadał jej numer 3E:FD:E1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BED662-28C5-1248-90CF-671A43EF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043231-CF8F-BE48-AC5B-D339EFC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D73A8D-9647-5647-9C6E-9BEE3F10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45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312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48 </a:t>
            </a:r>
            <a:r>
              <a:rPr lang="en-US" sz="2800" dirty="0" err="1"/>
              <a:t>bitowy</a:t>
            </a:r>
            <a:r>
              <a:rPr lang="en-US" sz="2800" dirty="0"/>
              <a:t> </a:t>
            </a:r>
            <a:r>
              <a:rPr lang="en-US" sz="2800" dirty="0" err="1"/>
              <a:t>adres</a:t>
            </a:r>
            <a:r>
              <a:rPr lang="en-US" sz="2800" dirty="0"/>
              <a:t> MAC</a:t>
            </a:r>
            <a:endParaRPr lang="pl-PL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46</a:t>
            </a:fld>
            <a:endParaRPr lang="pl-PL" dirty="0"/>
          </a:p>
        </p:txBody>
      </p:sp>
      <p:pic>
        <p:nvPicPr>
          <p:cNvPr id="6" name="Symbol zastępczy zawartości 5" descr="C:\Users\Wojciech Zamojski\AppData\Local\Microsoft\Windows\Temporary Internet Files\Content.Word\Obraz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56984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0541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3FA74-DD92-0243-A661-1283BC3B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br>
              <a:rPr lang="pl-PL" sz="2700" dirty="0"/>
            </a:br>
            <a:r>
              <a:rPr lang="pl-PL" sz="3100" dirty="0"/>
              <a:t>Rodzaje transmisji a MAC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B13313-5D10-0C43-9AEA-C9B572CC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pl-PL" sz="2400" dirty="0"/>
              <a:t>Dwa najmłodsze bity (b7 i b8) najstarszego </a:t>
            </a:r>
            <a:r>
              <a:rPr lang="pl-PL" sz="2400" dirty="0" err="1"/>
              <a:t>bajtu</a:t>
            </a:r>
            <a:r>
              <a:rPr lang="pl-PL" sz="2400" dirty="0"/>
              <a:t> OUI określają „rodzaj” transmisji</a:t>
            </a:r>
          </a:p>
          <a:p>
            <a:pPr lvl="1"/>
            <a:r>
              <a:rPr lang="pl-PL" sz="2400" dirty="0"/>
              <a:t>bit 7 = 1 - unikalny charakter globalny, gdyż adresy są przydzielane przez IEEE,</a:t>
            </a:r>
          </a:p>
          <a:p>
            <a:pPr lvl="1"/>
            <a:r>
              <a:rPr lang="pl-PL" sz="2400" dirty="0"/>
              <a:t>bit 7 = 0 - lokalny i stosuje się dla zadań testowych oraz dla instytucji operujących w niezależnie utworzonych przestrzeniach adresowych</a:t>
            </a:r>
          </a:p>
          <a:p>
            <a:pPr lvl="1"/>
            <a:r>
              <a:rPr lang="pl-PL" sz="2400" dirty="0"/>
              <a:t>bit 8 = 0 – transmisja pojedyncza (</a:t>
            </a:r>
            <a:r>
              <a:rPr lang="pl-PL" sz="2400" i="1" dirty="0" err="1"/>
              <a:t>unicast</a:t>
            </a:r>
            <a:r>
              <a:rPr lang="pl-PL" sz="2400" dirty="0"/>
              <a:t>), </a:t>
            </a:r>
          </a:p>
          <a:p>
            <a:pPr lvl="1"/>
            <a:r>
              <a:rPr lang="pl-PL" sz="2400" dirty="0"/>
              <a:t>bit 8= 1 – wielokrotna/</a:t>
            </a:r>
            <a:r>
              <a:rPr lang="pl-PL" sz="2400" dirty="0" err="1"/>
              <a:t>multiemisja</a:t>
            </a:r>
            <a:r>
              <a:rPr lang="pl-PL" sz="2400" dirty="0"/>
              <a:t> (</a:t>
            </a:r>
            <a:r>
              <a:rPr lang="pl-PL" sz="2400" i="1" dirty="0" err="1"/>
              <a:t>multicast</a:t>
            </a:r>
            <a:r>
              <a:rPr lang="pl-PL" sz="2400" dirty="0"/>
              <a:t>), </a:t>
            </a:r>
            <a:endParaRPr lang="pl-P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773033-0E06-584C-829C-2F6AF621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B1417B-6384-9746-9651-135C21CF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E8DCC-AFDC-4441-B276-74775A7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47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0961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48</a:t>
            </a:fld>
            <a:endParaRPr lang="pl-PL" dirty="0"/>
          </a:p>
        </p:txBody>
      </p:sp>
      <p:pic>
        <p:nvPicPr>
          <p:cNvPr id="6" name="Symbol zastępczy zawartości 5" descr="C:\Users\Wojciech Zamojski\AppData\Local\Microsoft\Windows\Temporary Internet Files\Content.Word\Obraz (37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84976" cy="42484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rostokąt 7"/>
          <p:cNvSpPr/>
          <p:nvPr/>
        </p:nvSpPr>
        <p:spPr>
          <a:xfrm>
            <a:off x="539552" y="4581128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l-PL" sz="2400" dirty="0"/>
              <a:t>Transmisja rozgłoszeniowa – cały adres MAC (48 bitów) zapełniony 1</a:t>
            </a:r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289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3BED22-96E5-4D49-B773-12156A30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Warstwa fizyczna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E1A7BB-7809-204C-82F1-1A78CB42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Warstwa fizyczna</a:t>
            </a:r>
            <a:r>
              <a:rPr lang="pl-PL" sz="2400" dirty="0"/>
              <a:t> (</a:t>
            </a:r>
            <a:r>
              <a:rPr lang="pl-PL" sz="2400" i="1" dirty="0" err="1"/>
              <a:t>physical</a:t>
            </a:r>
            <a:r>
              <a:rPr lang="pl-PL" sz="2400" i="1" dirty="0"/>
              <a:t> </a:t>
            </a:r>
            <a:r>
              <a:rPr lang="pl-PL" sz="2400" i="1" dirty="0" err="1"/>
              <a:t>layer</a:t>
            </a:r>
            <a:r>
              <a:rPr lang="pl-PL" sz="2400" dirty="0"/>
              <a:t>) – przekazywanie 0 i 1 poprzez medium, czyli zamiana danych z wyższych warstw na ciągi 0 i 1 dostosowane do medium przenoszącego, np. prąd elektryczny, fale elektromagnetyczną lub światło. </a:t>
            </a:r>
          </a:p>
          <a:p>
            <a:r>
              <a:rPr lang="pl-PL" sz="2400" dirty="0"/>
              <a:t>Model OSI nie określa rodzaju nośnika / medium</a:t>
            </a:r>
          </a:p>
          <a:p>
            <a:r>
              <a:rPr lang="pl-PL" sz="2400" dirty="0"/>
              <a:t>Warstwa fizyczna nie ingeruje w przekazywane sygnały, gdyż nie posiada mechanizmu służącego rozpoznawaniu znaczenia przekazywanych danych - s</a:t>
            </a:r>
            <a:r>
              <a:rPr lang="en-US" sz="2400" dirty="0" err="1"/>
              <a:t>łuży</a:t>
            </a:r>
            <a:r>
              <a:rPr lang="en-US" sz="2400" dirty="0"/>
              <a:t> </a:t>
            </a:r>
            <a:r>
              <a:rPr lang="en-US" sz="2400" dirty="0" err="1"/>
              <a:t>wyłącznie</a:t>
            </a:r>
            <a:r>
              <a:rPr lang="en-US" sz="2400" dirty="0"/>
              <a:t> </a:t>
            </a:r>
            <a:r>
              <a:rPr lang="en-US" sz="2400" dirty="0" err="1"/>
              <a:t>przesyłaniu</a:t>
            </a:r>
            <a:r>
              <a:rPr lang="en-US" sz="2400" dirty="0"/>
              <a:t> </a:t>
            </a:r>
            <a:r>
              <a:rPr lang="en-US" sz="2400" dirty="0" err="1"/>
              <a:t>zer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jedynek</a:t>
            </a:r>
            <a:r>
              <a:rPr lang="en-US" sz="2400" dirty="0"/>
              <a:t>  </a:t>
            </a:r>
            <a:endParaRPr lang="pl-PL" sz="2400" dirty="0"/>
          </a:p>
          <a:p>
            <a:r>
              <a:rPr lang="pl-PL" sz="2400" dirty="0"/>
              <a:t>Działają tutaj karty sieciowe, koncentratory.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018A33-5578-3E48-AD26-3C6445C0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C25D50-6ADB-2C49-B0B3-9C9D5BD0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2CE3C7-77BE-AC41-8E6A-E151688A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49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269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</a:t>
            </a:fld>
            <a:endParaRPr lang="pl-PL" dirty="0"/>
          </a:p>
        </p:txBody>
      </p:sp>
      <p:pic>
        <p:nvPicPr>
          <p:cNvPr id="6" name="Obraz 5" descr="C:\Users\Wojciech Zamojski\AppData\Local\Microsoft\Windows\Temporary Internet Files\Content.Word\Obraz (66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9"/>
            <a:ext cx="8208911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355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3DB375-8567-0A41-8881-F5536F1F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l-PL" sz="2800" dirty="0"/>
              <a:t>4.2.4	Przykład – pobranie strony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771118-7AC7-7C4E-9299-D9F7B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1BC215-C426-F542-9BEC-B64535E5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34558E-B0E9-6349-8D55-DCC5A768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50</a:t>
            </a:fld>
            <a:endParaRPr lang="pl-PL" dirty="0"/>
          </a:p>
        </p:txBody>
      </p:sp>
      <p:pic>
        <p:nvPicPr>
          <p:cNvPr id="7" name="Symbol zastępczy zawartości 6" descr="C:\Users\Wojciech Zamojski\Documents\Scanned Documents\Obraz (24).jpg">
            <a:extLst>
              <a:ext uri="{FF2B5EF4-FFF2-40B4-BE49-F238E27FC236}">
                <a16:creationId xmlns:a16="http://schemas.microsoft.com/office/drawing/2014/main" id="{90387C96-ACBE-3147-9870-A8C1B7778E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784976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929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09936-5AE6-9144-9A4C-003BBD51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pl-PL" sz="2800" dirty="0"/>
              <a:t>Pobrać stronę WWW w Internecie</a:t>
            </a:r>
            <a:br>
              <a:rPr lang="pl-PL" sz="2800" dirty="0"/>
            </a:br>
            <a:r>
              <a:rPr lang="pl-PL" sz="1800" dirty="0"/>
              <a:t>[Józefiak A.: W drodze do CCNA. Helion]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A7B719-C3AE-D140-8403-C9390A5F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/>
              <a:t>Klient – serwer - </a:t>
            </a:r>
          </a:p>
          <a:p>
            <a:pPr marL="0" indent="0">
              <a:buNone/>
            </a:pPr>
            <a:r>
              <a:rPr lang="pl-PL" sz="2400" dirty="0"/>
              <a:t>Krok 1 – warstwa transportowa</a:t>
            </a:r>
          </a:p>
          <a:p>
            <a:pPr lvl="1"/>
            <a:r>
              <a:rPr lang="pl-PL" sz="2000" dirty="0"/>
              <a:t>Klient chce pobrać stronę </a:t>
            </a:r>
            <a:r>
              <a:rPr lang="pl-PL" sz="2000" i="1" dirty="0"/>
              <a:t>Helion</a:t>
            </a:r>
          </a:p>
          <a:p>
            <a:pPr lvl="1"/>
            <a:r>
              <a:rPr lang="pl-PL" sz="2000" dirty="0"/>
              <a:t>wpisał: </a:t>
            </a:r>
            <a:r>
              <a:rPr lang="pl-PL" sz="2000" dirty="0">
                <a:hlinkClick r:id="rId2"/>
              </a:rPr>
              <a:t>www.helion.pl</a:t>
            </a:r>
            <a:r>
              <a:rPr lang="pl-PL" sz="2000" dirty="0"/>
              <a:t> </a:t>
            </a:r>
          </a:p>
          <a:p>
            <a:pPr lvl="1"/>
            <a:r>
              <a:rPr lang="pl-PL" sz="2000" dirty="0"/>
              <a:t>czeka</a:t>
            </a:r>
          </a:p>
          <a:p>
            <a:r>
              <a:rPr lang="pl-PL" sz="2400" dirty="0"/>
              <a:t>Warstwa transportu dowiaduje się z wyższych warstw, że żądanie dotyczy </a:t>
            </a:r>
          </a:p>
          <a:p>
            <a:pPr marL="400050" lvl="1" indent="0">
              <a:buNone/>
            </a:pPr>
            <a:r>
              <a:rPr lang="pl-PL" sz="2400" dirty="0"/>
              <a:t>1) http, </a:t>
            </a:r>
          </a:p>
          <a:p>
            <a:pPr marL="400050" lvl="1" indent="0">
              <a:buNone/>
            </a:pPr>
            <a:r>
              <a:rPr lang="pl-PL" sz="2400" dirty="0"/>
              <a:t>2) będzie użyty protokół TCP (potwierdzenia!), </a:t>
            </a:r>
          </a:p>
          <a:p>
            <a:pPr marL="400050" lvl="1" indent="0">
              <a:buNone/>
            </a:pPr>
            <a:r>
              <a:rPr lang="pl-PL" sz="2400" dirty="0"/>
              <a:t>3) dodaje nr portu docelowego (80 na serwerze), </a:t>
            </a:r>
          </a:p>
          <a:p>
            <a:pPr marL="400050" lvl="1" indent="0">
              <a:buNone/>
            </a:pPr>
            <a:r>
              <a:rPr lang="pl-PL" sz="2400" dirty="0"/>
              <a:t>4) spośród wolnych portów wybiera port źródłowy, </a:t>
            </a:r>
          </a:p>
          <a:p>
            <a:pPr marL="400050" lvl="1" indent="0">
              <a:buNone/>
            </a:pPr>
            <a:r>
              <a:rPr lang="pl-PL" sz="2400" dirty="0"/>
              <a:t>5) umieszcza nry portów w nagłówku, </a:t>
            </a:r>
          </a:p>
          <a:p>
            <a:pPr marL="400050" lvl="1" indent="0">
              <a:buNone/>
            </a:pPr>
            <a:r>
              <a:rPr lang="pl-PL" sz="2400" dirty="0"/>
              <a:t>6) przesyła dane (segment) do niższej warstwy (sieciowej)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F51EE2-593D-4942-9ACD-832A7C9A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403169-7057-B04A-9AFE-D4FCD4DE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D1901F-9D56-3847-9B73-B4BE2228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9647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EAA75C-1182-524A-B18E-E5CBA4E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6FD51F-678B-7644-81B6-9C20D5B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7197E0-B0EA-7B4C-A110-D69F4D1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52</a:t>
            </a:fld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651CBC2-1246-0043-A864-72C77A198CA2}"/>
              </a:ext>
            </a:extLst>
          </p:cNvPr>
          <p:cNvSpPr/>
          <p:nvPr/>
        </p:nvSpPr>
        <p:spPr>
          <a:xfrm>
            <a:off x="796365" y="768391"/>
            <a:ext cx="8008782" cy="4132441"/>
          </a:xfrm>
          <a:prstGeom prst="rect">
            <a:avLst/>
          </a:prstGeom>
          <a:solidFill>
            <a:prstClr val="white"/>
          </a:solidFill>
        </p:spPr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31288265-AA16-1641-8220-84638CF5C345}"/>
              </a:ext>
            </a:extLst>
          </p:cNvPr>
          <p:cNvGraphicFramePr>
            <a:graphicFrameLocks noGrp="1"/>
          </p:cNvGraphicFramePr>
          <p:nvPr/>
        </p:nvGraphicFramePr>
        <p:xfrm>
          <a:off x="254490" y="4718456"/>
          <a:ext cx="8635020" cy="94894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38857">
                  <a:extLst>
                    <a:ext uri="{9D8B030D-6E8A-4147-A177-3AD203B41FA5}">
                      <a16:colId xmlns:a16="http://schemas.microsoft.com/office/drawing/2014/main" val="3165297980"/>
                    </a:ext>
                  </a:extLst>
                </a:gridCol>
                <a:gridCol w="1438857">
                  <a:extLst>
                    <a:ext uri="{9D8B030D-6E8A-4147-A177-3AD203B41FA5}">
                      <a16:colId xmlns:a16="http://schemas.microsoft.com/office/drawing/2014/main" val="3083874452"/>
                    </a:ext>
                  </a:extLst>
                </a:gridCol>
                <a:gridCol w="1364240">
                  <a:extLst>
                    <a:ext uri="{9D8B030D-6E8A-4147-A177-3AD203B41FA5}">
                      <a16:colId xmlns:a16="http://schemas.microsoft.com/office/drawing/2014/main" val="2567645504"/>
                    </a:ext>
                  </a:extLst>
                </a:gridCol>
                <a:gridCol w="1513474">
                  <a:extLst>
                    <a:ext uri="{9D8B030D-6E8A-4147-A177-3AD203B41FA5}">
                      <a16:colId xmlns:a16="http://schemas.microsoft.com/office/drawing/2014/main" val="1320640699"/>
                    </a:ext>
                  </a:extLst>
                </a:gridCol>
                <a:gridCol w="1439796">
                  <a:extLst>
                    <a:ext uri="{9D8B030D-6E8A-4147-A177-3AD203B41FA5}">
                      <a16:colId xmlns:a16="http://schemas.microsoft.com/office/drawing/2014/main" val="3841184414"/>
                    </a:ext>
                  </a:extLst>
                </a:gridCol>
                <a:gridCol w="1439796">
                  <a:extLst>
                    <a:ext uri="{9D8B030D-6E8A-4147-A177-3AD203B41FA5}">
                      <a16:colId xmlns:a16="http://schemas.microsoft.com/office/drawing/2014/main" val="238563906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Port docelowy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Port źródłowy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077090"/>
                  </a:ext>
                </a:extLst>
              </a:tr>
              <a:tr h="30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80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1777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144890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2DBCDDEA-D2E8-2B4B-A4D4-735B9C9BF1BB}"/>
              </a:ext>
            </a:extLst>
          </p:cNvPr>
          <p:cNvSpPr/>
          <p:nvPr/>
        </p:nvSpPr>
        <p:spPr>
          <a:xfrm>
            <a:off x="176047" y="5720277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r>
              <a:rPr lang="pl-PL" altLang="pl-PL" dirty="0">
                <a:ea typeface="Times New Roman" panose="02020603050405020304" pitchFamily="18" charset="0"/>
              </a:rPr>
              <a:t>Ramka warstwy transportu 1777 do portu 80</a:t>
            </a:r>
            <a:endParaRPr lang="pl-PL" altLang="pl-PL" sz="800" dirty="0"/>
          </a:p>
        </p:txBody>
      </p:sp>
      <p:grpSp>
        <p:nvGrpSpPr>
          <p:cNvPr id="36" name="Grupa 35">
            <a:extLst>
              <a:ext uri="{FF2B5EF4-FFF2-40B4-BE49-F238E27FC236}">
                <a16:creationId xmlns:a16="http://schemas.microsoft.com/office/drawing/2014/main" id="{09BE99B6-E3A5-684A-96FE-F23253154459}"/>
              </a:ext>
            </a:extLst>
          </p:cNvPr>
          <p:cNvGrpSpPr/>
          <p:nvPr/>
        </p:nvGrpSpPr>
        <p:grpSpPr>
          <a:xfrm>
            <a:off x="975782" y="822927"/>
            <a:ext cx="7434186" cy="3247559"/>
            <a:chOff x="975782" y="822927"/>
            <a:chExt cx="7434186" cy="3247559"/>
          </a:xfrm>
        </p:grpSpPr>
        <p:sp>
          <p:nvSpPr>
            <p:cNvPr id="10" name="Pole tekstowe 2">
              <a:extLst>
                <a:ext uri="{FF2B5EF4-FFF2-40B4-BE49-F238E27FC236}">
                  <a16:creationId xmlns:a16="http://schemas.microsoft.com/office/drawing/2014/main" id="{516DD62D-2F14-1845-BDAB-923CECDEE73F}"/>
                </a:ext>
              </a:extLst>
            </p:cNvPr>
            <p:cNvSpPr txBox="1"/>
            <p:nvPr/>
          </p:nvSpPr>
          <p:spPr>
            <a:xfrm>
              <a:off x="6406312" y="2522847"/>
              <a:ext cx="2003656" cy="7153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SERWER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80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ole tekstowe 51">
              <a:extLst>
                <a:ext uri="{FF2B5EF4-FFF2-40B4-BE49-F238E27FC236}">
                  <a16:creationId xmlns:a16="http://schemas.microsoft.com/office/drawing/2014/main" id="{49D45DF8-ADA2-C847-911B-3796D8B39301}"/>
                </a:ext>
              </a:extLst>
            </p:cNvPr>
            <p:cNvSpPr txBox="1"/>
            <p:nvPr/>
          </p:nvSpPr>
          <p:spPr>
            <a:xfrm>
              <a:off x="975782" y="2453100"/>
              <a:ext cx="2062807" cy="11510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KLIENT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1777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Łącznik łamany 13">
              <a:extLst>
                <a:ext uri="{FF2B5EF4-FFF2-40B4-BE49-F238E27FC236}">
                  <a16:creationId xmlns:a16="http://schemas.microsoft.com/office/drawing/2014/main" id="{3FADC9B6-A2F4-CD46-BBE3-94D0DF973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547" y="1619912"/>
              <a:ext cx="3349924" cy="738111"/>
            </a:xfrm>
            <a:prstGeom prst="bentConnector3">
              <a:avLst>
                <a:gd name="adj1" fmla="val 22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766B8B76-1B4B-CA4A-8163-724A3003E2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69" y="1559327"/>
              <a:ext cx="0" cy="6686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ole tekstowe 8">
              <a:extLst>
                <a:ext uri="{FF2B5EF4-FFF2-40B4-BE49-F238E27FC236}">
                  <a16:creationId xmlns:a16="http://schemas.microsoft.com/office/drawing/2014/main" id="{D92BAB4B-54D5-6843-A1EB-99392CEE4CAB}"/>
                </a:ext>
              </a:extLst>
            </p:cNvPr>
            <p:cNvSpPr txBox="1"/>
            <p:nvPr/>
          </p:nvSpPr>
          <p:spPr>
            <a:xfrm>
              <a:off x="3303685" y="1690144"/>
              <a:ext cx="2224682" cy="32145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Proszę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WWW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ole tekstowe 1924">
              <a:extLst>
                <a:ext uri="{FF2B5EF4-FFF2-40B4-BE49-F238E27FC236}">
                  <a16:creationId xmlns:a16="http://schemas.microsoft.com/office/drawing/2014/main" id="{3BF35E7B-C623-7744-8B5D-5FD438885286}"/>
                </a:ext>
              </a:extLst>
            </p:cNvPr>
            <p:cNvSpPr txBox="1"/>
            <p:nvPr/>
          </p:nvSpPr>
          <p:spPr>
            <a:xfrm>
              <a:off x="3448794" y="2912460"/>
              <a:ext cx="1934464" cy="29916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Oto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Twoja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strona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Łącznik łamany 17">
              <a:extLst>
                <a:ext uri="{FF2B5EF4-FFF2-40B4-BE49-F238E27FC236}">
                  <a16:creationId xmlns:a16="http://schemas.microsoft.com/office/drawing/2014/main" id="{65E62307-3598-E24F-A8CB-BCE13917E9C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93447" y="2844598"/>
              <a:ext cx="3341927" cy="487155"/>
            </a:xfrm>
            <a:prstGeom prst="bentConnector3">
              <a:avLst>
                <a:gd name="adj1" fmla="val -182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22A6752D-E0EC-F14F-BC11-F943B9959208}"/>
                </a:ext>
              </a:extLst>
            </p:cNvPr>
            <p:cNvCxnSpPr/>
            <p:nvPr/>
          </p:nvCxnSpPr>
          <p:spPr>
            <a:xfrm flipV="1">
              <a:off x="2861563" y="2691452"/>
              <a:ext cx="0" cy="6176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2">
              <a:extLst>
                <a:ext uri="{FF2B5EF4-FFF2-40B4-BE49-F238E27FC236}">
                  <a16:creationId xmlns:a16="http://schemas.microsoft.com/office/drawing/2014/main" id="{9C32C3A7-A615-344A-AB68-034337847013}"/>
                </a:ext>
              </a:extLst>
            </p:cNvPr>
            <p:cNvSpPr txBox="1"/>
            <p:nvPr/>
          </p:nvSpPr>
          <p:spPr>
            <a:xfrm>
              <a:off x="3194746" y="822927"/>
              <a:ext cx="3212021" cy="66190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źródłowy: 1777</a:t>
              </a:r>
            </a:p>
            <a:p>
              <a:pPr>
                <a:spcAft>
                  <a:spcPts val="0"/>
                </a:spcAft>
              </a:pPr>
              <a:r>
                <a: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docelowy; 80 </a:t>
              </a:r>
            </a:p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ole tekstowe 1929">
              <a:extLst>
                <a:ext uri="{FF2B5EF4-FFF2-40B4-BE49-F238E27FC236}">
                  <a16:creationId xmlns:a16="http://schemas.microsoft.com/office/drawing/2014/main" id="{0E4D30A8-B950-574E-B1E9-AB6B87EBF161}"/>
                </a:ext>
              </a:extLst>
            </p:cNvPr>
            <p:cNvSpPr txBox="1"/>
            <p:nvPr/>
          </p:nvSpPr>
          <p:spPr>
            <a:xfrm>
              <a:off x="3107106" y="3496269"/>
              <a:ext cx="3211399" cy="57421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źródłowy: 80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docelowy; 1777 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a 24">
              <a:extLst>
                <a:ext uri="{FF2B5EF4-FFF2-40B4-BE49-F238E27FC236}">
                  <a16:creationId xmlns:a16="http://schemas.microsoft.com/office/drawing/2014/main" id="{0D81FEC4-1EFD-B44A-81C3-808A38A5ACC2}"/>
                </a:ext>
              </a:extLst>
            </p:cNvPr>
            <p:cNvGrpSpPr/>
            <p:nvPr/>
          </p:nvGrpSpPr>
          <p:grpSpPr>
            <a:xfrm>
              <a:off x="2699638" y="2366202"/>
              <a:ext cx="323850" cy="323850"/>
              <a:chOff x="2976806" y="707492"/>
              <a:chExt cx="567329" cy="507258"/>
            </a:xfrm>
          </p:grpSpPr>
          <p:sp>
            <p:nvSpPr>
              <p:cNvPr id="26" name="Prostokąt zaokrąglony 25">
                <a:extLst>
                  <a:ext uri="{FF2B5EF4-FFF2-40B4-BE49-F238E27FC236}">
                    <a16:creationId xmlns:a16="http://schemas.microsoft.com/office/drawing/2014/main" id="{AD0E66B6-7435-CD41-9333-08847D55B090}"/>
                  </a:ext>
                </a:extLst>
              </p:cNvPr>
              <p:cNvSpPr/>
              <p:nvPr/>
            </p:nvSpPr>
            <p:spPr>
              <a:xfrm>
                <a:off x="2976806" y="707492"/>
                <a:ext cx="567329" cy="35374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810337D0-5F47-3F4B-95CC-AEACD523D492}"/>
                  </a:ext>
                </a:extLst>
              </p:cNvPr>
              <p:cNvSpPr/>
              <p:nvPr/>
            </p:nvSpPr>
            <p:spPr>
              <a:xfrm>
                <a:off x="3130319" y="1067912"/>
                <a:ext cx="280327" cy="1134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8431CD8E-9ED4-2E42-B4EC-23B74132E322}"/>
                  </a:ext>
                </a:extLst>
              </p:cNvPr>
              <p:cNvCxnSpPr/>
              <p:nvPr/>
            </p:nvCxnSpPr>
            <p:spPr>
              <a:xfrm>
                <a:off x="2976806" y="1214750"/>
                <a:ext cx="56732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a 28">
              <a:extLst>
                <a:ext uri="{FF2B5EF4-FFF2-40B4-BE49-F238E27FC236}">
                  <a16:creationId xmlns:a16="http://schemas.microsoft.com/office/drawing/2014/main" id="{285EAD0D-22DB-934D-951B-562E970C9D5B}"/>
                </a:ext>
              </a:extLst>
            </p:cNvPr>
            <p:cNvGrpSpPr/>
            <p:nvPr/>
          </p:nvGrpSpPr>
          <p:grpSpPr>
            <a:xfrm>
              <a:off x="5984176" y="2236589"/>
              <a:ext cx="407035" cy="540385"/>
              <a:chOff x="2956783" y="1174704"/>
              <a:chExt cx="460537" cy="674120"/>
            </a:xfrm>
          </p:grpSpPr>
          <p:sp>
            <p:nvSpPr>
              <p:cNvPr id="30" name="Prostokąt zaokrąglony 29">
                <a:extLst>
                  <a:ext uri="{FF2B5EF4-FFF2-40B4-BE49-F238E27FC236}">
                    <a16:creationId xmlns:a16="http://schemas.microsoft.com/office/drawing/2014/main" id="{391D52AF-1F88-864D-8ABE-28B5A671A0F4}"/>
                  </a:ext>
                </a:extLst>
              </p:cNvPr>
              <p:cNvSpPr/>
              <p:nvPr/>
            </p:nvSpPr>
            <p:spPr>
              <a:xfrm>
                <a:off x="3023527" y="1174704"/>
                <a:ext cx="340397" cy="64074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cxnSp>
            <p:nvCxnSpPr>
              <p:cNvPr id="31" name="Łącznik prosty 30">
                <a:extLst>
                  <a:ext uri="{FF2B5EF4-FFF2-40B4-BE49-F238E27FC236}">
                    <a16:creationId xmlns:a16="http://schemas.microsoft.com/office/drawing/2014/main" id="{83412054-0C3A-014D-A531-9878597ED03F}"/>
                  </a:ext>
                </a:extLst>
              </p:cNvPr>
              <p:cNvCxnSpPr/>
              <p:nvPr/>
            </p:nvCxnSpPr>
            <p:spPr>
              <a:xfrm>
                <a:off x="2956783" y="1848824"/>
                <a:ext cx="46053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5987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4AF880-CC43-974A-885C-0218F107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0AEAE3-E4C5-3544-A111-99FA7872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Krok 2</a:t>
            </a:r>
          </a:p>
          <a:p>
            <a:r>
              <a:rPr lang="pl-PL" sz="2400" dirty="0"/>
              <a:t>Dla klienta port docelowy to 80, gdyż on obsługuje http</a:t>
            </a:r>
          </a:p>
          <a:p>
            <a:r>
              <a:rPr lang="pl-PL" sz="2400" dirty="0"/>
              <a:t>Serwer będzie wysyłał „odpowiedź” do portu 1777 i umieści swój port 80 jako źródłowy =&gt; ważne ze względu na przekazywane potwierdzenia w TCP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D167E3-6D17-D346-B842-34A412A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FDA12A-40D5-CF4F-A03E-18E7D6D8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66C015-AFCF-D841-BCEA-0F5109E5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6651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EAA75C-1182-524A-B18E-E5CBA4E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6FD51F-678B-7644-81B6-9C20D5B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7197E0-B0EA-7B4C-A110-D69F4D1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54</a:t>
            </a:fld>
            <a:endParaRPr lang="pl-PL" dirty="0"/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31288265-AA16-1641-8220-84638CF5C345}"/>
              </a:ext>
            </a:extLst>
          </p:cNvPr>
          <p:cNvGraphicFramePr>
            <a:graphicFrameLocks noGrp="1"/>
          </p:cNvGraphicFramePr>
          <p:nvPr/>
        </p:nvGraphicFramePr>
        <p:xfrm>
          <a:off x="254490" y="5298545"/>
          <a:ext cx="8635020" cy="78855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38857">
                  <a:extLst>
                    <a:ext uri="{9D8B030D-6E8A-4147-A177-3AD203B41FA5}">
                      <a16:colId xmlns:a16="http://schemas.microsoft.com/office/drawing/2014/main" val="3165297980"/>
                    </a:ext>
                  </a:extLst>
                </a:gridCol>
                <a:gridCol w="1438857">
                  <a:extLst>
                    <a:ext uri="{9D8B030D-6E8A-4147-A177-3AD203B41FA5}">
                      <a16:colId xmlns:a16="http://schemas.microsoft.com/office/drawing/2014/main" val="3083874452"/>
                    </a:ext>
                  </a:extLst>
                </a:gridCol>
                <a:gridCol w="1655820">
                  <a:extLst>
                    <a:ext uri="{9D8B030D-6E8A-4147-A177-3AD203B41FA5}">
                      <a16:colId xmlns:a16="http://schemas.microsoft.com/office/drawing/2014/main" val="25676455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32064069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841184414"/>
                    </a:ext>
                  </a:extLst>
                </a:gridCol>
                <a:gridCol w="1221166">
                  <a:extLst>
                    <a:ext uri="{9D8B030D-6E8A-4147-A177-3AD203B41FA5}">
                      <a16:colId xmlns:a16="http://schemas.microsoft.com/office/drawing/2014/main" val="2385639065"/>
                    </a:ext>
                  </a:extLst>
                </a:gridCol>
              </a:tblGrid>
              <a:tr h="438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Adres IP docelowy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Adres IP źródłowy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Port docelowy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Port źródłowy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077090"/>
                  </a:ext>
                </a:extLst>
              </a:tr>
              <a:tr h="30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xx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213.186.88.113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192.168.1.4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80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1777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144890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2DBCDDEA-D2E8-2B4B-A4D4-735B9C9BF1BB}"/>
              </a:ext>
            </a:extLst>
          </p:cNvPr>
          <p:cNvSpPr/>
          <p:nvPr/>
        </p:nvSpPr>
        <p:spPr>
          <a:xfrm>
            <a:off x="176703" y="608960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Ramka warstwy sieci</a:t>
            </a:r>
            <a:endParaRPr lang="pl-PL" altLang="pl-PL" sz="800" dirty="0">
              <a:latin typeface="Arial" panose="020B0604020202020204" pitchFamily="34" charset="0"/>
            </a:endParaRPr>
          </a:p>
        </p:txBody>
      </p:sp>
      <p:grpSp>
        <p:nvGrpSpPr>
          <p:cNvPr id="59" name="Grupa 58">
            <a:extLst>
              <a:ext uri="{FF2B5EF4-FFF2-40B4-BE49-F238E27FC236}">
                <a16:creationId xmlns:a16="http://schemas.microsoft.com/office/drawing/2014/main" id="{C0F44C94-9108-EC42-A7A0-B85CCC489982}"/>
              </a:ext>
            </a:extLst>
          </p:cNvPr>
          <p:cNvGrpSpPr/>
          <p:nvPr/>
        </p:nvGrpSpPr>
        <p:grpSpPr>
          <a:xfrm>
            <a:off x="697948" y="416316"/>
            <a:ext cx="8008782" cy="4178689"/>
            <a:chOff x="697948" y="416316"/>
            <a:chExt cx="8008782" cy="4178689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4651CBC2-1246-0043-A864-72C77A198CA2}"/>
                </a:ext>
              </a:extLst>
            </p:cNvPr>
            <p:cNvSpPr/>
            <p:nvPr/>
          </p:nvSpPr>
          <p:spPr>
            <a:xfrm>
              <a:off x="697948" y="476676"/>
              <a:ext cx="8008782" cy="3744416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10" name="Pole tekstowe 2">
              <a:extLst>
                <a:ext uri="{FF2B5EF4-FFF2-40B4-BE49-F238E27FC236}">
                  <a16:creationId xmlns:a16="http://schemas.microsoft.com/office/drawing/2014/main" id="{516DD62D-2F14-1845-BDAB-923CECDEE73F}"/>
                </a:ext>
              </a:extLst>
            </p:cNvPr>
            <p:cNvSpPr txBox="1"/>
            <p:nvPr/>
          </p:nvSpPr>
          <p:spPr>
            <a:xfrm>
              <a:off x="6395846" y="2582620"/>
              <a:ext cx="2003656" cy="7153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SERWER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IP: 213.186.88.113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80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ole tekstowe 51">
              <a:extLst>
                <a:ext uri="{FF2B5EF4-FFF2-40B4-BE49-F238E27FC236}">
                  <a16:creationId xmlns:a16="http://schemas.microsoft.com/office/drawing/2014/main" id="{49D45DF8-ADA2-C847-911B-3796D8B39301}"/>
                </a:ext>
              </a:extLst>
            </p:cNvPr>
            <p:cNvSpPr txBox="1"/>
            <p:nvPr/>
          </p:nvSpPr>
          <p:spPr>
            <a:xfrm>
              <a:off x="965316" y="2512873"/>
              <a:ext cx="2062807" cy="115104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KLIENT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IP: 192.168.1.4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1777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Łącznik łamany 13">
              <a:extLst>
                <a:ext uri="{FF2B5EF4-FFF2-40B4-BE49-F238E27FC236}">
                  <a16:creationId xmlns:a16="http://schemas.microsoft.com/office/drawing/2014/main" id="{3FADC9B6-A2F4-CD46-BBE3-94D0DF973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579" y="1601339"/>
              <a:ext cx="3218831" cy="724356"/>
            </a:xfrm>
            <a:prstGeom prst="bentConnector3">
              <a:avLst>
                <a:gd name="adj1" fmla="val 53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766B8B76-1B4B-CA4A-8163-724A3003E2F8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136696" y="1601337"/>
              <a:ext cx="20632" cy="482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ole tekstowe 8">
              <a:extLst>
                <a:ext uri="{FF2B5EF4-FFF2-40B4-BE49-F238E27FC236}">
                  <a16:creationId xmlns:a16="http://schemas.microsoft.com/office/drawing/2014/main" id="{D92BAB4B-54D5-6843-A1EB-99392CEE4CAB}"/>
                </a:ext>
              </a:extLst>
            </p:cNvPr>
            <p:cNvSpPr txBox="1"/>
            <p:nvPr/>
          </p:nvSpPr>
          <p:spPr>
            <a:xfrm>
              <a:off x="3246483" y="1682745"/>
              <a:ext cx="2224682" cy="32145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Proszę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WWW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ole tekstowe 1924">
              <a:extLst>
                <a:ext uri="{FF2B5EF4-FFF2-40B4-BE49-F238E27FC236}">
                  <a16:creationId xmlns:a16="http://schemas.microsoft.com/office/drawing/2014/main" id="{3BF35E7B-C623-7744-8B5D-5FD438885286}"/>
                </a:ext>
              </a:extLst>
            </p:cNvPr>
            <p:cNvSpPr txBox="1"/>
            <p:nvPr/>
          </p:nvSpPr>
          <p:spPr>
            <a:xfrm>
              <a:off x="3438328" y="2972232"/>
              <a:ext cx="1934464" cy="29916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Oto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Twoja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strona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22A6752D-E0EC-F14F-BC11-F943B9959208}"/>
                </a:ext>
              </a:extLst>
            </p:cNvPr>
            <p:cNvCxnSpPr/>
            <p:nvPr/>
          </p:nvCxnSpPr>
          <p:spPr>
            <a:xfrm flipV="1">
              <a:off x="2851097" y="2751225"/>
              <a:ext cx="0" cy="6176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2">
              <a:extLst>
                <a:ext uri="{FF2B5EF4-FFF2-40B4-BE49-F238E27FC236}">
                  <a16:creationId xmlns:a16="http://schemas.microsoft.com/office/drawing/2014/main" id="{9C32C3A7-A615-344A-AB68-034337847013}"/>
                </a:ext>
              </a:extLst>
            </p:cNvPr>
            <p:cNvSpPr txBox="1"/>
            <p:nvPr/>
          </p:nvSpPr>
          <p:spPr>
            <a:xfrm>
              <a:off x="3184280" y="467622"/>
              <a:ext cx="3212021" cy="107698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źródłowy: 1777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docelowy; 80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źródłowy: 192.168.1.4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docelowy: 213.186.88.113 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ole tekstowe 1929">
              <a:extLst>
                <a:ext uri="{FF2B5EF4-FFF2-40B4-BE49-F238E27FC236}">
                  <a16:creationId xmlns:a16="http://schemas.microsoft.com/office/drawing/2014/main" id="{0E4D30A8-B950-574E-B1E9-AB6B87EBF161}"/>
                </a:ext>
              </a:extLst>
            </p:cNvPr>
            <p:cNvSpPr txBox="1"/>
            <p:nvPr/>
          </p:nvSpPr>
          <p:spPr>
            <a:xfrm>
              <a:off x="3096640" y="3556041"/>
              <a:ext cx="3211399" cy="103896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źródłowy:213.186.88.113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docelowy: </a:t>
              </a: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192.168.1.4</a:t>
              </a:r>
              <a:endParaRPr lang="pl-PL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źródłowy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: 80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docelowy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; 1777 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ole tekstowe 2">
              <a:extLst>
                <a:ext uri="{FF2B5EF4-FFF2-40B4-BE49-F238E27FC236}">
                  <a16:creationId xmlns:a16="http://schemas.microsoft.com/office/drawing/2014/main" id="{B4C57AC4-226E-4B46-852D-0927AD5BFFF7}"/>
                </a:ext>
              </a:extLst>
            </p:cNvPr>
            <p:cNvSpPr txBox="1"/>
            <p:nvPr/>
          </p:nvSpPr>
          <p:spPr>
            <a:xfrm>
              <a:off x="6462326" y="2531314"/>
              <a:ext cx="2003656" cy="7153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SERWER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IP: 213.186.88.113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80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Pole tekstowe 51">
              <a:extLst>
                <a:ext uri="{FF2B5EF4-FFF2-40B4-BE49-F238E27FC236}">
                  <a16:creationId xmlns:a16="http://schemas.microsoft.com/office/drawing/2014/main" id="{5BD495D4-0192-7D43-B33A-8C5B162E1C3E}"/>
                </a:ext>
              </a:extLst>
            </p:cNvPr>
            <p:cNvSpPr txBox="1"/>
            <p:nvPr/>
          </p:nvSpPr>
          <p:spPr>
            <a:xfrm>
              <a:off x="1031796" y="2461567"/>
              <a:ext cx="2062807" cy="115104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KLIENT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IP: 192.168.1.4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1777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le tekstowe 8">
              <a:extLst>
                <a:ext uri="{FF2B5EF4-FFF2-40B4-BE49-F238E27FC236}">
                  <a16:creationId xmlns:a16="http://schemas.microsoft.com/office/drawing/2014/main" id="{8355B947-683F-324B-9072-D0061DD121D3}"/>
                </a:ext>
              </a:extLst>
            </p:cNvPr>
            <p:cNvSpPr txBox="1"/>
            <p:nvPr/>
          </p:nvSpPr>
          <p:spPr>
            <a:xfrm>
              <a:off x="3312963" y="1631439"/>
              <a:ext cx="2224682" cy="32145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Proszę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WWW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le tekstowe 1924">
              <a:extLst>
                <a:ext uri="{FF2B5EF4-FFF2-40B4-BE49-F238E27FC236}">
                  <a16:creationId xmlns:a16="http://schemas.microsoft.com/office/drawing/2014/main" id="{CDA8AF6E-90B2-5941-9119-9B467080B44F}"/>
                </a:ext>
              </a:extLst>
            </p:cNvPr>
            <p:cNvSpPr txBox="1"/>
            <p:nvPr/>
          </p:nvSpPr>
          <p:spPr>
            <a:xfrm>
              <a:off x="3504808" y="2920926"/>
              <a:ext cx="1934464" cy="29916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Oto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Twoja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strona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Łącznik łamany 33">
              <a:extLst>
                <a:ext uri="{FF2B5EF4-FFF2-40B4-BE49-F238E27FC236}">
                  <a16:creationId xmlns:a16="http://schemas.microsoft.com/office/drawing/2014/main" id="{65B228E9-29E8-CC48-AAC6-D960CFE259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10294" y="2647585"/>
              <a:ext cx="3221927" cy="636164"/>
            </a:xfrm>
            <a:prstGeom prst="bentConnector3">
              <a:avLst>
                <a:gd name="adj1" fmla="val -141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ze strzałką 34">
              <a:extLst>
                <a:ext uri="{FF2B5EF4-FFF2-40B4-BE49-F238E27FC236}">
                  <a16:creationId xmlns:a16="http://schemas.microsoft.com/office/drawing/2014/main" id="{4078824C-990B-9E43-8A08-79FBAB483608}"/>
                </a:ext>
              </a:extLst>
            </p:cNvPr>
            <p:cNvCxnSpPr/>
            <p:nvPr/>
          </p:nvCxnSpPr>
          <p:spPr>
            <a:xfrm flipV="1">
              <a:off x="2917577" y="2699919"/>
              <a:ext cx="0" cy="6176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ole tekstowe 12">
              <a:extLst>
                <a:ext uri="{FF2B5EF4-FFF2-40B4-BE49-F238E27FC236}">
                  <a16:creationId xmlns:a16="http://schemas.microsoft.com/office/drawing/2014/main" id="{2D61C9EB-C87F-0A40-AB66-911FA5501363}"/>
                </a:ext>
              </a:extLst>
            </p:cNvPr>
            <p:cNvSpPr txBox="1"/>
            <p:nvPr/>
          </p:nvSpPr>
          <p:spPr>
            <a:xfrm>
              <a:off x="3250760" y="416316"/>
              <a:ext cx="3212021" cy="107698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źródłowy: 1777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docelowy; 80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źródłowy: 192.168.1.4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docelowy: 213.186.88.113 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Pole tekstowe 1929">
              <a:extLst>
                <a:ext uri="{FF2B5EF4-FFF2-40B4-BE49-F238E27FC236}">
                  <a16:creationId xmlns:a16="http://schemas.microsoft.com/office/drawing/2014/main" id="{1129D817-135D-7542-AD67-421909BAFD21}"/>
                </a:ext>
              </a:extLst>
            </p:cNvPr>
            <p:cNvSpPr txBox="1"/>
            <p:nvPr/>
          </p:nvSpPr>
          <p:spPr>
            <a:xfrm>
              <a:off x="3163120" y="3504735"/>
              <a:ext cx="3211399" cy="103896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źródłowy:213.186.88.113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docelowy: </a:t>
              </a: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192.168.1.4</a:t>
              </a:r>
              <a:endParaRPr lang="pl-PL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źródłowy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: 80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docelowy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; 1777 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upa 39">
              <a:extLst>
                <a:ext uri="{FF2B5EF4-FFF2-40B4-BE49-F238E27FC236}">
                  <a16:creationId xmlns:a16="http://schemas.microsoft.com/office/drawing/2014/main" id="{5155676C-BA45-804B-B538-8B0F8B96319E}"/>
                </a:ext>
              </a:extLst>
            </p:cNvPr>
            <p:cNvGrpSpPr/>
            <p:nvPr/>
          </p:nvGrpSpPr>
          <p:grpSpPr>
            <a:xfrm>
              <a:off x="5947912" y="2083343"/>
              <a:ext cx="407035" cy="540385"/>
              <a:chOff x="2956783" y="1174704"/>
              <a:chExt cx="460537" cy="674120"/>
            </a:xfrm>
          </p:grpSpPr>
          <p:sp>
            <p:nvSpPr>
              <p:cNvPr id="41" name="Prostokąt zaokrąglony 40">
                <a:extLst>
                  <a:ext uri="{FF2B5EF4-FFF2-40B4-BE49-F238E27FC236}">
                    <a16:creationId xmlns:a16="http://schemas.microsoft.com/office/drawing/2014/main" id="{B572125E-9A3A-0446-8FF5-5508FDACD860}"/>
                  </a:ext>
                </a:extLst>
              </p:cNvPr>
              <p:cNvSpPr/>
              <p:nvPr/>
            </p:nvSpPr>
            <p:spPr>
              <a:xfrm>
                <a:off x="3023527" y="1174704"/>
                <a:ext cx="340397" cy="64074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FBF50A9A-7B1A-0B43-9E22-23CD00A24A97}"/>
                  </a:ext>
                </a:extLst>
              </p:cNvPr>
              <p:cNvCxnSpPr/>
              <p:nvPr/>
            </p:nvCxnSpPr>
            <p:spPr>
              <a:xfrm>
                <a:off x="2956783" y="1848824"/>
                <a:ext cx="46053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a 50">
              <a:extLst>
                <a:ext uri="{FF2B5EF4-FFF2-40B4-BE49-F238E27FC236}">
                  <a16:creationId xmlns:a16="http://schemas.microsoft.com/office/drawing/2014/main" id="{C1066052-256B-154D-B0BA-6B816EE266B7}"/>
                </a:ext>
              </a:extLst>
            </p:cNvPr>
            <p:cNvGrpSpPr/>
            <p:nvPr/>
          </p:nvGrpSpPr>
          <p:grpSpPr>
            <a:xfrm>
              <a:off x="2752477" y="2340363"/>
              <a:ext cx="323850" cy="323850"/>
              <a:chOff x="2976806" y="707492"/>
              <a:chExt cx="567329" cy="507258"/>
            </a:xfrm>
          </p:grpSpPr>
          <p:sp>
            <p:nvSpPr>
              <p:cNvPr id="52" name="Prostokąt zaokrąglony 51">
                <a:extLst>
                  <a:ext uri="{FF2B5EF4-FFF2-40B4-BE49-F238E27FC236}">
                    <a16:creationId xmlns:a16="http://schemas.microsoft.com/office/drawing/2014/main" id="{FF6E617A-E2EA-2547-A921-19E5F8E6602F}"/>
                  </a:ext>
                </a:extLst>
              </p:cNvPr>
              <p:cNvSpPr/>
              <p:nvPr/>
            </p:nvSpPr>
            <p:spPr>
              <a:xfrm>
                <a:off x="2976806" y="707492"/>
                <a:ext cx="567329" cy="35374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sp>
            <p:nvSpPr>
              <p:cNvPr id="53" name="Prostokąt 52">
                <a:extLst>
                  <a:ext uri="{FF2B5EF4-FFF2-40B4-BE49-F238E27FC236}">
                    <a16:creationId xmlns:a16="http://schemas.microsoft.com/office/drawing/2014/main" id="{8C2F0650-08BB-B84D-B635-F4DBD6FECC28}"/>
                  </a:ext>
                </a:extLst>
              </p:cNvPr>
              <p:cNvSpPr/>
              <p:nvPr/>
            </p:nvSpPr>
            <p:spPr>
              <a:xfrm>
                <a:off x="3130319" y="1067912"/>
                <a:ext cx="280327" cy="1134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cxnSp>
            <p:nvCxnSpPr>
              <p:cNvPr id="54" name="Łącznik prosty 53">
                <a:extLst>
                  <a:ext uri="{FF2B5EF4-FFF2-40B4-BE49-F238E27FC236}">
                    <a16:creationId xmlns:a16="http://schemas.microsoft.com/office/drawing/2014/main" id="{EAC6400C-7EE4-7A4D-B303-FD4896728619}"/>
                  </a:ext>
                </a:extLst>
              </p:cNvPr>
              <p:cNvCxnSpPr/>
              <p:nvPr/>
            </p:nvCxnSpPr>
            <p:spPr>
              <a:xfrm>
                <a:off x="2976806" y="1214750"/>
                <a:ext cx="56732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12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Identyfikacja usługi w sieci – funkcjonalności w Internecie</a:t>
            </a:r>
          </a:p>
          <a:p>
            <a:r>
              <a:rPr lang="pl-PL" sz="2400" dirty="0"/>
              <a:t>Port – numer portu protokołu – 16 bitów, np. poczta 25, www 80</a:t>
            </a:r>
          </a:p>
          <a:p>
            <a:r>
              <a:rPr lang="pl-PL" sz="2400" dirty="0"/>
              <a:t>Działanie</a:t>
            </a:r>
          </a:p>
          <a:p>
            <a:pPr lvl="1"/>
            <a:r>
              <a:rPr lang="pl-PL" sz="2400" dirty="0"/>
              <a:t>Serwer rejestruje numer oferowanej usługi</a:t>
            </a:r>
          </a:p>
          <a:p>
            <a:pPr lvl="1"/>
            <a:r>
              <a:rPr lang="pl-PL" sz="2400" dirty="0"/>
              <a:t>Klient odwołując się do zdalnego serwera podaje numer portu usługi</a:t>
            </a:r>
          </a:p>
          <a:p>
            <a:pPr lvl="1"/>
            <a:r>
              <a:rPr lang="pl-PL" sz="2400" dirty="0"/>
              <a:t>Serwer na podstawie numeru portu wyznacza aplikację odpowiedzialną za wykonanie żądania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55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136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a 34">
            <a:extLst>
              <a:ext uri="{FF2B5EF4-FFF2-40B4-BE49-F238E27FC236}">
                <a16:creationId xmlns:a16="http://schemas.microsoft.com/office/drawing/2014/main" id="{72B6ABC3-3A7F-E543-8DFA-A2587594E764}"/>
              </a:ext>
            </a:extLst>
          </p:cNvPr>
          <p:cNvGrpSpPr/>
          <p:nvPr/>
        </p:nvGrpSpPr>
        <p:grpSpPr>
          <a:xfrm>
            <a:off x="361659" y="491954"/>
            <a:ext cx="8644611" cy="4042189"/>
            <a:chOff x="249694" y="323124"/>
            <a:chExt cx="8644611" cy="4042189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4651CBC2-1246-0043-A864-72C77A198CA2}"/>
                </a:ext>
              </a:extLst>
            </p:cNvPr>
            <p:cNvSpPr/>
            <p:nvPr/>
          </p:nvSpPr>
          <p:spPr>
            <a:xfrm>
              <a:off x="457200" y="620896"/>
              <a:ext cx="8008782" cy="3744417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10" name="Pole tekstowe 2">
              <a:extLst>
                <a:ext uri="{FF2B5EF4-FFF2-40B4-BE49-F238E27FC236}">
                  <a16:creationId xmlns:a16="http://schemas.microsoft.com/office/drawing/2014/main" id="{516DD62D-2F14-1845-BDAB-923CECDEE73F}"/>
                </a:ext>
              </a:extLst>
            </p:cNvPr>
            <p:cNvSpPr txBox="1"/>
            <p:nvPr/>
          </p:nvSpPr>
          <p:spPr>
            <a:xfrm>
              <a:off x="6208398" y="2542444"/>
              <a:ext cx="2685907" cy="116152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SERWER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IP: 213.186.88.113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MAC: </a:t>
              </a: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00-00-8A-0A-AA-21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80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ole tekstowe 51">
              <a:extLst>
                <a:ext uri="{FF2B5EF4-FFF2-40B4-BE49-F238E27FC236}">
                  <a16:creationId xmlns:a16="http://schemas.microsoft.com/office/drawing/2014/main" id="{49D45DF8-ADA2-C847-911B-3796D8B39301}"/>
                </a:ext>
              </a:extLst>
            </p:cNvPr>
            <p:cNvSpPr txBox="1"/>
            <p:nvPr/>
          </p:nvSpPr>
          <p:spPr>
            <a:xfrm>
              <a:off x="249694" y="2667638"/>
              <a:ext cx="2499038" cy="11510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KLIENT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IP: 192.168.1.4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MAC: </a:t>
              </a: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00-23-8B-36-A1-72</a:t>
              </a:r>
              <a:endPara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Port:  1777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Łącznik łamany 13">
              <a:extLst>
                <a:ext uri="{FF2B5EF4-FFF2-40B4-BE49-F238E27FC236}">
                  <a16:creationId xmlns:a16="http://schemas.microsoft.com/office/drawing/2014/main" id="{3FADC9B6-A2F4-CD46-BBE3-94D0DF9737C7}"/>
                </a:ext>
              </a:extLst>
            </p:cNvPr>
            <p:cNvCxnSpPr/>
            <p:nvPr/>
          </p:nvCxnSpPr>
          <p:spPr>
            <a:xfrm rot="5400000" flipH="1" flipV="1">
              <a:off x="3831828" y="683576"/>
              <a:ext cx="803628" cy="3265559"/>
            </a:xfrm>
            <a:prstGeom prst="bentConnector2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ze strzałką 14">
              <a:extLst>
                <a:ext uri="{FF2B5EF4-FFF2-40B4-BE49-F238E27FC236}">
                  <a16:creationId xmlns:a16="http://schemas.microsoft.com/office/drawing/2014/main" id="{766B8B76-1B4B-CA4A-8163-724A3003E2F8}"/>
                </a:ext>
              </a:extLst>
            </p:cNvPr>
            <p:cNvCxnSpPr/>
            <p:nvPr/>
          </p:nvCxnSpPr>
          <p:spPr>
            <a:xfrm>
              <a:off x="5866708" y="1914541"/>
              <a:ext cx="14734" cy="2246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ole tekstowe 8">
              <a:extLst>
                <a:ext uri="{FF2B5EF4-FFF2-40B4-BE49-F238E27FC236}">
                  <a16:creationId xmlns:a16="http://schemas.microsoft.com/office/drawing/2014/main" id="{D92BAB4B-54D5-6843-A1EB-99392CEE4CAB}"/>
                </a:ext>
              </a:extLst>
            </p:cNvPr>
            <p:cNvSpPr txBox="1"/>
            <p:nvPr/>
          </p:nvSpPr>
          <p:spPr>
            <a:xfrm>
              <a:off x="2976494" y="1995948"/>
              <a:ext cx="2224682" cy="32145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Proszę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stronę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WWW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ole tekstowe 1924">
              <a:extLst>
                <a:ext uri="{FF2B5EF4-FFF2-40B4-BE49-F238E27FC236}">
                  <a16:creationId xmlns:a16="http://schemas.microsoft.com/office/drawing/2014/main" id="{3BF35E7B-C623-7744-8B5D-5FD438885286}"/>
                </a:ext>
              </a:extLst>
            </p:cNvPr>
            <p:cNvSpPr txBox="1"/>
            <p:nvPr/>
          </p:nvSpPr>
          <p:spPr>
            <a:xfrm>
              <a:off x="3168340" y="3285436"/>
              <a:ext cx="1934464" cy="29916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Oto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Twoja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strona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Łącznik łamany 17">
              <a:extLst>
                <a:ext uri="{FF2B5EF4-FFF2-40B4-BE49-F238E27FC236}">
                  <a16:creationId xmlns:a16="http://schemas.microsoft.com/office/drawing/2014/main" id="{65E62307-3598-E24F-A8CB-BCE13917E9C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00668" y="3149847"/>
              <a:ext cx="3265755" cy="532226"/>
            </a:xfrm>
            <a:prstGeom prst="bentConnector3">
              <a:avLst>
                <a:gd name="adj1" fmla="val -7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22A6752D-E0EC-F14F-BC11-F943B9959208}"/>
                </a:ext>
              </a:extLst>
            </p:cNvPr>
            <p:cNvCxnSpPr/>
            <p:nvPr/>
          </p:nvCxnSpPr>
          <p:spPr>
            <a:xfrm flipV="1">
              <a:off x="2581108" y="3064429"/>
              <a:ext cx="0" cy="6176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2">
              <a:extLst>
                <a:ext uri="{FF2B5EF4-FFF2-40B4-BE49-F238E27FC236}">
                  <a16:creationId xmlns:a16="http://schemas.microsoft.com/office/drawing/2014/main" id="{9C32C3A7-A615-344A-AB68-034337847013}"/>
                </a:ext>
              </a:extLst>
            </p:cNvPr>
            <p:cNvSpPr txBox="1"/>
            <p:nvPr/>
          </p:nvSpPr>
          <p:spPr>
            <a:xfrm>
              <a:off x="2914292" y="323124"/>
              <a:ext cx="3997349" cy="153468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źródłowy: 1777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Port docelowy; 80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źródłowy: 192.168.1.4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Adres IP docelowy: 213.186.88.113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MAC źródłowy:00-23-8B-36-A1-72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Adres MAC docelowy: 00-00-8A-0A-AA-21</a:t>
              </a:r>
            </a:p>
            <a:p>
              <a:pPr>
                <a:spcAft>
                  <a:spcPts val="0"/>
                </a:spcAft>
              </a:pPr>
              <a:r>
                <a:rPr lang="pl-PL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l-PL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a 24">
              <a:extLst>
                <a:ext uri="{FF2B5EF4-FFF2-40B4-BE49-F238E27FC236}">
                  <a16:creationId xmlns:a16="http://schemas.microsoft.com/office/drawing/2014/main" id="{8DA084A3-ED1C-2E4D-814A-B010F826D334}"/>
                </a:ext>
              </a:extLst>
            </p:cNvPr>
            <p:cNvGrpSpPr/>
            <p:nvPr/>
          </p:nvGrpSpPr>
          <p:grpSpPr>
            <a:xfrm>
              <a:off x="2407533" y="2718170"/>
              <a:ext cx="323850" cy="323850"/>
              <a:chOff x="2976806" y="707492"/>
              <a:chExt cx="567329" cy="507258"/>
            </a:xfrm>
          </p:grpSpPr>
          <p:sp>
            <p:nvSpPr>
              <p:cNvPr id="26" name="Prostokąt zaokrąglony 25">
                <a:extLst>
                  <a:ext uri="{FF2B5EF4-FFF2-40B4-BE49-F238E27FC236}">
                    <a16:creationId xmlns:a16="http://schemas.microsoft.com/office/drawing/2014/main" id="{524077D4-9972-1246-91F2-13C51D8B8BB7}"/>
                  </a:ext>
                </a:extLst>
              </p:cNvPr>
              <p:cNvSpPr/>
              <p:nvPr/>
            </p:nvSpPr>
            <p:spPr>
              <a:xfrm>
                <a:off x="2976806" y="707492"/>
                <a:ext cx="567329" cy="353746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6A003043-CDA1-464C-9047-41A8EC0E796E}"/>
                  </a:ext>
                </a:extLst>
              </p:cNvPr>
              <p:cNvSpPr/>
              <p:nvPr/>
            </p:nvSpPr>
            <p:spPr>
              <a:xfrm>
                <a:off x="3130319" y="1067912"/>
                <a:ext cx="280327" cy="1134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85988DCF-44A6-EE45-9F13-172533D484E7}"/>
                  </a:ext>
                </a:extLst>
              </p:cNvPr>
              <p:cNvCxnSpPr/>
              <p:nvPr/>
            </p:nvCxnSpPr>
            <p:spPr>
              <a:xfrm>
                <a:off x="2976806" y="1214750"/>
                <a:ext cx="56732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a 28">
              <a:extLst>
                <a:ext uri="{FF2B5EF4-FFF2-40B4-BE49-F238E27FC236}">
                  <a16:creationId xmlns:a16="http://schemas.microsoft.com/office/drawing/2014/main" id="{9061DA10-11D3-7B4E-91DD-02819DBA6BA1}"/>
                </a:ext>
              </a:extLst>
            </p:cNvPr>
            <p:cNvGrpSpPr/>
            <p:nvPr/>
          </p:nvGrpSpPr>
          <p:grpSpPr>
            <a:xfrm>
              <a:off x="5633740" y="2565492"/>
              <a:ext cx="407035" cy="540385"/>
              <a:chOff x="2956783" y="1174704"/>
              <a:chExt cx="460537" cy="674120"/>
            </a:xfrm>
          </p:grpSpPr>
          <p:sp>
            <p:nvSpPr>
              <p:cNvPr id="30" name="Prostokąt zaokrąglony 29">
                <a:extLst>
                  <a:ext uri="{FF2B5EF4-FFF2-40B4-BE49-F238E27FC236}">
                    <a16:creationId xmlns:a16="http://schemas.microsoft.com/office/drawing/2014/main" id="{5D08E612-0980-DA4C-A1D3-825FD4A0245D}"/>
                  </a:ext>
                </a:extLst>
              </p:cNvPr>
              <p:cNvSpPr/>
              <p:nvPr/>
            </p:nvSpPr>
            <p:spPr>
              <a:xfrm>
                <a:off x="3023527" y="1174704"/>
                <a:ext cx="340397" cy="64074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/>
              </a:p>
            </p:txBody>
          </p:sp>
          <p:cxnSp>
            <p:nvCxnSpPr>
              <p:cNvPr id="31" name="Łącznik prosty 30">
                <a:extLst>
                  <a:ext uri="{FF2B5EF4-FFF2-40B4-BE49-F238E27FC236}">
                    <a16:creationId xmlns:a16="http://schemas.microsoft.com/office/drawing/2014/main" id="{19359B6B-4298-A84F-AEFB-0662BB53BAB6}"/>
                  </a:ext>
                </a:extLst>
              </p:cNvPr>
              <p:cNvCxnSpPr/>
              <p:nvPr/>
            </p:nvCxnSpPr>
            <p:spPr>
              <a:xfrm>
                <a:off x="2956783" y="1848824"/>
                <a:ext cx="46053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DBBA23D5-30D6-1043-9F9B-AE6445D19B91}"/>
                </a:ext>
              </a:extLst>
            </p:cNvPr>
            <p:cNvCxnSpPr/>
            <p:nvPr/>
          </p:nvCxnSpPr>
          <p:spPr>
            <a:xfrm>
              <a:off x="5874075" y="1942957"/>
              <a:ext cx="0" cy="622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EAA75C-1182-524A-B18E-E5CBA4E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6FD51F-678B-7644-81B6-9C20D5B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7197E0-B0EA-7B4C-A110-D69F4D1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56</a:t>
            </a:fld>
            <a:endParaRPr lang="pl-PL" dirty="0"/>
          </a:p>
        </p:txBody>
      </p:sp>
      <p:sp>
        <p:nvSpPr>
          <p:cNvPr id="21" name="Pole tekstowe 1929">
            <a:extLst>
              <a:ext uri="{FF2B5EF4-FFF2-40B4-BE49-F238E27FC236}">
                <a16:creationId xmlns:a16="http://schemas.microsoft.com/office/drawing/2014/main" id="{0E4D30A8-B950-574E-B1E9-AB6B87EBF161}"/>
              </a:ext>
            </a:extLst>
          </p:cNvPr>
          <p:cNvSpPr txBox="1"/>
          <p:nvPr/>
        </p:nvSpPr>
        <p:spPr>
          <a:xfrm>
            <a:off x="2788852" y="3886426"/>
            <a:ext cx="4084989" cy="156661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l-PL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Adres IP źródłowy:213.186.88.113</a:t>
            </a:r>
          </a:p>
          <a:p>
            <a:pPr>
              <a:spcAft>
                <a:spcPts val="0"/>
              </a:spcAft>
            </a:pPr>
            <a:r>
              <a:rPr lang="pl-PL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Adres IP docelowy: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192.168.1.4</a:t>
            </a:r>
            <a:endParaRPr lang="pl-PL" sz="16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źródłowy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80</a:t>
            </a:r>
            <a:endParaRPr lang="pl-PL" sz="16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docelowy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 1777</a:t>
            </a:r>
          </a:p>
          <a:p>
            <a:pPr>
              <a:spcAft>
                <a:spcPts val="0"/>
              </a:spcAft>
            </a:pPr>
            <a:r>
              <a:rPr lang="pl-PL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Adres MAC źródłowy: 00-00-8A-0A-AA-21</a:t>
            </a:r>
          </a:p>
          <a:p>
            <a:pPr>
              <a:spcAft>
                <a:spcPts val="0"/>
              </a:spcAft>
            </a:pPr>
            <a:r>
              <a:rPr lang="pl-PL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Adres MAC docelowy: 00-23-8B-36-A1-72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endParaRPr lang="pl-PL" sz="16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16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31288265-AA16-1641-8220-84638CF5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67529"/>
              </p:ext>
            </p:extLst>
          </p:nvPr>
        </p:nvGraphicFramePr>
        <p:xfrm>
          <a:off x="107504" y="5468709"/>
          <a:ext cx="8928992" cy="80377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86443">
                  <a:extLst>
                    <a:ext uri="{9D8B030D-6E8A-4147-A177-3AD203B41FA5}">
                      <a16:colId xmlns:a16="http://schemas.microsoft.com/office/drawing/2014/main" val="316529798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08387445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5676455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20640699"/>
                    </a:ext>
                  </a:extLst>
                </a:gridCol>
                <a:gridCol w="1104193">
                  <a:extLst>
                    <a:ext uri="{9D8B030D-6E8A-4147-A177-3AD203B41FA5}">
                      <a16:colId xmlns:a16="http://schemas.microsoft.com/office/drawing/2014/main" val="3841184414"/>
                    </a:ext>
                  </a:extLst>
                </a:gridCol>
                <a:gridCol w="1113820">
                  <a:extLst>
                    <a:ext uri="{9D8B030D-6E8A-4147-A177-3AD203B41FA5}">
                      <a16:colId xmlns:a16="http://schemas.microsoft.com/office/drawing/2014/main" val="2385639065"/>
                    </a:ext>
                  </a:extLst>
                </a:gridCol>
              </a:tblGrid>
              <a:tr h="502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Adres MAC docelowy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Adres MAC źródłowy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Adres IP docelowy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Adres IP źródłowy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>
                          <a:effectLst/>
                        </a:rPr>
                        <a:t>Port docelowy</a:t>
                      </a:r>
                      <a:endParaRPr lang="pl-PL" sz="16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kern="1400" dirty="0">
                          <a:effectLst/>
                        </a:rPr>
                        <a:t>Port źródłowy</a:t>
                      </a:r>
                      <a:endParaRPr lang="pl-PL" sz="16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077090"/>
                  </a:ext>
                </a:extLst>
              </a:tr>
              <a:tr h="300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b="0" dirty="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00-00-8A-0A-AA-21</a:t>
                      </a:r>
                      <a:endParaRPr lang="pl-PL" sz="1600" b="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b="0" dirty="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00-23-8B-36-A1-72</a:t>
                      </a:r>
                      <a:endParaRPr lang="pl-PL" sz="1600" b="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213.186.88.113</a:t>
                      </a:r>
                      <a:endParaRPr lang="pl-PL" sz="1600" b="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192.168.1.4</a:t>
                      </a:r>
                      <a:endParaRPr lang="pl-PL" sz="1600" b="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b="0" kern="1400" dirty="0">
                          <a:effectLst/>
                        </a:rPr>
                        <a:t>80</a:t>
                      </a:r>
                      <a:endParaRPr lang="pl-PL" sz="1600" b="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pl-PL" sz="1600" b="0" kern="1400" dirty="0">
                          <a:effectLst/>
                        </a:rPr>
                        <a:t>1777</a:t>
                      </a:r>
                      <a:endParaRPr lang="pl-PL" sz="1600" b="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144890"/>
                  </a:ext>
                </a:extLst>
              </a:tr>
            </a:tbl>
          </a:graphicData>
        </a:graphic>
      </p:graphicFrame>
      <p:sp>
        <p:nvSpPr>
          <p:cNvPr id="2" name="Prostokąt 1">
            <a:extLst>
              <a:ext uri="{FF2B5EF4-FFF2-40B4-BE49-F238E27FC236}">
                <a16:creationId xmlns:a16="http://schemas.microsoft.com/office/drawing/2014/main" id="{2DBCDDEA-D2E8-2B4B-A4D4-735B9C9BF1BB}"/>
              </a:ext>
            </a:extLst>
          </p:cNvPr>
          <p:cNvSpPr/>
          <p:nvPr/>
        </p:nvSpPr>
        <p:spPr>
          <a:xfrm>
            <a:off x="241714" y="617168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Kompletna ramka</a:t>
            </a:r>
            <a:endParaRPr lang="pl-PL" altLang="pl-PL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9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0146C3-3B9E-7F4F-B2B3-59B5810D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A4353F-DC48-6543-9D25-8754CD07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0739C7-4573-5E48-A0A4-CFC21BD9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57</a:t>
            </a:fld>
            <a:endParaRPr lang="pl-PL" dirty="0"/>
          </a:p>
        </p:txBody>
      </p:sp>
      <p:grpSp>
        <p:nvGrpSpPr>
          <p:cNvPr id="7" name="Kanwa 53">
            <a:extLst>
              <a:ext uri="{FF2B5EF4-FFF2-40B4-BE49-F238E27FC236}">
                <a16:creationId xmlns:a16="http://schemas.microsoft.com/office/drawing/2014/main" id="{23684A09-2DA4-FF4F-B371-65A4CD94779E}"/>
              </a:ext>
            </a:extLst>
          </p:cNvPr>
          <p:cNvGrpSpPr/>
          <p:nvPr/>
        </p:nvGrpSpPr>
        <p:grpSpPr>
          <a:xfrm>
            <a:off x="251520" y="332655"/>
            <a:ext cx="8640960" cy="6388819"/>
            <a:chOff x="0" y="0"/>
            <a:chExt cx="5848985" cy="4631055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F4DD92F2-EA72-3246-8A3C-3CE8FB297102}"/>
                </a:ext>
              </a:extLst>
            </p:cNvPr>
            <p:cNvSpPr/>
            <p:nvPr/>
          </p:nvSpPr>
          <p:spPr>
            <a:xfrm>
              <a:off x="0" y="0"/>
              <a:ext cx="5848985" cy="4631055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AD7915E2-DCBB-D642-B09D-03699DDD8E92}"/>
                </a:ext>
              </a:extLst>
            </p:cNvPr>
            <p:cNvGrpSpPr/>
            <p:nvPr/>
          </p:nvGrpSpPr>
          <p:grpSpPr>
            <a:xfrm>
              <a:off x="503249" y="243334"/>
              <a:ext cx="5130123" cy="4179147"/>
              <a:chOff x="244653" y="96543"/>
              <a:chExt cx="5130123" cy="4179147"/>
            </a:xfrm>
          </p:grpSpPr>
          <p:sp>
            <p:nvSpPr>
              <p:cNvPr id="10" name="Pole tekstowe 51">
                <a:extLst>
                  <a:ext uri="{FF2B5EF4-FFF2-40B4-BE49-F238E27FC236}">
                    <a16:creationId xmlns:a16="http://schemas.microsoft.com/office/drawing/2014/main" id="{49D45DF8-ADA2-C847-911B-3796D8B39301}"/>
                  </a:ext>
                </a:extLst>
              </p:cNvPr>
              <p:cNvSpPr txBox="1"/>
              <p:nvPr/>
            </p:nvSpPr>
            <p:spPr>
              <a:xfrm>
                <a:off x="878726" y="96543"/>
                <a:ext cx="1909104" cy="90738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KLIENT www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192.168.1.4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00-23-8B-36-A1-72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Port:  1777 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Brama: 192.168.1.1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upa 10">
                <a:extLst>
                  <a:ext uri="{FF2B5EF4-FFF2-40B4-BE49-F238E27FC236}">
                    <a16:creationId xmlns:a16="http://schemas.microsoft.com/office/drawing/2014/main" id="{58A09CB0-F5F6-2A49-B6BA-82CB2E21ABE9}"/>
                  </a:ext>
                </a:extLst>
              </p:cNvPr>
              <p:cNvGrpSpPr/>
              <p:nvPr/>
            </p:nvGrpSpPr>
            <p:grpSpPr>
              <a:xfrm>
                <a:off x="4133068" y="1047999"/>
                <a:ext cx="1241708" cy="2332320"/>
                <a:chOff x="3688254" y="484802"/>
                <a:chExt cx="1241708" cy="2332320"/>
              </a:xfrm>
            </p:grpSpPr>
            <p:sp>
              <p:nvSpPr>
                <p:cNvPr id="55" name="Pole tekstowe 57">
                  <a:extLst>
                    <a:ext uri="{FF2B5EF4-FFF2-40B4-BE49-F238E27FC236}">
                      <a16:creationId xmlns:a16="http://schemas.microsoft.com/office/drawing/2014/main" id="{1FB34164-19F7-9F43-B433-53468F49F119}"/>
                    </a:ext>
                  </a:extLst>
                </p:cNvPr>
                <p:cNvSpPr txBox="1"/>
                <p:nvPr/>
              </p:nvSpPr>
              <p:spPr>
                <a:xfrm>
                  <a:off x="3688254" y="2584077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l-PL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FIZYCZNA</a:t>
                  </a:r>
                </a:p>
              </p:txBody>
            </p:sp>
            <p:sp>
              <p:nvSpPr>
                <p:cNvPr id="56" name="Pole tekstowe 57">
                  <a:extLst>
                    <a:ext uri="{FF2B5EF4-FFF2-40B4-BE49-F238E27FC236}">
                      <a16:creationId xmlns:a16="http://schemas.microsoft.com/office/drawing/2014/main" id="{C9685D51-EB3D-3744-A0D6-FFF295C561CE}"/>
                    </a:ext>
                  </a:extLst>
                </p:cNvPr>
                <p:cNvSpPr txBox="1"/>
                <p:nvPr/>
              </p:nvSpPr>
              <p:spPr>
                <a:xfrm>
                  <a:off x="3688537" y="2233988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ŁĄCZA DANYCH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Pole tekstowe 57">
                  <a:extLst>
                    <a:ext uri="{FF2B5EF4-FFF2-40B4-BE49-F238E27FC236}">
                      <a16:creationId xmlns:a16="http://schemas.microsoft.com/office/drawing/2014/main" id="{2320ED4D-B13E-944A-A746-1B27CCF7BB98}"/>
                    </a:ext>
                  </a:extLst>
                </p:cNvPr>
                <p:cNvSpPr txBox="1"/>
                <p:nvPr/>
              </p:nvSpPr>
              <p:spPr>
                <a:xfrm>
                  <a:off x="3688537" y="1884123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l-PL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SIECI</a:t>
                  </a:r>
                </a:p>
              </p:txBody>
            </p:sp>
            <p:sp>
              <p:nvSpPr>
                <p:cNvPr id="58" name="Pole tekstowe 57">
                  <a:extLst>
                    <a:ext uri="{FF2B5EF4-FFF2-40B4-BE49-F238E27FC236}">
                      <a16:creationId xmlns:a16="http://schemas.microsoft.com/office/drawing/2014/main" id="{737A006A-FD96-0646-BD65-1BF612E6DA9B}"/>
                    </a:ext>
                  </a:extLst>
                </p:cNvPr>
                <p:cNvSpPr txBox="1"/>
                <p:nvPr/>
              </p:nvSpPr>
              <p:spPr>
                <a:xfrm>
                  <a:off x="3688537" y="1534358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l-PL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TRANSPORTU</a:t>
                  </a:r>
                </a:p>
              </p:txBody>
            </p:sp>
            <p:sp>
              <p:nvSpPr>
                <p:cNvPr id="59" name="Pole tekstowe 57">
                  <a:extLst>
                    <a:ext uri="{FF2B5EF4-FFF2-40B4-BE49-F238E27FC236}">
                      <a16:creationId xmlns:a16="http://schemas.microsoft.com/office/drawing/2014/main" id="{43FCD93B-6D88-7447-A611-F485B86E49F2}"/>
                    </a:ext>
                  </a:extLst>
                </p:cNvPr>
                <p:cNvSpPr txBox="1"/>
                <p:nvPr/>
              </p:nvSpPr>
              <p:spPr>
                <a:xfrm>
                  <a:off x="3688537" y="1184812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l-PL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SESJI</a:t>
                  </a:r>
                </a:p>
              </p:txBody>
            </p:sp>
            <p:sp>
              <p:nvSpPr>
                <p:cNvPr id="60" name="Pole tekstowe 57">
                  <a:extLst>
                    <a:ext uri="{FF2B5EF4-FFF2-40B4-BE49-F238E27FC236}">
                      <a16:creationId xmlns:a16="http://schemas.microsoft.com/office/drawing/2014/main" id="{2C493AB7-EE25-3E40-8019-0182E83836CC}"/>
                    </a:ext>
                  </a:extLst>
                </p:cNvPr>
                <p:cNvSpPr txBox="1"/>
                <p:nvPr/>
              </p:nvSpPr>
              <p:spPr>
                <a:xfrm>
                  <a:off x="3688537" y="834988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l-PL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PREZENTACJI</a:t>
                  </a:r>
                </a:p>
              </p:txBody>
            </p:sp>
            <p:sp>
              <p:nvSpPr>
                <p:cNvPr id="61" name="Pole tekstowe 57">
                  <a:extLst>
                    <a:ext uri="{FF2B5EF4-FFF2-40B4-BE49-F238E27FC236}">
                      <a16:creationId xmlns:a16="http://schemas.microsoft.com/office/drawing/2014/main" id="{C3BA1F7E-64EA-7D41-BC7D-5F3197AF8D54}"/>
                    </a:ext>
                  </a:extLst>
                </p:cNvPr>
                <p:cNvSpPr txBox="1"/>
                <p:nvPr/>
              </p:nvSpPr>
              <p:spPr>
                <a:xfrm>
                  <a:off x="3688537" y="484802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pl-PL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APLIKACJI</a:t>
                  </a:r>
                </a:p>
              </p:txBody>
            </p:sp>
          </p:grpSp>
          <p:grpSp>
            <p:nvGrpSpPr>
              <p:cNvPr id="12" name="Grupa 11">
                <a:extLst>
                  <a:ext uri="{FF2B5EF4-FFF2-40B4-BE49-F238E27FC236}">
                    <a16:creationId xmlns:a16="http://schemas.microsoft.com/office/drawing/2014/main" id="{39B1B317-2021-9C4E-BD1D-B23E6B8A3D14}"/>
                  </a:ext>
                </a:extLst>
              </p:cNvPr>
              <p:cNvGrpSpPr/>
              <p:nvPr/>
            </p:nvGrpSpPr>
            <p:grpSpPr>
              <a:xfrm>
                <a:off x="244653" y="1047996"/>
                <a:ext cx="1241425" cy="2331720"/>
                <a:chOff x="0" y="0"/>
                <a:chExt cx="1241708" cy="2332320"/>
              </a:xfrm>
            </p:grpSpPr>
            <p:sp>
              <p:nvSpPr>
                <p:cNvPr id="48" name="Pole tekstowe 57">
                  <a:extLst>
                    <a:ext uri="{FF2B5EF4-FFF2-40B4-BE49-F238E27FC236}">
                      <a16:creationId xmlns:a16="http://schemas.microsoft.com/office/drawing/2014/main" id="{D626C5DB-5E05-9C42-A76D-3D6EF34EAB4A}"/>
                    </a:ext>
                  </a:extLst>
                </p:cNvPr>
                <p:cNvSpPr txBox="1"/>
                <p:nvPr/>
              </p:nvSpPr>
              <p:spPr>
                <a:xfrm>
                  <a:off x="0" y="2099275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FIZYCZNA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Pole tekstowe 57">
                  <a:extLst>
                    <a:ext uri="{FF2B5EF4-FFF2-40B4-BE49-F238E27FC236}">
                      <a16:creationId xmlns:a16="http://schemas.microsoft.com/office/drawing/2014/main" id="{114E3147-2D43-B243-BAE4-6067D4CB1DE0}"/>
                    </a:ext>
                  </a:extLst>
                </p:cNvPr>
                <p:cNvSpPr txBox="1"/>
                <p:nvPr/>
              </p:nvSpPr>
              <p:spPr>
                <a:xfrm>
                  <a:off x="283" y="1749186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ŁĄCZA DANYCH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Pole tekstowe 57">
                  <a:extLst>
                    <a:ext uri="{FF2B5EF4-FFF2-40B4-BE49-F238E27FC236}">
                      <a16:creationId xmlns:a16="http://schemas.microsoft.com/office/drawing/2014/main" id="{D6059DC5-9548-EE4C-924A-AAF698F193EE}"/>
                    </a:ext>
                  </a:extLst>
                </p:cNvPr>
                <p:cNvSpPr txBox="1"/>
                <p:nvPr/>
              </p:nvSpPr>
              <p:spPr>
                <a:xfrm>
                  <a:off x="283" y="1399321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SIECI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Pole tekstowe 57">
                  <a:extLst>
                    <a:ext uri="{FF2B5EF4-FFF2-40B4-BE49-F238E27FC236}">
                      <a16:creationId xmlns:a16="http://schemas.microsoft.com/office/drawing/2014/main" id="{052D2673-4EE3-2C4E-A039-D96B08C14FD2}"/>
                    </a:ext>
                  </a:extLst>
                </p:cNvPr>
                <p:cNvSpPr txBox="1"/>
                <p:nvPr/>
              </p:nvSpPr>
              <p:spPr>
                <a:xfrm>
                  <a:off x="283" y="1049556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TRANSPORTU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Pole tekstowe 57">
                  <a:extLst>
                    <a:ext uri="{FF2B5EF4-FFF2-40B4-BE49-F238E27FC236}">
                      <a16:creationId xmlns:a16="http://schemas.microsoft.com/office/drawing/2014/main" id="{32F41B2D-BAFA-D94B-8F01-32431CE628EE}"/>
                    </a:ext>
                  </a:extLst>
                </p:cNvPr>
                <p:cNvSpPr txBox="1"/>
                <p:nvPr/>
              </p:nvSpPr>
              <p:spPr>
                <a:xfrm>
                  <a:off x="283" y="700010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SESJI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Pole tekstowe 57">
                  <a:extLst>
                    <a:ext uri="{FF2B5EF4-FFF2-40B4-BE49-F238E27FC236}">
                      <a16:creationId xmlns:a16="http://schemas.microsoft.com/office/drawing/2014/main" id="{1CB6CFC8-E9BF-AE4E-A781-9EEE5C40CEA4}"/>
                    </a:ext>
                  </a:extLst>
                </p:cNvPr>
                <p:cNvSpPr txBox="1"/>
                <p:nvPr/>
              </p:nvSpPr>
              <p:spPr>
                <a:xfrm>
                  <a:off x="283" y="350186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PREZENTACJI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Pole tekstowe 57">
                  <a:extLst>
                    <a:ext uri="{FF2B5EF4-FFF2-40B4-BE49-F238E27FC236}">
                      <a16:creationId xmlns:a16="http://schemas.microsoft.com/office/drawing/2014/main" id="{7DFAF003-9323-5E40-A379-DCC5B758F0C8}"/>
                    </a:ext>
                  </a:extLst>
                </p:cNvPr>
                <p:cNvSpPr txBox="1"/>
                <p:nvPr/>
              </p:nvSpPr>
              <p:spPr>
                <a:xfrm>
                  <a:off x="283" y="0"/>
                  <a:ext cx="1241425" cy="23304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APLIKACJI</a:t>
                  </a:r>
                  <a:endPara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Łącznik prosty ze strzałką 12">
                <a:extLst>
                  <a:ext uri="{FF2B5EF4-FFF2-40B4-BE49-F238E27FC236}">
                    <a16:creationId xmlns:a16="http://schemas.microsoft.com/office/drawing/2014/main" id="{3CF88C04-2538-D444-89BD-356659DF575F}"/>
                  </a:ext>
                </a:extLst>
              </p:cNvPr>
              <p:cNvCxnSpPr/>
              <p:nvPr/>
            </p:nvCxnSpPr>
            <p:spPr>
              <a:xfrm flipH="1">
                <a:off x="578586" y="817326"/>
                <a:ext cx="1" cy="2749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Łącznik prosty ze strzałką 13">
                <a:extLst>
                  <a:ext uri="{FF2B5EF4-FFF2-40B4-BE49-F238E27FC236}">
                    <a16:creationId xmlns:a16="http://schemas.microsoft.com/office/drawing/2014/main" id="{949917D2-A0CB-1941-9612-900398B04DD4}"/>
                  </a:ext>
                </a:extLst>
              </p:cNvPr>
              <p:cNvCxnSpPr/>
              <p:nvPr/>
            </p:nvCxnSpPr>
            <p:spPr>
              <a:xfrm flipV="1">
                <a:off x="4936465" y="930781"/>
                <a:ext cx="0" cy="2635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Pole tekstowe 51">
                <a:extLst>
                  <a:ext uri="{FF2B5EF4-FFF2-40B4-BE49-F238E27FC236}">
                    <a16:creationId xmlns:a16="http://schemas.microsoft.com/office/drawing/2014/main" id="{49D45DF8-ADA2-C847-911B-3796D8B39301}"/>
                  </a:ext>
                </a:extLst>
              </p:cNvPr>
              <p:cNvSpPr txBox="1"/>
              <p:nvPr/>
            </p:nvSpPr>
            <p:spPr>
              <a:xfrm>
                <a:off x="3051879" y="116522"/>
                <a:ext cx="1688553" cy="867034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b="1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SERWER www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213.186.88.113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00-00-8A-0A-AA-21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Port:  80 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Brama: 213.186.88.100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Pole tekstowe 3848">
                <a:extLst>
                  <a:ext uri="{FF2B5EF4-FFF2-40B4-BE49-F238E27FC236}">
                    <a16:creationId xmlns:a16="http://schemas.microsoft.com/office/drawing/2014/main" id="{ED5F914D-8BDB-274A-87A8-32D238CB2638}"/>
                  </a:ext>
                </a:extLst>
              </p:cNvPr>
              <p:cNvSpPr txBox="1"/>
              <p:nvPr/>
            </p:nvSpPr>
            <p:spPr>
              <a:xfrm>
                <a:off x="979054" y="3564883"/>
                <a:ext cx="1641915" cy="41978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192.168.1.1</a:t>
                </a:r>
              </a:p>
              <a:p>
                <a:pPr>
                  <a:spcAft>
                    <a:spcPts val="0"/>
                  </a:spcAft>
                </a:pPr>
                <a:r>
                  <a: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00-21-11-B1-A1-32</a:t>
                </a:r>
              </a:p>
            </p:txBody>
          </p:sp>
          <p:sp>
            <p:nvSpPr>
              <p:cNvPr id="17" name="Pole tekstowe 3848">
                <a:extLst>
                  <a:ext uri="{FF2B5EF4-FFF2-40B4-BE49-F238E27FC236}">
                    <a16:creationId xmlns:a16="http://schemas.microsoft.com/office/drawing/2014/main" id="{FE60D657-C7C9-1648-B632-EB5268BFEE2B}"/>
                  </a:ext>
                </a:extLst>
              </p:cNvPr>
              <p:cNvSpPr txBox="1"/>
              <p:nvPr/>
            </p:nvSpPr>
            <p:spPr>
              <a:xfrm>
                <a:off x="3392849" y="3575850"/>
                <a:ext cx="1641475" cy="41973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213.186.88.100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00-A!-A1-B1-00-22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Łącznik łamany 17">
                <a:extLst>
                  <a:ext uri="{FF2B5EF4-FFF2-40B4-BE49-F238E27FC236}">
                    <a16:creationId xmlns:a16="http://schemas.microsoft.com/office/drawing/2014/main" id="{A0B56800-67FF-194A-8323-D697F40E90B2}"/>
                  </a:ext>
                </a:extLst>
              </p:cNvPr>
              <p:cNvCxnSpPr>
                <a:endCxn id="32" idx="2"/>
              </p:cNvCxnSpPr>
              <p:nvPr/>
            </p:nvCxnSpPr>
            <p:spPr>
              <a:xfrm>
                <a:off x="578587" y="3888032"/>
                <a:ext cx="513932" cy="210703"/>
              </a:xfrm>
              <a:prstGeom prst="bentConnector3">
                <a:avLst>
                  <a:gd name="adj1" fmla="val 64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FF9A41DC-608F-7B4F-BF2F-156074CF6321}"/>
                  </a:ext>
                </a:extLst>
              </p:cNvPr>
              <p:cNvCxnSpPr/>
              <p:nvPr/>
            </p:nvCxnSpPr>
            <p:spPr>
              <a:xfrm>
                <a:off x="1416369" y="4118209"/>
                <a:ext cx="2184669" cy="3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Łącznik łamany 19">
                <a:extLst>
                  <a:ext uri="{FF2B5EF4-FFF2-40B4-BE49-F238E27FC236}">
                    <a16:creationId xmlns:a16="http://schemas.microsoft.com/office/drawing/2014/main" id="{792291F8-7C44-0245-A782-DEA0D21C0E32}"/>
                  </a:ext>
                </a:extLst>
              </p:cNvPr>
              <p:cNvCxnSpPr>
                <a:endCxn id="45" idx="4"/>
              </p:cNvCxnSpPr>
              <p:nvPr/>
            </p:nvCxnSpPr>
            <p:spPr>
              <a:xfrm flipV="1">
                <a:off x="3938237" y="3867052"/>
                <a:ext cx="990818" cy="25500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a 20">
                <a:extLst>
                  <a:ext uri="{FF2B5EF4-FFF2-40B4-BE49-F238E27FC236}">
                    <a16:creationId xmlns:a16="http://schemas.microsoft.com/office/drawing/2014/main" id="{C3BB9B14-11A3-A040-9E88-9B794672DF40}"/>
                  </a:ext>
                </a:extLst>
              </p:cNvPr>
              <p:cNvGrpSpPr/>
              <p:nvPr/>
            </p:nvGrpSpPr>
            <p:grpSpPr>
              <a:xfrm>
                <a:off x="4767130" y="3543552"/>
                <a:ext cx="323850" cy="323850"/>
                <a:chOff x="0" y="0"/>
                <a:chExt cx="323850" cy="323850"/>
              </a:xfrm>
            </p:grpSpPr>
            <p:sp>
              <p:nvSpPr>
                <p:cNvPr id="45" name="Owal 44">
                  <a:extLst>
                    <a:ext uri="{FF2B5EF4-FFF2-40B4-BE49-F238E27FC236}">
                      <a16:creationId xmlns:a16="http://schemas.microsoft.com/office/drawing/2014/main" id="{1A84449B-D62F-D942-A667-40215908778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3850" cy="3238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46" name="Łącznik prosty ze strzałką 45">
                  <a:extLst>
                    <a:ext uri="{FF2B5EF4-FFF2-40B4-BE49-F238E27FC236}">
                      <a16:creationId xmlns:a16="http://schemas.microsoft.com/office/drawing/2014/main" id="{0834EC2F-DF93-934D-917D-9281EB1905D0}"/>
                    </a:ext>
                  </a:extLst>
                </p:cNvPr>
                <p:cNvCxnSpPr/>
                <p:nvPr/>
              </p:nvCxnSpPr>
              <p:spPr>
                <a:xfrm>
                  <a:off x="68616" y="106374"/>
                  <a:ext cx="19857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Łącznik prosty ze strzałką 46">
                  <a:extLst>
                    <a:ext uri="{FF2B5EF4-FFF2-40B4-BE49-F238E27FC236}">
                      <a16:creationId xmlns:a16="http://schemas.microsoft.com/office/drawing/2014/main" id="{CD606BF6-7E5B-7E45-B0E5-57BF8C306F40}"/>
                    </a:ext>
                  </a:extLst>
                </p:cNvPr>
                <p:cNvCxnSpPr/>
                <p:nvPr/>
              </p:nvCxnSpPr>
              <p:spPr>
                <a:xfrm flipH="1">
                  <a:off x="54583" y="212748"/>
                  <a:ext cx="21261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upa 21">
                <a:extLst>
                  <a:ext uri="{FF2B5EF4-FFF2-40B4-BE49-F238E27FC236}">
                    <a16:creationId xmlns:a16="http://schemas.microsoft.com/office/drawing/2014/main" id="{D38B0DAF-61DF-8A40-B1C2-4BA994F34011}"/>
                  </a:ext>
                </a:extLst>
              </p:cNvPr>
              <p:cNvGrpSpPr/>
              <p:nvPr/>
            </p:nvGrpSpPr>
            <p:grpSpPr>
              <a:xfrm>
                <a:off x="425074" y="3564885"/>
                <a:ext cx="323850" cy="323850"/>
                <a:chOff x="0" y="0"/>
                <a:chExt cx="323850" cy="323850"/>
              </a:xfrm>
            </p:grpSpPr>
            <p:sp>
              <p:nvSpPr>
                <p:cNvPr id="42" name="Owal 41">
                  <a:extLst>
                    <a:ext uri="{FF2B5EF4-FFF2-40B4-BE49-F238E27FC236}">
                      <a16:creationId xmlns:a16="http://schemas.microsoft.com/office/drawing/2014/main" id="{056A8BDD-0F12-3A45-A6AE-2C0EC835A92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3850" cy="3238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43" name="Łącznik prosty ze strzałką 42">
                  <a:extLst>
                    <a:ext uri="{FF2B5EF4-FFF2-40B4-BE49-F238E27FC236}">
                      <a16:creationId xmlns:a16="http://schemas.microsoft.com/office/drawing/2014/main" id="{8A201332-DCB9-FB47-83DC-EB7591B14C53}"/>
                    </a:ext>
                  </a:extLst>
                </p:cNvPr>
                <p:cNvCxnSpPr/>
                <p:nvPr/>
              </p:nvCxnSpPr>
              <p:spPr>
                <a:xfrm>
                  <a:off x="68616" y="106374"/>
                  <a:ext cx="19857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Łącznik prosty ze strzałką 43">
                  <a:extLst>
                    <a:ext uri="{FF2B5EF4-FFF2-40B4-BE49-F238E27FC236}">
                      <a16:creationId xmlns:a16="http://schemas.microsoft.com/office/drawing/2014/main" id="{EF8EAD10-84C2-3F40-8D76-81D795EDAC10}"/>
                    </a:ext>
                  </a:extLst>
                </p:cNvPr>
                <p:cNvCxnSpPr/>
                <p:nvPr/>
              </p:nvCxnSpPr>
              <p:spPr>
                <a:xfrm flipH="1">
                  <a:off x="54583" y="212748"/>
                  <a:ext cx="21261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C53750FB-D67F-FF4A-8851-7F88C7FF15C3}"/>
                  </a:ext>
                </a:extLst>
              </p:cNvPr>
              <p:cNvGrpSpPr/>
              <p:nvPr/>
            </p:nvGrpSpPr>
            <p:grpSpPr>
              <a:xfrm>
                <a:off x="3614387" y="3951840"/>
                <a:ext cx="323850" cy="323850"/>
                <a:chOff x="0" y="0"/>
                <a:chExt cx="972000" cy="972000"/>
              </a:xfrm>
            </p:grpSpPr>
            <p:sp>
              <p:nvSpPr>
                <p:cNvPr id="37" name="Owal 36">
                  <a:extLst>
                    <a:ext uri="{FF2B5EF4-FFF2-40B4-BE49-F238E27FC236}">
                      <a16:creationId xmlns:a16="http://schemas.microsoft.com/office/drawing/2014/main" id="{380C859B-3F06-3C46-9AC5-18E55D03BAF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2000" cy="972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38" name="Łącznik prosty ze strzałką 37">
                  <a:extLst>
                    <a:ext uri="{FF2B5EF4-FFF2-40B4-BE49-F238E27FC236}">
                      <a16:creationId xmlns:a16="http://schemas.microsoft.com/office/drawing/2014/main" id="{B42EC731-00BB-0E4E-B698-D73C80EB0AFE}"/>
                    </a:ext>
                  </a:extLst>
                </p:cNvPr>
                <p:cNvCxnSpPr/>
                <p:nvPr/>
              </p:nvCxnSpPr>
              <p:spPr>
                <a:xfrm rot="5400000">
                  <a:off x="313699" y="252951"/>
                  <a:ext cx="35999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ze strzałką 38">
                  <a:extLst>
                    <a:ext uri="{FF2B5EF4-FFF2-40B4-BE49-F238E27FC236}">
                      <a16:creationId xmlns:a16="http://schemas.microsoft.com/office/drawing/2014/main" id="{C01E9990-FFCB-E749-8AFC-47870B087C09}"/>
                    </a:ext>
                  </a:extLst>
                </p:cNvPr>
                <p:cNvCxnSpPr/>
                <p:nvPr/>
              </p:nvCxnSpPr>
              <p:spPr>
                <a:xfrm>
                  <a:off x="72979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ze strzałką 39">
                  <a:extLst>
                    <a:ext uri="{FF2B5EF4-FFF2-40B4-BE49-F238E27FC236}">
                      <a16:creationId xmlns:a16="http://schemas.microsoft.com/office/drawing/2014/main" id="{EF8E9B1E-DD17-5B41-821E-8B332664601B}"/>
                    </a:ext>
                  </a:extLst>
                </p:cNvPr>
                <p:cNvCxnSpPr/>
                <p:nvPr/>
              </p:nvCxnSpPr>
              <p:spPr>
                <a:xfrm rot="16200000">
                  <a:off x="313993" y="724175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ze strzałką 40">
                  <a:extLst>
                    <a:ext uri="{FF2B5EF4-FFF2-40B4-BE49-F238E27FC236}">
                      <a16:creationId xmlns:a16="http://schemas.microsoft.com/office/drawing/2014/main" id="{66F6CA29-FD42-2445-B516-5588730E302E}"/>
                    </a:ext>
                  </a:extLst>
                </p:cNvPr>
                <p:cNvCxnSpPr/>
                <p:nvPr/>
              </p:nvCxnSpPr>
              <p:spPr>
                <a:xfrm rot="10800000">
                  <a:off x="577858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upa 23">
                <a:extLst>
                  <a:ext uri="{FF2B5EF4-FFF2-40B4-BE49-F238E27FC236}">
                    <a16:creationId xmlns:a16="http://schemas.microsoft.com/office/drawing/2014/main" id="{927086EA-A75F-B04D-8D71-DDC7754E0A6E}"/>
                  </a:ext>
                </a:extLst>
              </p:cNvPr>
              <p:cNvGrpSpPr/>
              <p:nvPr/>
            </p:nvGrpSpPr>
            <p:grpSpPr>
              <a:xfrm>
                <a:off x="1092519" y="3937181"/>
                <a:ext cx="323850" cy="323850"/>
                <a:chOff x="0" y="0"/>
                <a:chExt cx="972000" cy="972000"/>
              </a:xfrm>
            </p:grpSpPr>
            <p:sp>
              <p:nvSpPr>
                <p:cNvPr id="32" name="Owal 31">
                  <a:extLst>
                    <a:ext uri="{FF2B5EF4-FFF2-40B4-BE49-F238E27FC236}">
                      <a16:creationId xmlns:a16="http://schemas.microsoft.com/office/drawing/2014/main" id="{643F79D7-5CB0-0F49-96F8-C28A072ECD8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2000" cy="972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33" name="Łącznik prosty ze strzałką 32">
                  <a:extLst>
                    <a:ext uri="{FF2B5EF4-FFF2-40B4-BE49-F238E27FC236}">
                      <a16:creationId xmlns:a16="http://schemas.microsoft.com/office/drawing/2014/main" id="{B5991917-FDDE-9E43-BDCC-2CC65CCB7D7B}"/>
                    </a:ext>
                  </a:extLst>
                </p:cNvPr>
                <p:cNvCxnSpPr/>
                <p:nvPr/>
              </p:nvCxnSpPr>
              <p:spPr>
                <a:xfrm rot="5400000">
                  <a:off x="313699" y="252951"/>
                  <a:ext cx="35999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Łącznik prosty ze strzałką 33">
                  <a:extLst>
                    <a:ext uri="{FF2B5EF4-FFF2-40B4-BE49-F238E27FC236}">
                      <a16:creationId xmlns:a16="http://schemas.microsoft.com/office/drawing/2014/main" id="{0F80D182-3F53-744D-98EB-C162C211A3D7}"/>
                    </a:ext>
                  </a:extLst>
                </p:cNvPr>
                <p:cNvCxnSpPr/>
                <p:nvPr/>
              </p:nvCxnSpPr>
              <p:spPr>
                <a:xfrm>
                  <a:off x="72979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Łącznik prosty ze strzałką 34">
                  <a:extLst>
                    <a:ext uri="{FF2B5EF4-FFF2-40B4-BE49-F238E27FC236}">
                      <a16:creationId xmlns:a16="http://schemas.microsoft.com/office/drawing/2014/main" id="{BB700498-D723-A04F-A3FD-F5480AA1949F}"/>
                    </a:ext>
                  </a:extLst>
                </p:cNvPr>
                <p:cNvCxnSpPr/>
                <p:nvPr/>
              </p:nvCxnSpPr>
              <p:spPr>
                <a:xfrm rot="16200000">
                  <a:off x="313993" y="724175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Łącznik prosty ze strzałką 35">
                  <a:extLst>
                    <a:ext uri="{FF2B5EF4-FFF2-40B4-BE49-F238E27FC236}">
                      <a16:creationId xmlns:a16="http://schemas.microsoft.com/office/drawing/2014/main" id="{FA5C686C-3279-7140-82AA-0B11E64416E0}"/>
                    </a:ext>
                  </a:extLst>
                </p:cNvPr>
                <p:cNvCxnSpPr/>
                <p:nvPr/>
              </p:nvCxnSpPr>
              <p:spPr>
                <a:xfrm rot="10800000">
                  <a:off x="577858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upa 24">
                <a:extLst>
                  <a:ext uri="{FF2B5EF4-FFF2-40B4-BE49-F238E27FC236}">
                    <a16:creationId xmlns:a16="http://schemas.microsoft.com/office/drawing/2014/main" id="{2DE17D3B-32E0-D042-8039-11206D28D4AB}"/>
                  </a:ext>
                </a:extLst>
              </p:cNvPr>
              <p:cNvGrpSpPr/>
              <p:nvPr/>
            </p:nvGrpSpPr>
            <p:grpSpPr>
              <a:xfrm>
                <a:off x="425074" y="468993"/>
                <a:ext cx="323850" cy="323850"/>
                <a:chOff x="0" y="0"/>
                <a:chExt cx="567329" cy="507258"/>
              </a:xfrm>
            </p:grpSpPr>
            <p:sp>
              <p:nvSpPr>
                <p:cNvPr id="29" name="Prostokąt zaokrąglony 28">
                  <a:extLst>
                    <a:ext uri="{FF2B5EF4-FFF2-40B4-BE49-F238E27FC236}">
                      <a16:creationId xmlns:a16="http://schemas.microsoft.com/office/drawing/2014/main" id="{181B58DA-4FA1-6C46-8B90-F2B5BD11FFD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329" cy="353746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sp>
              <p:nvSpPr>
                <p:cNvPr id="30" name="Prostokąt 29">
                  <a:extLst>
                    <a:ext uri="{FF2B5EF4-FFF2-40B4-BE49-F238E27FC236}">
                      <a16:creationId xmlns:a16="http://schemas.microsoft.com/office/drawing/2014/main" id="{D6CF3AAC-6902-5147-B1A8-F7F62069A883}"/>
                    </a:ext>
                  </a:extLst>
                </p:cNvPr>
                <p:cNvSpPr/>
                <p:nvPr/>
              </p:nvSpPr>
              <p:spPr>
                <a:xfrm>
                  <a:off x="153513" y="360420"/>
                  <a:ext cx="280327" cy="11346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31" name="Łącznik prosty 30">
                  <a:extLst>
                    <a:ext uri="{FF2B5EF4-FFF2-40B4-BE49-F238E27FC236}">
                      <a16:creationId xmlns:a16="http://schemas.microsoft.com/office/drawing/2014/main" id="{F2B720BF-C13E-B744-BCA0-CB2098C53860}"/>
                    </a:ext>
                  </a:extLst>
                </p:cNvPr>
                <p:cNvCxnSpPr/>
                <p:nvPr/>
              </p:nvCxnSpPr>
              <p:spPr>
                <a:xfrm>
                  <a:off x="0" y="507258"/>
                  <a:ext cx="56732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upa 25">
                <a:extLst>
                  <a:ext uri="{FF2B5EF4-FFF2-40B4-BE49-F238E27FC236}">
                    <a16:creationId xmlns:a16="http://schemas.microsoft.com/office/drawing/2014/main" id="{A1CF1089-AAED-594C-B0F2-F48613234EB5}"/>
                  </a:ext>
                </a:extLst>
              </p:cNvPr>
              <p:cNvGrpSpPr/>
              <p:nvPr/>
            </p:nvGrpSpPr>
            <p:grpSpPr>
              <a:xfrm>
                <a:off x="4720409" y="343288"/>
                <a:ext cx="407035" cy="540385"/>
                <a:chOff x="0" y="0"/>
                <a:chExt cx="460537" cy="674120"/>
              </a:xfrm>
            </p:grpSpPr>
            <p:sp>
              <p:nvSpPr>
                <p:cNvPr id="27" name="Prostokąt zaokrąglony 26">
                  <a:extLst>
                    <a:ext uri="{FF2B5EF4-FFF2-40B4-BE49-F238E27FC236}">
                      <a16:creationId xmlns:a16="http://schemas.microsoft.com/office/drawing/2014/main" id="{D6ACC8FA-49A8-F543-81C8-DC9450D5BB16}"/>
                    </a:ext>
                  </a:extLst>
                </p:cNvPr>
                <p:cNvSpPr/>
                <p:nvPr/>
              </p:nvSpPr>
              <p:spPr>
                <a:xfrm>
                  <a:off x="66744" y="0"/>
                  <a:ext cx="340397" cy="640747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3C4E4B74-4FE6-414D-901F-3CAC1BF1D120}"/>
                    </a:ext>
                  </a:extLst>
                </p:cNvPr>
                <p:cNvCxnSpPr/>
                <p:nvPr/>
              </p:nvCxnSpPr>
              <p:spPr>
                <a:xfrm>
                  <a:off x="0" y="674120"/>
                  <a:ext cx="46053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73631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63CB2-8C56-9740-BAB8-C8AC9D02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4.2.5  Adresowanie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BE9D64-FFBF-0C41-8F53-C0CA666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120721-B427-9047-B417-993C8804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F5CEAA-668E-6E44-858E-CEE9B42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58</a:t>
            </a:fld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66333817-25B3-0A4E-A2DA-9BC5F3D79C0D}"/>
              </a:ext>
            </a:extLst>
          </p:cNvPr>
          <p:cNvSpPr txBox="1">
            <a:spLocks/>
          </p:cNvSpPr>
          <p:nvPr/>
        </p:nvSpPr>
        <p:spPr>
          <a:xfrm>
            <a:off x="457200" y="1249460"/>
            <a:ext cx="8229600" cy="469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l-PL" sz="2400" b="1" dirty="0"/>
              <a:t>Warstwa transportu </a:t>
            </a:r>
            <a:endParaRPr lang="pl-PL" sz="2400" dirty="0"/>
          </a:p>
          <a:p>
            <a:pPr lvl="1"/>
            <a:r>
              <a:rPr lang="pl-PL" sz="2400" dirty="0"/>
              <a:t>dane: segment </a:t>
            </a:r>
          </a:p>
          <a:p>
            <a:pPr lvl="1"/>
            <a:r>
              <a:rPr lang="pl-PL" sz="2400" dirty="0"/>
              <a:t>adresy: porty (źródłowe, docelowe)</a:t>
            </a:r>
          </a:p>
          <a:p>
            <a:pPr lvl="0"/>
            <a:r>
              <a:rPr lang="pl-PL" sz="2400" b="1" dirty="0"/>
              <a:t>Warstwa sieci </a:t>
            </a:r>
            <a:endParaRPr lang="pl-PL" sz="2400" dirty="0"/>
          </a:p>
          <a:p>
            <a:pPr lvl="1"/>
            <a:r>
              <a:rPr lang="pl-PL" sz="2400" dirty="0"/>
              <a:t>dane: pakiet </a:t>
            </a:r>
          </a:p>
          <a:p>
            <a:pPr lvl="1"/>
            <a:r>
              <a:rPr lang="pl-PL" sz="2400" dirty="0"/>
              <a:t>adresy: IP (źródłowe, docelowe) 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b="1" dirty="0"/>
              <a:t>By dwa hosty w sieci mogły się skomunikować, to muszą być w tej samej sieci i mieć różne numery hostów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63913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A2F637-34B1-B841-8C99-7AEBBDC47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2"/>
          </a:xfrm>
        </p:spPr>
        <p:txBody>
          <a:bodyPr>
            <a:normAutofit/>
          </a:bodyPr>
          <a:lstStyle/>
          <a:p>
            <a:r>
              <a:rPr lang="pl-PL" sz="2400" b="1" dirty="0"/>
              <a:t>Adres IP </a:t>
            </a:r>
            <a:r>
              <a:rPr lang="pl-PL" sz="2400" dirty="0"/>
              <a:t>(</a:t>
            </a:r>
            <a:r>
              <a:rPr lang="pl-PL" sz="2400" i="1" dirty="0"/>
              <a:t>IP </a:t>
            </a:r>
            <a:r>
              <a:rPr lang="pl-PL" sz="2400" i="1" dirty="0" err="1"/>
              <a:t>address</a:t>
            </a:r>
            <a:r>
              <a:rPr lang="pl-PL" sz="2400" dirty="0"/>
              <a:t>) – niepowtarzalny identyfikator komputera w sieci; 32 bity = 4 oktety 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	np. 192.168.100.21</a:t>
            </a:r>
          </a:p>
          <a:p>
            <a:pPr lvl="0"/>
            <a:r>
              <a:rPr lang="pl-PL" sz="2400" b="1" dirty="0"/>
              <a:t>Maska</a:t>
            </a:r>
            <a:r>
              <a:rPr lang="pl-PL" sz="2400" dirty="0"/>
              <a:t> (</a:t>
            </a:r>
            <a:r>
              <a:rPr lang="pl-PL" sz="2400" i="1" dirty="0" err="1"/>
              <a:t>mask</a:t>
            </a:r>
            <a:r>
              <a:rPr lang="pl-PL" sz="2400" dirty="0"/>
              <a:t>)</a:t>
            </a:r>
            <a:r>
              <a:rPr lang="pl-PL" sz="2400" i="1" dirty="0"/>
              <a:t> </a:t>
            </a:r>
            <a:r>
              <a:rPr lang="pl-PL" sz="2400" b="1" dirty="0"/>
              <a:t>adresu </a:t>
            </a:r>
            <a:r>
              <a:rPr lang="pl-PL" sz="2400" dirty="0"/>
              <a:t> lub </a:t>
            </a:r>
            <a:r>
              <a:rPr lang="pl-PL" sz="2400" b="1" dirty="0"/>
              <a:t>maska podsieci</a:t>
            </a:r>
            <a:r>
              <a:rPr lang="pl-PL" sz="2400" dirty="0"/>
              <a:t> (255) =&gt; określa adres sieci i hosta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dirty="0"/>
              <a:t>	np. Sieć: 192.168.100, a w niej host 21 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9FB7AB-32A8-4A48-8432-2D25D14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2972FB-438B-F24A-855B-F04F5CF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0A1E77-1A96-3F4B-8E1C-901C405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59</a:t>
            </a:fld>
            <a:endParaRPr lang="pl-PL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7CBCC2D-1B24-6043-96E2-CE5EB57D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323"/>
              </p:ext>
            </p:extLst>
          </p:nvPr>
        </p:nvGraphicFramePr>
        <p:xfrm>
          <a:off x="1331640" y="172219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593380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11783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7496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415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0 - 255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0 - 255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0 - 255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0 - 255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5512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7B9AD96-445B-0F4A-9D19-CF737121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91526"/>
              </p:ext>
            </p:extLst>
          </p:nvPr>
        </p:nvGraphicFramePr>
        <p:xfrm>
          <a:off x="1411082" y="3924179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321071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62131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224939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6512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2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7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pl-PL" dirty="0">
                <a:solidFill>
                  <a:srgbClr val="FF0000"/>
                </a:solidFill>
              </a:rPr>
              <a:t>X </a:t>
            </a:r>
            <a:r>
              <a:rPr lang="pl-PL" dirty="0"/>
              <a:t>Kojarzy się z telefonią przewodową (stare!) – zestawienie odizolowanej trasy (kanału komunikacyjnego)</a:t>
            </a:r>
          </a:p>
          <a:p>
            <a:pPr lvl="0" fontAlgn="base"/>
            <a:r>
              <a:rPr lang="pl-PL" dirty="0"/>
              <a:t>Obecnie urządzenia elektroniczne ustawiają kanały i zapewniają </a:t>
            </a:r>
            <a:r>
              <a:rPr lang="pl-PL" b="1" dirty="0"/>
              <a:t>multipleksowanie</a:t>
            </a:r>
            <a:r>
              <a:rPr lang="pl-PL" dirty="0"/>
              <a:t> </a:t>
            </a:r>
            <a:r>
              <a:rPr lang="pl-PL" dirty="0">
                <a:sym typeface="Wingdings"/>
              </a:rPr>
              <a:t></a:t>
            </a:r>
            <a:r>
              <a:rPr lang="pl-PL" dirty="0"/>
              <a:t> kanały/obwody wirtualne </a:t>
            </a:r>
          </a:p>
          <a:p>
            <a:pPr lvl="0" fontAlgn="base"/>
            <a:r>
              <a:rPr lang="pl-PL" dirty="0"/>
              <a:t>Przydzielenie obwodu na czas transmisji pliku blokuje dostęp innym użytkownikom </a:t>
            </a:r>
          </a:p>
          <a:p>
            <a:pPr lvl="0" fontAlgn="base"/>
            <a:r>
              <a:rPr lang="pl-PL" dirty="0"/>
              <a:t>Przełączanie obwodów tworzy iluzję korzystania z niezależnych fizycznych połączeń pomiędzy urządzeniami – </a:t>
            </a:r>
            <a:r>
              <a:rPr lang="pl-PL" b="1" dirty="0"/>
              <a:t>trasa tworzona jest na żądanie i usuwana po zakończeniu transmisji</a:t>
            </a:r>
            <a:r>
              <a:rPr lang="pl-PL" dirty="0"/>
              <a:t>. </a:t>
            </a:r>
          </a:p>
          <a:p>
            <a:pPr lvl="0" fontAlgn="base"/>
            <a:r>
              <a:rPr lang="pl-PL" dirty="0"/>
              <a:t>Stosowane w technologiach ISDN oraz </a:t>
            </a:r>
            <a:r>
              <a:rPr lang="pl-PL" dirty="0" err="1"/>
              <a:t>Dial-up</a:t>
            </a:r>
            <a:endParaRPr lang="pl-PL" dirty="0"/>
          </a:p>
          <a:p>
            <a:pPr lvl="0" fontAlgn="base"/>
            <a:r>
              <a:rPr lang="pl-PL" dirty="0"/>
              <a:t>Działa w </a:t>
            </a:r>
            <a:r>
              <a:rPr lang="pl-PL" i="1" dirty="0"/>
              <a:t>warstwie fizycznej (1)</a:t>
            </a:r>
            <a:r>
              <a:rPr lang="pl-PL" dirty="0"/>
              <a:t> i w </a:t>
            </a:r>
            <a:r>
              <a:rPr lang="pl-PL" i="1" dirty="0"/>
              <a:t>warstwie łącza danych</a:t>
            </a:r>
            <a:r>
              <a:rPr lang="pl-PL" dirty="0"/>
              <a:t> </a:t>
            </a:r>
            <a:r>
              <a:rPr lang="pl-PL" i="1" dirty="0"/>
              <a:t>(2)</a:t>
            </a:r>
            <a:r>
              <a:rPr lang="pl-PL" dirty="0"/>
              <a:t> modelu</a:t>
            </a:r>
            <a:r>
              <a:rPr lang="pl-PL" i="1" dirty="0"/>
              <a:t> </a:t>
            </a:r>
            <a:r>
              <a:rPr lang="pl-PL" dirty="0"/>
              <a:t>ISO/OSI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33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DE0EC-0B7D-6948-BAE9-0C9FDA2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9A627F-5099-1044-9C6D-513B8AA9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Adres IP zawsze występuje w parze z maską podsieci</a:t>
            </a:r>
          </a:p>
          <a:p>
            <a:pPr marL="0" indent="0">
              <a:buNone/>
            </a:pPr>
            <a:r>
              <a:rPr lang="pl-PL" sz="2400" u="sng" dirty="0"/>
              <a:t>Przykład. 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	192.168.100.134</a:t>
            </a:r>
          </a:p>
          <a:p>
            <a:pPr marL="0" indent="0">
              <a:buNone/>
            </a:pPr>
            <a:r>
              <a:rPr lang="pl-PL" sz="2400" dirty="0"/>
              <a:t>	255.255.255.0</a:t>
            </a:r>
          </a:p>
          <a:p>
            <a:pPr marL="0" indent="0">
              <a:buNone/>
            </a:pPr>
            <a:r>
              <a:rPr lang="pl-PL" sz="2400" dirty="0"/>
              <a:t>czyli sieć: 192.168.100 i host 134 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840C5-0DBC-5F49-94D5-F5FA59C7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0A8FC7-ABFF-3049-8043-0E17B378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5345C0-E27A-814A-9B61-826EDFA3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0349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3641D1-DE75-8E45-8B44-F12524FB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pl-PL" sz="3100" dirty="0"/>
            </a:br>
            <a:r>
              <a:rPr lang="pl-PL" sz="3100" dirty="0"/>
              <a:t>Routery i zasady adresowania IP 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6CFD67-CBF1-7A4E-9649-E9ECB09F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pl-PL" sz="2600" dirty="0"/>
              <a:t>Komputery w sieci mają swoje IP, </a:t>
            </a:r>
            <a:endParaRPr lang="pl-PL" sz="2600" b="1" dirty="0"/>
          </a:p>
          <a:p>
            <a:pPr lvl="0" hangingPunct="0"/>
            <a:r>
              <a:rPr lang="pl-PL" sz="2600" dirty="0"/>
              <a:t>Routery łączą sieci i dlatego każdy router musi dysponować adresami tych sieci</a:t>
            </a:r>
            <a:endParaRPr lang="pl-PL" sz="2600" b="1" dirty="0"/>
          </a:p>
          <a:p>
            <a:pPr lvl="0" hangingPunct="0"/>
            <a:r>
              <a:rPr lang="pl-PL" sz="2600" dirty="0"/>
              <a:t>Jeżeli komputer jest routerem – posiada kilka kart sieciowych, to adres IP nie identyfikuje komputera, ale połączenie pomiędzy komputerem a siecią, czyli komputer wyposażony w większą liczbę kart sieciowych (np. router) musi mieć / znać po jednym adresie IP na każde połączenie. </a:t>
            </a:r>
            <a:endParaRPr lang="pl-PL" sz="2600" b="1" dirty="0"/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DAC3E0-EA23-2D44-B09B-BF910C10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D3CAAB-9218-2F46-BE49-FD22807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A93CCE-59DB-BA49-BFB2-7836E3A6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2327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607AFA-E00F-5B4E-ACA7-E97AA43E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3751AF-E3DB-594B-974E-3EBAD7F9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953710-1C12-B947-8A96-5C8C342D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62</a:t>
            </a:fld>
            <a:endParaRPr lang="pl-PL" dirty="0"/>
          </a:p>
        </p:txBody>
      </p:sp>
      <p:grpSp>
        <p:nvGrpSpPr>
          <p:cNvPr id="7" name="Kanwa 3847">
            <a:extLst>
              <a:ext uri="{FF2B5EF4-FFF2-40B4-BE49-F238E27FC236}">
                <a16:creationId xmlns:a16="http://schemas.microsoft.com/office/drawing/2014/main" id="{F4CB104B-51A0-4044-A328-0AD7FA5BE9A8}"/>
              </a:ext>
            </a:extLst>
          </p:cNvPr>
          <p:cNvGrpSpPr/>
          <p:nvPr/>
        </p:nvGrpSpPr>
        <p:grpSpPr>
          <a:xfrm>
            <a:off x="251520" y="476672"/>
            <a:ext cx="8640960" cy="5400600"/>
            <a:chOff x="0" y="0"/>
            <a:chExt cx="5441950" cy="329946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A3F4AEEF-D991-FC46-8E5F-677A2EE703C2}"/>
                </a:ext>
              </a:extLst>
            </p:cNvPr>
            <p:cNvSpPr/>
            <p:nvPr/>
          </p:nvSpPr>
          <p:spPr>
            <a:xfrm>
              <a:off x="0" y="0"/>
              <a:ext cx="5441950" cy="3299460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034B55EA-0C50-F243-9979-1B5465A9315C}"/>
                </a:ext>
              </a:extLst>
            </p:cNvPr>
            <p:cNvGrpSpPr/>
            <p:nvPr/>
          </p:nvGrpSpPr>
          <p:grpSpPr>
            <a:xfrm>
              <a:off x="80448" y="48270"/>
              <a:ext cx="5229683" cy="3097045"/>
              <a:chOff x="36382" y="48270"/>
              <a:chExt cx="5191768" cy="3064174"/>
            </a:xfrm>
          </p:grpSpPr>
          <p:sp>
            <p:nvSpPr>
              <p:cNvPr id="10" name="Pole tekstowe 3849">
                <a:extLst>
                  <a:ext uri="{FF2B5EF4-FFF2-40B4-BE49-F238E27FC236}">
                    <a16:creationId xmlns:a16="http://schemas.microsoft.com/office/drawing/2014/main" id="{99EB1390-9E56-3A4A-8660-C1E7E2BC3E86}"/>
                  </a:ext>
                </a:extLst>
              </p:cNvPr>
              <p:cNvSpPr txBox="1"/>
              <p:nvPr/>
            </p:nvSpPr>
            <p:spPr>
              <a:xfrm>
                <a:off x="3276334" y="204697"/>
                <a:ext cx="1516003" cy="4254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172.166.1.100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11-11-12-21-32-10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ole tekstowe 3849">
                <a:extLst>
                  <a:ext uri="{FF2B5EF4-FFF2-40B4-BE49-F238E27FC236}">
                    <a16:creationId xmlns:a16="http://schemas.microsoft.com/office/drawing/2014/main" id="{A502D7DA-F3E7-A54F-9BCC-9EEC0C074FED}"/>
                  </a:ext>
                </a:extLst>
              </p:cNvPr>
              <p:cNvSpPr txBox="1"/>
              <p:nvPr/>
            </p:nvSpPr>
            <p:spPr>
              <a:xfrm>
                <a:off x="1026605" y="2686994"/>
                <a:ext cx="1488570" cy="4254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192.168.2.2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02-01-02-A2-81-00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upa 11">
                <a:extLst>
                  <a:ext uri="{FF2B5EF4-FFF2-40B4-BE49-F238E27FC236}">
                    <a16:creationId xmlns:a16="http://schemas.microsoft.com/office/drawing/2014/main" id="{592FCE2E-D1E0-8841-8C17-8212705FCDA8}"/>
                  </a:ext>
                </a:extLst>
              </p:cNvPr>
              <p:cNvGrpSpPr/>
              <p:nvPr/>
            </p:nvGrpSpPr>
            <p:grpSpPr>
              <a:xfrm>
                <a:off x="150279" y="443154"/>
                <a:ext cx="323850" cy="323850"/>
                <a:chOff x="0" y="0"/>
                <a:chExt cx="567329" cy="507258"/>
              </a:xfrm>
            </p:grpSpPr>
            <p:sp>
              <p:nvSpPr>
                <p:cNvPr id="51" name="Prostokąt zaokrąglony 50">
                  <a:extLst>
                    <a:ext uri="{FF2B5EF4-FFF2-40B4-BE49-F238E27FC236}">
                      <a16:creationId xmlns:a16="http://schemas.microsoft.com/office/drawing/2014/main" id="{73FC65DD-74B8-C047-A3A9-047B44C0BF2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329" cy="35374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sp>
              <p:nvSpPr>
                <p:cNvPr id="52" name="Prostokąt 51">
                  <a:extLst>
                    <a:ext uri="{FF2B5EF4-FFF2-40B4-BE49-F238E27FC236}">
                      <a16:creationId xmlns:a16="http://schemas.microsoft.com/office/drawing/2014/main" id="{84B5D030-82AF-4D4C-935A-8D9CAECE888B}"/>
                    </a:ext>
                  </a:extLst>
                </p:cNvPr>
                <p:cNvSpPr/>
                <p:nvPr/>
              </p:nvSpPr>
              <p:spPr>
                <a:xfrm>
                  <a:off x="153513" y="360420"/>
                  <a:ext cx="280327" cy="11346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53" name="Łącznik prosty 52">
                  <a:extLst>
                    <a:ext uri="{FF2B5EF4-FFF2-40B4-BE49-F238E27FC236}">
                      <a16:creationId xmlns:a16="http://schemas.microsoft.com/office/drawing/2014/main" id="{F407E71A-572C-5040-B064-3DABA7028653}"/>
                    </a:ext>
                  </a:extLst>
                </p:cNvPr>
                <p:cNvCxnSpPr/>
                <p:nvPr/>
              </p:nvCxnSpPr>
              <p:spPr>
                <a:xfrm>
                  <a:off x="0" y="507258"/>
                  <a:ext cx="5673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upa 12">
                <a:extLst>
                  <a:ext uri="{FF2B5EF4-FFF2-40B4-BE49-F238E27FC236}">
                    <a16:creationId xmlns:a16="http://schemas.microsoft.com/office/drawing/2014/main" id="{2312EC5D-D4C2-4845-930A-2C6FBA118D5A}"/>
                  </a:ext>
                </a:extLst>
              </p:cNvPr>
              <p:cNvGrpSpPr/>
              <p:nvPr/>
            </p:nvGrpSpPr>
            <p:grpSpPr>
              <a:xfrm>
                <a:off x="3381499" y="630147"/>
                <a:ext cx="323850" cy="323850"/>
                <a:chOff x="0" y="0"/>
                <a:chExt cx="567329" cy="507258"/>
              </a:xfrm>
            </p:grpSpPr>
            <p:sp>
              <p:nvSpPr>
                <p:cNvPr id="48" name="Prostokąt zaokrąglony 47">
                  <a:extLst>
                    <a:ext uri="{FF2B5EF4-FFF2-40B4-BE49-F238E27FC236}">
                      <a16:creationId xmlns:a16="http://schemas.microsoft.com/office/drawing/2014/main" id="{27D05950-0599-AB4A-A2EC-836C5A14DAB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329" cy="35374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sp>
              <p:nvSpPr>
                <p:cNvPr id="49" name="Prostokąt 48">
                  <a:extLst>
                    <a:ext uri="{FF2B5EF4-FFF2-40B4-BE49-F238E27FC236}">
                      <a16:creationId xmlns:a16="http://schemas.microsoft.com/office/drawing/2014/main" id="{55DB7BE5-13A1-9C42-A773-9B1BDE9F96BD}"/>
                    </a:ext>
                  </a:extLst>
                </p:cNvPr>
                <p:cNvSpPr/>
                <p:nvPr/>
              </p:nvSpPr>
              <p:spPr>
                <a:xfrm>
                  <a:off x="153513" y="360420"/>
                  <a:ext cx="280327" cy="11346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50" name="Łącznik prosty 49">
                  <a:extLst>
                    <a:ext uri="{FF2B5EF4-FFF2-40B4-BE49-F238E27FC236}">
                      <a16:creationId xmlns:a16="http://schemas.microsoft.com/office/drawing/2014/main" id="{C47D6270-F8E1-BA43-B41B-4815E5519D2E}"/>
                    </a:ext>
                  </a:extLst>
                </p:cNvPr>
                <p:cNvCxnSpPr/>
                <p:nvPr/>
              </p:nvCxnSpPr>
              <p:spPr>
                <a:xfrm>
                  <a:off x="0" y="507258"/>
                  <a:ext cx="5673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a 13">
                <a:extLst>
                  <a:ext uri="{FF2B5EF4-FFF2-40B4-BE49-F238E27FC236}">
                    <a16:creationId xmlns:a16="http://schemas.microsoft.com/office/drawing/2014/main" id="{F334FB8E-6BEE-884C-8B87-8FACFC5E9A83}"/>
                  </a:ext>
                </a:extLst>
              </p:cNvPr>
              <p:cNvGrpSpPr/>
              <p:nvPr/>
            </p:nvGrpSpPr>
            <p:grpSpPr>
              <a:xfrm>
                <a:off x="1242786" y="889927"/>
                <a:ext cx="323850" cy="323850"/>
                <a:chOff x="0" y="0"/>
                <a:chExt cx="567329" cy="507258"/>
              </a:xfrm>
            </p:grpSpPr>
            <p:sp>
              <p:nvSpPr>
                <p:cNvPr id="45" name="Prostokąt zaokrąglony 44">
                  <a:extLst>
                    <a:ext uri="{FF2B5EF4-FFF2-40B4-BE49-F238E27FC236}">
                      <a16:creationId xmlns:a16="http://schemas.microsoft.com/office/drawing/2014/main" id="{4FB3E42A-21A1-7442-BBD3-6C5441A64F4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7329" cy="35374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sp>
              <p:nvSpPr>
                <p:cNvPr id="46" name="Prostokąt 45">
                  <a:extLst>
                    <a:ext uri="{FF2B5EF4-FFF2-40B4-BE49-F238E27FC236}">
                      <a16:creationId xmlns:a16="http://schemas.microsoft.com/office/drawing/2014/main" id="{AC555AF5-ED0E-F041-8678-61509F7DB3E7}"/>
                    </a:ext>
                  </a:extLst>
                </p:cNvPr>
                <p:cNvSpPr/>
                <p:nvPr/>
              </p:nvSpPr>
              <p:spPr>
                <a:xfrm>
                  <a:off x="153513" y="360420"/>
                  <a:ext cx="280327" cy="11346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47" name="Łącznik prosty 46">
                  <a:extLst>
                    <a:ext uri="{FF2B5EF4-FFF2-40B4-BE49-F238E27FC236}">
                      <a16:creationId xmlns:a16="http://schemas.microsoft.com/office/drawing/2014/main" id="{D91301A9-1DBE-D748-8362-3FAFF58F6EF5}"/>
                    </a:ext>
                  </a:extLst>
                </p:cNvPr>
                <p:cNvCxnSpPr/>
                <p:nvPr/>
              </p:nvCxnSpPr>
              <p:spPr>
                <a:xfrm>
                  <a:off x="0" y="507258"/>
                  <a:ext cx="5673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9C7709D1-465F-B94F-80B7-2143190DDB31}"/>
                  </a:ext>
                </a:extLst>
              </p:cNvPr>
              <p:cNvGrpSpPr/>
              <p:nvPr/>
            </p:nvGrpSpPr>
            <p:grpSpPr>
              <a:xfrm>
                <a:off x="397929" y="1932804"/>
                <a:ext cx="323850" cy="323850"/>
                <a:chOff x="0" y="0"/>
                <a:chExt cx="972000" cy="972000"/>
              </a:xfrm>
            </p:grpSpPr>
            <p:sp>
              <p:nvSpPr>
                <p:cNvPr id="40" name="Owal 39">
                  <a:extLst>
                    <a:ext uri="{FF2B5EF4-FFF2-40B4-BE49-F238E27FC236}">
                      <a16:creationId xmlns:a16="http://schemas.microsoft.com/office/drawing/2014/main" id="{0A707591-4E09-9C44-A833-BF2B89405D1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2000" cy="972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41" name="Łącznik prosty ze strzałką 40">
                  <a:extLst>
                    <a:ext uri="{FF2B5EF4-FFF2-40B4-BE49-F238E27FC236}">
                      <a16:creationId xmlns:a16="http://schemas.microsoft.com/office/drawing/2014/main" id="{92BCE6DA-5098-1244-B046-EC9BA9B0E63F}"/>
                    </a:ext>
                  </a:extLst>
                </p:cNvPr>
                <p:cNvCxnSpPr/>
                <p:nvPr/>
              </p:nvCxnSpPr>
              <p:spPr>
                <a:xfrm rot="5400000">
                  <a:off x="313699" y="252951"/>
                  <a:ext cx="35999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ze strzałką 41">
                  <a:extLst>
                    <a:ext uri="{FF2B5EF4-FFF2-40B4-BE49-F238E27FC236}">
                      <a16:creationId xmlns:a16="http://schemas.microsoft.com/office/drawing/2014/main" id="{C4D6DA3E-C537-574F-A121-52E5EC47E46F}"/>
                    </a:ext>
                  </a:extLst>
                </p:cNvPr>
                <p:cNvCxnSpPr/>
                <p:nvPr/>
              </p:nvCxnSpPr>
              <p:spPr>
                <a:xfrm>
                  <a:off x="72979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ze strzałką 42">
                  <a:extLst>
                    <a:ext uri="{FF2B5EF4-FFF2-40B4-BE49-F238E27FC236}">
                      <a16:creationId xmlns:a16="http://schemas.microsoft.com/office/drawing/2014/main" id="{20153B0F-E2CE-0840-9FEB-5D2A3E278A87}"/>
                    </a:ext>
                  </a:extLst>
                </p:cNvPr>
                <p:cNvCxnSpPr/>
                <p:nvPr/>
              </p:nvCxnSpPr>
              <p:spPr>
                <a:xfrm rot="16200000">
                  <a:off x="313993" y="724175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Łącznik prosty ze strzałką 43">
                  <a:extLst>
                    <a:ext uri="{FF2B5EF4-FFF2-40B4-BE49-F238E27FC236}">
                      <a16:creationId xmlns:a16="http://schemas.microsoft.com/office/drawing/2014/main" id="{2EE98395-6475-FC45-9B94-5A263EE1AED0}"/>
                    </a:ext>
                  </a:extLst>
                </p:cNvPr>
                <p:cNvCxnSpPr/>
                <p:nvPr/>
              </p:nvCxnSpPr>
              <p:spPr>
                <a:xfrm rot="10800000">
                  <a:off x="577858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a 15">
                <a:extLst>
                  <a:ext uri="{FF2B5EF4-FFF2-40B4-BE49-F238E27FC236}">
                    <a16:creationId xmlns:a16="http://schemas.microsoft.com/office/drawing/2014/main" id="{98C4143F-A58D-B74E-8E44-7E48AC1821B2}"/>
                  </a:ext>
                </a:extLst>
              </p:cNvPr>
              <p:cNvGrpSpPr/>
              <p:nvPr/>
            </p:nvGrpSpPr>
            <p:grpSpPr>
              <a:xfrm>
                <a:off x="2059439" y="2505592"/>
                <a:ext cx="323850" cy="323850"/>
                <a:chOff x="0" y="0"/>
                <a:chExt cx="972000" cy="972000"/>
              </a:xfrm>
            </p:grpSpPr>
            <p:sp>
              <p:nvSpPr>
                <p:cNvPr id="35" name="Owal 34">
                  <a:extLst>
                    <a:ext uri="{FF2B5EF4-FFF2-40B4-BE49-F238E27FC236}">
                      <a16:creationId xmlns:a16="http://schemas.microsoft.com/office/drawing/2014/main" id="{4F91A83C-55B5-8B44-AED0-EE1F8D5038B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2000" cy="972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36" name="Łącznik prosty ze strzałką 35">
                  <a:extLst>
                    <a:ext uri="{FF2B5EF4-FFF2-40B4-BE49-F238E27FC236}">
                      <a16:creationId xmlns:a16="http://schemas.microsoft.com/office/drawing/2014/main" id="{627C54A9-D236-2847-BF5A-0D78D988BCF7}"/>
                    </a:ext>
                  </a:extLst>
                </p:cNvPr>
                <p:cNvCxnSpPr/>
                <p:nvPr/>
              </p:nvCxnSpPr>
              <p:spPr>
                <a:xfrm rot="5400000">
                  <a:off x="313699" y="252951"/>
                  <a:ext cx="35999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ze strzałką 36">
                  <a:extLst>
                    <a:ext uri="{FF2B5EF4-FFF2-40B4-BE49-F238E27FC236}">
                      <a16:creationId xmlns:a16="http://schemas.microsoft.com/office/drawing/2014/main" id="{38DF37F4-0929-1B40-A611-CDDB8344D714}"/>
                    </a:ext>
                  </a:extLst>
                </p:cNvPr>
                <p:cNvCxnSpPr/>
                <p:nvPr/>
              </p:nvCxnSpPr>
              <p:spPr>
                <a:xfrm>
                  <a:off x="72979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ze strzałką 37">
                  <a:extLst>
                    <a:ext uri="{FF2B5EF4-FFF2-40B4-BE49-F238E27FC236}">
                      <a16:creationId xmlns:a16="http://schemas.microsoft.com/office/drawing/2014/main" id="{016C7A8B-77E8-5240-9F91-293CDE773809}"/>
                    </a:ext>
                  </a:extLst>
                </p:cNvPr>
                <p:cNvCxnSpPr/>
                <p:nvPr/>
              </p:nvCxnSpPr>
              <p:spPr>
                <a:xfrm rot="16200000">
                  <a:off x="313993" y="724175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ze strzałką 38">
                  <a:extLst>
                    <a:ext uri="{FF2B5EF4-FFF2-40B4-BE49-F238E27FC236}">
                      <a16:creationId xmlns:a16="http://schemas.microsoft.com/office/drawing/2014/main" id="{655FE71A-EF4E-3B4D-9ACC-7131CC217317}"/>
                    </a:ext>
                  </a:extLst>
                </p:cNvPr>
                <p:cNvCxnSpPr/>
                <p:nvPr/>
              </p:nvCxnSpPr>
              <p:spPr>
                <a:xfrm rot="10800000">
                  <a:off x="577858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Pole tekstowe 3849">
                <a:extLst>
                  <a:ext uri="{FF2B5EF4-FFF2-40B4-BE49-F238E27FC236}">
                    <a16:creationId xmlns:a16="http://schemas.microsoft.com/office/drawing/2014/main" id="{5A0A048F-77BD-0F48-A825-D876EB81A6F0}"/>
                  </a:ext>
                </a:extLst>
              </p:cNvPr>
              <p:cNvSpPr txBox="1"/>
              <p:nvPr/>
            </p:nvSpPr>
            <p:spPr>
              <a:xfrm>
                <a:off x="36382" y="48270"/>
                <a:ext cx="1687580" cy="363614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192.168.1.5</a:t>
                </a:r>
              </a:p>
              <a:p>
                <a:pPr>
                  <a:spcAft>
                    <a:spcPts val="0"/>
                  </a:spcAft>
                </a:pPr>
                <a:r>
                  <a:rPr lang="pl-PL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00-01-02-AB-A1-A2</a:t>
                </a:r>
              </a:p>
            </p:txBody>
          </p:sp>
          <p:sp>
            <p:nvSpPr>
              <p:cNvPr id="18" name="Pole tekstowe 3849">
                <a:extLst>
                  <a:ext uri="{FF2B5EF4-FFF2-40B4-BE49-F238E27FC236}">
                    <a16:creationId xmlns:a16="http://schemas.microsoft.com/office/drawing/2014/main" id="{097890DB-2773-3042-8DD6-15CC8534B418}"/>
                  </a:ext>
                </a:extLst>
              </p:cNvPr>
              <p:cNvSpPr txBox="1"/>
              <p:nvPr/>
            </p:nvSpPr>
            <p:spPr>
              <a:xfrm>
                <a:off x="2907189" y="1455318"/>
                <a:ext cx="1488918" cy="4254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172.166.1.2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11-11-11-01-01-01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Pole tekstowe 3849">
                <a:extLst>
                  <a:ext uri="{FF2B5EF4-FFF2-40B4-BE49-F238E27FC236}">
                    <a16:creationId xmlns:a16="http://schemas.microsoft.com/office/drawing/2014/main" id="{B359CE28-5989-4A48-A411-0FA836F8B9E7}"/>
                  </a:ext>
                </a:extLst>
              </p:cNvPr>
              <p:cNvSpPr txBox="1"/>
              <p:nvPr/>
            </p:nvSpPr>
            <p:spPr>
              <a:xfrm>
                <a:off x="1156348" y="518886"/>
                <a:ext cx="1487535" cy="4351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192.168.1.10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00-01-02-00-A1-05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Pole tekstowe 3849">
                <a:extLst>
                  <a:ext uri="{FF2B5EF4-FFF2-40B4-BE49-F238E27FC236}">
                    <a16:creationId xmlns:a16="http://schemas.microsoft.com/office/drawing/2014/main" id="{6A49D64A-6BDE-3147-BD08-E3497B7E1858}"/>
                  </a:ext>
                </a:extLst>
              </p:cNvPr>
              <p:cNvSpPr txBox="1"/>
              <p:nvPr/>
            </p:nvSpPr>
            <p:spPr>
              <a:xfrm>
                <a:off x="3691003" y="2114209"/>
                <a:ext cx="1537147" cy="4254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10.32.0.2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22-22-12-BA-AB-10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Pole tekstowe 3849">
                <a:extLst>
                  <a:ext uri="{FF2B5EF4-FFF2-40B4-BE49-F238E27FC236}">
                    <a16:creationId xmlns:a16="http://schemas.microsoft.com/office/drawing/2014/main" id="{C016C3C4-DE3F-2743-9F0F-5B3B5F142AB5}"/>
                  </a:ext>
                </a:extLst>
              </p:cNvPr>
              <p:cNvSpPr txBox="1"/>
              <p:nvPr/>
            </p:nvSpPr>
            <p:spPr>
              <a:xfrm>
                <a:off x="2297393" y="2261542"/>
                <a:ext cx="1751330" cy="4254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10.32.0.1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11-11-21-AB-BA-01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Łącznik prosty 21">
                <a:extLst>
                  <a:ext uri="{FF2B5EF4-FFF2-40B4-BE49-F238E27FC236}">
                    <a16:creationId xmlns:a16="http://schemas.microsoft.com/office/drawing/2014/main" id="{D4F87789-00F9-8B44-A0DD-AF6FFD995B14}"/>
                  </a:ext>
                </a:extLst>
              </p:cNvPr>
              <p:cNvCxnSpPr>
                <a:endCxn id="40" idx="0"/>
              </p:cNvCxnSpPr>
              <p:nvPr/>
            </p:nvCxnSpPr>
            <p:spPr>
              <a:xfrm>
                <a:off x="339344" y="790736"/>
                <a:ext cx="220510" cy="114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22">
                <a:extLst>
                  <a:ext uri="{FF2B5EF4-FFF2-40B4-BE49-F238E27FC236}">
                    <a16:creationId xmlns:a16="http://schemas.microsoft.com/office/drawing/2014/main" id="{C67EDB9D-9820-584F-9AFE-950535E955AC}"/>
                  </a:ext>
                </a:extLst>
              </p:cNvPr>
              <p:cNvCxnSpPr/>
              <p:nvPr/>
            </p:nvCxnSpPr>
            <p:spPr>
              <a:xfrm flipV="1">
                <a:off x="422244" y="1213717"/>
                <a:ext cx="820542" cy="586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D95598C8-0A66-314C-A7CF-D8831355D5F0}"/>
                  </a:ext>
                </a:extLst>
              </p:cNvPr>
              <p:cNvCxnSpPr>
                <a:stCxn id="40" idx="5"/>
                <a:endCxn id="35" idx="2"/>
              </p:cNvCxnSpPr>
              <p:nvPr/>
            </p:nvCxnSpPr>
            <p:spPr>
              <a:xfrm>
                <a:off x="674352" y="2209227"/>
                <a:ext cx="1385087" cy="4582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97AA9B2D-28DA-354B-8B51-7B48274653C4}"/>
                  </a:ext>
                </a:extLst>
              </p:cNvPr>
              <p:cNvCxnSpPr>
                <a:stCxn id="35" idx="6"/>
                <a:endCxn id="30" idx="3"/>
              </p:cNvCxnSpPr>
              <p:nvPr/>
            </p:nvCxnSpPr>
            <p:spPr>
              <a:xfrm flipV="1">
                <a:off x="2383289" y="2023312"/>
                <a:ext cx="1916182" cy="6440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2491F72D-B572-7E45-BD8A-4684EEDAF2D4}"/>
                  </a:ext>
                </a:extLst>
              </p:cNvPr>
              <p:cNvCxnSpPr>
                <a:stCxn id="49" idx="3"/>
              </p:cNvCxnSpPr>
              <p:nvPr/>
            </p:nvCxnSpPr>
            <p:spPr>
              <a:xfrm>
                <a:off x="3629149" y="896426"/>
                <a:ext cx="766958" cy="82211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Pole tekstowe 3849">
                <a:extLst>
                  <a:ext uri="{FF2B5EF4-FFF2-40B4-BE49-F238E27FC236}">
                    <a16:creationId xmlns:a16="http://schemas.microsoft.com/office/drawing/2014/main" id="{20BEB20A-CBA9-A440-B60A-67C811E8ED3E}"/>
                  </a:ext>
                </a:extLst>
              </p:cNvPr>
              <p:cNvSpPr txBox="1"/>
              <p:nvPr/>
            </p:nvSpPr>
            <p:spPr>
              <a:xfrm>
                <a:off x="474129" y="1531654"/>
                <a:ext cx="1594004" cy="4254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192.168.1.1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AB-11-21-AB-A1-11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Pole tekstowe 3849">
                <a:extLst>
                  <a:ext uri="{FF2B5EF4-FFF2-40B4-BE49-F238E27FC236}">
                    <a16:creationId xmlns:a16="http://schemas.microsoft.com/office/drawing/2014/main" id="{5260C604-5430-204A-B767-A3FA5A88C362}"/>
                  </a:ext>
                </a:extLst>
              </p:cNvPr>
              <p:cNvSpPr txBox="1"/>
              <p:nvPr/>
            </p:nvSpPr>
            <p:spPr>
              <a:xfrm>
                <a:off x="710207" y="1957104"/>
                <a:ext cx="1481072" cy="4254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IP: 192.168.2.1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6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MAC: 00-01-02-A1-11-02</a:t>
                </a:r>
                <a:endParaRPr lang="pl-PL" sz="16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" name="Grupa 28">
                <a:extLst>
                  <a:ext uri="{FF2B5EF4-FFF2-40B4-BE49-F238E27FC236}">
                    <a16:creationId xmlns:a16="http://schemas.microsoft.com/office/drawing/2014/main" id="{5582E87B-436E-794D-8FE1-41375265B8F7}"/>
                  </a:ext>
                </a:extLst>
              </p:cNvPr>
              <p:cNvGrpSpPr/>
              <p:nvPr/>
            </p:nvGrpSpPr>
            <p:grpSpPr>
              <a:xfrm>
                <a:off x="4252044" y="1746989"/>
                <a:ext cx="323850" cy="323850"/>
                <a:chOff x="0" y="0"/>
                <a:chExt cx="972000" cy="972000"/>
              </a:xfrm>
            </p:grpSpPr>
            <p:sp>
              <p:nvSpPr>
                <p:cNvPr id="30" name="Owal 29">
                  <a:extLst>
                    <a:ext uri="{FF2B5EF4-FFF2-40B4-BE49-F238E27FC236}">
                      <a16:creationId xmlns:a16="http://schemas.microsoft.com/office/drawing/2014/main" id="{08A740DE-8866-A546-A66E-D5EF6C1A7AD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2000" cy="972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l-PL" sz="1600"/>
                </a:p>
              </p:txBody>
            </p:sp>
            <p:cxnSp>
              <p:nvCxnSpPr>
                <p:cNvPr id="31" name="Łącznik prosty ze strzałką 30">
                  <a:extLst>
                    <a:ext uri="{FF2B5EF4-FFF2-40B4-BE49-F238E27FC236}">
                      <a16:creationId xmlns:a16="http://schemas.microsoft.com/office/drawing/2014/main" id="{F3A92D44-16E8-4F46-9209-1B8B4C5D52B4}"/>
                    </a:ext>
                  </a:extLst>
                </p:cNvPr>
                <p:cNvCxnSpPr/>
                <p:nvPr/>
              </p:nvCxnSpPr>
              <p:spPr>
                <a:xfrm rot="5400000">
                  <a:off x="313699" y="252951"/>
                  <a:ext cx="35999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Łącznik prosty ze strzałką 31">
                  <a:extLst>
                    <a:ext uri="{FF2B5EF4-FFF2-40B4-BE49-F238E27FC236}">
                      <a16:creationId xmlns:a16="http://schemas.microsoft.com/office/drawing/2014/main" id="{6E88612E-7B02-194D-B18C-19D69397F749}"/>
                    </a:ext>
                  </a:extLst>
                </p:cNvPr>
                <p:cNvCxnSpPr/>
                <p:nvPr/>
              </p:nvCxnSpPr>
              <p:spPr>
                <a:xfrm>
                  <a:off x="72979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Łącznik prosty ze strzałką 32">
                  <a:extLst>
                    <a:ext uri="{FF2B5EF4-FFF2-40B4-BE49-F238E27FC236}">
                      <a16:creationId xmlns:a16="http://schemas.microsoft.com/office/drawing/2014/main" id="{3FD785C4-BF16-954D-9416-D7A70BE16067}"/>
                    </a:ext>
                  </a:extLst>
                </p:cNvPr>
                <p:cNvCxnSpPr/>
                <p:nvPr/>
              </p:nvCxnSpPr>
              <p:spPr>
                <a:xfrm rot="16200000">
                  <a:off x="313993" y="724175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Łącznik prosty ze strzałką 33">
                  <a:extLst>
                    <a:ext uri="{FF2B5EF4-FFF2-40B4-BE49-F238E27FC236}">
                      <a16:creationId xmlns:a16="http://schemas.microsoft.com/office/drawing/2014/main" id="{A8B72641-3489-B449-86D7-6FAF0FCBD10C}"/>
                    </a:ext>
                  </a:extLst>
                </p:cNvPr>
                <p:cNvCxnSpPr/>
                <p:nvPr/>
              </p:nvCxnSpPr>
              <p:spPr>
                <a:xfrm rot="10800000">
                  <a:off x="577858" y="506794"/>
                  <a:ext cx="35941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20512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DAF76B-3DC3-5C42-A3E5-70680514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pl-PL" sz="2800" b="1">
                <a:solidFill>
                  <a:srgbClr val="FF0000"/>
                </a:solidFill>
                <a:latin typeface="+mn-lt"/>
              </a:rPr>
              <a:t>X </a:t>
            </a:r>
            <a:r>
              <a:rPr lang="pl-PL" sz="2800" b="1">
                <a:latin typeface="+mn-lt"/>
              </a:rPr>
              <a:t>Notacja </a:t>
            </a:r>
            <a:r>
              <a:rPr lang="pl-PL" sz="2800" b="1" dirty="0">
                <a:latin typeface="+mn-lt"/>
              </a:rPr>
              <a:t>CIDR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943B61-CBB7-7A4E-B9B7-4F169D95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pl-PL" sz="2400" b="1" dirty="0"/>
              <a:t>CIDR </a:t>
            </a:r>
            <a:r>
              <a:rPr lang="pl-PL" sz="2400" dirty="0"/>
              <a:t>(</a:t>
            </a:r>
            <a:r>
              <a:rPr lang="pl-PL" sz="2400" i="1" dirty="0" err="1"/>
              <a:t>Classless</a:t>
            </a:r>
            <a:r>
              <a:rPr lang="pl-PL" sz="2400" i="1" dirty="0"/>
              <a:t> </a:t>
            </a:r>
            <a:r>
              <a:rPr lang="pl-PL" sz="2400" i="1" dirty="0" err="1"/>
              <a:t>Interdomain</a:t>
            </a:r>
            <a:r>
              <a:rPr lang="pl-PL" sz="2400" i="1" dirty="0"/>
              <a:t> Routing</a:t>
            </a:r>
            <a:r>
              <a:rPr lang="pl-PL" sz="2400" dirty="0"/>
              <a:t>) – bezklasowy routing </a:t>
            </a:r>
            <a:r>
              <a:rPr lang="pl-PL" sz="2400" dirty="0" err="1"/>
              <a:t>międzydomenowy</a:t>
            </a:r>
            <a:r>
              <a:rPr lang="pl-PL" sz="2400" dirty="0"/>
              <a:t> – mylna nazwa, ale wprowadzono dla uproszczenia definiowania masek</a:t>
            </a:r>
          </a:p>
          <a:p>
            <a:pPr marL="1371600" lvl="3" indent="0">
              <a:buNone/>
            </a:pPr>
            <a:r>
              <a:rPr lang="pl-PL" sz="2400" b="1" dirty="0" err="1"/>
              <a:t>ddd.ddd.ddd.ddd</a:t>
            </a:r>
            <a:r>
              <a:rPr lang="pl-PL" sz="2400" b="1" dirty="0"/>
              <a:t>/m</a:t>
            </a:r>
            <a:endParaRPr lang="pl-PL" sz="2400" dirty="0"/>
          </a:p>
          <a:p>
            <a:pPr marL="800100" lvl="2" indent="0">
              <a:buNone/>
            </a:pPr>
            <a:r>
              <a:rPr lang="pl-PL" dirty="0" err="1"/>
              <a:t>ddd</a:t>
            </a:r>
            <a:r>
              <a:rPr lang="pl-PL" dirty="0"/>
              <a:t> – dziesiętna wartość oktetu, </a:t>
            </a:r>
          </a:p>
          <a:p>
            <a:pPr marL="800100" lvl="2" indent="0">
              <a:buNone/>
            </a:pPr>
            <a:r>
              <a:rPr lang="pl-PL" dirty="0"/>
              <a:t>m – liczba jedynek w masce, </a:t>
            </a:r>
          </a:p>
          <a:p>
            <a:pPr marL="800100" lvl="2" indent="0">
              <a:buNone/>
            </a:pPr>
            <a:r>
              <a:rPr lang="pl-PL" dirty="0"/>
              <a:t>/0 – brak maski, </a:t>
            </a:r>
          </a:p>
          <a:p>
            <a:pPr marL="800100" lvl="2" indent="0">
              <a:buNone/>
            </a:pPr>
            <a:r>
              <a:rPr lang="pl-PL" dirty="0"/>
              <a:t>/1 – 128.0.0.0, </a:t>
            </a:r>
          </a:p>
          <a:p>
            <a:pPr marL="800100" lvl="2" indent="0">
              <a:buNone/>
            </a:pPr>
            <a:r>
              <a:rPr lang="pl-PL" dirty="0"/>
              <a:t>/8 – 255.0.0.0 maska klasy A, </a:t>
            </a:r>
          </a:p>
          <a:p>
            <a:pPr marL="800100" lvl="2" indent="0">
              <a:buNone/>
            </a:pPr>
            <a:r>
              <a:rPr lang="pl-PL" dirty="0"/>
              <a:t>/16 – 255.255.0.0 klasa B, </a:t>
            </a:r>
          </a:p>
          <a:p>
            <a:pPr marL="800100" lvl="2" indent="0">
              <a:buNone/>
            </a:pPr>
            <a:r>
              <a:rPr lang="pl-PL" dirty="0"/>
              <a:t>/24 – 255.255.255.0 klasa C, </a:t>
            </a:r>
          </a:p>
          <a:p>
            <a:pPr marL="800100" lvl="2" indent="0">
              <a:buNone/>
            </a:pPr>
            <a:r>
              <a:rPr lang="pl-PL" dirty="0"/>
              <a:t>/32 – 255.255.255.255 typowa maska stacji sieciowej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075CDF-0085-E549-AFC4-79976F5B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3CB4B4-389B-184A-BB5D-094C7EEC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BE4508-0E78-3E4A-AD57-CEE9F71D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7117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AD6E39-5DDC-394C-9DB0-6999D428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pl-PL" sz="2800" u="sng" dirty="0"/>
              <a:t>Przykład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27C056-95E9-9045-BD14-136BA7C0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Dostawca Internetu dysponuje przestrzenią adresową; </a:t>
            </a:r>
          </a:p>
          <a:p>
            <a:pPr marL="0" indent="0">
              <a:buNone/>
            </a:pPr>
            <a:r>
              <a:rPr lang="pl-PL" sz="2400" dirty="0"/>
              <a:t>	128.211.0.0/16 </a:t>
            </a:r>
          </a:p>
          <a:p>
            <a:pPr marL="0" indent="0">
              <a:buNone/>
            </a:pPr>
            <a:r>
              <a:rPr lang="pl-PL" sz="2400" dirty="0"/>
              <a:t>i ma dwóch klientów; jeden potrzebuje </a:t>
            </a:r>
            <a:r>
              <a:rPr lang="pl-PL" sz="2400" dirty="0" err="1"/>
              <a:t>dwunaście</a:t>
            </a:r>
            <a:r>
              <a:rPr lang="pl-PL" sz="2400" dirty="0"/>
              <a:t> adresów, a drugi dziewięciu; </a:t>
            </a:r>
          </a:p>
          <a:p>
            <a:pPr marL="0" indent="0">
              <a:buNone/>
            </a:pPr>
            <a:r>
              <a:rPr lang="pl-PL" sz="2400" dirty="0"/>
              <a:t>	128.211.0.16/28  =&gt; </a:t>
            </a:r>
          </a:p>
          <a:p>
            <a:pPr marL="0" indent="0">
              <a:buNone/>
            </a:pPr>
            <a:r>
              <a:rPr lang="pl-PL" sz="2400" dirty="0"/>
              <a:t>	100000000 11010011 00000000 0001 0000</a:t>
            </a:r>
          </a:p>
          <a:p>
            <a:pPr marL="0" indent="0">
              <a:buNone/>
            </a:pPr>
            <a:r>
              <a:rPr lang="pl-PL" sz="2400" dirty="0"/>
              <a:t>	128.211.0.32/28  =&gt;  </a:t>
            </a:r>
          </a:p>
          <a:p>
            <a:pPr marL="0" indent="0">
              <a:buNone/>
            </a:pPr>
            <a:r>
              <a:rPr lang="pl-PL" sz="2400" dirty="0"/>
              <a:t>	100000000 11010011 00000000 0010 0000 </a:t>
            </a:r>
          </a:p>
          <a:p>
            <a:pPr marL="0" indent="0">
              <a:buNone/>
            </a:pPr>
            <a:r>
              <a:rPr lang="pl-PL" sz="2400" dirty="0"/>
              <a:t>Maski takie same, ale stacje adresowane jednoznacznie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4723AA-D9D2-ED4B-B7B8-5B8433A3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F57305-AB24-3F49-A4ED-21606002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7528BA-177C-5345-AEF5-0BD9EFFF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2063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393162-C3C1-A24A-B6AD-2636D8FF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C5C247-4E95-714B-9D66-0134B6DC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B079A5-B7E0-D74C-AA5F-7111E2EF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65</a:t>
            </a:fld>
            <a:endParaRPr lang="pl-PL" dirty="0"/>
          </a:p>
        </p:txBody>
      </p:sp>
      <p:grpSp>
        <p:nvGrpSpPr>
          <p:cNvPr id="44" name="Grupa 43">
            <a:extLst>
              <a:ext uri="{FF2B5EF4-FFF2-40B4-BE49-F238E27FC236}">
                <a16:creationId xmlns:a16="http://schemas.microsoft.com/office/drawing/2014/main" id="{0A8B038D-B8C0-494F-B09D-22A81CBE6E75}"/>
              </a:ext>
            </a:extLst>
          </p:cNvPr>
          <p:cNvGrpSpPr/>
          <p:nvPr/>
        </p:nvGrpSpPr>
        <p:grpSpPr>
          <a:xfrm>
            <a:off x="456648" y="570602"/>
            <a:ext cx="8085907" cy="5785748"/>
            <a:chOff x="456648" y="570602"/>
            <a:chExt cx="8085907" cy="5785748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644BF980-6EDD-4146-8833-03CC2F7D3D63}"/>
                </a:ext>
              </a:extLst>
            </p:cNvPr>
            <p:cNvSpPr/>
            <p:nvPr/>
          </p:nvSpPr>
          <p:spPr>
            <a:xfrm>
              <a:off x="456648" y="570602"/>
              <a:ext cx="8085907" cy="5785748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12" name="Chmurka 11">
              <a:extLst>
                <a:ext uri="{FF2B5EF4-FFF2-40B4-BE49-F238E27FC236}">
                  <a16:creationId xmlns:a16="http://schemas.microsoft.com/office/drawing/2014/main" id="{781108FD-3F46-6441-B727-2E538165BC76}"/>
                </a:ext>
              </a:extLst>
            </p:cNvPr>
            <p:cNvSpPr/>
            <p:nvPr/>
          </p:nvSpPr>
          <p:spPr>
            <a:xfrm>
              <a:off x="853350" y="854611"/>
              <a:ext cx="3551731" cy="1132204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000"/>
            </a:p>
          </p:txBody>
        </p:sp>
        <p:sp>
          <p:nvSpPr>
            <p:cNvPr id="13" name="Pole tekstowe 3">
              <a:extLst>
                <a:ext uri="{FF2B5EF4-FFF2-40B4-BE49-F238E27FC236}">
                  <a16:creationId xmlns:a16="http://schemas.microsoft.com/office/drawing/2014/main" id="{4A6B9414-A132-9B42-81C1-E70DE84A826B}"/>
                </a:ext>
              </a:extLst>
            </p:cNvPr>
            <p:cNvSpPr txBox="1"/>
            <p:nvPr/>
          </p:nvSpPr>
          <p:spPr>
            <a:xfrm>
              <a:off x="1451362" y="1027774"/>
              <a:ext cx="2016241" cy="7281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NETWORK  </a:t>
              </a:r>
              <a:r>
                <a:rPr lang="pl-PL" sz="20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l-PL" sz="20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l-PL" sz="20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131.108.0.0/16</a:t>
              </a:r>
              <a:endParaRPr lang="pl-PL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hmurka 41">
              <a:extLst>
                <a:ext uri="{FF2B5EF4-FFF2-40B4-BE49-F238E27FC236}">
                  <a16:creationId xmlns:a16="http://schemas.microsoft.com/office/drawing/2014/main" id="{6DC6DCB9-933E-1C47-9FF9-9AEF6A35B59F}"/>
                </a:ext>
              </a:extLst>
            </p:cNvPr>
            <p:cNvSpPr/>
            <p:nvPr/>
          </p:nvSpPr>
          <p:spPr>
            <a:xfrm>
              <a:off x="5799374" y="2362600"/>
              <a:ext cx="2549860" cy="1128784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000"/>
            </a:p>
          </p:txBody>
        </p:sp>
        <p:sp>
          <p:nvSpPr>
            <p:cNvPr id="43" name="Pole tekstowe 3">
              <a:extLst>
                <a:ext uri="{FF2B5EF4-FFF2-40B4-BE49-F238E27FC236}">
                  <a16:creationId xmlns:a16="http://schemas.microsoft.com/office/drawing/2014/main" id="{72BA05F5-C93C-7248-B3EA-C7E759DD83EB}"/>
                </a:ext>
              </a:extLst>
            </p:cNvPr>
            <p:cNvSpPr txBox="1"/>
            <p:nvPr/>
          </p:nvSpPr>
          <p:spPr>
            <a:xfrm>
              <a:off x="6042270" y="2460648"/>
              <a:ext cx="2084253" cy="68644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0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pl-PL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pl-PL" sz="20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223.240.129.0/24</a:t>
              </a:r>
              <a:endParaRPr lang="pl-PL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hmurka 39">
              <a:extLst>
                <a:ext uri="{FF2B5EF4-FFF2-40B4-BE49-F238E27FC236}">
                  <a16:creationId xmlns:a16="http://schemas.microsoft.com/office/drawing/2014/main" id="{CF7E05A3-2C72-2742-AFC3-8F97B5C594ED}"/>
                </a:ext>
              </a:extLst>
            </p:cNvPr>
            <p:cNvSpPr/>
            <p:nvPr/>
          </p:nvSpPr>
          <p:spPr>
            <a:xfrm>
              <a:off x="2913518" y="4980190"/>
              <a:ext cx="2462129" cy="1189002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l-PL" sz="2000"/>
            </a:p>
          </p:txBody>
        </p:sp>
        <p:sp>
          <p:nvSpPr>
            <p:cNvPr id="41" name="Pole tekstowe 3">
              <a:extLst>
                <a:ext uri="{FF2B5EF4-FFF2-40B4-BE49-F238E27FC236}">
                  <a16:creationId xmlns:a16="http://schemas.microsoft.com/office/drawing/2014/main" id="{0FBFD26E-F2F9-FC48-B858-924FC15B69EF}"/>
                </a:ext>
              </a:extLst>
            </p:cNvPr>
            <p:cNvSpPr txBox="1"/>
            <p:nvPr/>
          </p:nvSpPr>
          <p:spPr>
            <a:xfrm>
              <a:off x="3312944" y="5091197"/>
              <a:ext cx="1566139" cy="75276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pl-PL" sz="20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pl-PL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pl-PL" sz="2000" b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78.0.0.0/8</a:t>
              </a:r>
              <a:endParaRPr lang="pl-PL" sz="2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le tekstowe 3877">
              <a:extLst>
                <a:ext uri="{FF2B5EF4-FFF2-40B4-BE49-F238E27FC236}">
                  <a16:creationId xmlns:a16="http://schemas.microsoft.com/office/drawing/2014/main" id="{D255BDF9-2F38-9F4E-830F-E82225C889B5}"/>
                </a:ext>
              </a:extLst>
            </p:cNvPr>
            <p:cNvSpPr txBox="1"/>
            <p:nvPr/>
          </p:nvSpPr>
          <p:spPr>
            <a:xfrm>
              <a:off x="913669" y="2270459"/>
              <a:ext cx="1779387" cy="44420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20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131.108.99.5</a:t>
              </a:r>
            </a:p>
          </p:txBody>
        </p:sp>
        <p:sp>
          <p:nvSpPr>
            <p:cNvPr id="33" name="Pole tekstowe 3877">
              <a:extLst>
                <a:ext uri="{FF2B5EF4-FFF2-40B4-BE49-F238E27FC236}">
                  <a16:creationId xmlns:a16="http://schemas.microsoft.com/office/drawing/2014/main" id="{C8ACA5C8-8644-5F47-8B2A-F2FEAC078587}"/>
                </a:ext>
              </a:extLst>
            </p:cNvPr>
            <p:cNvSpPr txBox="1"/>
            <p:nvPr/>
          </p:nvSpPr>
          <p:spPr>
            <a:xfrm>
              <a:off x="2890934" y="3110492"/>
              <a:ext cx="1778564" cy="44381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223.240.129.2</a:t>
              </a:r>
            </a:p>
          </p:txBody>
        </p:sp>
        <p:grpSp>
          <p:nvGrpSpPr>
            <p:cNvPr id="34" name="Grupa 33">
              <a:extLst>
                <a:ext uri="{FF2B5EF4-FFF2-40B4-BE49-F238E27FC236}">
                  <a16:creationId xmlns:a16="http://schemas.microsoft.com/office/drawing/2014/main" id="{97F7CE20-FB8F-4E49-A54A-5F7B7F70EBFF}"/>
                </a:ext>
              </a:extLst>
            </p:cNvPr>
            <p:cNvGrpSpPr/>
            <p:nvPr/>
          </p:nvGrpSpPr>
          <p:grpSpPr>
            <a:xfrm>
              <a:off x="2374913" y="2676154"/>
              <a:ext cx="535143" cy="513260"/>
              <a:chOff x="0" y="0"/>
              <a:chExt cx="972000" cy="972000"/>
            </a:xfrm>
          </p:grpSpPr>
          <p:sp>
            <p:nvSpPr>
              <p:cNvPr id="35" name="Owal 34">
                <a:extLst>
                  <a:ext uri="{FF2B5EF4-FFF2-40B4-BE49-F238E27FC236}">
                    <a16:creationId xmlns:a16="http://schemas.microsoft.com/office/drawing/2014/main" id="{EA4B38C8-8F50-3C4F-8C00-1DF1AB4A1680}"/>
                  </a:ext>
                </a:extLst>
              </p:cNvPr>
              <p:cNvSpPr/>
              <p:nvPr/>
            </p:nvSpPr>
            <p:spPr>
              <a:xfrm>
                <a:off x="0" y="0"/>
                <a:ext cx="972000" cy="972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 sz="2000"/>
              </a:p>
            </p:txBody>
          </p:sp>
          <p:cxnSp>
            <p:nvCxnSpPr>
              <p:cNvPr id="36" name="Łącznik prosty ze strzałką 35">
                <a:extLst>
                  <a:ext uri="{FF2B5EF4-FFF2-40B4-BE49-F238E27FC236}">
                    <a16:creationId xmlns:a16="http://schemas.microsoft.com/office/drawing/2014/main" id="{8D21F1DC-A77A-954E-A035-020390F5B6C3}"/>
                  </a:ext>
                </a:extLst>
              </p:cNvPr>
              <p:cNvCxnSpPr/>
              <p:nvPr/>
            </p:nvCxnSpPr>
            <p:spPr>
              <a:xfrm rot="5400000">
                <a:off x="313699" y="252951"/>
                <a:ext cx="3599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ze strzałką 36">
                <a:extLst>
                  <a:ext uri="{FF2B5EF4-FFF2-40B4-BE49-F238E27FC236}">
                    <a16:creationId xmlns:a16="http://schemas.microsoft.com/office/drawing/2014/main" id="{A749DC2E-63E6-1348-BD0F-CA457115B20A}"/>
                  </a:ext>
                </a:extLst>
              </p:cNvPr>
              <p:cNvCxnSpPr/>
              <p:nvPr/>
            </p:nvCxnSpPr>
            <p:spPr>
              <a:xfrm>
                <a:off x="72979" y="506794"/>
                <a:ext cx="35941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ze strzałką 37">
                <a:extLst>
                  <a:ext uri="{FF2B5EF4-FFF2-40B4-BE49-F238E27FC236}">
                    <a16:creationId xmlns:a16="http://schemas.microsoft.com/office/drawing/2014/main" id="{A258F617-150F-4543-ADFE-11F87B80A56F}"/>
                  </a:ext>
                </a:extLst>
              </p:cNvPr>
              <p:cNvCxnSpPr/>
              <p:nvPr/>
            </p:nvCxnSpPr>
            <p:spPr>
              <a:xfrm rot="16200000">
                <a:off x="313993" y="724175"/>
                <a:ext cx="35941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Łącznik prosty ze strzałką 38">
                <a:extLst>
                  <a:ext uri="{FF2B5EF4-FFF2-40B4-BE49-F238E27FC236}">
                    <a16:creationId xmlns:a16="http://schemas.microsoft.com/office/drawing/2014/main" id="{9DCA9222-6F3C-F54B-A1A5-01B1333958D2}"/>
                  </a:ext>
                </a:extLst>
              </p:cNvPr>
              <p:cNvCxnSpPr/>
              <p:nvPr/>
            </p:nvCxnSpPr>
            <p:spPr>
              <a:xfrm rot="10800000">
                <a:off x="577858" y="506794"/>
                <a:ext cx="35941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Pole tekstowe 2">
              <a:extLst>
                <a:ext uri="{FF2B5EF4-FFF2-40B4-BE49-F238E27FC236}">
                  <a16:creationId xmlns:a16="http://schemas.microsoft.com/office/drawing/2014/main" id="{2DB753CC-2146-B44A-B9B8-5E773151E621}"/>
                </a:ext>
              </a:extLst>
            </p:cNvPr>
            <p:cNvSpPr txBox="1"/>
            <p:nvPr/>
          </p:nvSpPr>
          <p:spPr>
            <a:xfrm>
              <a:off x="4851450" y="4269460"/>
              <a:ext cx="1977063" cy="44396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223.240.129.17</a:t>
              </a:r>
            </a:p>
          </p:txBody>
        </p:sp>
        <p:sp>
          <p:nvSpPr>
            <p:cNvPr id="25" name="Pole tekstowe 3877">
              <a:extLst>
                <a:ext uri="{FF2B5EF4-FFF2-40B4-BE49-F238E27FC236}">
                  <a16:creationId xmlns:a16="http://schemas.microsoft.com/office/drawing/2014/main" id="{5DA60452-B2FA-9C44-A6C7-2A8AAB871D73}"/>
                </a:ext>
              </a:extLst>
            </p:cNvPr>
            <p:cNvSpPr txBox="1"/>
            <p:nvPr/>
          </p:nvSpPr>
          <p:spPr>
            <a:xfrm>
              <a:off x="6221910" y="5241944"/>
              <a:ext cx="1778382" cy="44357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20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78.0.0.17</a:t>
              </a:r>
            </a:p>
          </p:txBody>
        </p:sp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296C0EC5-40B3-DC4F-9633-F019DAAC3587}"/>
                </a:ext>
              </a:extLst>
            </p:cNvPr>
            <p:cNvGrpSpPr/>
            <p:nvPr/>
          </p:nvGrpSpPr>
          <p:grpSpPr>
            <a:xfrm>
              <a:off x="6511695" y="4618485"/>
              <a:ext cx="535088" cy="512979"/>
              <a:chOff x="884294" y="255980"/>
              <a:chExt cx="972000" cy="972000"/>
            </a:xfrm>
          </p:grpSpPr>
          <p:sp>
            <p:nvSpPr>
              <p:cNvPr id="27" name="Owal 26">
                <a:extLst>
                  <a:ext uri="{FF2B5EF4-FFF2-40B4-BE49-F238E27FC236}">
                    <a16:creationId xmlns:a16="http://schemas.microsoft.com/office/drawing/2014/main" id="{179E735F-F1AE-7541-A83F-1C8CD56FBAD7}"/>
                  </a:ext>
                </a:extLst>
              </p:cNvPr>
              <p:cNvSpPr/>
              <p:nvPr/>
            </p:nvSpPr>
            <p:spPr>
              <a:xfrm>
                <a:off x="884294" y="255980"/>
                <a:ext cx="972000" cy="972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l-PL" sz="2000"/>
              </a:p>
            </p:txBody>
          </p:sp>
          <p:cxnSp>
            <p:nvCxnSpPr>
              <p:cNvPr id="28" name="Łącznik prosty ze strzałką 27">
                <a:extLst>
                  <a:ext uri="{FF2B5EF4-FFF2-40B4-BE49-F238E27FC236}">
                    <a16:creationId xmlns:a16="http://schemas.microsoft.com/office/drawing/2014/main" id="{AACADC3F-DF0F-0047-853B-42AD830AD77E}"/>
                  </a:ext>
                </a:extLst>
              </p:cNvPr>
              <p:cNvCxnSpPr/>
              <p:nvPr/>
            </p:nvCxnSpPr>
            <p:spPr>
              <a:xfrm rot="5400000">
                <a:off x="1197993" y="508931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ze strzałką 28">
                <a:extLst>
                  <a:ext uri="{FF2B5EF4-FFF2-40B4-BE49-F238E27FC236}">
                    <a16:creationId xmlns:a16="http://schemas.microsoft.com/office/drawing/2014/main" id="{00927417-920D-664A-AF17-1AE30A52EC59}"/>
                  </a:ext>
                </a:extLst>
              </p:cNvPr>
              <p:cNvCxnSpPr/>
              <p:nvPr/>
            </p:nvCxnSpPr>
            <p:spPr>
              <a:xfrm>
                <a:off x="957274" y="762774"/>
                <a:ext cx="3594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ze strzałką 29">
                <a:extLst>
                  <a:ext uri="{FF2B5EF4-FFF2-40B4-BE49-F238E27FC236}">
                    <a16:creationId xmlns:a16="http://schemas.microsoft.com/office/drawing/2014/main" id="{62DB2B51-5202-E44B-9304-64512C15C131}"/>
                  </a:ext>
                </a:extLst>
              </p:cNvPr>
              <p:cNvCxnSpPr/>
              <p:nvPr/>
            </p:nvCxnSpPr>
            <p:spPr>
              <a:xfrm rot="16200000">
                <a:off x="1198287" y="980155"/>
                <a:ext cx="3594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ze strzałką 30">
                <a:extLst>
                  <a:ext uri="{FF2B5EF4-FFF2-40B4-BE49-F238E27FC236}">
                    <a16:creationId xmlns:a16="http://schemas.microsoft.com/office/drawing/2014/main" id="{DEDFBD05-3553-6D4C-ACCD-F82B8C3174F1}"/>
                  </a:ext>
                </a:extLst>
              </p:cNvPr>
              <p:cNvCxnSpPr/>
              <p:nvPr/>
            </p:nvCxnSpPr>
            <p:spPr>
              <a:xfrm rot="10800000">
                <a:off x="1462153" y="762774"/>
                <a:ext cx="3594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44C57C7C-4050-1F4C-9542-E5861B2C6489}"/>
                </a:ext>
              </a:extLst>
            </p:cNvPr>
            <p:cNvCxnSpPr>
              <a:stCxn id="12" idx="1"/>
              <a:endCxn id="35" idx="0"/>
            </p:cNvCxnSpPr>
            <p:nvPr/>
          </p:nvCxnSpPr>
          <p:spPr>
            <a:xfrm>
              <a:off x="2629215" y="1985609"/>
              <a:ext cx="13269" cy="69054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774B2DFC-C9D8-CF47-9CAF-09D2232C8CEE}"/>
                </a:ext>
              </a:extLst>
            </p:cNvPr>
            <p:cNvCxnSpPr/>
            <p:nvPr/>
          </p:nvCxnSpPr>
          <p:spPr>
            <a:xfrm>
              <a:off x="2909851" y="2937596"/>
              <a:ext cx="288952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41CD4234-2349-6043-9C4C-3F881CBCE999}"/>
                </a:ext>
              </a:extLst>
            </p:cNvPr>
            <p:cNvCxnSpPr/>
            <p:nvPr/>
          </p:nvCxnSpPr>
          <p:spPr>
            <a:xfrm flipH="1">
              <a:off x="6829807" y="3548292"/>
              <a:ext cx="216977" cy="1070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22A0DCA2-6367-C748-94F1-C785C1790A2F}"/>
                </a:ext>
              </a:extLst>
            </p:cNvPr>
            <p:cNvCxnSpPr>
              <a:stCxn id="27" idx="3"/>
            </p:cNvCxnSpPr>
            <p:nvPr/>
          </p:nvCxnSpPr>
          <p:spPr>
            <a:xfrm flipH="1">
              <a:off x="5375647" y="5056178"/>
              <a:ext cx="1214410" cy="3063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3886">
              <a:extLst>
                <a:ext uri="{FF2B5EF4-FFF2-40B4-BE49-F238E27FC236}">
                  <a16:creationId xmlns:a16="http://schemas.microsoft.com/office/drawing/2014/main" id="{726DAC6B-BD8D-554B-9FDE-F706018C335C}"/>
                </a:ext>
              </a:extLst>
            </p:cNvPr>
            <p:cNvSpPr txBox="1"/>
            <p:nvPr/>
          </p:nvSpPr>
          <p:spPr>
            <a:xfrm>
              <a:off x="1355647" y="3250872"/>
              <a:ext cx="1257147" cy="5077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pl-PL" sz="20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Router 1</a:t>
              </a:r>
            </a:p>
          </p:txBody>
        </p:sp>
        <p:sp>
          <p:nvSpPr>
            <p:cNvPr id="23" name="Pole tekstowe 3886">
              <a:extLst>
                <a:ext uri="{FF2B5EF4-FFF2-40B4-BE49-F238E27FC236}">
                  <a16:creationId xmlns:a16="http://schemas.microsoft.com/office/drawing/2014/main" id="{605B1297-3D9E-4848-99CB-242C1DE9AB85}"/>
                </a:ext>
              </a:extLst>
            </p:cNvPr>
            <p:cNvSpPr txBox="1"/>
            <p:nvPr/>
          </p:nvSpPr>
          <p:spPr>
            <a:xfrm>
              <a:off x="7095522" y="4398601"/>
              <a:ext cx="1257062" cy="50722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Router 2</a:t>
              </a:r>
              <a:endParaRPr lang="pl-PL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/>
              <a:t>4.1.2 Przełączanie pakietów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u="sng" dirty="0"/>
              <a:t>przełączanie </a:t>
            </a:r>
            <a:r>
              <a:rPr lang="pl-PL" b="1" u="sng" dirty="0"/>
              <a:t>pakietów</a:t>
            </a:r>
            <a:r>
              <a:rPr lang="pl-PL" u="sng" dirty="0"/>
              <a:t> </a:t>
            </a:r>
            <a:r>
              <a:rPr lang="pl-PL" dirty="0"/>
              <a:t>– przesyłaną informacja dzieli się na pakiety, które zgodnie z obowiązującymi protokołami, np. protokół TCP/IP, mogą być przesyłane różnymi drogami do odbiorców. </a:t>
            </a:r>
          </a:p>
          <a:p>
            <a:r>
              <a:rPr lang="pl-PL" dirty="0"/>
              <a:t>Ponieważ każdy pakiet jest wyposażony w adres docelowy, to pośredniczący komputer może zestawić nowe połączenie, omijające np. niesprawne łącza. </a:t>
            </a:r>
          </a:p>
          <a:p>
            <a:r>
              <a:rPr lang="pl-PL" dirty="0"/>
              <a:t>Technika przełączania pakietów zapewnia nieporównywalnie wyższą niezawodność i jest powszechnie stosowana w Internecie.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7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91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8</a:t>
            </a:fld>
            <a:endParaRPr lang="pl-PL" dirty="0"/>
          </a:p>
        </p:txBody>
      </p:sp>
      <p:pic>
        <p:nvPicPr>
          <p:cNvPr id="6" name="Symbol zastępczy zawartości 5" descr="C:\Users\Wojciech Zamojski\AppData\Local\Microsoft\Windows\Temporary Internet Files\Content.Word\Obraz (67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1"/>
            <a:ext cx="8136904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44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pl-PL" sz="2400" dirty="0"/>
              <a:t>W sieciach komputerowych z reguły nie przesyła się ciągłych strumieni danych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system dzieli pliki na pakiety</a:t>
            </a:r>
          </a:p>
          <a:p>
            <a:pPr lvl="0" fontAlgn="base"/>
            <a:r>
              <a:rPr lang="pl-PL" sz="2400" dirty="0"/>
              <a:t>Pakiet– mała porcja danych (około 1 500 bajtów) przesyłanych niezależnie od pozostałych</a:t>
            </a:r>
          </a:p>
          <a:p>
            <a:pPr lvl="0" fontAlgn="base"/>
            <a:r>
              <a:rPr lang="pl-PL" sz="2400" dirty="0"/>
              <a:t>Rozmiar pakietu różny w różnych sieciach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definiuje się maksymalny rozmiar </a:t>
            </a:r>
          </a:p>
          <a:p>
            <a:pPr lvl="0" fontAlgn="base"/>
            <a:r>
              <a:rPr lang="pl-PL" sz="2400" dirty="0"/>
              <a:t>Korzyści stosowania podziału na pakiety;</a:t>
            </a:r>
          </a:p>
          <a:p>
            <a:pPr lvl="1"/>
            <a:r>
              <a:rPr lang="pl-PL" sz="2400" dirty="0"/>
              <a:t>Możliwość koordynacji transmisji danych pomiędzy nadawcą i odbiorcą </a:t>
            </a:r>
          </a:p>
          <a:p>
            <a:pPr lvl="1"/>
            <a:r>
              <a:rPr lang="pl-PL" sz="2400" dirty="0"/>
              <a:t>Możliwość sprawdzenia poprawności transmisji danych i „tańsze” korygowanie błędów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4. Przełączanie pakietów - ISO/OSI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4 - </a:t>
            </a:r>
            <a:fld id="{0931897F-8F23-433E-A660-EFF8D3EDA506}" type="slidenum">
              <a:rPr lang="pl-PL" smtClean="0"/>
              <a:t>9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92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— klasyczny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8506</TotalTime>
  <Words>4886</Words>
  <Application>Microsoft Macintosh PowerPoint</Application>
  <PresentationFormat>Pokaz na ekranie (4:3)</PresentationFormat>
  <Paragraphs>718</Paragraphs>
  <Slides>65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65</vt:i4>
      </vt:variant>
    </vt:vector>
  </HeadingPairs>
  <TitlesOfParts>
    <vt:vector size="69" baseType="lpstr">
      <vt:lpstr>Arial</vt:lpstr>
      <vt:lpstr>Calibri</vt:lpstr>
      <vt:lpstr>Times New Roman</vt:lpstr>
      <vt:lpstr>Motyw pakietu Office</vt:lpstr>
      <vt:lpstr>Sieci komputerowe</vt:lpstr>
      <vt:lpstr>4 Przełączanie pakietów – ISO/OSI </vt:lpstr>
      <vt:lpstr>4.1 Pakiety, ramki</vt:lpstr>
      <vt:lpstr>4.1.1 Przełączanie obwodów</vt:lpstr>
      <vt:lpstr>Prezentacja programu PowerPoint</vt:lpstr>
      <vt:lpstr>Prezentacja programu PowerPoint</vt:lpstr>
      <vt:lpstr>4.1.2 Przełączanie pakietów</vt:lpstr>
      <vt:lpstr>Prezentacja programu PowerPoint</vt:lpstr>
      <vt:lpstr>Prezentacja programu PowerPoint</vt:lpstr>
      <vt:lpstr>Prezentacja programu PowerPoint</vt:lpstr>
      <vt:lpstr> 4.1.3 Pakiety i ramki fizyczne</vt:lpstr>
      <vt:lpstr>Prezentacja programu PowerPoint</vt:lpstr>
      <vt:lpstr>Prezentacja programu PowerPoint</vt:lpstr>
      <vt:lpstr>Prezentacja programu PowerPoint</vt:lpstr>
      <vt:lpstr>XX 4.1.4 Klasyfikacja sieci pakietowych</vt:lpstr>
      <vt:lpstr>4.2. Model warstwowy sieci (wprowadzenie)</vt:lpstr>
      <vt:lpstr>Organizacje i standardy sieciowe</vt:lpstr>
      <vt:lpstr>4.2.1 Model ISO/OSI</vt:lpstr>
      <vt:lpstr>Prezentacja programu PowerPoint</vt:lpstr>
      <vt:lpstr>Prezentacja programu PowerPoint</vt:lpstr>
      <vt:lpstr>Prezentacja programu PowerPoint</vt:lpstr>
      <vt:lpstr>Komunikaty i kapsułkowanie w sieciowym modelu ISO/OSI</vt:lpstr>
      <vt:lpstr>Prezentacja programu PowerPoint</vt:lpstr>
      <vt:lpstr>4.2.2 ISO/OSI Warstwy wyższe  </vt:lpstr>
      <vt:lpstr>Warstwa aplikacji</vt:lpstr>
      <vt:lpstr>Prezentacja programu PowerPoint</vt:lpstr>
      <vt:lpstr>Warstwa prezentacji</vt:lpstr>
      <vt:lpstr>Prezentacja programu PowerPoint</vt:lpstr>
      <vt:lpstr>Warstwa sesji</vt:lpstr>
      <vt:lpstr>Prezentacja programu PowerPoint</vt:lpstr>
      <vt:lpstr>4.2.3 Warstwy niższe </vt:lpstr>
      <vt:lpstr>Warstwa transportowa</vt:lpstr>
      <vt:lpstr>Prezentacja programu PowerPoint</vt:lpstr>
      <vt:lpstr>Prezentacja programu PowerPoint</vt:lpstr>
      <vt:lpstr>Prezentacja programu PowerPoint</vt:lpstr>
      <vt:lpstr>Warstwa sieciowa</vt:lpstr>
      <vt:lpstr>Prezentacja programu PowerPoint</vt:lpstr>
      <vt:lpstr>Warstwa łącza danych</vt:lpstr>
      <vt:lpstr>Prezentacja programu PowerPoint</vt:lpstr>
      <vt:lpstr>Prezentacja programu PowerPoint</vt:lpstr>
      <vt:lpstr>Przykład ramki (Ethernet)</vt:lpstr>
      <vt:lpstr>Prezentacja programu PowerPoint</vt:lpstr>
      <vt:lpstr>Prezentacja programu PowerPoint</vt:lpstr>
      <vt:lpstr>Adres MAC (Media Access Control)   </vt:lpstr>
      <vt:lpstr>Prezentacja programu PowerPoint</vt:lpstr>
      <vt:lpstr>48 bitowy adres MAC</vt:lpstr>
      <vt:lpstr> Rodzaje transmisji a MAC </vt:lpstr>
      <vt:lpstr>Prezentacja programu PowerPoint</vt:lpstr>
      <vt:lpstr>Warstwa fizyczna</vt:lpstr>
      <vt:lpstr>4.2.4 Przykład – pobranie strony</vt:lpstr>
      <vt:lpstr>Pobrać stronę WWW w Internecie [Józefiak A.: W drodze do CCNA. Helion]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4.2.5  Adresowanie</vt:lpstr>
      <vt:lpstr>Prezentacja programu PowerPoint</vt:lpstr>
      <vt:lpstr>Prezentacja programu PowerPoint</vt:lpstr>
      <vt:lpstr> Routery i zasady adresowania IP  </vt:lpstr>
      <vt:lpstr>Prezentacja programu PowerPoint</vt:lpstr>
      <vt:lpstr>X Notacja CIDR </vt:lpstr>
      <vt:lpstr>Przykład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</dc:title>
  <dc:creator>Wojciech Zamojski</dc:creator>
  <cp:lastModifiedBy>Wojciech Zamojski</cp:lastModifiedBy>
  <cp:revision>315</cp:revision>
  <dcterms:created xsi:type="dcterms:W3CDTF">2013-03-12T15:16:55Z</dcterms:created>
  <dcterms:modified xsi:type="dcterms:W3CDTF">2020-03-30T17:43:14Z</dcterms:modified>
</cp:coreProperties>
</file>