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256" r:id="rId2"/>
    <p:sldId id="299" r:id="rId3"/>
    <p:sldId id="413" r:id="rId4"/>
    <p:sldId id="414" r:id="rId5"/>
    <p:sldId id="332" r:id="rId6"/>
    <p:sldId id="333" r:id="rId7"/>
    <p:sldId id="340" r:id="rId8"/>
    <p:sldId id="334" r:id="rId9"/>
    <p:sldId id="395" r:id="rId10"/>
    <p:sldId id="396" r:id="rId11"/>
    <p:sldId id="335" r:id="rId12"/>
    <p:sldId id="409" r:id="rId13"/>
    <p:sldId id="410" r:id="rId14"/>
    <p:sldId id="336" r:id="rId15"/>
    <p:sldId id="337" r:id="rId16"/>
    <p:sldId id="398" r:id="rId17"/>
    <p:sldId id="338" r:id="rId18"/>
    <p:sldId id="393" r:id="rId19"/>
    <p:sldId id="339" r:id="rId20"/>
    <p:sldId id="372" r:id="rId21"/>
    <p:sldId id="371" r:id="rId22"/>
    <p:sldId id="345" r:id="rId23"/>
    <p:sldId id="346" r:id="rId24"/>
    <p:sldId id="343" r:id="rId25"/>
    <p:sldId id="399" r:id="rId26"/>
    <p:sldId id="400" r:id="rId27"/>
    <p:sldId id="344" r:id="rId28"/>
    <p:sldId id="401" r:id="rId29"/>
    <p:sldId id="347" r:id="rId30"/>
    <p:sldId id="348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402" r:id="rId40"/>
    <p:sldId id="358" r:id="rId41"/>
    <p:sldId id="370" r:id="rId42"/>
    <p:sldId id="359" r:id="rId43"/>
    <p:sldId id="360" r:id="rId44"/>
    <p:sldId id="361" r:id="rId45"/>
    <p:sldId id="362" r:id="rId46"/>
    <p:sldId id="390" r:id="rId47"/>
    <p:sldId id="391" r:id="rId48"/>
    <p:sldId id="392" r:id="rId49"/>
    <p:sldId id="376" r:id="rId50"/>
    <p:sldId id="363" r:id="rId51"/>
    <p:sldId id="364" r:id="rId52"/>
    <p:sldId id="365" r:id="rId53"/>
    <p:sldId id="366" r:id="rId54"/>
    <p:sldId id="411" r:id="rId55"/>
    <p:sldId id="412" r:id="rId56"/>
    <p:sldId id="403" r:id="rId57"/>
    <p:sldId id="367" r:id="rId58"/>
    <p:sldId id="368" r:id="rId59"/>
    <p:sldId id="369" r:id="rId60"/>
    <p:sldId id="373" r:id="rId61"/>
    <p:sldId id="374" r:id="rId62"/>
    <p:sldId id="375" r:id="rId63"/>
    <p:sldId id="377" r:id="rId64"/>
    <p:sldId id="378" r:id="rId65"/>
    <p:sldId id="379" r:id="rId66"/>
    <p:sldId id="394" r:id="rId67"/>
    <p:sldId id="380" r:id="rId68"/>
    <p:sldId id="406" r:id="rId69"/>
    <p:sldId id="381" r:id="rId70"/>
    <p:sldId id="383" r:id="rId71"/>
    <p:sldId id="384" r:id="rId72"/>
    <p:sldId id="385" r:id="rId73"/>
    <p:sldId id="386" r:id="rId74"/>
    <p:sldId id="405" r:id="rId75"/>
    <p:sldId id="387" r:id="rId76"/>
    <p:sldId id="388" r:id="rId77"/>
    <p:sldId id="389" r:id="rId7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 autoAdjust="0"/>
    <p:restoredTop sz="93110" autoAdjust="0"/>
  </p:normalViewPr>
  <p:slideViewPr>
    <p:cSldViewPr>
      <p:cViewPr varScale="1">
        <p:scale>
          <a:sx n="128" d="100"/>
          <a:sy n="128" d="100"/>
        </p:scale>
        <p:origin x="19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21AC3-BBC8-48E6-A5CF-D1C9265877F2}" type="datetimeFigureOut">
              <a:rPr lang="pl-PL" smtClean="0"/>
              <a:t>17.03.2020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41581-3693-419C-BBBB-B4502FC800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839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178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41581-3693-419C-BBBB-B4502FC800E3}" type="slidenum">
              <a:rPr lang="pl-PL" smtClean="0"/>
              <a:t>77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61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2.2020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%C5%9Awiat%C5%82ow%C3%B3d#cite_note-giz-12" TargetMode="External"/><Relationship Id="rId2" Type="http://schemas.openxmlformats.org/officeDocument/2006/relationships/hyperlink" Target="https://pl.wikipedia.org/wiki/Terab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Wi-Fi_Alliance" TargetMode="External"/><Relationship Id="rId7" Type="http://schemas.openxmlformats.org/officeDocument/2006/relationships/hyperlink" Target="https://pl.wikipedia.org/wiki/Hi-fi" TargetMode="External"/><Relationship Id="rId2" Type="http://schemas.openxmlformats.org/officeDocument/2006/relationships/hyperlink" Target="https://pl.wikipedia.org/wiki/Znak_towarow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Interoperacyjno%C5%9B%C4%87" TargetMode="External"/><Relationship Id="rId5" Type="http://schemas.openxmlformats.org/officeDocument/2006/relationships/hyperlink" Target="https://pl.wikipedia.org/wiki/IEEE_802.11" TargetMode="External"/><Relationship Id="rId4" Type="http://schemas.openxmlformats.org/officeDocument/2006/relationships/hyperlink" Target="https://pl.wikipedia.org/wiki/Instytut_In%C5%BCynier%C3%B3w_Elektryk%C3%B3w_i_Elektronik%C3%B3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FHSS" TargetMode="External"/><Relationship Id="rId2" Type="http://schemas.openxmlformats.org/officeDocument/2006/relationships/hyperlink" Target="http://pl.wikipedia.org/wiki/DS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l.wikipedia.org/wiki/Herc" TargetMode="External"/><Relationship Id="rId4" Type="http://schemas.openxmlformats.org/officeDocument/2006/relationships/hyperlink" Target="http://pl.wikipedia.org/wiki/OFD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Ziemia" TargetMode="External"/><Relationship Id="rId2" Type="http://schemas.openxmlformats.org/officeDocument/2006/relationships/hyperlink" Target="https://pl.wikipedia.org/wiki/Nawigacja_satelitarn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.wikipedia.org/wiki/%C5%9Arednia_orbita_oko%C5%82oziemska" TargetMode="External"/><Relationship Id="rId4" Type="http://schemas.openxmlformats.org/officeDocument/2006/relationships/hyperlink" Target="https://pl.wikipedia.org/wiki/Sztuczny_satelit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Antena" TargetMode="External"/><Relationship Id="rId7" Type="http://schemas.openxmlformats.org/officeDocument/2006/relationships/hyperlink" Target="https://pl.wikipedia.org/wiki/Long_Term_Evolution" TargetMode="External"/><Relationship Id="rId2" Type="http://schemas.openxmlformats.org/officeDocument/2006/relationships/hyperlink" Target="https://pl.wikipedia.org/wiki/Kom%C3%B3rka_(telekomunikacja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Universal_Mobile_Telecommunications_System" TargetMode="External"/><Relationship Id="rId5" Type="http://schemas.openxmlformats.org/officeDocument/2006/relationships/hyperlink" Target="https://pl.wikipedia.org/wiki/GSM" TargetMode="External"/><Relationship Id="rId4" Type="http://schemas.openxmlformats.org/officeDocument/2006/relationships/hyperlink" Target="https://pl.wikipedia.org/wiki/Stacja_bazow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#_Toc382129047"/><Relationship Id="rId3" Type="http://schemas.openxmlformats.org/officeDocument/2006/relationships/hyperlink" Target="#_Toc382129042"/><Relationship Id="rId7" Type="http://schemas.openxmlformats.org/officeDocument/2006/relationships/hyperlink" Target="#_Toc382129046"/><Relationship Id="rId2" Type="http://schemas.openxmlformats.org/officeDocument/2006/relationships/hyperlink" Target="#_Toc382129041"/><Relationship Id="rId1" Type="http://schemas.openxmlformats.org/officeDocument/2006/relationships/slideLayout" Target="../slideLayouts/slideLayout2.xml"/><Relationship Id="rId6" Type="http://schemas.openxmlformats.org/officeDocument/2006/relationships/hyperlink" Target="#_Toc382129045"/><Relationship Id="rId5" Type="http://schemas.openxmlformats.org/officeDocument/2006/relationships/hyperlink" Target="#_Toc382129044"/><Relationship Id="rId10" Type="http://schemas.openxmlformats.org/officeDocument/2006/relationships/hyperlink" Target="#_Toc382129049"/><Relationship Id="rId4" Type="http://schemas.openxmlformats.org/officeDocument/2006/relationships/hyperlink" Target="#_Toc382129043"/><Relationship Id="rId9" Type="http://schemas.openxmlformats.org/officeDocument/2006/relationships/hyperlink" Target="#_Toc382129048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Dupleks_(telekomunikacja)" TargetMode="External"/><Relationship Id="rId2" Type="http://schemas.openxmlformats.org/officeDocument/2006/relationships/hyperlink" Target="https://pl.wikipedia.org/wiki/Topologia_gwiazd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Digital_Subscriber_Line#Przyk%C5%82ady_technologii_DSL" TargetMode="External"/><Relationship Id="rId2" Type="http://schemas.openxmlformats.org/officeDocument/2006/relationships/hyperlink" Target="https://pl.wikipedia.org/wiki/Digital_Subscriber_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DOCSIS" TargetMode="External"/><Relationship Id="rId5" Type="http://schemas.openxmlformats.org/officeDocument/2006/relationships/hyperlink" Target="https://pl.wikipedia.org/wiki/Pasywna_sie%C4%87_optyczna" TargetMode="External"/><Relationship Id="rId4" Type="http://schemas.openxmlformats.org/officeDocument/2006/relationships/hyperlink" Target="https://pl.wikipedia.org/wiki/WiMAX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l.wikipedia.org/wiki/%C5%9Awiat%C5%82ow%C3%B3d#cite_note-webhosting-7" TargetMode="External"/><Relationship Id="rId3" Type="http://schemas.openxmlformats.org/officeDocument/2006/relationships/hyperlink" Target="https://pl.wikipedia.org/wiki/%C5%9Awiat%C5%82o" TargetMode="External"/><Relationship Id="rId7" Type="http://schemas.openxmlformats.org/officeDocument/2006/relationships/hyperlink" Target="https://pl.wikipedia.org/wiki/Lublin" TargetMode="External"/><Relationship Id="rId12" Type="http://schemas.openxmlformats.org/officeDocument/2006/relationships/hyperlink" Target="https://pl.wikipedia.org/wiki/%C5%9Awiat%C5%82ow%C3%B3d#cite_note-10" TargetMode="External"/><Relationship Id="rId2" Type="http://schemas.openxmlformats.org/officeDocument/2006/relationships/hyperlink" Target="https://pl.wikipedia.org/wiki/Propagacja_(fizyka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Turyn" TargetMode="External"/><Relationship Id="rId11" Type="http://schemas.openxmlformats.org/officeDocument/2006/relationships/hyperlink" Target="https://pl.wikipedia.org/wiki/SEA-ME-WE_3" TargetMode="External"/><Relationship Id="rId5" Type="http://schemas.openxmlformats.org/officeDocument/2006/relationships/hyperlink" Target="https://pl.wikipedia.org/wiki/Medium_transmisyjne" TargetMode="External"/><Relationship Id="rId10" Type="http://schemas.openxmlformats.org/officeDocument/2006/relationships/hyperlink" Target="https://pl.wikipedia.org/wiki/%C5%9Awiat%C5%82ow%C3%B3d#cite_note-orange-9" TargetMode="External"/><Relationship Id="rId4" Type="http://schemas.openxmlformats.org/officeDocument/2006/relationships/hyperlink" Target="https://pl.wikipedia.org/wiki/%C5%9Awiat%C5%82ow%C3%B3d#cite_note-1" TargetMode="External"/><Relationship Id="rId9" Type="http://schemas.openxmlformats.org/officeDocument/2006/relationships/hyperlink" Target="https://pl.wikipedia.org/wiki/Orange_Polsk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Sieci komputerowe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3. TRANSMISJA DANYCH</a:t>
            </a:r>
          </a:p>
        </p:txBody>
      </p:sp>
    </p:spTree>
    <p:extLst>
      <p:ext uri="{BB962C8B-B14F-4D97-AF65-F5344CB8AC3E}">
        <p14:creationId xmlns:p14="http://schemas.microsoft.com/office/powerpoint/2010/main" val="66366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3A640-D132-9E4D-A935-F8B3C448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86BD90-E066-2944-B837-FE8982E3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/>
              <a:t>możliwa jest transmisja danych do 3 </a:t>
            </a:r>
            <a:r>
              <a:rPr lang="pl-PL">
                <a:hlinkClick r:id="rId2" tooltip="Terabit"/>
              </a:rPr>
              <a:t>Tb</a:t>
            </a:r>
            <a:r>
              <a:rPr lang="pl-PL"/>
              <a:t>/s, </a:t>
            </a:r>
          </a:p>
          <a:p>
            <a:r>
              <a:rPr lang="pl-PL"/>
              <a:t>Światłowody z powietrzem jako medium transmisyjnym transfer danych rzędu 74 Tb/s</a:t>
            </a:r>
            <a:r>
              <a:rPr lang="pl-PL" baseline="30000">
                <a:hlinkClick r:id="rId3"/>
              </a:rPr>
              <a:t>]</a:t>
            </a:r>
            <a:r>
              <a:rPr lang="pl-PL"/>
              <a:t>.</a:t>
            </a:r>
          </a:p>
          <a:p>
            <a:r>
              <a:rPr lang="pl-PL"/>
              <a:t>przepływ danych jest zabezpieczony przed niepowołanym dostępem - Światłowody nie emitują zewnętrznego pola elektromagnetycznego, w związku z czym podsłuchanie transmisji jest trudne i kosztowne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77A2BE-EB76-CF40-A274-5674A50A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EFEE8B-23F5-2644-B02A-1F96CC51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7B0EF8-7F1F-C348-A834-E961C0CD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08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b="1"/>
              <a:t>Radio</a:t>
            </a:r>
            <a:r>
              <a:rPr lang="en-US"/>
              <a:t> – </a:t>
            </a:r>
            <a:r>
              <a:rPr lang="pl-PL" b="1"/>
              <a:t>media - </a:t>
            </a:r>
            <a:r>
              <a:rPr lang="en-US" b="1" err="1"/>
              <a:t>fale</a:t>
            </a:r>
            <a:r>
              <a:rPr lang="en-US" b="1"/>
              <a:t> </a:t>
            </a:r>
            <a:r>
              <a:rPr lang="en-US" b="1" err="1"/>
              <a:t>elektromagnetyczne</a:t>
            </a:r>
            <a:endParaRPr lang="pl-PL" b="1"/>
          </a:p>
          <a:p>
            <a:pPr lvl="0"/>
            <a:r>
              <a:rPr lang="pl-PL"/>
              <a:t>Transmisja radiowa – brak połączenia „fizycznego”</a:t>
            </a:r>
          </a:p>
          <a:p>
            <a:pPr lvl="0"/>
            <a:r>
              <a:rPr lang="pl-PL"/>
              <a:t>Anteny i ich rodzaje zależne od wymaganego zasięgu i wybranej częstotliwości </a:t>
            </a:r>
          </a:p>
          <a:p>
            <a:r>
              <a:rPr lang="pl-PL"/>
              <a:t>Wi-Fi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11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26046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13DD50-8BD3-E348-8E41-83848CBA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>
                <a:solidFill>
                  <a:srgbClr val="FF0000"/>
                </a:solidFill>
              </a:rPr>
              <a:t>X </a:t>
            </a:r>
            <a:r>
              <a:rPr lang="pl-PL" sz="2800"/>
              <a:t>Wi-Fi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F30C93-0603-C947-B1A6-2AB18FAE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/>
              <a:t>Wi-Fi  </a:t>
            </a:r>
            <a:r>
              <a:rPr lang="pl-PL">
                <a:hlinkClick r:id="rId2" tooltip="Znak towarowy"/>
              </a:rPr>
              <a:t>znak towarowy</a:t>
            </a:r>
            <a:r>
              <a:rPr lang="pl-PL"/>
              <a:t> </a:t>
            </a:r>
            <a:r>
              <a:rPr lang="pl-PL">
                <a:hlinkClick r:id="rId3" tooltip="Wi-Fi Alliance"/>
              </a:rPr>
              <a:t>Wi-Fi Alliance</a:t>
            </a:r>
            <a:r>
              <a:rPr lang="pl-PL"/>
              <a:t> dla certyfikowanych produktów opartych na standardach </a:t>
            </a:r>
            <a:r>
              <a:rPr lang="pl-PL">
                <a:hlinkClick r:id="rId4" tooltip="Instytut Inżynierów Elektryków i Elektroników"/>
              </a:rPr>
              <a:t>IEEE</a:t>
            </a:r>
            <a:r>
              <a:rPr lang="pl-PL"/>
              <a:t> </a:t>
            </a:r>
            <a:r>
              <a:rPr lang="pl-PL">
                <a:hlinkClick r:id="rId5" tooltip="IEEE 802.11"/>
              </a:rPr>
              <a:t>802.11</a:t>
            </a:r>
            <a:r>
              <a:rPr lang="pl-PL"/>
              <a:t>. </a:t>
            </a:r>
          </a:p>
          <a:p>
            <a:r>
              <a:rPr lang="pl-PL"/>
              <a:t>Certyfikat gwarantuje </a:t>
            </a:r>
            <a:r>
              <a:rPr lang="pl-PL">
                <a:hlinkClick r:id="rId6" tooltip="Interoperacyjność"/>
              </a:rPr>
              <a:t>interoperacyjność</a:t>
            </a:r>
            <a:r>
              <a:rPr lang="pl-PL"/>
              <a:t> pomiędzy różnymi urządzeniami bezprzewodowymi.</a:t>
            </a:r>
          </a:p>
          <a:p>
            <a:r>
              <a:rPr lang="pl-PL"/>
              <a:t>Nazwa </a:t>
            </a:r>
            <a:r>
              <a:rPr lang="pl-PL" i="1" err="1"/>
              <a:t>wi-fi</a:t>
            </a:r>
            <a:r>
              <a:rPr lang="pl-PL"/>
              <a:t> jest rozwijana jako skrót od „Wireless </a:t>
            </a:r>
            <a:r>
              <a:rPr lang="pl-PL" err="1"/>
              <a:t>Fidelity</a:t>
            </a:r>
            <a:r>
              <a:rPr lang="pl-PL"/>
              <a:t>”, podobnie jak norma jakości dźwięku hi-fi to „</a:t>
            </a:r>
            <a:r>
              <a:rPr lang="pl-PL">
                <a:hlinkClick r:id="rId7" tooltip="Hi-fi"/>
              </a:rPr>
              <a:t>high fidelity</a:t>
            </a:r>
            <a:r>
              <a:rPr lang="pl-PL"/>
              <a:t>”. Pomimo że takie rozwinięcie skrótu jest używane oficjalnie przez Wi-Fi Alliance, niektórzy twierdzą, że skrót ten nic nie znaczy</a:t>
            </a:r>
          </a:p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28927B-E315-3949-8BCA-22F9163D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1567DD-39B3-5C41-A3CF-CA06716E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4DFAB2-A197-104C-84A5-4E4EAB3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22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0B67AB-21E5-C74D-9C18-268B548F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err="1"/>
              <a:t>Wi</a:t>
            </a:r>
            <a:r>
              <a:rPr lang="pl-PL" sz="2800"/>
              <a:t> - Fi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C8791-E408-874F-A03F-7F81CFC8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 err="1"/>
              <a:t>Wi-fi</a:t>
            </a:r>
            <a:r>
              <a:rPr lang="pl-PL" b="1" dirty="0"/>
              <a:t> - </a:t>
            </a:r>
            <a:r>
              <a:rPr lang="pl-PL" dirty="0"/>
              <a:t>zestaw standardów stworzonych do budowy bezprzewodowych sieci komputerowych</a:t>
            </a:r>
          </a:p>
          <a:p>
            <a:r>
              <a:rPr lang="pl-PL" dirty="0"/>
              <a:t>Szczególne zastosowanie </a:t>
            </a:r>
            <a:r>
              <a:rPr lang="pl-PL" dirty="0" err="1"/>
              <a:t>wi-fi</a:t>
            </a:r>
            <a:r>
              <a:rPr lang="pl-PL" dirty="0"/>
              <a:t>  to lokalne sieci (LAN) oparte na komunikacji radiowej - WLAN. </a:t>
            </a:r>
          </a:p>
          <a:p>
            <a:r>
              <a:rPr lang="pl-PL" dirty="0"/>
              <a:t> Zasięg od kilku metrów do kilku kilometrów i rzeczywistej przepustowości do 900 </a:t>
            </a:r>
            <a:r>
              <a:rPr lang="pl-PL" dirty="0" err="1"/>
              <a:t>Mb</a:t>
            </a:r>
            <a:r>
              <a:rPr lang="pl-PL" dirty="0"/>
              <a:t>/s, przy transmisji w standardzie 802.11ac na trzech kanałach o szerokości 80 MHz jednocześnie lub przepustowości sięgającej 300 </a:t>
            </a:r>
            <a:r>
              <a:rPr lang="pl-PL" dirty="0" err="1"/>
              <a:t>Mb</a:t>
            </a:r>
            <a:r>
              <a:rPr lang="pl-PL" dirty="0"/>
              <a:t>/s przy transmisji na dwóch kanałach jednocześnie.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FB8956A-5B1C-3C45-B5B9-3676C7D6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653B0C-4608-934D-9AB4-5131162B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C29041-7076-BC4E-9AEE-BBAA6079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14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0000"/>
                </a:solidFill>
              </a:rPr>
              <a:t>X </a:t>
            </a:r>
            <a:r>
              <a:rPr lang="pl-PL"/>
              <a:t>Wi-Fi bazuje na takich protokołach warstwy fizycznej, jak:</a:t>
            </a:r>
          </a:p>
          <a:p>
            <a:pPr lvl="1"/>
            <a:r>
              <a:rPr lang="pl-PL" u="sng">
                <a:hlinkClick r:id="rId2" tooltip="DSSS"/>
              </a:rPr>
              <a:t>DSSS</a:t>
            </a:r>
            <a:r>
              <a:rPr lang="pl-PL"/>
              <a:t> (ang. </a:t>
            </a:r>
            <a:r>
              <a:rPr lang="pl-PL" i="1"/>
              <a:t>Direct </a:t>
            </a:r>
            <a:r>
              <a:rPr lang="pl-PL" i="1" err="1"/>
              <a:t>Sequence</a:t>
            </a:r>
            <a:r>
              <a:rPr lang="pl-PL" i="1"/>
              <a:t> </a:t>
            </a:r>
            <a:r>
              <a:rPr lang="pl-PL" i="1" err="1"/>
              <a:t>Spread</a:t>
            </a:r>
            <a:r>
              <a:rPr lang="pl-PL" i="1"/>
              <a:t> Spectrum</a:t>
            </a:r>
            <a:r>
              <a:rPr lang="pl-PL"/>
              <a:t>),</a:t>
            </a:r>
          </a:p>
          <a:p>
            <a:pPr lvl="1"/>
            <a:r>
              <a:rPr lang="pl-PL" u="sng">
                <a:hlinkClick r:id="rId3" tooltip="FHSS"/>
              </a:rPr>
              <a:t>FHSS</a:t>
            </a:r>
            <a:r>
              <a:rPr lang="pl-PL"/>
              <a:t> (ang. </a:t>
            </a:r>
            <a:r>
              <a:rPr lang="pl-PL" i="1" err="1"/>
              <a:t>Frequency</a:t>
            </a:r>
            <a:r>
              <a:rPr lang="pl-PL" i="1"/>
              <a:t> </a:t>
            </a:r>
            <a:r>
              <a:rPr lang="pl-PL" i="1" err="1"/>
              <a:t>Hopping</a:t>
            </a:r>
            <a:r>
              <a:rPr lang="pl-PL" i="1"/>
              <a:t> </a:t>
            </a:r>
            <a:r>
              <a:rPr lang="pl-PL" i="1" err="1"/>
              <a:t>Spread</a:t>
            </a:r>
            <a:r>
              <a:rPr lang="pl-PL" i="1"/>
              <a:t> Spectrum</a:t>
            </a:r>
            <a:r>
              <a:rPr lang="pl-PL"/>
              <a:t>),</a:t>
            </a:r>
          </a:p>
          <a:p>
            <a:pPr lvl="1"/>
            <a:r>
              <a:rPr lang="pl-PL" u="sng">
                <a:hlinkClick r:id="rId4" tooltip="OFDM"/>
              </a:rPr>
              <a:t>OFDM</a:t>
            </a:r>
            <a:r>
              <a:rPr lang="pl-PL"/>
              <a:t> (ang. </a:t>
            </a:r>
            <a:r>
              <a:rPr lang="pl-PL" i="1" err="1"/>
              <a:t>Orthogonal</a:t>
            </a:r>
            <a:r>
              <a:rPr lang="pl-PL" i="1"/>
              <a:t> </a:t>
            </a:r>
            <a:r>
              <a:rPr lang="pl-PL" i="1" err="1"/>
              <a:t>Frequency-Division</a:t>
            </a:r>
            <a:r>
              <a:rPr lang="pl-PL" i="1"/>
              <a:t> </a:t>
            </a:r>
            <a:r>
              <a:rPr lang="pl-PL" i="1" err="1"/>
              <a:t>Multiplexing</a:t>
            </a:r>
            <a:r>
              <a:rPr lang="pl-PL"/>
              <a:t>).</a:t>
            </a:r>
          </a:p>
          <a:p>
            <a:pPr lvl="0"/>
            <a:r>
              <a:rPr lang="pl-PL"/>
              <a:t>Sieć </a:t>
            </a:r>
            <a:r>
              <a:rPr lang="pl-PL" err="1"/>
              <a:t>Wi</a:t>
            </a:r>
            <a:r>
              <a:rPr lang="pl-PL"/>
              <a:t>-Fi działa w paśmie częstotliwości od 2400 do 2485 </a:t>
            </a:r>
            <a:r>
              <a:rPr lang="pl-PL" u="sng">
                <a:hlinkClick r:id="rId5" tooltip="Herc"/>
              </a:rPr>
              <a:t>MHz</a:t>
            </a:r>
            <a:r>
              <a:rPr lang="pl-PL"/>
              <a:t> (2,4 </a:t>
            </a:r>
            <a:r>
              <a:rPr lang="pl-PL" err="1"/>
              <a:t>GHz</a:t>
            </a:r>
            <a:r>
              <a:rPr lang="pl-PL"/>
              <a:t>) lub 4915 do 5825 MHz (5 </a:t>
            </a:r>
            <a:r>
              <a:rPr lang="pl-PL" err="1"/>
              <a:t>GHz</a:t>
            </a:r>
            <a:r>
              <a:rPr lang="pl-PL"/>
              <a:t>).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14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3073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lvl="0"/>
            <a:r>
              <a:rPr lang="pl-PL" dirty="0"/>
              <a:t>Wi-Fi jest obecnie wykorzystywane do budowania rozległych sieci internetowych  (WAN). </a:t>
            </a:r>
          </a:p>
          <a:p>
            <a:pPr lvl="0"/>
            <a:r>
              <a:rPr lang="pl-PL" dirty="0"/>
              <a:t>Dostawcy usług internetowych umożliwiają użytkownikom wyposażonym w przenośne urządzenia zgodne z Wi-Fi na bezprzewodowy dostęp do sieci. Jest to możliwe dzięki rozmieszczeniu w ruchliwych częściach zabudowy obszarów nazywanych </a:t>
            </a:r>
            <a:r>
              <a:rPr lang="pl-PL" i="1" dirty="0" err="1"/>
              <a:t>hotspotami</a:t>
            </a:r>
            <a:r>
              <a:rPr lang="pl-PL" i="1" dirty="0"/>
              <a:t> </a:t>
            </a:r>
            <a:r>
              <a:rPr lang="pl-PL" dirty="0"/>
              <a:t>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15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956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2F081-C63E-7749-AEBD-99A497B4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4210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l-PL" sz="3100"/>
              <a:t>Problemy występujące w czasie dostępu do sieci Wi-Fi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B33099-6706-1847-A1E8-D8DE5A6B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/>
              <a:t>Efekt przechwytywania – do odbiornika docierają dwa sygnały o różnej mocy. W tym przypadku sygnał mocniejszy zostanie odebrany prawidłowo natomiast słabszy zostanie zagłuszony.</a:t>
            </a:r>
          </a:p>
          <a:p>
            <a:r>
              <a:rPr lang="pl-PL"/>
              <a:t>Zjawisko odkrytej stacji – stacja znajduje się w zasięgu stacji nadawczej, ale poza zasięgiem stacji odbiorczej.</a:t>
            </a:r>
          </a:p>
          <a:p>
            <a:r>
              <a:rPr lang="pl-PL"/>
              <a:t>Zjawisko ukrytej stacji – stacja znajduje się w zasięgu stacji odbierającej dane, ale jest poza zasięgiem stacji nadawczej.</a:t>
            </a:r>
          </a:p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5DCEF98-5617-CB48-B540-0BD60439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A4D955-03D4-F148-8561-19F44323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582ABF-1A46-A54F-AFC7-BDC326CF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4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l-PL" b="1"/>
              <a:t>Satelity</a:t>
            </a:r>
            <a:r>
              <a:rPr lang="pl-PL"/>
              <a:t> – fale radiowe pokonujące problem krzywizny Ziemi </a:t>
            </a:r>
          </a:p>
          <a:p>
            <a:pPr lvl="0"/>
            <a:r>
              <a:rPr lang="pl-PL"/>
              <a:t>Satelity geostacjonarne – wysokość (~36 000 km) tak dobrana by satelita okrążał Ziemię z szybkością jej obrotów + nad równikiem można umieścić 45 do 90 satelitów </a:t>
            </a:r>
            <a:r>
              <a:rPr lang="pl-PL">
                <a:sym typeface="Wingdings"/>
              </a:rPr>
              <a:t></a:t>
            </a:r>
            <a:r>
              <a:rPr lang="pl-PL"/>
              <a:t> wymagana odległość kątowa (4 – 8</a:t>
            </a:r>
            <a:r>
              <a:rPr lang="pl-PL" baseline="30000"/>
              <a:t>o</a:t>
            </a:r>
            <a:r>
              <a:rPr lang="pl-PL"/>
              <a:t>) – interferencja fal,</a:t>
            </a:r>
          </a:p>
          <a:p>
            <a:pPr lvl="0"/>
            <a:r>
              <a:rPr lang="pl-PL"/>
              <a:t>Satelity - grupy satelitów - na niskich orbitach (360 – 720 km) – niezgodność czasu obiegu z szybkością obrotu Ziemi – ograniczony czas widoczności </a:t>
            </a:r>
            <a:r>
              <a:rPr lang="pl-PL">
                <a:sym typeface="Wingdings"/>
              </a:rPr>
              <a:t></a:t>
            </a:r>
            <a:r>
              <a:rPr lang="pl-PL"/>
              <a:t> rozbudowane systemy anten + skomplikowany system sterowania antenami i odbiorem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17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7403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485E6-60E0-9345-A5A9-238064D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/>
              <a:t>Global </a:t>
            </a:r>
            <a:r>
              <a:rPr lang="pl-PL" sz="2800" err="1"/>
              <a:t>Positioning</a:t>
            </a:r>
            <a:r>
              <a:rPr lang="pl-PL" sz="2800"/>
              <a:t> System </a:t>
            </a:r>
            <a:br>
              <a:rPr lang="pl-PL" sz="2800"/>
            </a:br>
            <a:r>
              <a:rPr lang="pl-PL" sz="2000" err="1"/>
              <a:t>https</a:t>
            </a:r>
            <a:r>
              <a:rPr lang="pl-PL" sz="2000"/>
              <a:t>://</a:t>
            </a:r>
            <a:r>
              <a:rPr lang="pl-PL" sz="2000" err="1"/>
              <a:t>pl.wikipedia.org</a:t>
            </a:r>
            <a:r>
              <a:rPr lang="pl-PL" sz="2000"/>
              <a:t>/</a:t>
            </a:r>
            <a:r>
              <a:rPr lang="pl-PL" sz="2000" err="1"/>
              <a:t>wiki</a:t>
            </a:r>
            <a:r>
              <a:rPr lang="pl-PL" sz="2000"/>
              <a:t>/</a:t>
            </a:r>
            <a:r>
              <a:rPr lang="pl-PL" sz="2000" err="1"/>
              <a:t>Global_Positioning_System</a:t>
            </a:r>
            <a:endParaRPr lang="pl-PL" sz="20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41E4DA-935A-7645-B1EE-7C8DCE1B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pl-PL" sz="2400" i="1"/>
              <a:t>„GPS–NAVSTAR</a:t>
            </a:r>
            <a:r>
              <a:rPr lang="pl-PL" sz="2400"/>
              <a:t> (</a:t>
            </a:r>
            <a:r>
              <a:rPr lang="pl-PL" sz="2400" i="1"/>
              <a:t>Global </a:t>
            </a:r>
            <a:r>
              <a:rPr lang="pl-PL" sz="2400" i="1" err="1"/>
              <a:t>Positioning</a:t>
            </a:r>
            <a:r>
              <a:rPr lang="pl-PL" sz="2400" i="1"/>
              <a:t> System – </a:t>
            </a:r>
            <a:r>
              <a:rPr lang="pl-PL" sz="2400" i="1" err="1"/>
              <a:t>Navigation</a:t>
            </a:r>
            <a:r>
              <a:rPr lang="pl-PL" sz="2400" i="1"/>
              <a:t> </a:t>
            </a:r>
            <a:r>
              <a:rPr lang="pl-PL" sz="2400" i="1" err="1"/>
              <a:t>Signal</a:t>
            </a:r>
            <a:r>
              <a:rPr lang="pl-PL" sz="2400" i="1"/>
              <a:t> Timing and </a:t>
            </a:r>
            <a:r>
              <a:rPr lang="pl-PL" sz="2400" i="1" err="1"/>
              <a:t>Ranging</a:t>
            </a:r>
            <a:r>
              <a:rPr lang="pl-PL" sz="2400"/>
              <a:t>) – system  </a:t>
            </a:r>
            <a:r>
              <a:rPr lang="pl-PL" sz="2400">
                <a:hlinkClick r:id="rId2" tooltip="Nawigacja satelitarna"/>
              </a:rPr>
              <a:t>nawigacji satelitarnej</a:t>
            </a:r>
            <a:r>
              <a:rPr lang="pl-PL" sz="2400"/>
              <a:t>, stworzony przez Departament Obrony Stanów Zjednoczonych, obejmujący swoim zasięgiem całą </a:t>
            </a:r>
            <a:r>
              <a:rPr lang="pl-PL" sz="2400">
                <a:hlinkClick r:id="rId3" tooltip="Ziemia"/>
              </a:rPr>
              <a:t>kulę ziemską</a:t>
            </a:r>
            <a:r>
              <a:rPr lang="pl-PL" sz="2400"/>
              <a:t>. </a:t>
            </a:r>
          </a:p>
          <a:p>
            <a:r>
              <a:rPr lang="pl-PL" sz="2400"/>
              <a:t>System składa się z trzech segmentów: </a:t>
            </a:r>
          </a:p>
          <a:p>
            <a:pPr lvl="1"/>
            <a:r>
              <a:rPr lang="pl-PL" sz="2400"/>
              <a:t>segmentu kosmicznego – 31 </a:t>
            </a:r>
            <a:r>
              <a:rPr lang="pl-PL" sz="2400">
                <a:hlinkClick r:id="rId4" tooltip="Sztuczny satelita"/>
              </a:rPr>
              <a:t>satelitów</a:t>
            </a:r>
            <a:r>
              <a:rPr lang="pl-PL" sz="2400"/>
              <a:t> orbitujących wokół Ziemi na </a:t>
            </a:r>
            <a:r>
              <a:rPr lang="pl-PL" sz="2400">
                <a:hlinkClick r:id="rId5" tooltip="Średnia orbita okołoziemska"/>
              </a:rPr>
              <a:t>średniej orbicie okołoziemskiej</a:t>
            </a:r>
            <a:r>
              <a:rPr lang="pl-PL" sz="2400"/>
              <a:t>; </a:t>
            </a:r>
          </a:p>
          <a:p>
            <a:pPr lvl="1"/>
            <a:r>
              <a:rPr lang="pl-PL" sz="2400"/>
              <a:t>segmentu naziemnego – stacji kontrolnych i monitorujących na Ziemi oraz </a:t>
            </a:r>
          </a:p>
          <a:p>
            <a:pPr lvl="1"/>
            <a:r>
              <a:rPr lang="pl-PL" sz="2400"/>
              <a:t>segmentu użytkownika – odbiorników sygnału. Zadaniem systemu jest dostarczenie użytkownikowi informacji o jego położeniu oraz ułatwienie nawigacji po terenie</a:t>
            </a:r>
            <a:r>
              <a:rPr lang="pl-PL" sz="2400" baseline="30000"/>
              <a:t>”</a:t>
            </a:r>
            <a:r>
              <a:rPr lang="pl-PL" sz="2400"/>
              <a:t>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111C0F-B1DA-4C44-99B9-F339F939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7CFD48-0C38-8E48-8E6D-A8525DF4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3D18DD-9089-EB49-A921-7C87C504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99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1892"/>
          </a:xfrm>
        </p:spPr>
        <p:txBody>
          <a:bodyPr>
            <a:normAutofit/>
          </a:bodyPr>
          <a:lstStyle/>
          <a:p>
            <a:pPr algn="l"/>
            <a:r>
              <a:rPr lang="pl-PL" sz="2800"/>
              <a:t>Telefonia komórkowa </a:t>
            </a:r>
            <a:br>
              <a:rPr lang="pl-PL" sz="2800"/>
            </a:br>
            <a:r>
              <a:rPr lang="pl-PL" sz="2200" err="1"/>
              <a:t>https</a:t>
            </a:r>
            <a:r>
              <a:rPr lang="pl-PL" sz="2200"/>
              <a:t>://</a:t>
            </a:r>
            <a:r>
              <a:rPr lang="pl-PL" sz="2200" err="1"/>
              <a:t>pl.wikipedia.org</a:t>
            </a:r>
            <a:r>
              <a:rPr lang="pl-PL" sz="2200"/>
              <a:t>/</a:t>
            </a:r>
            <a:r>
              <a:rPr lang="pl-PL" sz="2200" err="1"/>
              <a:t>wiki</a:t>
            </a:r>
            <a:r>
              <a:rPr lang="pl-PL" sz="2200"/>
              <a:t>/Telefonia_kom%C3%B3rkowa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19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121B814-11BB-6440-9984-8A119517C682}"/>
              </a:ext>
            </a:extLst>
          </p:cNvPr>
          <p:cNvSpPr/>
          <p:nvPr/>
        </p:nvSpPr>
        <p:spPr>
          <a:xfrm>
            <a:off x="251520" y="134511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1">
                <a:solidFill>
                  <a:srgbClr val="222222"/>
                </a:solidFill>
              </a:rPr>
              <a:t>Telefonia komórkowa</a:t>
            </a:r>
            <a:r>
              <a:rPr lang="pl-PL" sz="2400">
                <a:solidFill>
                  <a:srgbClr val="222222"/>
                </a:solidFill>
              </a:rPr>
              <a:t> – infrastruktura telekomunikacyjna (oraz procesy związane z jej budową i eksploatacją), umożliwiająca abonentom bezprzewodowe połączenia na obszarze złożonym z tzw. </a:t>
            </a:r>
            <a:r>
              <a:rPr lang="pl-PL" sz="2400">
                <a:solidFill>
                  <a:srgbClr val="0B0080"/>
                </a:solidFill>
                <a:hlinkClick r:id="rId2" tooltip="Komórka (telekomunikacja)"/>
              </a:rPr>
              <a:t>komórek</a:t>
            </a:r>
            <a:r>
              <a:rPr lang="pl-PL" sz="2400">
                <a:solidFill>
                  <a:srgbClr val="222222"/>
                </a:solidFill>
              </a:rPr>
              <a:t> (</a:t>
            </a:r>
            <a:r>
              <a:rPr lang="pl-PL" sz="2400" i="1" err="1">
                <a:solidFill>
                  <a:srgbClr val="222222"/>
                </a:solidFill>
              </a:rPr>
              <a:t>cells</a:t>
            </a:r>
            <a:r>
              <a:rPr lang="pl-PL" sz="2400">
                <a:solidFill>
                  <a:srgbClr val="222222"/>
                </a:solidFill>
              </a:rPr>
              <a:t>) i obszarów kontrolowanych przez poszczególne </a:t>
            </a:r>
            <a:r>
              <a:rPr lang="pl-PL" sz="2400">
                <a:solidFill>
                  <a:srgbClr val="0B0080"/>
                </a:solidFill>
                <a:hlinkClick r:id="rId3" tooltip="Antena"/>
              </a:rPr>
              <a:t>anteny</a:t>
            </a:r>
            <a:r>
              <a:rPr lang="pl-PL" sz="2400">
                <a:solidFill>
                  <a:srgbClr val="222222"/>
                </a:solidFill>
              </a:rPr>
              <a:t> </a:t>
            </a:r>
            <a:r>
              <a:rPr lang="pl-PL" sz="2400">
                <a:solidFill>
                  <a:srgbClr val="0B0080"/>
                </a:solidFill>
                <a:hlinkClick r:id="rId4" tooltip="Stacja bazowa"/>
              </a:rPr>
              <a:t>stacji bazowych</a:t>
            </a:r>
            <a:r>
              <a:rPr lang="pl-PL" sz="2400">
                <a:solidFill>
                  <a:srgbClr val="222222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>
                <a:solidFill>
                  <a:srgbClr val="222222"/>
                </a:solidFill>
              </a:rPr>
              <a:t>Cecha charakterystyczna: mobilność użytkownika - może on zestawiać połączenia (oraz połączenia mogą być zostawione do niego) na terenie pokrytym zasięgiem radiowym związanym ze wszystkimi stacjami bazowymi w danej sieci.</a:t>
            </a:r>
          </a:p>
          <a:p>
            <a:r>
              <a:rPr lang="pl-PL" sz="2400">
                <a:solidFill>
                  <a:srgbClr val="222222"/>
                </a:solidFill>
              </a:rPr>
              <a:t>Systemy telefonii komórkowej;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>
                <a:solidFill>
                  <a:srgbClr val="0B0080"/>
                </a:solidFill>
                <a:hlinkClick r:id="rId5" tooltip="GSM"/>
              </a:rPr>
              <a:t>GSM</a:t>
            </a:r>
            <a:r>
              <a:rPr lang="pl-PL" sz="2400">
                <a:solidFill>
                  <a:srgbClr val="222222"/>
                </a:solidFill>
              </a:rPr>
              <a:t>  - </a:t>
            </a:r>
            <a:r>
              <a:rPr lang="pl-PL" sz="2400"/>
              <a:t>Global System for Mobile Communications </a:t>
            </a:r>
            <a:r>
              <a:rPr lang="pl-PL" sz="2400">
                <a:solidFill>
                  <a:srgbClr val="222222"/>
                </a:solidFill>
              </a:rPr>
              <a:t>- 2G 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>
                <a:solidFill>
                  <a:srgbClr val="0B0080"/>
                </a:solidFill>
                <a:hlinkClick r:id="rId6" tooltip="Universal Mobile Telecommunications System"/>
              </a:rPr>
              <a:t>UMTS</a:t>
            </a:r>
            <a:r>
              <a:rPr lang="pl-PL" sz="2400">
                <a:solidFill>
                  <a:srgbClr val="0B0080"/>
                </a:solidFill>
              </a:rPr>
              <a:t> –</a:t>
            </a:r>
            <a:r>
              <a:rPr lang="pl-PL" sz="2400">
                <a:solidFill>
                  <a:srgbClr val="222222"/>
                </a:solidFill>
              </a:rPr>
              <a:t>  </a:t>
            </a:r>
            <a:r>
              <a:rPr lang="pl-PL" sz="2400" i="1">
                <a:solidFill>
                  <a:srgbClr val="222222"/>
                </a:solidFill>
              </a:rPr>
              <a:t>Universal Mobile </a:t>
            </a:r>
            <a:r>
              <a:rPr lang="pl-PL" sz="2400" i="1" err="1">
                <a:solidFill>
                  <a:srgbClr val="222222"/>
                </a:solidFill>
              </a:rPr>
              <a:t>Telecommunications</a:t>
            </a:r>
            <a:r>
              <a:rPr lang="pl-PL" sz="2400" i="1">
                <a:solidFill>
                  <a:srgbClr val="222222"/>
                </a:solidFill>
              </a:rPr>
              <a:t> System - </a:t>
            </a:r>
            <a:r>
              <a:rPr lang="pl-PL" sz="2400">
                <a:solidFill>
                  <a:srgbClr val="0B0080"/>
                </a:solidFill>
              </a:rPr>
              <a:t>3G</a:t>
            </a:r>
            <a:r>
              <a:rPr lang="pl-PL" sz="2400">
                <a:solidFill>
                  <a:srgbClr val="22222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>
                <a:solidFill>
                  <a:srgbClr val="0B0080"/>
                </a:solidFill>
                <a:hlinkClick r:id="rId7" tooltip="Long Term Evolution"/>
              </a:rPr>
              <a:t>LTE</a:t>
            </a:r>
            <a:r>
              <a:rPr lang="pl-PL" sz="2400">
                <a:solidFill>
                  <a:srgbClr val="222222"/>
                </a:solidFill>
              </a:rPr>
              <a:t> - </a:t>
            </a:r>
            <a:r>
              <a:rPr lang="pl-PL" sz="2400" i="1" err="1">
                <a:solidFill>
                  <a:srgbClr val="222222"/>
                </a:solidFill>
              </a:rPr>
              <a:t>Long</a:t>
            </a:r>
            <a:r>
              <a:rPr lang="pl-PL" sz="2400" i="1">
                <a:solidFill>
                  <a:srgbClr val="222222"/>
                </a:solidFill>
              </a:rPr>
              <a:t> Term </a:t>
            </a:r>
            <a:r>
              <a:rPr lang="pl-PL" sz="2400" i="1" err="1">
                <a:solidFill>
                  <a:srgbClr val="222222"/>
                </a:solidFill>
              </a:rPr>
              <a:t>Evolution</a:t>
            </a:r>
            <a:r>
              <a:rPr lang="pl-PL" sz="2400">
                <a:solidFill>
                  <a:srgbClr val="222222"/>
                </a:solidFill>
              </a:rPr>
              <a:t> - 4G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b="0" i="0">
                <a:solidFill>
                  <a:srgbClr val="222222"/>
                </a:solidFill>
                <a:effectLst/>
              </a:rPr>
              <a:t>5G </a:t>
            </a:r>
          </a:p>
        </p:txBody>
      </p:sp>
    </p:spTree>
    <p:extLst>
      <p:ext uri="{BB962C8B-B14F-4D97-AF65-F5344CB8AC3E}">
        <p14:creationId xmlns:p14="http://schemas.microsoft.com/office/powerpoint/2010/main" val="26040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dirty="0">
                <a:latin typeface="+mj-lt"/>
              </a:rPr>
              <a:t>3</a:t>
            </a:r>
            <a:r>
              <a:rPr lang="pl-PL" sz="2800" dirty="0">
                <a:latin typeface="+mj-lt"/>
              </a:rPr>
              <a:t>	</a:t>
            </a:r>
            <a:r>
              <a:rPr lang="en-US" sz="2800" dirty="0" err="1">
                <a:latin typeface="+mj-lt"/>
              </a:rPr>
              <a:t>Transmisja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danych</a:t>
            </a:r>
            <a:r>
              <a:rPr lang="en-US" sz="2800" b="1"/>
              <a:t>	</a:t>
            </a:r>
            <a:endParaRPr lang="pl-PL" sz="280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hlinkClick r:id="rId2" action="ppaction://hlinkfile"/>
              </a:rPr>
              <a:t>3.1</a:t>
            </a:r>
            <a:r>
              <a:rPr lang="pl-PL" sz="2400" b="1">
                <a:hlinkClick r:id="rId2" action="ppaction://hlinkfile"/>
              </a:rPr>
              <a:t> </a:t>
            </a:r>
            <a:r>
              <a:rPr lang="en-US" sz="2400" err="1">
                <a:hlinkClick r:id="rId2" action="ppaction://hlinkfile"/>
              </a:rPr>
              <a:t>Ośrodki</a:t>
            </a:r>
            <a:r>
              <a:rPr lang="en-US" sz="2400">
                <a:hlinkClick r:id="rId2" action="ppaction://hlinkfile"/>
              </a:rPr>
              <a:t> (media) </a:t>
            </a:r>
            <a:r>
              <a:rPr lang="en-US" sz="2400" err="1">
                <a:hlinkClick r:id="rId2" action="ppaction://hlinkfile"/>
              </a:rPr>
              <a:t>transmisji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3" action="ppaction://hlinkfile"/>
              </a:rPr>
              <a:t>3.2</a:t>
            </a:r>
            <a:r>
              <a:rPr lang="pl-PL" sz="2400" b="1">
                <a:hlinkClick r:id="rId3" action="ppaction://hlinkfile"/>
              </a:rPr>
              <a:t> </a:t>
            </a:r>
            <a:r>
              <a:rPr lang="en-US" sz="2400" err="1">
                <a:hlinkClick r:id="rId3" action="ppaction://hlinkfile"/>
              </a:rPr>
              <a:t>Urządzenia</a:t>
            </a:r>
            <a:r>
              <a:rPr lang="en-US" sz="2400">
                <a:hlinkClick r:id="rId3" action="ppaction://hlinkfile"/>
              </a:rPr>
              <a:t> </a:t>
            </a:r>
            <a:r>
              <a:rPr lang="en-US" sz="2400" err="1">
                <a:hlinkClick r:id="rId3" action="ppaction://hlinkfile"/>
              </a:rPr>
              <a:t>wspomagające</a:t>
            </a:r>
            <a:r>
              <a:rPr lang="pl-PL" sz="2400">
                <a:hlinkClick r:id="rId3" action="ppaction://hlinkfile"/>
              </a:rPr>
              <a:t> 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4" action="ppaction://hlinkfile"/>
              </a:rPr>
              <a:t>3.3</a:t>
            </a:r>
            <a:r>
              <a:rPr lang="pl-PL" sz="2400" b="1">
                <a:hlinkClick r:id="rId4" action="ppaction://hlinkfile"/>
              </a:rPr>
              <a:t> </a:t>
            </a:r>
            <a:r>
              <a:rPr lang="en-US" sz="2400" err="1">
                <a:hlinkClick r:id="rId4" action="ppaction://hlinkfile"/>
              </a:rPr>
              <a:t>Łącza</a:t>
            </a:r>
            <a:r>
              <a:rPr lang="en-US" sz="2400">
                <a:hlinkClick r:id="rId4" action="ppaction://hlinkfile"/>
              </a:rPr>
              <a:t> </a:t>
            </a:r>
            <a:r>
              <a:rPr lang="en-US" sz="2400" err="1">
                <a:hlinkClick r:id="rId4" action="ppaction://hlinkfile"/>
              </a:rPr>
              <a:t>transmisji</a:t>
            </a:r>
            <a:r>
              <a:rPr lang="en-US" sz="2400">
                <a:hlinkClick r:id="rId4" action="ppaction://hlinkfile"/>
              </a:rPr>
              <a:t> </a:t>
            </a:r>
            <a:r>
              <a:rPr lang="en-US" sz="2400" err="1">
                <a:hlinkClick r:id="rId4" action="ppaction://hlinkfile"/>
              </a:rPr>
              <a:t>danych</a:t>
            </a:r>
            <a:r>
              <a:rPr lang="pl-PL" sz="2400">
                <a:hlinkClick r:id="rId4" action="ppaction://hlinkfile"/>
              </a:rPr>
              <a:t> 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5" action="ppaction://hlinkfile"/>
              </a:rPr>
              <a:t>3.4</a:t>
            </a:r>
            <a:r>
              <a:rPr lang="pl-PL" sz="2400" b="1">
                <a:hlinkClick r:id="rId5" action="ppaction://hlinkfile"/>
              </a:rPr>
              <a:t> </a:t>
            </a:r>
            <a:r>
              <a:rPr lang="en-US" sz="2400" err="1">
                <a:hlinkClick r:id="rId5" action="ppaction://hlinkfile"/>
              </a:rPr>
              <a:t>Komunikacja</a:t>
            </a:r>
            <a:r>
              <a:rPr lang="en-US" sz="2400">
                <a:hlinkClick r:id="rId5" action="ppaction://hlinkfile"/>
              </a:rPr>
              <a:t> </a:t>
            </a:r>
            <a:r>
              <a:rPr lang="en-US" sz="2400" err="1">
                <a:hlinkClick r:id="rId5" action="ppaction://hlinkfile"/>
              </a:rPr>
              <a:t>asynchroniczna</a:t>
            </a:r>
            <a:r>
              <a:rPr lang="en-US" sz="2400">
                <a:hlinkClick r:id="rId5" action="ppaction://hlinkfile"/>
              </a:rPr>
              <a:t> – </a:t>
            </a:r>
            <a:r>
              <a:rPr lang="en-US" sz="2400" err="1">
                <a:hlinkClick r:id="rId5" action="ppaction://hlinkfile"/>
              </a:rPr>
              <a:t>przewodowa</a:t>
            </a:r>
            <a:r>
              <a:rPr lang="en-US" sz="2400">
                <a:hlinkClick r:id="rId5" action="ppaction://hlinkfile"/>
              </a:rPr>
              <a:t> </a:t>
            </a:r>
            <a:r>
              <a:rPr lang="en-US" sz="2400" err="1">
                <a:hlinkClick r:id="rId5" action="ppaction://hlinkfile"/>
              </a:rPr>
              <a:t>komunikacja</a:t>
            </a:r>
            <a:r>
              <a:rPr lang="en-US" sz="2400">
                <a:hlinkClick r:id="rId5" action="ppaction://hlinkfile"/>
              </a:rPr>
              <a:t> </a:t>
            </a:r>
            <a:r>
              <a:rPr lang="en-US" sz="2400" err="1">
                <a:hlinkClick r:id="rId5" action="ppaction://hlinkfile"/>
              </a:rPr>
              <a:t>na</a:t>
            </a:r>
            <a:r>
              <a:rPr lang="en-US" sz="2400">
                <a:hlinkClick r:id="rId5" action="ppaction://hlinkfile"/>
              </a:rPr>
              <a:t> </a:t>
            </a:r>
            <a:r>
              <a:rPr lang="en-US" sz="2400" err="1">
                <a:hlinkClick r:id="rId5" action="ppaction://hlinkfile"/>
              </a:rPr>
              <a:t>małe</a:t>
            </a:r>
            <a:r>
              <a:rPr lang="en-US" sz="2400">
                <a:hlinkClick r:id="rId5" action="ppaction://hlinkfile"/>
              </a:rPr>
              <a:t> </a:t>
            </a:r>
            <a:r>
              <a:rPr lang="en-US" sz="2400" err="1">
                <a:hlinkClick r:id="rId5" action="ppaction://hlinkfile"/>
              </a:rPr>
              <a:t>odległości</a:t>
            </a:r>
            <a:r>
              <a:rPr lang="pl-PL" sz="2400">
                <a:hlinkClick r:id="rId5" action="ppaction://hlinkfile"/>
              </a:rPr>
              <a:t> 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6" action="ppaction://hlinkfile"/>
              </a:rPr>
              <a:t>3.5</a:t>
            </a:r>
            <a:r>
              <a:rPr lang="pl-PL" sz="2400" b="1">
                <a:hlinkClick r:id="rId6" action="ppaction://hlinkfile"/>
              </a:rPr>
              <a:t> </a:t>
            </a:r>
            <a:r>
              <a:rPr lang="en-US" sz="2400" err="1">
                <a:hlinkClick r:id="rId6" action="ppaction://hlinkfile"/>
              </a:rPr>
              <a:t>Szybkość</a:t>
            </a:r>
            <a:r>
              <a:rPr lang="en-US" sz="2400">
                <a:hlinkClick r:id="rId6" action="ppaction://hlinkfile"/>
              </a:rPr>
              <a:t> </a:t>
            </a:r>
            <a:r>
              <a:rPr lang="en-US" sz="2400" err="1">
                <a:hlinkClick r:id="rId6" action="ppaction://hlinkfile"/>
              </a:rPr>
              <a:t>transmisji</a:t>
            </a:r>
            <a:r>
              <a:rPr lang="pl-PL" sz="2400">
                <a:hlinkClick r:id="rId6" action="ppaction://hlinkfile"/>
              </a:rPr>
              <a:t> 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7" action="ppaction://hlinkfile"/>
              </a:rPr>
              <a:t>3.6</a:t>
            </a:r>
            <a:r>
              <a:rPr lang="pl-PL" sz="2400" b="1">
                <a:hlinkClick r:id="rId7" action="ppaction://hlinkfile"/>
              </a:rPr>
              <a:t> </a:t>
            </a:r>
            <a:r>
              <a:rPr lang="en-US" sz="2400" err="1">
                <a:hlinkClick r:id="rId7" action="ppaction://hlinkfile"/>
              </a:rPr>
              <a:t>Telekomunikacja</a:t>
            </a:r>
            <a:r>
              <a:rPr lang="en-US" sz="2400">
                <a:hlinkClick r:id="rId7" action="ppaction://hlinkfile"/>
              </a:rPr>
              <a:t> </a:t>
            </a:r>
            <a:r>
              <a:rPr lang="en-US" sz="2400" err="1">
                <a:hlinkClick r:id="rId7" action="ppaction://hlinkfile"/>
              </a:rPr>
              <a:t>na</a:t>
            </a:r>
            <a:r>
              <a:rPr lang="en-US" sz="2400">
                <a:hlinkClick r:id="rId7" action="ppaction://hlinkfile"/>
              </a:rPr>
              <a:t> </a:t>
            </a:r>
            <a:r>
              <a:rPr lang="en-US" sz="2400" err="1">
                <a:hlinkClick r:id="rId7" action="ppaction://hlinkfile"/>
              </a:rPr>
              <a:t>duże</a:t>
            </a:r>
            <a:r>
              <a:rPr lang="en-US" sz="2400">
                <a:hlinkClick r:id="rId7" action="ppaction://hlinkfile"/>
              </a:rPr>
              <a:t> </a:t>
            </a:r>
            <a:r>
              <a:rPr lang="en-US" sz="2400" err="1">
                <a:hlinkClick r:id="rId7" action="ppaction://hlinkfile"/>
              </a:rPr>
              <a:t>odległości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8" action="ppaction://hlinkfile"/>
              </a:rPr>
              <a:t>3.6.1</a:t>
            </a:r>
            <a:r>
              <a:rPr lang="pl-PL" sz="2400" b="1">
                <a:hlinkClick r:id="rId8" action="ppaction://hlinkfile"/>
              </a:rPr>
              <a:t> </a:t>
            </a:r>
            <a:r>
              <a:rPr lang="en-US" sz="2400" err="1">
                <a:hlinkClick r:id="rId8" action="ppaction://hlinkfile"/>
              </a:rPr>
              <a:t>Przesyłanie</a:t>
            </a:r>
            <a:r>
              <a:rPr lang="en-US" sz="2400">
                <a:hlinkClick r:id="rId8" action="ppaction://hlinkfile"/>
              </a:rPr>
              <a:t> </a:t>
            </a:r>
            <a:r>
              <a:rPr lang="en-US" sz="2400" err="1">
                <a:hlinkClick r:id="rId8" action="ppaction://hlinkfile"/>
              </a:rPr>
              <a:t>sygnału</a:t>
            </a:r>
            <a:r>
              <a:rPr lang="en-US" sz="2400">
                <a:hlinkClick r:id="rId8" action="ppaction://hlinkfile"/>
              </a:rPr>
              <a:t> </a:t>
            </a:r>
            <a:r>
              <a:rPr lang="en-US" sz="2400" err="1">
                <a:hlinkClick r:id="rId8" action="ppaction://hlinkfile"/>
              </a:rPr>
              <a:t>na</a:t>
            </a:r>
            <a:r>
              <a:rPr lang="en-US" sz="2400">
                <a:hlinkClick r:id="rId8" action="ppaction://hlinkfile"/>
              </a:rPr>
              <a:t> </a:t>
            </a:r>
            <a:r>
              <a:rPr lang="en-US" sz="2400" err="1">
                <a:hlinkClick r:id="rId8" action="ppaction://hlinkfile"/>
              </a:rPr>
              <a:t>duże</a:t>
            </a:r>
            <a:r>
              <a:rPr lang="en-US" sz="2400">
                <a:hlinkClick r:id="rId8" action="ppaction://hlinkfile"/>
              </a:rPr>
              <a:t> </a:t>
            </a:r>
            <a:r>
              <a:rPr lang="en-US" sz="2400" err="1">
                <a:hlinkClick r:id="rId8" action="ppaction://hlinkfile"/>
              </a:rPr>
              <a:t>odległości</a:t>
            </a:r>
            <a:r>
              <a:rPr lang="pl-PL" sz="2400">
                <a:hlinkClick r:id="rId8" action="ppaction://hlinkfile"/>
              </a:rPr>
              <a:t> 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9" action="ppaction://hlinkfile"/>
              </a:rPr>
              <a:t>3.6.2</a:t>
            </a:r>
            <a:r>
              <a:rPr lang="pl-PL" sz="2400">
                <a:hlinkClick r:id="rId9" action="ppaction://hlinkfile"/>
              </a:rPr>
              <a:t> </a:t>
            </a:r>
            <a:r>
              <a:rPr lang="en-US" sz="2400">
                <a:hlinkClick r:id="rId9" action="ppaction://hlinkfile"/>
              </a:rPr>
              <a:t>Modem</a:t>
            </a:r>
            <a:r>
              <a:rPr lang="pl-PL" sz="2400">
                <a:hlinkClick r:id="rId9" action="ppaction://hlinkfile"/>
              </a:rPr>
              <a:t> </a:t>
            </a:r>
            <a:endParaRPr lang="pl-PL" sz="2400"/>
          </a:p>
          <a:p>
            <a:pPr marL="0" indent="0">
              <a:buNone/>
            </a:pPr>
            <a:r>
              <a:rPr lang="en-US" sz="2400" b="1">
                <a:hlinkClick r:id="rId10" action="ppaction://hlinkfile"/>
              </a:rPr>
              <a:t>3.6.3</a:t>
            </a:r>
            <a:r>
              <a:rPr lang="pl-PL" sz="2400">
                <a:hlinkClick r:id="rId10" action="ppaction://hlinkfile"/>
              </a:rPr>
              <a:t> </a:t>
            </a:r>
            <a:r>
              <a:rPr lang="en-US" sz="2400" err="1">
                <a:hlinkClick r:id="rId10" action="ppaction://hlinkfile"/>
              </a:rPr>
              <a:t>Zwielokrotnianie</a:t>
            </a:r>
            <a:r>
              <a:rPr lang="en-US" sz="2400">
                <a:hlinkClick r:id="rId10" action="ppaction://hlinkfile"/>
              </a:rPr>
              <a:t> </a:t>
            </a:r>
            <a:r>
              <a:rPr lang="en-US" sz="2400" err="1">
                <a:hlinkClick r:id="rId10" action="ppaction://hlinkfile"/>
              </a:rPr>
              <a:t>transmisji</a:t>
            </a:r>
            <a:r>
              <a:rPr lang="en-US" sz="2400">
                <a:hlinkClick r:id="rId10" action="ppaction://hlinkfile"/>
              </a:rPr>
              <a:t> w </a:t>
            </a:r>
            <a:r>
              <a:rPr lang="en-US" sz="2400" err="1">
                <a:hlinkClick r:id="rId10" action="ppaction://hlinkfile"/>
              </a:rPr>
              <a:t>jednym</a:t>
            </a:r>
            <a:r>
              <a:rPr lang="en-US" sz="2400">
                <a:hlinkClick r:id="rId10" action="ppaction://hlinkfile"/>
              </a:rPr>
              <a:t> </a:t>
            </a:r>
            <a:r>
              <a:rPr lang="en-US" sz="2400" err="1">
                <a:hlinkClick r:id="rId10" action="ppaction://hlinkfile"/>
              </a:rPr>
              <a:t>kanale</a:t>
            </a:r>
            <a:endParaRPr lang="pl-PL" sz="2400"/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0024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/>
              <a:t>3.2.1 Model transmisji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20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944150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21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66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8639"/>
            <a:ext cx="6768752" cy="65328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11998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800" b="1"/>
              <a:t>Komunikacja jedno- i dwukierunkowa</a:t>
            </a:r>
            <a:r>
              <a:rPr lang="pl-PL" sz="2800"/>
              <a:t>. Systemy przesyłania danych dzieli się ze względu na kierunek transmisji na komunikację:</a:t>
            </a:r>
          </a:p>
          <a:p>
            <a:pPr lvl="0" fontAlgn="base"/>
            <a:r>
              <a:rPr lang="pl-PL" sz="2800"/>
              <a:t>jednokierunkową (</a:t>
            </a:r>
            <a:r>
              <a:rPr lang="pl-PL" sz="2800" b="1"/>
              <a:t>simpleks</a:t>
            </a:r>
            <a:r>
              <a:rPr lang="pl-PL" sz="2800"/>
              <a:t>) – dane są przesyłane tylko w jednym kierunku, np. od komputera A do komputera B (Rys. 3.1a),</a:t>
            </a:r>
          </a:p>
          <a:p>
            <a:pPr fontAlgn="base"/>
            <a:r>
              <a:rPr lang="pl-PL" sz="2800"/>
              <a:t>dwukierunkową (</a:t>
            </a:r>
            <a:r>
              <a:rPr lang="pl-PL" sz="2800" b="1" err="1"/>
              <a:t>półdupleks</a:t>
            </a:r>
            <a:r>
              <a:rPr lang="pl-PL" sz="2800"/>
              <a:t> oraz </a:t>
            </a:r>
            <a:r>
              <a:rPr lang="pl-PL" sz="2800" b="1"/>
              <a:t>dupleks</a:t>
            </a:r>
            <a:r>
              <a:rPr lang="pl-PL" sz="2800"/>
              <a:t>) – dane przesyłane są w obu kierunkach, np. od komputera A do komputera B i na odwrót, przy czym w transmisji </a:t>
            </a:r>
            <a:r>
              <a:rPr lang="pl-PL" sz="2800" err="1"/>
              <a:t>półdupleks</a:t>
            </a:r>
            <a:r>
              <a:rPr lang="pl-PL" sz="2800"/>
              <a:t> (Rys. 3.1b) w danej chwili dane są przesyłane tylko w jednym kierunku, w dupleksie (Rys. 3.1c) równocześnie w obu kierunkach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55827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23</a:t>
            </a:fld>
            <a:endParaRPr lang="pl-PL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7" name="Obi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19283"/>
              </p:ext>
            </p:extLst>
          </p:nvPr>
        </p:nvGraphicFramePr>
        <p:xfrm>
          <a:off x="196599" y="404664"/>
          <a:ext cx="8750802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Picture" r:id="rId3" imgW="4558284" imgH="2810256" progId="Word.Picture.8">
                  <p:embed/>
                </p:oleObj>
              </mc:Choice>
              <mc:Fallback>
                <p:oleObj name="Picture" r:id="rId3" imgW="4558284" imgH="2810256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99" y="404664"/>
                        <a:ext cx="8750802" cy="540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975231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3200">
                <a:latin typeface="+mj-lt"/>
              </a:rPr>
              <a:t>3.2.2 Urządzenia wspomagające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/>
              <a:t>Urządzenia „wspierające” media transmisyjne;</a:t>
            </a:r>
          </a:p>
          <a:p>
            <a:pPr lvl="0" fontAlgn="base"/>
            <a:r>
              <a:rPr lang="pl-PL" sz="2400"/>
              <a:t>nadajnik/odbiornik liniowy (</a:t>
            </a:r>
            <a:r>
              <a:rPr lang="pl-PL" sz="2400" i="1" err="1"/>
              <a:t>transceiver</a:t>
            </a:r>
            <a:r>
              <a:rPr lang="pl-PL" sz="2400"/>
              <a:t>),</a:t>
            </a:r>
          </a:p>
          <a:p>
            <a:pPr lvl="0" fontAlgn="base"/>
            <a:r>
              <a:rPr lang="pl-PL" sz="2400"/>
              <a:t>wzmacniacz (wzmacniak) magistrali (</a:t>
            </a:r>
            <a:r>
              <a:rPr lang="pl-PL" sz="2400" i="1" err="1"/>
              <a:t>repeater</a:t>
            </a:r>
            <a:r>
              <a:rPr lang="pl-PL" sz="2400"/>
              <a:t>),</a:t>
            </a:r>
          </a:p>
          <a:p>
            <a:pPr lvl="0" fontAlgn="base"/>
            <a:r>
              <a:rPr lang="pl-PL" sz="2400"/>
              <a:t>koncentrator (</a:t>
            </a:r>
            <a:r>
              <a:rPr lang="pl-PL" sz="2400" i="1"/>
              <a:t>hub</a:t>
            </a:r>
            <a:r>
              <a:rPr lang="pl-PL" sz="2400"/>
              <a:t>),</a:t>
            </a:r>
          </a:p>
          <a:p>
            <a:pPr lvl="0" fontAlgn="base"/>
            <a:r>
              <a:rPr lang="pl-PL" sz="2400"/>
              <a:t>most (</a:t>
            </a:r>
            <a:r>
              <a:rPr lang="pl-PL" sz="2400" i="1" err="1"/>
              <a:t>bridge</a:t>
            </a:r>
            <a:r>
              <a:rPr lang="pl-PL" sz="2400"/>
              <a:t>) – dzieli sieci na segmenty (segment – fragment sieci do którego ogranicza się rozprzestrzenianie pakietów),</a:t>
            </a:r>
          </a:p>
          <a:p>
            <a:pPr lvl="0" fontAlgn="base"/>
            <a:r>
              <a:rPr lang="pl-PL" sz="2400"/>
              <a:t>przełącznik (</a:t>
            </a:r>
            <a:r>
              <a:rPr lang="pl-PL" sz="2400" i="1" err="1"/>
              <a:t>switch</a:t>
            </a:r>
            <a:r>
              <a:rPr lang="pl-PL" sz="2400"/>
              <a:t>) – łączenie segmentów sieci; </a:t>
            </a:r>
            <a:r>
              <a:rPr lang="pl-PL" sz="2400" err="1"/>
              <a:t>switch</a:t>
            </a:r>
            <a:r>
              <a:rPr lang="pl-PL" sz="2400"/>
              <a:t> = most + koncentrator,</a:t>
            </a:r>
          </a:p>
          <a:p>
            <a:pPr lvl="0" fontAlgn="base"/>
            <a:r>
              <a:rPr lang="pl-PL" sz="2400"/>
              <a:t>router (</a:t>
            </a:r>
            <a:r>
              <a:rPr lang="pl-PL" sz="2400" i="1"/>
              <a:t>router</a:t>
            </a:r>
            <a:r>
              <a:rPr lang="pl-PL" sz="2400"/>
              <a:t>),</a:t>
            </a:r>
          </a:p>
          <a:p>
            <a:pPr lvl="0" fontAlgn="base"/>
            <a:r>
              <a:rPr lang="pl-PL" sz="2400"/>
              <a:t>brama (</a:t>
            </a:r>
            <a:r>
              <a:rPr lang="pl-PL" sz="2400" i="1" err="1"/>
              <a:t>gateway</a:t>
            </a:r>
            <a:r>
              <a:rPr lang="pl-PL" sz="2400"/>
              <a:t>). </a:t>
            </a:r>
          </a:p>
          <a:p>
            <a:pPr lvl="0" fontAlgn="base"/>
            <a:r>
              <a:rPr lang="pl-PL" sz="2400" b="1"/>
              <a:t>Przełączniki tworzą sieć. Routery łączą sieci ze sobą.</a:t>
            </a:r>
            <a:r>
              <a:rPr lang="pl-PL" b="1"/>
              <a:t> </a:t>
            </a:r>
            <a:endParaRPr lang="pl-PL" sz="2400" b="1"/>
          </a:p>
          <a:p>
            <a:pPr lvl="0" fontAlgn="base"/>
            <a:endParaRPr lang="pl-PL" sz="24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27245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2D7834-D1ED-C542-92BE-D7CC19EE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C94CD2-B4E3-204A-ABEC-158B6419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sz="3100" b="1" dirty="0"/>
              <a:t>Przełącznik</a:t>
            </a:r>
            <a:r>
              <a:rPr lang="pl-PL" sz="3100" dirty="0"/>
              <a:t>, </a:t>
            </a:r>
            <a:r>
              <a:rPr lang="pl-PL" sz="3100" b="1" dirty="0"/>
              <a:t>komutator</a:t>
            </a:r>
            <a:r>
              <a:rPr lang="pl-PL" sz="3100" dirty="0"/>
              <a:t>, </a:t>
            </a:r>
            <a:r>
              <a:rPr lang="pl-PL" sz="3100" b="1" i="1" dirty="0" err="1"/>
              <a:t>switch</a:t>
            </a:r>
            <a:r>
              <a:rPr lang="pl-PL" sz="3100" dirty="0"/>
              <a:t> – urządzenie łączące segmenty sieci komputerowej pracujące głównie w drugiej warstwie modelu ISO/OSI łącza danych), jego zadaniem jest przekazywanie ramki między segmentami sieci z doborem portu przełącznika, na który jest przekazywana - </a:t>
            </a:r>
            <a:r>
              <a:rPr lang="pl-PL" sz="3100" dirty="0">
                <a:solidFill>
                  <a:srgbClr val="FF0000"/>
                </a:solidFill>
              </a:rPr>
              <a:t>LAN</a:t>
            </a:r>
            <a:r>
              <a:rPr lang="pl-PL" sz="3100" dirty="0"/>
              <a:t>.</a:t>
            </a:r>
          </a:p>
          <a:p>
            <a:r>
              <a:rPr lang="pl-PL" sz="3100" dirty="0"/>
              <a:t>Przełącznik określa się też jako wieloportowy most  lub inteligentny koncentrator, gdyż:</a:t>
            </a:r>
          </a:p>
          <a:p>
            <a:pPr lvl="1"/>
            <a:r>
              <a:rPr lang="pl-PL" sz="3100" dirty="0"/>
              <a:t>przekazuje ramki wyłącznie do docelowego segmentu sieci (podobnie do mostu, w przeciwieństwie do koncentratora)</a:t>
            </a:r>
          </a:p>
          <a:p>
            <a:pPr lvl="1"/>
            <a:r>
              <a:rPr lang="pl-PL" sz="3100" dirty="0"/>
              <a:t>umożliwia połączenie wielu segmentów sieci w </a:t>
            </a:r>
            <a:r>
              <a:rPr lang="pl-PL" sz="3100" dirty="0">
                <a:hlinkClick r:id="rId2" tooltip="Topologia gwiazdy"/>
              </a:rPr>
              <a:t>gwiazdę</a:t>
            </a:r>
            <a:r>
              <a:rPr lang="pl-PL" sz="3100" dirty="0"/>
              <a:t> (podobnie do koncentratora, w przeciwieństwie do mostu ograniczonego do dwóch segmentów)</a:t>
            </a:r>
          </a:p>
          <a:p>
            <a:pPr lvl="1"/>
            <a:r>
              <a:rPr lang="pl-PL" sz="3100" dirty="0"/>
              <a:t>działa w trybie </a:t>
            </a:r>
            <a:r>
              <a:rPr lang="pl-PL" sz="3100" dirty="0">
                <a:hlinkClick r:id="rId3" tooltip="Dupleks (telekomunikacja)"/>
              </a:rPr>
              <a:t>dupleks</a:t>
            </a:r>
            <a:r>
              <a:rPr lang="pl-PL" sz="3100" dirty="0"/>
              <a:t>.</a:t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7A905C-5A3F-4046-89E0-F772C4C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62C361-6075-4D47-8E5B-E69FBDED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BA7BF0-FF8F-D149-A488-FE7DB1F8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9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1F605-D12C-7042-83AA-A188DDD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2FC867-2B46-0940-BBFA-FA1CBA12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b="1" dirty="0"/>
              <a:t>Router,</a:t>
            </a:r>
            <a:r>
              <a:rPr lang="pl-PL" dirty="0"/>
              <a:t> </a:t>
            </a:r>
            <a:r>
              <a:rPr lang="pl-PL" b="1" dirty="0"/>
              <a:t>trasownik</a:t>
            </a:r>
            <a:r>
              <a:rPr lang="pl-PL" dirty="0"/>
              <a:t> – urządzenie sieciowe pracujące w trzeciej warstwie modelu ISO/OSI - </a:t>
            </a:r>
            <a:r>
              <a:rPr lang="pl-PL" dirty="0">
                <a:solidFill>
                  <a:srgbClr val="FF0000"/>
                </a:solidFill>
              </a:rPr>
              <a:t>WAN</a:t>
            </a:r>
            <a:r>
              <a:rPr lang="pl-PL" dirty="0"/>
              <a:t> </a:t>
            </a:r>
          </a:p>
          <a:p>
            <a:r>
              <a:rPr lang="pl-PL" dirty="0"/>
              <a:t>Służy do łączenia różnych sieci komputerowych -  pełni rolę węzła komunikacyjnego. </a:t>
            </a:r>
          </a:p>
          <a:p>
            <a:r>
              <a:rPr lang="pl-PL" dirty="0"/>
              <a:t>Na podstawie informacji zawartych w pakietach TCP/IP jest w stanie przekazać pakiety z dołączonej do siebie sieci źródłowej do docelowej, rozróżniając ją spośród wielu dołączonych do siebie sieci. </a:t>
            </a:r>
          </a:p>
          <a:p>
            <a:r>
              <a:rPr lang="pl-PL" dirty="0"/>
              <a:t>Proces kierowania ruchem nosi nazwę trasowania, routingu lub routowania.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8456F8-55F9-E240-9275-B63166C8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B671EF-F6DD-594D-A57E-916990A7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C5E623-642C-9A48-ABB4-5C7EF923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311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3200">
                <a:latin typeface="+mj-lt"/>
              </a:rPr>
              <a:t>3.3 Łącza transmisji danych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r>
              <a:rPr lang="pl-PL" sz="2200" b="1"/>
              <a:t>Linia transmisyjna</a:t>
            </a:r>
            <a:r>
              <a:rPr lang="pl-PL" sz="2200"/>
              <a:t> jest to ośrodek fizyczny, w którym przesyłane są dane; np. przewód (kabel, linia telefoniczna), skrętka, światłowód, radiolinia itd.</a:t>
            </a:r>
          </a:p>
          <a:p>
            <a:r>
              <a:rPr lang="pl-PL" sz="2200" b="1"/>
              <a:t>Kanał transmisyjny</a:t>
            </a:r>
            <a:r>
              <a:rPr lang="pl-PL" sz="2200"/>
              <a:t> jest zbudowany z linii transmisyjnej oraz dodatkowych urządzeń technicznych umożliwiających przesyłanie sygnałów informacyjnych oraz zabezpieczających je przed błędami. Stosując odpowiednie </a:t>
            </a:r>
            <a:r>
              <a:rPr lang="pl-PL" sz="2200" b="1"/>
              <a:t>technologie telekomunikacyjne</a:t>
            </a:r>
            <a:r>
              <a:rPr lang="pl-PL" sz="2200"/>
              <a:t> (podział czasu lub częstotliwości) można w jednej linii transmisyjnej zbudować kilka kanałów transmisyjnych. </a:t>
            </a:r>
          </a:p>
          <a:p>
            <a:r>
              <a:rPr lang="pl-PL" sz="2200" b="1"/>
              <a:t>Łącze transmisji danych</a:t>
            </a:r>
            <a:r>
              <a:rPr lang="pl-PL" sz="2200"/>
              <a:t> jest to zespół kanałów transmisyjnych, składających się z: linii transmisyjnych, urządzeń nadawczo-odbiorczych oraz urządzeń ochrony (protekcji) danych. Warto zauważyć, że zamiennie używa się pojęcia </a:t>
            </a:r>
            <a:r>
              <a:rPr lang="pl-PL" sz="2200" i="1"/>
              <a:t>łącze</a:t>
            </a:r>
            <a:r>
              <a:rPr lang="pl-PL" sz="2200"/>
              <a:t> oraz </a:t>
            </a:r>
            <a:r>
              <a:rPr lang="pl-PL" sz="2200" i="1"/>
              <a:t>kanał</a:t>
            </a:r>
            <a:r>
              <a:rPr lang="pl-PL" sz="2200"/>
              <a:t> transmisji danych.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7894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8A09E-5F65-7945-893A-BAAA8681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3.4 Komunikacja asynchroniczna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4E21A-F01C-9746-9E4A-392EB546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/>
              <a:t>Tryb transmisji szeregowej stosującej bity startu i stopu do koordynacji i synchronizacji przepływu znaków danych między urządzeniami końcowymi (modemami). Każdy znak danych jest traktowany oddzielnie: rozpoczyna się elementem rozruchowym (bit startu), a kończy elementem zatrzymania (bit stopu). Odstęp między sąsiednimi znakami transmisji może być dowolny.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FD7222-F917-EE41-B3BE-447A3911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715BDA-4B2D-3243-85D9-D6EF60BB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10FB5C-ABC1-DD49-9671-1C42B45C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82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endParaRPr lang="pl-PL" sz="280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56779"/>
            <a:ext cx="8229600" cy="4708525"/>
          </a:xfrm>
        </p:spPr>
        <p:txBody>
          <a:bodyPr>
            <a:noAutofit/>
          </a:bodyPr>
          <a:lstStyle/>
          <a:p>
            <a:pPr fontAlgn="base"/>
            <a:r>
              <a:rPr lang="pl-PL" sz="2200"/>
              <a:t>Przewodowa komunikacja na małe odległości </a:t>
            </a:r>
          </a:p>
          <a:p>
            <a:pPr lvl="0" fontAlgn="base"/>
            <a:r>
              <a:rPr lang="pl-PL" sz="2200"/>
              <a:t>Sieci lokalne (</a:t>
            </a:r>
            <a:r>
              <a:rPr lang="pl-PL" sz="2200" b="1"/>
              <a:t>niewielkie odległości</a:t>
            </a:r>
            <a:r>
              <a:rPr lang="pl-PL" sz="2200"/>
              <a:t>) “najczęściej” korzystają z przekazu informacji (bitów) za pomocą prądu elektrycznego</a:t>
            </a:r>
          </a:p>
          <a:p>
            <a:pPr lvl="0" fontAlgn="base"/>
            <a:r>
              <a:rPr lang="pl-PL" sz="2200"/>
              <a:t>Komunikacja asynchroniczna = nadawca i odbiorca wysyłają dane bez koordynacji, czyli odbiorca może czekać dowolnie długo na informację, a nadawca zaczyna nadawać w dowolnym momencie </a:t>
            </a:r>
            <a:r>
              <a:rPr lang="en-US" sz="2200">
                <a:sym typeface="Wingdings"/>
              </a:rPr>
              <a:t></a:t>
            </a:r>
            <a:r>
              <a:rPr lang="en-US" sz="2200"/>
              <a:t> </a:t>
            </a:r>
            <a:r>
              <a:rPr lang="pl-PL" sz="2200" b="1"/>
              <a:t>odbiorca w stanie gotowości</a:t>
            </a:r>
            <a:r>
              <a:rPr lang="pl-PL" sz="2200"/>
              <a:t> do przyjęcia informacji, np. komputer oczekujący na znaki z klawiatury</a:t>
            </a:r>
          </a:p>
          <a:p>
            <a:pPr lvl="0" fontAlgn="base"/>
            <a:r>
              <a:rPr lang="pl-PL" sz="2200"/>
              <a:t>Sprzęt komunikacyjny uważa się za asynchroniczny gdy sygnał (elektryczny) generowany przez nadajnik nie zawiera informacji umożliwiających odbiorcy określenie początku i końca poszczególnych bitów.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29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1797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6DB69E-D45A-C14A-A5F4-A24E570A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/>
              <a:t>Przesyłanie danych w sieciach - wprowadzenie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247AA4-9C28-4F49-92AE-22FE755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/>
              <a:t>Parametry – charakterystyki</a:t>
            </a:r>
          </a:p>
          <a:p>
            <a:r>
              <a:rPr lang="pl-PL" b="1"/>
              <a:t>Pasmo</a:t>
            </a:r>
            <a:r>
              <a:rPr lang="pl-PL"/>
              <a:t> </a:t>
            </a:r>
            <a:r>
              <a:rPr lang="pl-PL" i="1"/>
              <a:t>(band) – </a:t>
            </a:r>
            <a:r>
              <a:rPr lang="pl-PL"/>
              <a:t>maksymalna ilość informacji jaką można przesłać przez medium sieciowe, np. 100 </a:t>
            </a:r>
            <a:r>
              <a:rPr lang="pl-PL" err="1"/>
              <a:t>Mb</a:t>
            </a:r>
            <a:r>
              <a:rPr lang="pl-PL"/>
              <a:t>/s, 10 </a:t>
            </a:r>
            <a:r>
              <a:rPr lang="pl-PL" err="1"/>
              <a:t>Gb</a:t>
            </a:r>
            <a:r>
              <a:rPr lang="pl-PL"/>
              <a:t>/s – zależy od medium i urządzeń</a:t>
            </a:r>
          </a:p>
          <a:p>
            <a:r>
              <a:rPr lang="pl-PL" b="1"/>
              <a:t>Przepustowość</a:t>
            </a:r>
            <a:r>
              <a:rPr lang="pl-PL"/>
              <a:t> </a:t>
            </a:r>
            <a:r>
              <a:rPr lang="pl-PL" i="1"/>
              <a:t>(</a:t>
            </a:r>
            <a:r>
              <a:rPr lang="pl-PL" i="1" err="1"/>
              <a:t>bandwidth</a:t>
            </a:r>
            <a:r>
              <a:rPr lang="pl-PL" i="1"/>
              <a:t>)</a:t>
            </a:r>
            <a:r>
              <a:rPr lang="pl-PL"/>
              <a:t> – ilość informacji, jaką można przesłać w danej chwili – aktualnie dostępne pasmo – zależy od medium, urządzeń  i komputerów, rodzaju przesyłanej informacji, architektury i topologii sieci</a:t>
            </a:r>
          </a:p>
          <a:p>
            <a:r>
              <a:rPr lang="pl-PL" b="1"/>
              <a:t>Transfer </a:t>
            </a:r>
            <a:r>
              <a:rPr lang="pl-PL" i="1"/>
              <a:t>(transfer)</a:t>
            </a:r>
            <a:r>
              <a:rPr lang="pl-PL"/>
              <a:t> – ile czasu potrzeba na przesłanie określonej porcji danych przez łącze o określonym paśmie, np. </a:t>
            </a:r>
            <a:r>
              <a:rPr lang="pl-PL" i="1"/>
              <a:t>T = RP/P; RP – rozmiar pliku (2 MB =16Mb), P – pasmo (1,54Mb/s), czyli T=10 </a:t>
            </a:r>
            <a:r>
              <a:rPr lang="pl-PL" i="1" err="1"/>
              <a:t>sek</a:t>
            </a:r>
            <a:endParaRPr lang="pl-PL" i="1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CFDB8B-209E-AA47-B080-AE0B6A3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328AB9-37A9-ED46-B807-1D14D96B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879BBB-F930-364E-AD2C-D3F69E52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811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5013176"/>
            <a:ext cx="8229600" cy="1143000"/>
          </a:xfrm>
        </p:spPr>
        <p:txBody>
          <a:bodyPr>
            <a:normAutofit fontScale="90000"/>
          </a:bodyPr>
          <a:lstStyle/>
          <a:p>
            <a:pPr hangingPunct="0"/>
            <a:r>
              <a:rPr lang="pl-PL" sz="2400"/>
              <a:t>Rys. 3.2   Diagram czasowy przesyłania bitów 101001 [Come01]</a:t>
            </a:r>
            <a:br>
              <a:rPr lang="pl-PL" sz="2400"/>
            </a:br>
            <a:r>
              <a:rPr lang="pl-PL" sz="2400"/>
              <a:t>(dowolny odstęp czasu pomiędzy 1010 a 01)</a:t>
            </a:r>
            <a:endParaRPr lang="pl-PL" sz="2400">
              <a:latin typeface="+mn-lt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30</a:t>
            </a:fld>
            <a:endParaRPr lang="pl-PL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2049" name="Obraz 15" descr="Obra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457200"/>
            <a:ext cx="8748464" cy="376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688098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fontAlgn="base">
              <a:buNone/>
            </a:pPr>
            <a:r>
              <a:rPr lang="en-US" b="1"/>
              <a:t>Standard </a:t>
            </a:r>
            <a:r>
              <a:rPr lang="pl-PL" b="1"/>
              <a:t>komunikacyjny</a:t>
            </a:r>
            <a:r>
              <a:rPr lang="en-US" b="1"/>
              <a:t> RS-232</a:t>
            </a:r>
            <a:endParaRPr lang="pl-PL"/>
          </a:p>
          <a:p>
            <a:pPr lvl="0"/>
            <a:r>
              <a:rPr lang="pl-PL"/>
              <a:t>Uzgodnienie nazw, wartości sygnałów, zależności czasowych, związki logiczne itp., np. jak określić czy przesłano jedną lub dwie jedynki – Rys. 3.2</a:t>
            </a:r>
          </a:p>
          <a:p>
            <a:pPr lvl="0"/>
            <a:r>
              <a:rPr lang="pl-PL"/>
              <a:t>Organizacje ustalające standardy dotyczące m.in. sprzętu komunikacyjnego</a:t>
            </a:r>
          </a:p>
          <a:p>
            <a:pPr lvl="1"/>
            <a:r>
              <a:rPr lang="pl-PL"/>
              <a:t>ITU – International </a:t>
            </a:r>
            <a:r>
              <a:rPr lang="en-US"/>
              <a:t>Telecommunications</a:t>
            </a:r>
            <a:r>
              <a:rPr lang="pl-PL"/>
              <a:t> Union </a:t>
            </a:r>
          </a:p>
          <a:p>
            <a:pPr lvl="1"/>
            <a:r>
              <a:rPr lang="pl-PL"/>
              <a:t>EIA – </a:t>
            </a:r>
            <a:r>
              <a:rPr lang="pl-PL" err="1"/>
              <a:t>Electronic</a:t>
            </a:r>
            <a:r>
              <a:rPr lang="pl-PL"/>
              <a:t> </a:t>
            </a:r>
            <a:r>
              <a:rPr lang="pl-PL" err="1"/>
              <a:t>Industries</a:t>
            </a:r>
            <a:r>
              <a:rPr lang="pl-PL"/>
              <a:t> </a:t>
            </a:r>
            <a:r>
              <a:rPr lang="pl-PL" err="1"/>
              <a:t>Association</a:t>
            </a:r>
            <a:endParaRPr lang="pl-PL"/>
          </a:p>
          <a:p>
            <a:pPr lvl="1"/>
            <a:r>
              <a:rPr lang="pl-PL"/>
              <a:t>IEEE – </a:t>
            </a:r>
            <a:r>
              <a:rPr lang="pl-PL" err="1"/>
              <a:t>Electric</a:t>
            </a:r>
            <a:r>
              <a:rPr lang="pl-PL"/>
              <a:t> and </a:t>
            </a:r>
            <a:r>
              <a:rPr lang="pl-PL" err="1"/>
              <a:t>Electronic</a:t>
            </a:r>
            <a:r>
              <a:rPr lang="pl-PL"/>
              <a:t> </a:t>
            </a:r>
            <a:r>
              <a:rPr lang="pl-PL" err="1"/>
              <a:t>Engineers</a:t>
            </a:r>
            <a:endParaRPr lang="pl-PL"/>
          </a:p>
          <a:p>
            <a:pPr lvl="0"/>
            <a:endParaRPr lang="pl-PL"/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31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1686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l-PL"/>
              <a:t>Standard RS-232 dotyczy przesyłania znaków (kod ASCII - </a:t>
            </a:r>
            <a:r>
              <a:rPr lang="pl-PL" i="1"/>
              <a:t>American Standard </a:t>
            </a:r>
            <a:r>
              <a:rPr lang="pl-PL" i="1" err="1"/>
              <a:t>Code</a:t>
            </a:r>
            <a:r>
              <a:rPr lang="pl-PL" i="1"/>
              <a:t> for Information </a:t>
            </a:r>
            <a:r>
              <a:rPr lang="pl-PL" i="1" err="1"/>
              <a:t>Interchange</a:t>
            </a:r>
            <a:r>
              <a:rPr lang="pl-PL"/>
              <a:t> – siedmiobitowy system kodowania znaków) za pośrednictwem kabla miedzianego pomiędzy komputerem a urządzeniami zewnętrznymi (modem, klawiatura, terminal) na krótkie odległości</a:t>
            </a:r>
          </a:p>
          <a:p>
            <a:pPr lvl="0"/>
            <a:r>
              <a:rPr lang="pl-PL"/>
              <a:t>Szczegóły techniczne</a:t>
            </a:r>
          </a:p>
          <a:p>
            <a:pPr lvl="1"/>
            <a:r>
              <a:rPr lang="pl-PL"/>
              <a:t>Kabel do 15 m</a:t>
            </a:r>
          </a:p>
          <a:p>
            <a:pPr lvl="1"/>
            <a:r>
              <a:rPr lang="pl-PL"/>
              <a:t>Sygnały: -15V, +15V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64004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3.3.2020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pl-PL"/>
              <a:t>Asynchroniczne szeregowe przesyłanie 7 bitowych znaków</a:t>
            </a:r>
          </a:p>
          <a:p>
            <a:pPr lvl="0"/>
            <a:r>
              <a:rPr lang="pl-PL"/>
              <a:t>Brak nadawania – kabel „bezczynny” = -15V</a:t>
            </a:r>
          </a:p>
          <a:p>
            <a:pPr lvl="0"/>
            <a:r>
              <a:rPr lang="pl-PL"/>
              <a:t>Start ( +15V odpowiadające 0) uruchamia zegar do określenia czasu trwania poszczególnych bitów</a:t>
            </a:r>
          </a:p>
          <a:p>
            <a:pPr lvl="0"/>
            <a:r>
              <a:rPr lang="pl-PL"/>
              <a:t>Poszczególne bity mają stały czas trwania</a:t>
            </a:r>
          </a:p>
          <a:p>
            <a:pPr lvl="0"/>
            <a:r>
              <a:rPr lang="pl-PL"/>
              <a:t>Stop – umożliwia przesłanie następnego znaku po upływie minimalnego czasu odpowiadającego jednemu bitowi – bit Stop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33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58137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34</a:t>
            </a:fld>
            <a:endParaRPr lang="pl-PL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3073" name="Obraz 1" descr="Obraz (7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" y="620688"/>
            <a:ext cx="894415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431378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473027"/>
          </a:xfrm>
        </p:spPr>
        <p:txBody>
          <a:bodyPr>
            <a:normAutofit lnSpcReduction="10000"/>
          </a:bodyPr>
          <a:lstStyle/>
          <a:p>
            <a:pPr lvl="0"/>
            <a:r>
              <a:rPr lang="pl-PL"/>
              <a:t>Realizacja transmisji duplex wymaga dwóch obwodów; Transmiter – </a:t>
            </a:r>
            <a:r>
              <a:rPr lang="pl-PL" err="1"/>
              <a:t>Ground</a:t>
            </a:r>
            <a:r>
              <a:rPr lang="pl-PL"/>
              <a:t> oraz </a:t>
            </a:r>
            <a:r>
              <a:rPr lang="pl-PL" err="1"/>
              <a:t>Receiver</a:t>
            </a:r>
            <a:r>
              <a:rPr lang="pl-PL"/>
              <a:t> – </a:t>
            </a:r>
            <a:r>
              <a:rPr lang="pl-PL" err="1"/>
              <a:t>Ground</a:t>
            </a:r>
            <a:r>
              <a:rPr lang="pl-PL"/>
              <a:t> </a:t>
            </a:r>
            <a:r>
              <a:rPr lang="pl-PL">
                <a:sym typeface="Wingdings"/>
              </a:rPr>
              <a:t></a:t>
            </a:r>
            <a:r>
              <a:rPr lang="pl-PL"/>
              <a:t> obwody trójkablowe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35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1)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4258"/>
            <a:ext cx="8784976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939253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>
                <a:latin typeface="+mj-lt"/>
              </a:rPr>
              <a:t>3.5 Szybkość transmisji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pl-PL"/>
              <a:t>W standardzie RS-232 nadajnik i odbiornik muszą uzgodnić czas trwania jednego bitu</a:t>
            </a:r>
          </a:p>
          <a:p>
            <a:pPr lvl="0" fontAlgn="base"/>
            <a:r>
              <a:rPr lang="pl-PL"/>
              <a:t>Brak uzgodnienia czasu trwania jednego bitu prowadzi do błędów transmisji, gdyż odbiorca będzie inaczej „definiował” bity – sygnał stopu może być różnie określany </a:t>
            </a:r>
            <a:r>
              <a:rPr lang="pl-PL">
                <a:sym typeface="Wingdings"/>
              </a:rPr>
              <a:t></a:t>
            </a:r>
            <a:r>
              <a:rPr lang="pl-PL"/>
              <a:t> </a:t>
            </a:r>
            <a:r>
              <a:rPr lang="pl-PL" b="1"/>
              <a:t>błędy synchronizacji ramki</a:t>
            </a:r>
            <a:r>
              <a:rPr lang="pl-PL"/>
              <a:t> </a:t>
            </a:r>
          </a:p>
          <a:p>
            <a:pPr lvl="0" fontAlgn="base"/>
            <a:r>
              <a:rPr lang="pl-PL"/>
              <a:t>Fizyczne ograniczenia szybkości transmisji – zniekształcenia “prostokątów” </a:t>
            </a:r>
          </a:p>
          <a:p>
            <a:pPr lvl="0" fontAlgn="base"/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36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2994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9188" y="4149080"/>
            <a:ext cx="8229600" cy="2121099"/>
          </a:xfrm>
        </p:spPr>
        <p:txBody>
          <a:bodyPr>
            <a:normAutofit fontScale="77500" lnSpcReduction="20000"/>
          </a:bodyPr>
          <a:lstStyle/>
          <a:p>
            <a:r>
              <a:rPr lang="pl-PL" sz="3100" b="1">
                <a:solidFill>
                  <a:srgbClr val="FF0000"/>
                </a:solidFill>
              </a:rPr>
              <a:t> </a:t>
            </a:r>
            <a:r>
              <a:rPr lang="pl-PL" sz="3100" b="1"/>
              <a:t>Szerokość pasma</a:t>
            </a:r>
            <a:r>
              <a:rPr lang="pl-PL" sz="3100"/>
              <a:t> – maksymalna częstotliwość przesyłanego sygnału, np. 4 000 </a:t>
            </a:r>
            <a:r>
              <a:rPr lang="pl-PL" sz="3100" err="1"/>
              <a:t>Hz</a:t>
            </a:r>
            <a:endParaRPr lang="pl-PL" sz="3100"/>
          </a:p>
          <a:p>
            <a:pPr lvl="0"/>
            <a:r>
              <a:rPr lang="pl-PL" sz="3100"/>
              <a:t>Wpływ szumu na komunikację</a:t>
            </a:r>
          </a:p>
          <a:p>
            <a:pPr lvl="0"/>
            <a:r>
              <a:rPr lang="pl-PL" sz="3100"/>
              <a:t>standard RS-232 określa stopień dokładności oraz stopień tolerancji niedoskonałości sygnału, np. wymaga pomiaru napięcia w połowie bitu 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37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128792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96636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pl-PL">
              <a:solidFill>
                <a:srgbClr val="FF0000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/>
              <a:t>Z reguły sprzęt transmisyjny jest dostosowany do pracy z wieloma różnymi szybkościami</a:t>
            </a:r>
          </a:p>
          <a:p>
            <a:pPr lvl="1"/>
            <a:r>
              <a:rPr lang="pl-PL"/>
              <a:t>Konfiguracja ręczna lub automatyczna </a:t>
            </a:r>
          </a:p>
          <a:p>
            <a:pPr lvl="1"/>
            <a:r>
              <a:rPr lang="pl-PL"/>
              <a:t>Możliwość odbioru kilku sygnałów i wybór najlepszego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38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97104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376C29-D86E-DE4C-B0DC-F323DC80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l-PL" sz="2800"/>
              <a:t>3.6 Komunikacja synchroniczna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FEBE20-5924-5340-A9E7-191A09B9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r>
              <a:rPr lang="pl-PL"/>
              <a:t>Tryb transmisji używający sygnału zegarowego do regulacji przepływu danych między urządzeniami końcowymi. </a:t>
            </a:r>
          </a:p>
          <a:p>
            <a:r>
              <a:rPr lang="pl-PL"/>
              <a:t>Bity lub znaki danych są przesyłane w </a:t>
            </a:r>
            <a:r>
              <a:rPr lang="pl-PL" b="1"/>
              <a:t>blokach</a:t>
            </a:r>
            <a:r>
              <a:rPr lang="pl-PL"/>
              <a:t> z ustaloną szybkością między nadajnikiem i odbiornikiem zsynchronizowanymi na początku i końcu bloku. </a:t>
            </a:r>
          </a:p>
          <a:p>
            <a:r>
              <a:rPr lang="pl-PL"/>
              <a:t>W celu synchronizacji zegarów na początku bloku jest przesyłany ciąg synchronizacyjny, okresowo powtarzany wg potrzeb między blokami.</a:t>
            </a:r>
          </a:p>
          <a:p>
            <a:r>
              <a:rPr lang="pl-PL"/>
              <a:t> Wyróżnia się transmisję synchroniczną w postaci znakowej i transmisję w postaci bitowej.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43F1F7-1657-764F-B1DC-A1A5D6E2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8E79D3-1553-B24A-BE56-71FC1526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EE4DBB-5F11-3B41-82C0-44302500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34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2E3F31-6105-D249-9FBB-FD9E3AC5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0F38BD-32A3-5A4C-94B8-F23A06D6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/>
              <a:t>Opóźnienie</a:t>
            </a:r>
            <a:r>
              <a:rPr lang="pl-PL"/>
              <a:t> </a:t>
            </a:r>
            <a:r>
              <a:rPr lang="pl-PL" i="1"/>
              <a:t>(</a:t>
            </a:r>
            <a:r>
              <a:rPr lang="pl-PL" i="1" err="1"/>
              <a:t>delay</a:t>
            </a:r>
            <a:r>
              <a:rPr lang="pl-PL" i="1"/>
              <a:t>) </a:t>
            </a:r>
            <a:r>
              <a:rPr lang="pl-PL"/>
              <a:t>– czas potrzebny na pokonanie drogi A – B, zależy od medium oraz liczby i jakości urządzeń; np. 2 sek. W telefonie; [ms]</a:t>
            </a:r>
          </a:p>
          <a:p>
            <a:r>
              <a:rPr lang="pl-PL" b="1"/>
              <a:t>Dostępność</a:t>
            </a:r>
            <a:r>
              <a:rPr lang="pl-PL"/>
              <a:t> </a:t>
            </a:r>
            <a:r>
              <a:rPr lang="pl-PL" i="1"/>
              <a:t>(</a:t>
            </a:r>
            <a:r>
              <a:rPr lang="pl-PL" i="1" err="1"/>
              <a:t>avaibility</a:t>
            </a:r>
            <a:r>
              <a:rPr lang="pl-PL" i="1"/>
              <a:t>) </a:t>
            </a:r>
            <a:r>
              <a:rPr lang="pl-PL"/>
              <a:t>– możliwość korzystania z zasobów sieci 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377C93-3C8A-4041-9D53-8B08FDBC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84DB3B-2314-324C-AE03-2FCD0473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B3188F-C8B4-0744-82B8-B0A92943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786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>
                <a:latin typeface="+mj-lt"/>
              </a:rPr>
              <a:t>3.6.1 </a:t>
            </a:r>
            <a:r>
              <a:rPr lang="pl-PL" sz="2800"/>
              <a:t>Przesyłanie sygnału na duże odległości</a:t>
            </a:r>
            <a:endParaRPr lang="pl-PL" sz="280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lvl="0" fontAlgn="base"/>
            <a:r>
              <a:rPr lang="pl-PL" sz="2400"/>
              <a:t>Przesyłanie kablem miedzianym – sygnał “maleje” z odległością </a:t>
            </a:r>
            <a:r>
              <a:rPr lang="pl-PL" sz="2400">
                <a:sym typeface="Wingdings"/>
              </a:rPr>
              <a:t></a:t>
            </a:r>
            <a:r>
              <a:rPr lang="pl-PL" sz="2400"/>
              <a:t> ograniczone możliwości np. RS-232</a:t>
            </a:r>
          </a:p>
          <a:p>
            <a:pPr lvl="0" fontAlgn="base"/>
            <a:r>
              <a:rPr lang="pl-PL" sz="2400"/>
              <a:t>Ciągły oscylujący sygnał ma znacznie większy zasięg niż „proste” zmiany napięcia</a:t>
            </a:r>
          </a:p>
          <a:p>
            <a:pPr lvl="0" fontAlgn="base"/>
            <a:r>
              <a:rPr lang="en-US" sz="2400" err="1"/>
              <a:t>Fala</a:t>
            </a:r>
            <a:r>
              <a:rPr lang="en-US" sz="2400"/>
              <a:t> </a:t>
            </a:r>
            <a:r>
              <a:rPr lang="en-US" sz="2400" err="1"/>
              <a:t>nośna</a:t>
            </a:r>
            <a:endParaRPr lang="pl-PL" sz="24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40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3)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8136904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6715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l-PL" dirty="0"/>
              <a:t>Asynchroniczna transmisja w standardzie RS 232 jest o 25% bardziej czasochłonna niż transmisja synchroniczna</a:t>
            </a:r>
          </a:p>
          <a:p>
            <a:pPr lvl="0" fontAlgn="base"/>
            <a:r>
              <a:rPr lang="en-US" dirty="0"/>
              <a:t>Cechy sygnału sinusoidalnego: </a:t>
            </a:r>
            <a:endParaRPr lang="pl-PL" dirty="0"/>
          </a:p>
          <a:p>
            <a:pPr lvl="1"/>
            <a:r>
              <a:rPr lang="pl-PL" dirty="0"/>
              <a:t>Częstotliwość – liczba oscylacji w jednostce czasu</a:t>
            </a:r>
          </a:p>
          <a:p>
            <a:pPr lvl="1"/>
            <a:r>
              <a:rPr lang="pl-PL" dirty="0"/>
              <a:t>Amplituda – różnica pomiędzy max i min wartością sygnału</a:t>
            </a:r>
          </a:p>
          <a:p>
            <a:pPr lvl="1"/>
            <a:r>
              <a:rPr lang="pl-PL" dirty="0"/>
              <a:t>Faza – przesunięcie punktu początkowego przebiegu względem przebiegu odniesienia</a:t>
            </a:r>
          </a:p>
          <a:p>
            <a:pPr lvl="1"/>
            <a:r>
              <a:rPr lang="pl-PL" dirty="0"/>
              <a:t>Długość fali – długość cyklu (okres) sygnału nośnego w medium transmisyjnym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 dirty="0"/>
              <a:t>3 - </a:t>
            </a:r>
            <a:fld id="{0931897F-8F23-433E-A660-EFF8D3EDA506}" type="slidenum">
              <a:rPr lang="pl-PL" smtClean="0"/>
              <a:t>41</a:t>
            </a:fld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8623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Modulacja fali nośnej </a:t>
            </a:r>
            <a:endParaRPr lang="pl-PL" dirty="0"/>
          </a:p>
          <a:p>
            <a:pPr lvl="0"/>
            <a:r>
              <a:rPr lang="pl-PL" dirty="0"/>
              <a:t>Radio - modulacja sygnałem akustycznym </a:t>
            </a:r>
          </a:p>
          <a:p>
            <a:pPr lvl="0"/>
            <a:r>
              <a:rPr lang="pl-PL" dirty="0"/>
              <a:t>Wyróżnia się modulację</a:t>
            </a:r>
          </a:p>
          <a:p>
            <a:pPr lvl="1"/>
            <a:r>
              <a:rPr lang="pl-PL" dirty="0"/>
              <a:t> amplitudy (radio AM - </a:t>
            </a:r>
            <a:r>
              <a:rPr lang="pl-PL" i="1" dirty="0" err="1"/>
              <a:t>Amplitude</a:t>
            </a:r>
            <a:r>
              <a:rPr lang="pl-PL" i="1" dirty="0"/>
              <a:t> </a:t>
            </a:r>
            <a:r>
              <a:rPr lang="pl-PL" i="1" dirty="0" err="1"/>
              <a:t>Modulation</a:t>
            </a:r>
            <a:r>
              <a:rPr lang="pl-PL" i="1" dirty="0"/>
              <a:t> Radio</a:t>
            </a:r>
            <a:r>
              <a:rPr lang="pl-PL" dirty="0"/>
              <a:t>)  </a:t>
            </a:r>
          </a:p>
          <a:p>
            <a:pPr lvl="1"/>
            <a:r>
              <a:rPr lang="pl-PL" dirty="0"/>
              <a:t>modulację częstotliwości (radio FM – </a:t>
            </a:r>
            <a:r>
              <a:rPr lang="pl-PL" i="1" dirty="0" err="1"/>
              <a:t>Frequency</a:t>
            </a:r>
            <a:r>
              <a:rPr lang="pl-PL" i="1" dirty="0"/>
              <a:t> </a:t>
            </a:r>
            <a:r>
              <a:rPr lang="pl-PL" i="1" dirty="0" err="1"/>
              <a:t>Modulation</a:t>
            </a:r>
            <a:r>
              <a:rPr lang="pl-PL" i="1" dirty="0"/>
              <a:t> Radio</a:t>
            </a:r>
            <a:r>
              <a:rPr lang="pl-PL" dirty="0"/>
              <a:t>)</a:t>
            </a:r>
          </a:p>
          <a:p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31350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43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4)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3"/>
            <a:ext cx="8712967" cy="504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198835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/>
              <a:t>Modulacja fazowa (przesunięcie w fazie) </a:t>
            </a:r>
          </a:p>
          <a:p>
            <a:pPr lvl="0"/>
            <a:r>
              <a:rPr lang="pl-PL"/>
              <a:t>Powszechnie wykorzystywane w transmisji sygnałów cyfrowych </a:t>
            </a:r>
          </a:p>
          <a:p>
            <a:pPr lvl="0"/>
            <a:r>
              <a:rPr lang="pl-PL"/>
              <a:t>Przesłanie bitu wymaga przynajmniej jednego pełnego okresu sinusoidy</a:t>
            </a:r>
          </a:p>
          <a:p>
            <a:pPr lvl="0"/>
            <a:r>
              <a:rPr lang="pl-PL"/>
              <a:t>Fala nośna jest przesunięta o odpowiedni fragment okresu sinusoidy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9835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 lnSpcReduction="10000"/>
          </a:bodyPr>
          <a:lstStyle/>
          <a:p>
            <a:pPr lvl="0"/>
            <a:r>
              <a:rPr lang="pl-PL" sz="2400"/>
              <a:t>Na Rys. 3.8 pierwsze dwie zmiany fazy odpowiadają przesunięciu o pół okresu, natomiast trzecie przesunięcie o ¾ </a:t>
            </a:r>
            <a:r>
              <a:rPr lang="pl-PL" sz="2400">
                <a:sym typeface="Wingdings"/>
              </a:rPr>
              <a:t></a:t>
            </a:r>
            <a:r>
              <a:rPr lang="pl-PL" sz="2400"/>
              <a:t> każde przesunięcie (strzałka) umożliwia zliczanie bitów</a:t>
            </a:r>
          </a:p>
          <a:p>
            <a:pPr lvl="0"/>
            <a:r>
              <a:rPr lang="pl-PL" sz="2400"/>
              <a:t>Na początku „paczki” bitów zamieszcza się K bitów precyzujących kąt przesunięcia (2</a:t>
            </a:r>
            <a:r>
              <a:rPr lang="pl-PL" sz="2400" baseline="30000"/>
              <a:t>K</a:t>
            </a:r>
            <a:r>
              <a:rPr lang="pl-PL" sz="2400"/>
              <a:t> – możliwości)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45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5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568952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0775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+mj-lt"/>
              </a:rPr>
              <a:t>3.6.2 Idea transmisji synchronicznej</a:t>
            </a:r>
            <a:endParaRPr lang="pl-PL" sz="280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Alternatywa transmisji asynchronicznej jest transmisja synchroniczna, w której bity znaków/wiadomości są przekazywane bez żadnych przerw</a:t>
            </a:r>
          </a:p>
          <a:p>
            <a:pPr lvl="0"/>
            <a:r>
              <a:rPr lang="pl-PL"/>
              <a:t>Wymaga to zsynchronizowania nadajnika i odbiornika </a:t>
            </a:r>
            <a:r>
              <a:rPr lang="pl-PL">
                <a:sym typeface="Wingdings"/>
              </a:rPr>
              <a:t></a:t>
            </a:r>
            <a:r>
              <a:rPr lang="pl-PL"/>
              <a:t> ustalenie „długości” bitu oraz zasady dzielenia bitów na bajty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46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9684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47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70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7416824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ymbol zastępczy zawartości 6" descr="C:\Users\Wojciech Zamojski\Documents\Scanned Documents\Obraz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8" y="3068960"/>
            <a:ext cx="7488832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7033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Eliminacja znaków STARTU i STOPU – por. Rys. 3.4 i 3.10 </a:t>
            </a:r>
            <a:r>
              <a:rPr lang="pl-PL">
                <a:sym typeface="Wingdings"/>
              </a:rPr>
              <a:t></a:t>
            </a:r>
            <a:r>
              <a:rPr lang="pl-PL"/>
              <a:t> oszczędności (przynajmniej o 25%) w szybkości transmisji. </a:t>
            </a:r>
          </a:p>
          <a:p>
            <a:pPr marL="0" indent="0">
              <a:buNone/>
            </a:pP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48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218457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>
                <a:latin typeface="+mn-lt"/>
              </a:rPr>
              <a:t>Transmisja synchroniczna - </a:t>
            </a:r>
            <a:r>
              <a:rPr lang="pl-PL" sz="2800" b="1">
                <a:latin typeface="+mn-lt"/>
              </a:rPr>
              <a:t>mechanizm ramkowania </a:t>
            </a:r>
            <a:r>
              <a:rPr lang="pl-PL" sz="2800">
                <a:latin typeface="+mn-lt"/>
              </a:rPr>
              <a:t>–</a:t>
            </a:r>
            <a:r>
              <a:rPr lang="pl-PL" sz="2800" b="1">
                <a:latin typeface="+mn-lt"/>
              </a:rPr>
              <a:t> </a:t>
            </a:r>
            <a:r>
              <a:rPr lang="pl-PL" sz="2800">
                <a:latin typeface="+mn-lt"/>
              </a:rPr>
              <a:t>bloki bajtów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49</a:t>
            </a:fld>
            <a:endParaRPr lang="pl-PL"/>
          </a:p>
        </p:txBody>
      </p:sp>
      <p:pic>
        <p:nvPicPr>
          <p:cNvPr id="7" name="Obraz 6" descr="C:\Users\Wojciech Zamojski\AppData\Local\Microsoft\Windows\Temporary Internet Files\Content.Word\Obraz (67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68952" cy="4608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91698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>
                <a:latin typeface="+mj-lt"/>
              </a:rPr>
              <a:t>3.1 Ośrodki (media) transmisji</a:t>
            </a:r>
            <a:r>
              <a:rPr lang="en-US" sz="2800">
                <a:latin typeface="+mj-lt"/>
              </a:rPr>
              <a:t> </a:t>
            </a:r>
            <a:endParaRPr lang="pl-PL" sz="280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/>
              <a:t>Zastosowane media transmisji definiują sieć w większym stopniu niż pozostałe elementy Internetu i decydują o sprawności sieci (szybkości transmisji i jej niezawodności). </a:t>
            </a:r>
          </a:p>
          <a:p>
            <a:r>
              <a:rPr lang="pl-PL"/>
              <a:t>Wyróżnia się następujące rodzaje mediów transmisji:</a:t>
            </a:r>
          </a:p>
          <a:p>
            <a:endParaRPr lang="pl-PL"/>
          </a:p>
          <a:p>
            <a:pPr>
              <a:buFontTx/>
              <a:buNone/>
            </a:pPr>
            <a:endParaRPr lang="pl-PL" alt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8228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solidFill>
                  <a:srgbClr val="FF0000"/>
                </a:solidFill>
                <a:latin typeface="+mj-lt"/>
              </a:rPr>
              <a:t>X </a:t>
            </a:r>
            <a:r>
              <a:rPr lang="pl-PL" sz="2800">
                <a:latin typeface="+mj-lt"/>
              </a:rPr>
              <a:t>3.6.3 Modem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/>
              <a:t>Modem </a:t>
            </a:r>
            <a:r>
              <a:rPr lang="en-US"/>
              <a:t>= </a:t>
            </a:r>
            <a:r>
              <a:rPr lang="en-US" b="1"/>
              <a:t>mo</a:t>
            </a:r>
            <a:r>
              <a:rPr lang="en-US"/>
              <a:t>dulator + </a:t>
            </a:r>
            <a:r>
              <a:rPr lang="en-US" b="1"/>
              <a:t>dem</a:t>
            </a:r>
            <a:r>
              <a:rPr lang="en-US"/>
              <a:t>odulator</a:t>
            </a:r>
            <a:endParaRPr lang="pl-PL"/>
          </a:p>
          <a:p>
            <a:pPr marL="0" lvl="0" indent="0">
              <a:buNone/>
            </a:pPr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 sz="2600"/>
          </a:p>
          <a:p>
            <a:endParaRPr lang="pl-PL" sz="2600"/>
          </a:p>
          <a:p>
            <a:r>
              <a:rPr lang="pl-PL" sz="2600"/>
              <a:t>Rys. 3.9   Dwa modemy komunikacji dalekosiężnej przez czteroprzewodowe łącze (obwód)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50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6)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40960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34667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/>
              <a:t>Ww. system pracuje w dupleksie </a:t>
            </a:r>
          </a:p>
          <a:p>
            <a:pPr lvl="0"/>
            <a:r>
              <a:rPr lang="pl-PL"/>
              <a:t>Dzierżawione szeregowe łącza danych – w liniach telekomunikacyjnych są dodatkowe czwórki niewykorzystanych przewodów </a:t>
            </a:r>
            <a:r>
              <a:rPr lang="pl-PL">
                <a:sym typeface="Wingdings"/>
              </a:rPr>
              <a:t></a:t>
            </a:r>
            <a:r>
              <a:rPr lang="pl-PL"/>
              <a:t> dzierżawi się je </a:t>
            </a:r>
            <a:r>
              <a:rPr lang="pl-PL">
                <a:sym typeface="Wingdings"/>
              </a:rPr>
              <a:t></a:t>
            </a:r>
            <a:r>
              <a:rPr lang="pl-PL"/>
              <a:t> ponieważ w jednej chwili można przesyłać jeden bit na raz, więc nazywa się je </a:t>
            </a:r>
            <a:r>
              <a:rPr lang="pl-PL" b="1"/>
              <a:t>szeregowym obwodem danych</a:t>
            </a:r>
            <a:r>
              <a:rPr lang="pl-PL"/>
              <a:t> lub </a:t>
            </a:r>
            <a:r>
              <a:rPr lang="pl-PL" b="1"/>
              <a:t>łączem szeregowym</a:t>
            </a:r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51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7046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lvl="0" fontAlgn="base"/>
            <a:r>
              <a:rPr lang="pl-PL" sz="2400" b="1" dirty="0">
                <a:solidFill>
                  <a:srgbClr val="FF0000"/>
                </a:solidFill>
              </a:rPr>
              <a:t>XX</a:t>
            </a:r>
            <a:r>
              <a:rPr lang="pl-PL" sz="2400" b="1" dirty="0"/>
              <a:t> </a:t>
            </a:r>
            <a:r>
              <a:rPr lang="en-US" sz="2400" b="1" dirty="0"/>
              <a:t>Modem </a:t>
            </a:r>
            <a:r>
              <a:rPr lang="en-US" sz="2400" b="1" dirty="0" err="1"/>
              <a:t>telefoniczny</a:t>
            </a:r>
            <a:r>
              <a:rPr lang="en-US" sz="2400" dirty="0"/>
              <a:t> (stare)</a:t>
            </a:r>
            <a:endParaRPr lang="pl-PL" sz="2400" dirty="0"/>
          </a:p>
          <a:p>
            <a:pPr lvl="0" fontAlgn="base"/>
            <a:endParaRPr lang="pl-PL" dirty="0"/>
          </a:p>
          <a:p>
            <a:pPr lvl="0" fontAlgn="base"/>
            <a:endParaRPr lang="pl-PL" dirty="0"/>
          </a:p>
          <a:p>
            <a:pPr lvl="0" fontAlgn="base"/>
            <a:endParaRPr lang="pl-PL" dirty="0"/>
          </a:p>
          <a:p>
            <a:pPr lvl="0" fontAlgn="base"/>
            <a:endParaRPr lang="pl-PL" dirty="0"/>
          </a:p>
          <a:p>
            <a:pPr marL="0" lvl="0" indent="0" fontAlgn="base">
              <a:buNone/>
            </a:pPr>
            <a:endParaRPr lang="pl-PL" dirty="0"/>
          </a:p>
          <a:p>
            <a:pPr lvl="0"/>
            <a:endParaRPr lang="pl-PL" sz="2400" dirty="0"/>
          </a:p>
          <a:p>
            <a:pPr lvl="0"/>
            <a:endParaRPr lang="pl-PL" sz="2400" dirty="0"/>
          </a:p>
          <a:p>
            <a:pPr lvl="0"/>
            <a:r>
              <a:rPr lang="pl-PL" sz="2400" dirty="0"/>
              <a:t>Modem traktowany jest jako telefon – jeden modem jest w trybie oczekiwania (odbierania) a drugi nadawania (dzwonienie) </a:t>
            </a:r>
            <a:r>
              <a:rPr lang="pl-PL" sz="2400" dirty="0">
                <a:sym typeface="Wingdings"/>
              </a:rPr>
              <a:t></a:t>
            </a:r>
            <a:r>
              <a:rPr lang="pl-PL" sz="2400" dirty="0"/>
              <a:t> uzgodnienie fali nośnej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52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7).jp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80919" cy="3888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1720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latin typeface="+mj-lt"/>
              </a:rPr>
              <a:t>3.6.4 </a:t>
            </a:r>
            <a:r>
              <a:rPr lang="pl-PL" sz="2800" b="1">
                <a:latin typeface="+mj-lt"/>
              </a:rPr>
              <a:t>Zwielokrotnianie</a:t>
            </a:r>
            <a:r>
              <a:rPr lang="pl-PL" sz="2800">
                <a:latin typeface="+mj-lt"/>
              </a:rPr>
              <a:t> transmisji w jednym kanale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pl-PL"/>
              <a:t>W sieciach komputerowych przesyła się “równocześnie” wiele sygnałów poprzez jedno łącze fizyczne</a:t>
            </a:r>
          </a:p>
          <a:p>
            <a:pPr lvl="0" fontAlgn="base"/>
            <a:r>
              <a:rPr lang="pl-PL"/>
              <a:t>Łącze musi mieć odpowiednią szerokość (liczba fal nośnych przesyłanych bez zakłóceń)</a:t>
            </a:r>
          </a:p>
          <a:p>
            <a:pPr lvl="1"/>
            <a:r>
              <a:rPr lang="pl-PL"/>
              <a:t>Łącza szerokopasmowe (</a:t>
            </a:r>
            <a:r>
              <a:rPr lang="pl-PL" i="1" err="1"/>
              <a:t>broadband</a:t>
            </a:r>
            <a:r>
              <a:rPr lang="pl-PL" i="1"/>
              <a:t> </a:t>
            </a:r>
            <a:r>
              <a:rPr lang="pl-PL" i="1" err="1"/>
              <a:t>technology</a:t>
            </a:r>
            <a:r>
              <a:rPr lang="pl-PL"/>
              <a:t>) </a:t>
            </a:r>
          </a:p>
          <a:p>
            <a:pPr lvl="1"/>
            <a:r>
              <a:rPr lang="pl-PL"/>
              <a:t>Łącza wąskopasmowe (</a:t>
            </a:r>
            <a:r>
              <a:rPr lang="pl-PL" i="1" err="1"/>
              <a:t>baseband</a:t>
            </a:r>
            <a:r>
              <a:rPr lang="pl-PL" i="1"/>
              <a:t> </a:t>
            </a:r>
            <a:r>
              <a:rPr lang="pl-PL" i="1" err="1"/>
              <a:t>technology</a:t>
            </a:r>
            <a:r>
              <a:rPr lang="pl-PL"/>
              <a:t>)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53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7873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6EA842-D810-F147-BB33-5F5CAACF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836E06-316C-3542-8B24-8C70A7CE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Transmisja wąskopasmowa – przez pojedynczy kanał fizyczny przesyła się jeden ciąg sygnałów – </a:t>
            </a:r>
          </a:p>
          <a:p>
            <a:pPr lvl="1"/>
            <a:r>
              <a:rPr lang="pl-PL"/>
              <a:t>transmisja analogowa, okablowane sieci LAN (Ethernet, </a:t>
            </a:r>
            <a:r>
              <a:rPr lang="pl-PL" err="1"/>
              <a:t>Token</a:t>
            </a:r>
            <a:r>
              <a:rPr lang="pl-PL"/>
              <a:t> Ring)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E674CC-D950-3541-BCA9-DADB7A7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D1FC9E-599A-844F-826F-21611DEE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1BDC15-5B2A-3847-8C67-61214CD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9901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AAE12-1210-6647-995D-F6B9DA52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B9C5CF-4C4C-D14D-95D6-9BCD4030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Transmisja szerokopasmowa – podział kanału fizycznego na kilka kanałów logicznych =&gt; zwielokrotnienie transmisji</a:t>
            </a:r>
          </a:p>
          <a:p>
            <a:pPr lvl="1"/>
            <a:r>
              <a:rPr lang="pl-PL"/>
              <a:t>Metoda podziału czasu</a:t>
            </a:r>
          </a:p>
          <a:p>
            <a:pPr lvl="1"/>
            <a:r>
              <a:rPr lang="pl-PL"/>
              <a:t>Metoda podziału częstotliwości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9370B7-935E-E04C-B81B-110E78E4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ABB817-1F07-EF44-8F45-F95B6522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EE6293-57EA-B145-9B1B-2BBF8C85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3344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7BF9C1-4918-0F41-AD0E-0B55FB46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9616B0-586A-BC41-9B7F-B0D0D4A3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b="1"/>
              <a:t>Szerokopasmowy dostęp do </a:t>
            </a:r>
            <a:r>
              <a:rPr lang="pl-PL" b="1" err="1"/>
              <a:t>internetu</a:t>
            </a:r>
            <a:r>
              <a:rPr lang="pl-PL"/>
              <a:t> – usługa polegająca na łączeniu  za pomocą szybkiego łącza lub medium  o dużej przepustowości.</a:t>
            </a:r>
          </a:p>
          <a:p>
            <a:r>
              <a:rPr lang="pl-PL"/>
              <a:t>Połączenie wykorzystuje szerokie pasmo częstotliwości wytwarzane przez modem - wykorzystywane technologie  </a:t>
            </a:r>
            <a:r>
              <a:rPr lang="pl-PL">
                <a:hlinkClick r:id="rId2" tooltip="Digital Subscriber Line"/>
              </a:rPr>
              <a:t>DSL</a:t>
            </a:r>
            <a:r>
              <a:rPr lang="pl-PL"/>
              <a:t> (</a:t>
            </a:r>
            <a:r>
              <a:rPr lang="pl-PL">
                <a:hlinkClick r:id="rId3" tooltip="Digital Subscriber Line"/>
              </a:rPr>
              <a:t>xDSL</a:t>
            </a:r>
            <a:r>
              <a:rPr lang="pl-PL"/>
              <a:t>), </a:t>
            </a:r>
            <a:r>
              <a:rPr lang="pl-PL">
                <a:hlinkClick r:id="rId4" tooltip="WiMAX"/>
              </a:rPr>
              <a:t>WiMAX</a:t>
            </a:r>
            <a:r>
              <a:rPr lang="pl-PL"/>
              <a:t>, </a:t>
            </a:r>
            <a:r>
              <a:rPr lang="pl-PL">
                <a:hlinkClick r:id="rId5" tooltip="Pasywna sieć optyczna"/>
              </a:rPr>
              <a:t>PON</a:t>
            </a:r>
            <a:r>
              <a:rPr lang="pl-PL"/>
              <a:t>, </a:t>
            </a:r>
            <a:r>
              <a:rPr lang="pl-PL">
                <a:hlinkClick r:id="rId6" tooltip="DOCSIS"/>
              </a:rPr>
              <a:t>DOCSIS</a:t>
            </a:r>
            <a:r>
              <a:rPr lang="pl-PL"/>
              <a:t> lub podobne.</a:t>
            </a:r>
          </a:p>
          <a:p>
            <a:r>
              <a:rPr lang="pl-PL"/>
              <a:t>Szerokopasmowy dostęp jest przeciwieństwem dostępu </a:t>
            </a:r>
            <a:r>
              <a:rPr lang="pl-PL" b="1"/>
              <a:t>wąskopasmowego</a:t>
            </a:r>
            <a:r>
              <a:rPr lang="pl-PL"/>
              <a:t>, </a:t>
            </a:r>
          </a:p>
          <a:p>
            <a:r>
              <a:rPr lang="pl-PL"/>
              <a:t>Dostęp szerokopasmowy, przez zwiększenie używanych częstotliwości i podzielenie pasma na kanały, pozwala na </a:t>
            </a:r>
            <a:r>
              <a:rPr lang="pl-PL" b="1"/>
              <a:t>równoległe</a:t>
            </a:r>
            <a:r>
              <a:rPr lang="pl-PL"/>
              <a:t> przesyłanie danych cyfrowych łącznie z analogową lub cyfrową komunikacją głosową. </a:t>
            </a:r>
          </a:p>
          <a:p>
            <a:r>
              <a:rPr lang="pl-PL"/>
              <a:t>W technice </a:t>
            </a:r>
            <a:r>
              <a:rPr lang="pl-PL">
                <a:hlinkClick r:id="rId2" tooltip="Digital Subscriber Line"/>
              </a:rPr>
              <a:t>DSL</a:t>
            </a:r>
            <a:r>
              <a:rPr lang="pl-PL"/>
              <a:t> analogowa komunikacja głosowa zajmuje pasmo do 4000 </a:t>
            </a:r>
            <a:r>
              <a:rPr lang="pl-PL" err="1"/>
              <a:t>Hz</a:t>
            </a:r>
            <a:r>
              <a:rPr lang="pl-PL"/>
              <a:t>, a komunikacja cyfrowa od 10 kHz do 1,1 MHz.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AF6CD3-983A-A844-8497-36891457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4CF3EC-0F24-7F4A-8807-455FABFA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C3CA68-B14D-B446-BA58-FDBA301D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139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err="1"/>
              <a:t>Multipleksowanie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demultipleksowanie</a:t>
            </a:r>
            <a:r>
              <a:rPr lang="en-US"/>
              <a:t> </a:t>
            </a:r>
            <a:endParaRPr lang="pl-PL"/>
          </a:p>
          <a:p>
            <a:pPr lvl="0"/>
            <a:r>
              <a:rPr lang="pl-PL"/>
              <a:t>Multipleksowanie z podziałem częstotliwości (</a:t>
            </a:r>
            <a:r>
              <a:rPr lang="pl-PL" i="1" err="1"/>
              <a:t>Frequency</a:t>
            </a:r>
            <a:r>
              <a:rPr lang="pl-PL" i="1"/>
              <a:t> </a:t>
            </a:r>
            <a:r>
              <a:rPr lang="pl-PL" i="1" err="1"/>
              <a:t>Division</a:t>
            </a:r>
            <a:r>
              <a:rPr lang="pl-PL" i="1"/>
              <a:t> </a:t>
            </a:r>
            <a:r>
              <a:rPr lang="pl-PL" i="1" err="1"/>
              <a:t>Multiplexing</a:t>
            </a:r>
            <a:r>
              <a:rPr lang="pl-PL" i="1"/>
              <a:t> - FDM</a:t>
            </a:r>
            <a:r>
              <a:rPr lang="pl-PL"/>
              <a:t>) </a:t>
            </a:r>
          </a:p>
          <a:p>
            <a:pPr lvl="1"/>
            <a:r>
              <a:rPr lang="pl-PL"/>
              <a:t>Teoretycznie fale nośne o różnej częstotliwości nie nakładają (nie interferują) się, ale </a:t>
            </a:r>
            <a:r>
              <a:rPr lang="pl-PL">
                <a:sym typeface="Wingdings"/>
              </a:rPr>
              <a:t></a:t>
            </a:r>
            <a:r>
              <a:rPr lang="pl-PL"/>
              <a:t> minimalna odległość ≡ </a:t>
            </a:r>
            <a:r>
              <a:rPr lang="pl-PL" b="1"/>
              <a:t>przerwa ochronna</a:t>
            </a:r>
            <a:r>
              <a:rPr lang="pl-PL"/>
              <a:t>, np. kanał 200 kHz, przerwa 20 kHz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3536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58</a:t>
            </a:fld>
            <a:endParaRPr lang="pl-PL"/>
          </a:p>
        </p:txBody>
      </p:sp>
      <p:pic>
        <p:nvPicPr>
          <p:cNvPr id="6" name="Symbol zastępczy zawartości 5" descr="C:\Users\Wojciech Zamojski\AppData\Local\Microsoft\Windows\Temporary Internet Files\Content.Word\Obraz (88)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12968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34080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 err="1"/>
              <a:t>Multipleksowanie</a:t>
            </a:r>
            <a:r>
              <a:rPr lang="en-US" dirty="0"/>
              <a:t> z </a:t>
            </a:r>
            <a:r>
              <a:rPr lang="en-US" dirty="0" err="1"/>
              <a:t>podziałem</a:t>
            </a:r>
            <a:r>
              <a:rPr lang="en-US" dirty="0"/>
              <a:t> </a:t>
            </a:r>
            <a:r>
              <a:rPr lang="en-US" dirty="0" err="1"/>
              <a:t>długości</a:t>
            </a:r>
            <a:r>
              <a:rPr lang="en-US" dirty="0"/>
              <a:t> fali</a:t>
            </a:r>
            <a:r>
              <a:rPr lang="pl-PL" dirty="0"/>
              <a:t> </a:t>
            </a:r>
            <a:r>
              <a:rPr lang="pl-PL" i="1" dirty="0"/>
              <a:t>(</a:t>
            </a:r>
            <a:r>
              <a:rPr lang="pl-PL" i="1" dirty="0" err="1"/>
              <a:t>Wavelength</a:t>
            </a:r>
            <a:r>
              <a:rPr lang="pl-PL" i="1" dirty="0"/>
              <a:t> </a:t>
            </a:r>
            <a:r>
              <a:rPr lang="pl-PL" i="1" dirty="0" err="1"/>
              <a:t>Division</a:t>
            </a:r>
            <a:r>
              <a:rPr lang="pl-PL" i="1" dirty="0"/>
              <a:t> </a:t>
            </a:r>
            <a:r>
              <a:rPr lang="pl-PL" i="1" dirty="0" err="1"/>
              <a:t>Multiplexing</a:t>
            </a:r>
            <a:r>
              <a:rPr lang="pl-PL" i="1" dirty="0"/>
              <a:t> - WDM)</a:t>
            </a:r>
            <a:r>
              <a:rPr lang="pl-PL" dirty="0"/>
              <a:t> </a:t>
            </a:r>
          </a:p>
          <a:p>
            <a:pPr lvl="1"/>
            <a:r>
              <a:rPr lang="pl-PL" dirty="0"/>
              <a:t>Dotyczy to przede wszystkim łączy optycznych</a:t>
            </a:r>
          </a:p>
          <a:p>
            <a:pPr lvl="1"/>
            <a:r>
              <a:rPr lang="pl-PL" dirty="0"/>
              <a:t>Dobiera się „kolory” światła </a:t>
            </a:r>
          </a:p>
          <a:p>
            <a:pPr lvl="0" fontAlgn="base"/>
            <a:r>
              <a:rPr lang="en-US" dirty="0" err="1"/>
              <a:t>Multipleksowanie</a:t>
            </a:r>
            <a:r>
              <a:rPr lang="en-US" dirty="0"/>
              <a:t> z </a:t>
            </a:r>
            <a:r>
              <a:rPr lang="en-US" dirty="0" err="1"/>
              <a:t>podziałem</a:t>
            </a:r>
            <a:r>
              <a:rPr lang="en-US" dirty="0"/>
              <a:t> </a:t>
            </a:r>
            <a:r>
              <a:rPr lang="en-US" dirty="0" err="1"/>
              <a:t>czasu</a:t>
            </a:r>
            <a:r>
              <a:rPr lang="en-US" dirty="0"/>
              <a:t> (</a:t>
            </a:r>
            <a:r>
              <a:rPr lang="en-US" i="1" dirty="0"/>
              <a:t>Time Division Multiplexing</a:t>
            </a:r>
            <a:r>
              <a:rPr lang="pl-PL" i="1" dirty="0"/>
              <a:t> - TDM</a:t>
            </a:r>
            <a:r>
              <a:rPr lang="en-US" dirty="0"/>
              <a:t>) </a:t>
            </a:r>
            <a:endParaRPr lang="pl-PL" dirty="0"/>
          </a:p>
          <a:p>
            <a:pPr lvl="1"/>
            <a:r>
              <a:rPr lang="pl-PL" dirty="0"/>
              <a:t>Dostęp do łącza jest udostępniany wg określonej zasady, np. cyklicznie (</a:t>
            </a:r>
            <a:r>
              <a:rPr lang="pl-PL" i="1" dirty="0" err="1"/>
              <a:t>round</a:t>
            </a:r>
            <a:r>
              <a:rPr lang="pl-PL" i="1" dirty="0"/>
              <a:t> </a:t>
            </a:r>
            <a:r>
              <a:rPr lang="pl-PL" i="1" dirty="0" err="1"/>
              <a:t>robin</a:t>
            </a:r>
            <a:r>
              <a:rPr lang="pl-PL" dirty="0"/>
              <a:t>)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59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7957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Autofit/>
          </a:bodyPr>
          <a:lstStyle/>
          <a:p>
            <a:pPr marL="0" lvl="0" indent="0" fontAlgn="base">
              <a:buNone/>
            </a:pPr>
            <a:r>
              <a:rPr lang="en-US" sz="2400" b="1" err="1"/>
              <a:t>Kable</a:t>
            </a:r>
            <a:r>
              <a:rPr lang="en-US" sz="2400" b="1"/>
              <a:t> </a:t>
            </a:r>
            <a:r>
              <a:rPr lang="en-US" sz="2400" b="1" err="1"/>
              <a:t>miedziane</a:t>
            </a:r>
            <a:r>
              <a:rPr lang="en-US" sz="2400" b="1"/>
              <a:t> – </a:t>
            </a:r>
            <a:r>
              <a:rPr lang="en-US" sz="2400" b="1" err="1"/>
              <a:t>łącza</a:t>
            </a:r>
            <a:r>
              <a:rPr lang="en-US" sz="2400" b="1"/>
              <a:t> </a:t>
            </a:r>
            <a:r>
              <a:rPr lang="en-US" sz="2400" b="1" err="1"/>
              <a:t>galwaniczne</a:t>
            </a:r>
            <a:r>
              <a:rPr lang="en-US" sz="2400"/>
              <a:t>:</a:t>
            </a:r>
            <a:endParaRPr lang="pl-PL" sz="2400"/>
          </a:p>
          <a:p>
            <a:pPr lvl="0"/>
            <a:r>
              <a:rPr lang="pl-PL" sz="2400"/>
              <a:t>koncentryczny (</a:t>
            </a:r>
            <a:r>
              <a:rPr lang="pl-PL" sz="2400" i="1" err="1"/>
              <a:t>coaxial</a:t>
            </a:r>
            <a:r>
              <a:rPr lang="pl-PL" sz="2400" i="1"/>
              <a:t> </a:t>
            </a:r>
            <a:r>
              <a:rPr lang="pl-PL" sz="2400" i="1" err="1"/>
              <a:t>cable</a:t>
            </a:r>
            <a:r>
              <a:rPr lang="pl-PL" sz="2400"/>
              <a:t>) – kabel składający się z warstwy ekranującej owiniętej wokół przewodnika;</a:t>
            </a:r>
          </a:p>
          <a:p>
            <a:pPr lvl="1"/>
            <a:r>
              <a:rPr lang="pl-PL" sz="2400"/>
              <a:t>cienki kabel koncentryczny (</a:t>
            </a:r>
            <a:r>
              <a:rPr lang="pl-PL" sz="2400" i="1" err="1"/>
              <a:t>thin</a:t>
            </a:r>
            <a:r>
              <a:rPr lang="pl-PL" sz="2400" i="1"/>
              <a:t>-net</a:t>
            </a:r>
            <a:r>
              <a:rPr lang="pl-PL" sz="2400"/>
              <a:t>) – np. </a:t>
            </a:r>
            <a:r>
              <a:rPr lang="pl-PL" sz="2400" i="1"/>
              <a:t>IObase2 Ethernet</a:t>
            </a:r>
            <a:r>
              <a:rPr lang="pl-PL" sz="2400"/>
              <a:t> stosowany w tańszych sieciach jako magistrala. Stosuje się odcinki do 200 m bez konieczności użycia wzmacniacza, </a:t>
            </a:r>
          </a:p>
          <a:p>
            <a:pPr lvl="1"/>
            <a:r>
              <a:rPr lang="pl-PL" sz="2400"/>
              <a:t>gruby kabel koncentryczny (</a:t>
            </a:r>
            <a:r>
              <a:rPr lang="pl-PL" sz="2400" i="1" err="1"/>
              <a:t>thick</a:t>
            </a:r>
            <a:r>
              <a:rPr lang="pl-PL" sz="2400" i="1"/>
              <a:t>-net</a:t>
            </a:r>
            <a:r>
              <a:rPr lang="pl-PL" sz="2400"/>
              <a:t>) – np. </a:t>
            </a:r>
            <a:r>
              <a:rPr lang="pl-PL" sz="2400" i="1"/>
              <a:t>IObase5 Ethernet </a:t>
            </a:r>
            <a:r>
              <a:rPr lang="pl-PL" sz="2400" i="1" err="1"/>
              <a:t>backbone</a:t>
            </a:r>
            <a:r>
              <a:rPr lang="pl-PL" sz="2400"/>
              <a:t> często stosowany w sieciach Ethernet jako magistrala, przy czym cienkie kable stosuje się jako połączenia pomiędzy komputerami a magistralą (odcinki do 500 m),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2531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/>
              <a:t>Multipleksowanie z podziałem czasu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60</a:t>
            </a:fld>
            <a:endParaRPr lang="pl-PL"/>
          </a:p>
        </p:txBody>
      </p:sp>
      <p:pic>
        <p:nvPicPr>
          <p:cNvPr id="6" name="Obraz 5" descr="C:\Users\Wojciech Zamojski\Documents\Scanned Documents\Obraz (66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8064896" cy="48965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8353133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err="1"/>
              <a:t>Multipleksowanie</a:t>
            </a:r>
            <a:r>
              <a:rPr lang="en-US" sz="2800"/>
              <a:t> z </a:t>
            </a:r>
            <a:r>
              <a:rPr lang="en-US" sz="2800" err="1"/>
              <a:t>synchronicznym</a:t>
            </a:r>
            <a:r>
              <a:rPr lang="en-US" sz="2800"/>
              <a:t> </a:t>
            </a:r>
            <a:r>
              <a:rPr lang="en-US" sz="2800" err="1"/>
              <a:t>podziałem</a:t>
            </a:r>
            <a:r>
              <a:rPr lang="en-US" sz="2800"/>
              <a:t> </a:t>
            </a:r>
            <a:r>
              <a:rPr lang="en-US" sz="2800" err="1"/>
              <a:t>czasu</a:t>
            </a:r>
            <a:r>
              <a:rPr lang="en-US" sz="2800"/>
              <a:t> - </a:t>
            </a:r>
            <a:r>
              <a:rPr lang="en-US" sz="2800" err="1"/>
              <a:t>brak</a:t>
            </a:r>
            <a:r>
              <a:rPr lang="en-US" sz="2800"/>
              <a:t> </a:t>
            </a:r>
            <a:r>
              <a:rPr lang="en-US" sz="2800" err="1"/>
              <a:t>szczelin</a:t>
            </a:r>
            <a:r>
              <a:rPr lang="en-US" sz="2800"/>
              <a:t> </a:t>
            </a:r>
            <a:r>
              <a:rPr lang="en-US" sz="2800" err="1"/>
              <a:t>pomi</a:t>
            </a:r>
            <a:r>
              <a:rPr lang="pl-PL" sz="2800"/>
              <a:t>ę</a:t>
            </a:r>
            <a:r>
              <a:rPr lang="en-US" sz="2800" err="1"/>
              <a:t>dzy</a:t>
            </a:r>
            <a:r>
              <a:rPr lang="en-US" sz="2800"/>
              <a:t> </a:t>
            </a:r>
            <a:r>
              <a:rPr lang="en-US" sz="2800" err="1"/>
              <a:t>poszczególnymi</a:t>
            </a:r>
            <a:r>
              <a:rPr lang="en-US" sz="2800"/>
              <a:t> </a:t>
            </a:r>
            <a:r>
              <a:rPr lang="en-US" sz="2800" err="1"/>
              <a:t>blokami</a:t>
            </a:r>
            <a:r>
              <a:rPr lang="en-US" sz="2800"/>
              <a:t> </a:t>
            </a:r>
            <a:endParaRPr lang="pl-PL" sz="28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61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67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280919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001096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>
                <a:latin typeface="+mn-lt"/>
              </a:rPr>
              <a:t>Statystyczny algorytm zwielokrotniania z podziałem czasu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62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68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24936" cy="49112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2550282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pl-PL" sz="2800">
                <a:solidFill>
                  <a:srgbClr val="FF0000"/>
                </a:solidFill>
                <a:latin typeface="+mj-lt"/>
              </a:rPr>
              <a:t>X </a:t>
            </a:r>
            <a:r>
              <a:rPr lang="pl-PL" sz="2800">
                <a:latin typeface="+mj-lt"/>
              </a:rPr>
              <a:t>3.7 Łącza dostępowe i rdzeniowe/szkieletowe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pl-PL"/>
              <a:t>Użytkownicy mają dostęp do sieci fizycznej poprzez </a:t>
            </a:r>
            <a:r>
              <a:rPr lang="pl-PL" b="1"/>
              <a:t>hosty</a:t>
            </a:r>
            <a:r>
              <a:rPr lang="pl-PL"/>
              <a:t>. </a:t>
            </a:r>
          </a:p>
          <a:p>
            <a:pPr lvl="0" fontAlgn="base"/>
            <a:r>
              <a:rPr lang="pl-PL"/>
              <a:t>Szybkość transmisji pomiędzy hostami lub hostami i siecią zależy przede wszystkim od szybkości łącza fizycznego i prawie nie zależy od typu komputera pracującego jako host.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63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4172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l-PL" b="1"/>
              <a:t>Technologia dostępu do Internetu </a:t>
            </a:r>
            <a:r>
              <a:rPr lang="pl-PL"/>
              <a:t>≡ system wymiany danych pomiędzy abonentem usługi Internetowej a dostawcą usług Internetowych (</a:t>
            </a:r>
            <a:r>
              <a:rPr lang="pl-PL" i="1"/>
              <a:t>ISP – Internet Service Provider</a:t>
            </a:r>
            <a:r>
              <a:rPr lang="pl-PL"/>
              <a:t>)</a:t>
            </a:r>
          </a:p>
          <a:p>
            <a:pPr lvl="0"/>
            <a:r>
              <a:rPr lang="pl-PL">
                <a:solidFill>
                  <a:srgbClr val="FF0000"/>
                </a:solidFill>
              </a:rPr>
              <a:t>XX </a:t>
            </a:r>
            <a:r>
              <a:rPr lang="pl-PL"/>
              <a:t>Zazwyczaj Internet „korzystał” z </a:t>
            </a:r>
            <a:r>
              <a:rPr lang="pl-PL" b="1"/>
              <a:t>dedykowanej sieci telefonicznej</a:t>
            </a:r>
            <a:r>
              <a:rPr lang="pl-PL"/>
              <a:t> charakteryzującej się znacznie większą przepustowością niż „klasyczne” linie telefoniczne przesyłające głos oraz pracującej w systemie „</a:t>
            </a:r>
            <a:r>
              <a:rPr lang="pl-PL" b="1"/>
              <a:t>połączenie punkt-punkt</a:t>
            </a:r>
            <a:r>
              <a:rPr lang="pl-PL"/>
              <a:t>”, co oznacza, że pomiędzy dwoma punktami połączonymi taką siecią zawsze istnieje połączenie. </a:t>
            </a:r>
          </a:p>
          <a:p>
            <a:r>
              <a:rPr lang="pl-PL"/>
              <a:t>Użytkownik korzysta z zasobów Internetu w sposób asymetryczny </a:t>
            </a:r>
            <a:r>
              <a:rPr lang="pl-PL">
                <a:sym typeface="Wingdings"/>
              </a:rPr>
              <a:t></a:t>
            </a:r>
            <a:r>
              <a:rPr lang="pl-PL"/>
              <a:t> kanał w dół, kanał w górę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64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8701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65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68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640960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580102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3312368"/>
          </a:xfrm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pl-PL" sz="2400"/>
              <a:t>Technologia ADSL jako przykład rozwiązania problemu szybkiej transmisji danych</a:t>
            </a:r>
          </a:p>
          <a:p>
            <a:pPr lvl="0"/>
            <a:r>
              <a:rPr lang="pl-PL" sz="2400"/>
              <a:t>Pasmo przenoszone dzieli się na trzy zakresy:</a:t>
            </a:r>
          </a:p>
          <a:p>
            <a:pPr lvl="1"/>
            <a:r>
              <a:rPr lang="pl-PL" sz="2400"/>
              <a:t>Podstawowa usługa telefoniczna starego typu (</a:t>
            </a:r>
            <a:r>
              <a:rPr lang="pl-PL" sz="2400" i="1" err="1"/>
              <a:t>Plain</a:t>
            </a:r>
            <a:r>
              <a:rPr lang="pl-PL" sz="2400" i="1"/>
              <a:t> </a:t>
            </a:r>
            <a:r>
              <a:rPr lang="pl-PL" sz="2400" i="1" err="1"/>
              <a:t>Old</a:t>
            </a:r>
            <a:r>
              <a:rPr lang="pl-PL" sz="2400" i="1"/>
              <a:t> Telephone Service - POTS</a:t>
            </a:r>
            <a:r>
              <a:rPr lang="pl-PL" sz="2400"/>
              <a:t>) </a:t>
            </a:r>
          </a:p>
          <a:p>
            <a:pPr lvl="1"/>
            <a:r>
              <a:rPr lang="pl-PL" sz="2400"/>
              <a:t>Kanał w górę </a:t>
            </a:r>
          </a:p>
          <a:p>
            <a:pPr lvl="1"/>
            <a:r>
              <a:rPr lang="pl-PL" sz="2400"/>
              <a:t>Kanał w dół </a:t>
            </a:r>
          </a:p>
          <a:p>
            <a:pPr lvl="1"/>
            <a:r>
              <a:rPr lang="pl-PL" sz="2400"/>
              <a:t>Kanał nadawczy wolniejszy od kanału odbiorczego</a:t>
            </a:r>
          </a:p>
          <a:p>
            <a:pPr lvl="1"/>
            <a:r>
              <a:rPr lang="pl-PL" sz="2400"/>
              <a:t> + pasmo ochronne</a:t>
            </a:r>
          </a:p>
          <a:p>
            <a:pPr lvl="0" fontAlgn="base"/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66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70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7" y="3861048"/>
            <a:ext cx="878497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7629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latin typeface="+mj-lt"/>
              </a:rPr>
              <a:t>3.7.1 Technologie dostępowe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fontAlgn="base"/>
            <a:r>
              <a:rPr lang="pl-PL"/>
              <a:t>sieci dostępowe ISP – dostęp do Internetu poprzez łącza wąsko- i szeroko-pasmowe - obecnie są to usługi szerokopasmowej transmisji danych; </a:t>
            </a:r>
          </a:p>
          <a:p>
            <a:pPr lvl="0" fontAlgn="base"/>
            <a:r>
              <a:rPr lang="pl-PL"/>
              <a:t>dostęp stacjonarny - mimo dużego zróżnicowania usług na rynku można je w skrócie scharakteryzować jako stały dostęp do Internetu, o dużej prędkości transferu bez ograniczeń w ilości pobieranych danych, o zasięgu ograniczonym do małego obszaru, w którym znajduje się przyłącze (lokal mieszkalny, biuro, hot spot)</a:t>
            </a:r>
          </a:p>
          <a:p>
            <a:pPr lvl="1" fontAlgn="base"/>
            <a:r>
              <a:rPr lang="pl-PL" b="1"/>
              <a:t>łącze abonenckie</a:t>
            </a:r>
            <a:r>
              <a:rPr lang="pl-PL"/>
              <a:t> – fizyczne połączenie centrali telefonicznej z abonentem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2035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80ABC7-28F5-9F4C-AB90-BF33F1B7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3DB77-668B-C14B-948C-BF9636D8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Cyfrowa linia abonencka  (</a:t>
            </a:r>
            <a:r>
              <a:rPr lang="pl-PL" i="1"/>
              <a:t>Digital </a:t>
            </a:r>
            <a:r>
              <a:rPr lang="pl-PL" i="1" err="1"/>
              <a:t>Subscriber</a:t>
            </a:r>
            <a:r>
              <a:rPr lang="pl-PL" i="1"/>
              <a:t> Line - DSL</a:t>
            </a:r>
            <a:r>
              <a:rPr lang="pl-PL"/>
              <a:t>) – technologia cyfrowego szerokopasmowego dostępu do Internetu. Standardowa maksymalna prędkość </a:t>
            </a:r>
            <a:r>
              <a:rPr lang="pl-PL" b="1"/>
              <a:t>odbierania</a:t>
            </a:r>
            <a:r>
              <a:rPr lang="pl-PL"/>
              <a:t> danych waha się od 8Mb/s do 52 </a:t>
            </a:r>
            <a:r>
              <a:rPr lang="pl-PL" err="1"/>
              <a:t>Mb</a:t>
            </a:r>
            <a:r>
              <a:rPr lang="pl-PL"/>
              <a:t>/s oraz od 1Mb/s do 5Mb/s dla prędkości </a:t>
            </a:r>
            <a:r>
              <a:rPr lang="pl-PL" b="1"/>
              <a:t>nadawania (</a:t>
            </a:r>
            <a:r>
              <a:rPr lang="pl-PL"/>
              <a:t>wysyłania) w zależności od stosowanej w danym kraju technologii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A846C6-FA44-B54D-BE88-6FD77397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C632D0-A367-9944-886E-024048CD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B70552-E78F-FA40-B8EB-6CDC1A1D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68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2240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pl-PL" sz="2800"/>
              <a:t>- C</a:t>
            </a:r>
            <a:r>
              <a:rPr lang="en-US" sz="2800" err="1"/>
              <a:t>yfrowa</a:t>
            </a:r>
            <a:r>
              <a:rPr lang="en-US" sz="2800"/>
              <a:t> </a:t>
            </a:r>
            <a:r>
              <a:rPr lang="en-US" sz="2800" err="1"/>
              <a:t>linia</a:t>
            </a:r>
            <a:r>
              <a:rPr lang="en-US" sz="2800"/>
              <a:t> </a:t>
            </a:r>
            <a:r>
              <a:rPr lang="en-US" sz="2800" err="1"/>
              <a:t>abonencka</a:t>
            </a:r>
            <a:r>
              <a:rPr lang="en-US" sz="2800"/>
              <a:t> (</a:t>
            </a:r>
            <a:r>
              <a:rPr lang="en-US" sz="2800" i="1"/>
              <a:t>Digital Subscriber Line - DSL</a:t>
            </a:r>
            <a:r>
              <a:rPr lang="en-US" sz="2800"/>
              <a:t>) </a:t>
            </a:r>
            <a:r>
              <a:rPr lang="en-US" sz="2800">
                <a:sym typeface="Wingdings"/>
              </a:rPr>
              <a:t></a:t>
            </a:r>
            <a:r>
              <a:rPr lang="en-US" sz="2800"/>
              <a:t> </a:t>
            </a:r>
            <a:r>
              <a:rPr lang="en-US" sz="2800" err="1"/>
              <a:t>rodzina</a:t>
            </a:r>
            <a:r>
              <a:rPr lang="en-US" sz="2800"/>
              <a:t> </a:t>
            </a:r>
            <a:r>
              <a:rPr lang="en-US" sz="2800" err="1"/>
              <a:t>technologii</a:t>
            </a:r>
            <a:r>
              <a:rPr lang="en-US" sz="2800"/>
              <a:t> </a:t>
            </a:r>
            <a:r>
              <a:rPr lang="en-US" sz="2800" b="1" err="1"/>
              <a:t>xDSL</a:t>
            </a:r>
            <a:endParaRPr lang="pl-PL" sz="28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69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69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712968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316826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 sz="2400"/>
              <a:t>skrętka (</a:t>
            </a:r>
            <a:r>
              <a:rPr lang="pl-PL" sz="2400" i="1" err="1"/>
              <a:t>twisted</a:t>
            </a:r>
            <a:r>
              <a:rPr lang="pl-PL" sz="2400" i="1"/>
              <a:t> </a:t>
            </a:r>
            <a:r>
              <a:rPr lang="pl-PL" sz="2400" i="1" err="1"/>
              <a:t>pair</a:t>
            </a:r>
            <a:r>
              <a:rPr lang="pl-PL" sz="2400"/>
              <a:t>) – skręcone pary przewodów (telefonicznych). Zalety – niska cena i ogólna dostępność, wady - małą odporność na zakłócenia</a:t>
            </a:r>
          </a:p>
          <a:p>
            <a:pPr lvl="1"/>
            <a:r>
              <a:rPr lang="pl-PL" sz="2400"/>
              <a:t>ekranowana skrętka (</a:t>
            </a:r>
            <a:r>
              <a:rPr lang="pl-PL" sz="2400" i="1"/>
              <a:t>STP</a:t>
            </a:r>
            <a:r>
              <a:rPr lang="pl-PL" sz="2400"/>
              <a:t>)– o różnych szybkościach transmisji, np. </a:t>
            </a:r>
            <a:r>
              <a:rPr lang="pl-PL" sz="2400" i="1"/>
              <a:t>IObase-T5</a:t>
            </a:r>
            <a:r>
              <a:rPr lang="pl-PL" sz="2400"/>
              <a:t> do 100 </a:t>
            </a:r>
            <a:r>
              <a:rPr lang="pl-PL" sz="2400" err="1"/>
              <a:t>Mb</a:t>
            </a:r>
            <a:r>
              <a:rPr lang="pl-PL" sz="2400"/>
              <a:t>/s, a </a:t>
            </a:r>
            <a:r>
              <a:rPr lang="pl-PL" sz="2400" i="1"/>
              <a:t>IObase-T1</a:t>
            </a:r>
            <a:r>
              <a:rPr lang="pl-PL" sz="2400"/>
              <a:t> do 5 </a:t>
            </a:r>
            <a:r>
              <a:rPr lang="pl-PL" sz="2400" err="1"/>
              <a:t>Mb</a:t>
            </a:r>
            <a:r>
              <a:rPr lang="pl-PL" sz="2400"/>
              <a:t>/s,</a:t>
            </a:r>
          </a:p>
          <a:p>
            <a:pPr lvl="1"/>
            <a:r>
              <a:rPr lang="pl-PL" sz="2400"/>
              <a:t>nieekranowana (</a:t>
            </a:r>
            <a:r>
              <a:rPr lang="pl-PL" sz="2400" i="1"/>
              <a:t>UTP</a:t>
            </a:r>
            <a:r>
              <a:rPr lang="pl-PL" sz="2400"/>
              <a:t>),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6575324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l-PL"/>
              <a:t>Technologie </a:t>
            </a:r>
            <a:r>
              <a:rPr lang="pl-PL" err="1"/>
              <a:t>xDSL</a:t>
            </a:r>
            <a:r>
              <a:rPr lang="pl-PL"/>
              <a:t> działają w oparciu o istniejące linie telefoniczne więc istnieją problemy: </a:t>
            </a:r>
          </a:p>
          <a:p>
            <a:pPr lvl="1"/>
            <a:r>
              <a:rPr lang="pl-PL"/>
              <a:t>Adaptacji (automatyczna) do różnych „kabli” i urządzeń</a:t>
            </a:r>
          </a:p>
          <a:p>
            <a:pPr lvl="1"/>
            <a:r>
              <a:rPr lang="pl-PL"/>
              <a:t>Maksymalizacji przepustowości – tworzenie podkanałów i stosowanie technik </a:t>
            </a:r>
            <a:r>
              <a:rPr lang="pl-PL" err="1"/>
              <a:t>multipleksacji</a:t>
            </a:r>
            <a:r>
              <a:rPr lang="pl-PL"/>
              <a:t>, np. cyfrowej modulacji wielotonowej (</a:t>
            </a:r>
            <a:r>
              <a:rPr lang="pl-PL" i="1" err="1"/>
              <a:t>Discrete</a:t>
            </a:r>
            <a:r>
              <a:rPr lang="pl-PL" i="1"/>
              <a:t> Multi Tone</a:t>
            </a:r>
            <a:r>
              <a:rPr lang="pl-PL"/>
              <a:t>)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70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9493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latin typeface="+mj-lt"/>
              </a:rPr>
              <a:t>3.7.2 Hybrydowe sieci dostępowe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71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12968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557915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pl-PL"/>
              <a:t>Hybrydowa sieć (</a:t>
            </a:r>
            <a:r>
              <a:rPr lang="pl-PL" i="1" err="1"/>
              <a:t>Hybrid</a:t>
            </a:r>
            <a:r>
              <a:rPr lang="pl-PL" i="1"/>
              <a:t> </a:t>
            </a:r>
            <a:r>
              <a:rPr lang="pl-PL" i="1" err="1"/>
              <a:t>Fiber</a:t>
            </a:r>
            <a:r>
              <a:rPr lang="pl-PL" i="1"/>
              <a:t> </a:t>
            </a:r>
            <a:r>
              <a:rPr lang="pl-PL" i="1" err="1"/>
              <a:t>Coax</a:t>
            </a:r>
            <a:r>
              <a:rPr lang="pl-PL"/>
              <a:t>) – sieć kabli koncentrycznych i światłowodów, np. dla obsługi telewizji kablowej</a:t>
            </a:r>
          </a:p>
          <a:p>
            <a:pPr lvl="1" fontAlgn="base"/>
            <a:r>
              <a:rPr lang="pl-PL"/>
              <a:t>połączenia magistralowe (do 24 km) – pomiędzy dostawcą a konwertorem („moduł wyniesiony”)</a:t>
            </a:r>
          </a:p>
          <a:p>
            <a:pPr lvl="1" fontAlgn="base"/>
            <a:r>
              <a:rPr lang="pl-PL"/>
              <a:t>połączenia budynkowe (&lt; 1km) – pomiędzy konwertorem a poszczególnymi odbiorcami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72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8622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solidFill>
                  <a:srgbClr val="FF0000"/>
                </a:solidFill>
                <a:latin typeface="+mj-lt"/>
              </a:rPr>
              <a:t>X </a:t>
            </a:r>
            <a:r>
              <a:rPr lang="pl-PL" sz="2800">
                <a:latin typeface="+mj-lt"/>
              </a:rPr>
              <a:t>3.7.3 Światłowodowe technologie dostępowe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72819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pl-PL"/>
              <a:t>W zasadzie wszystko może być zrealizowane w oparciu o łącza światłowodowe, ale koszty i potrzeby, stąd można sobie  wyobrazić różne </a:t>
            </a:r>
            <a:r>
              <a:rPr lang="pl-PL" b="1"/>
              <a:t>rozwiązania hybrydowe wewnątrz budynku</a:t>
            </a:r>
            <a:r>
              <a:rPr lang="pl-PL"/>
              <a:t>, np. dodatkowe miedziane kable dla transmisji głosu lub też stosowanie wielu strumieni audiowizualnych 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73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1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912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24590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B07422-56B5-4A45-A751-39CA099D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>
            <a:normAutofit/>
          </a:bodyPr>
          <a:lstStyle/>
          <a:p>
            <a:pPr algn="l"/>
            <a:r>
              <a:rPr lang="pl-PL" sz="2800">
                <a:solidFill>
                  <a:srgbClr val="FF0000"/>
                </a:solidFill>
              </a:rPr>
              <a:t>X </a:t>
            </a:r>
            <a:r>
              <a:rPr lang="pl-PL" sz="2800"/>
              <a:t>3.7.4 Technologie dostępu bezprzewodowego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476F48-DDD4-FC4F-9F5F-2F2E1C3A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/>
              <a:t>bezprzewodowa infrastruktura telekomunikacyjna sankcjonująca dostęp w bezpośrednim otoczeniu abonenta przez: </a:t>
            </a:r>
          </a:p>
          <a:p>
            <a:r>
              <a:rPr lang="pl-PL"/>
              <a:t>sieci radiowe (WLL, WLAN, HIPERLAN, DECT, LMDS, WPABX), </a:t>
            </a:r>
          </a:p>
          <a:p>
            <a:r>
              <a:rPr lang="pl-PL"/>
              <a:t>sieci przywoławcze (POCSAG, ERMES, MBS, FLEX, RDS), </a:t>
            </a:r>
          </a:p>
          <a:p>
            <a:r>
              <a:rPr lang="pl-PL"/>
              <a:t>sieci </a:t>
            </a:r>
            <a:r>
              <a:rPr lang="pl-PL" err="1"/>
              <a:t>trankingowe</a:t>
            </a:r>
            <a:r>
              <a:rPr lang="pl-PL"/>
              <a:t> (TETRA, MOBITEX, </a:t>
            </a:r>
            <a:r>
              <a:rPr lang="pl-PL" err="1"/>
              <a:t>Edacs</a:t>
            </a:r>
            <a:r>
              <a:rPr lang="pl-PL"/>
              <a:t>, MTP),</a:t>
            </a:r>
          </a:p>
          <a:p>
            <a:r>
              <a:rPr lang="pl-PL"/>
              <a:t>sieci komórkowe (ETACS, NMT, GSM, DCS, PCS)</a:t>
            </a:r>
          </a:p>
          <a:p>
            <a:r>
              <a:rPr lang="pl-PL"/>
              <a:t>systemy satelitarne (VSAT, TFTS, GMDSS, AMSS, GPS, FMS, </a:t>
            </a:r>
            <a:r>
              <a:rPr lang="pl-PL" err="1"/>
              <a:t>Euteltracs</a:t>
            </a:r>
            <a:r>
              <a:rPr lang="pl-PL"/>
              <a:t>, UMTS, IMT-2000).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FFE2A2-2DC8-B440-8DAB-1544236B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EFF404-6191-5746-8A4D-CE23C669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4A5617-7D97-AA4C-B2E0-79600154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74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73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51216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l-PL" sz="2600"/>
              <a:t>dostęp mobilny – "uwolnienie od kabla” </a:t>
            </a:r>
          </a:p>
          <a:p>
            <a:pPr lvl="0"/>
            <a:r>
              <a:rPr lang="pl-PL" sz="2600"/>
              <a:t>sieci GSM </a:t>
            </a:r>
            <a:r>
              <a:rPr lang="fr-FR" sz="2600" i="1"/>
              <a:t>Global System for Mobile Communications</a:t>
            </a:r>
            <a:r>
              <a:rPr lang="fr-FR" sz="2600"/>
              <a:t>, pierwotnie </a:t>
            </a:r>
            <a:r>
              <a:rPr lang="fr-FR" sz="2600" i="1"/>
              <a:t>Groupe Spécial Mobile</a:t>
            </a:r>
            <a:r>
              <a:rPr lang="pl-PL" sz="2600"/>
              <a:t> - zasięg działania sieci operatora. </a:t>
            </a:r>
          </a:p>
          <a:p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75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80" y="2753544"/>
            <a:ext cx="8280920" cy="41044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8F284C2-58A9-9841-90E3-49B44925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0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pl-PL" sz="2800">
                <a:solidFill>
                  <a:srgbClr val="FF0000"/>
                </a:solidFill>
                <a:latin typeface="+mj-lt"/>
              </a:rPr>
              <a:t>X </a:t>
            </a:r>
            <a:r>
              <a:rPr lang="pl-PL" sz="2800">
                <a:latin typeface="+mj-lt"/>
              </a:rPr>
              <a:t>3.7.5 Technologie rdzeniowe/szkieletowe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 fontAlgn="base"/>
            <a:r>
              <a:rPr lang="pl-PL"/>
              <a:t>Technologie dostępowe rozwiązują problem “ostatniej mili”, czyli przyłączenia małych odbiorców (prywatni, małe firmy) </a:t>
            </a:r>
          </a:p>
          <a:p>
            <a:pPr lvl="0" fontAlgn="base"/>
            <a:r>
              <a:rPr lang="pl-PL"/>
              <a:t>Dla dużych odbiorców lub liczebnie dużych grup małych odbiorców stosuje tzw. </a:t>
            </a:r>
            <a:r>
              <a:rPr lang="pl-PL" b="1"/>
              <a:t>technologie rdzeniowe/szkieletowe</a:t>
            </a:r>
            <a:r>
              <a:rPr lang="pl-PL"/>
              <a:t> – łącza stałe o dużej przepustowości ≡ </a:t>
            </a:r>
            <a:r>
              <a:rPr lang="pl-PL" b="1"/>
              <a:t>cyfrowe obwody punkt-punkt</a:t>
            </a:r>
            <a:r>
              <a:rPr lang="pl-PL"/>
              <a:t> dzierżawione od operatorów telekomunikacyjnych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76</a:t>
            </a:fld>
            <a:endParaRPr lang="pl-PL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12912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pl-PL" sz="2700" dirty="0"/>
              <a:t>Przykład.  Agregacja ruchu pomiędzy 5 000 odbiorców danych z przepływem 2Mb/</a:t>
            </a:r>
            <a:r>
              <a:rPr lang="pl-PL" sz="2700"/>
              <a:t>s     			</a:t>
            </a:r>
            <a:r>
              <a:rPr lang="pl-PL" sz="2700">
                <a:solidFill>
                  <a:srgbClr val="FF0000"/>
                </a:solidFill>
              </a:rPr>
              <a:t>17.3.2020</a:t>
            </a:r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77</a:t>
            </a:fld>
            <a:endParaRPr lang="pl-PL"/>
          </a:p>
        </p:txBody>
      </p:sp>
      <p:pic>
        <p:nvPicPr>
          <p:cNvPr id="6" name="Obraz 5" descr="C:\Users\Wojciech Zamojski\AppData\Local\Microsoft\Windows\Temporary Internet Files\Content.Word\Obraz (82)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784976" cy="518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2653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fontAlgn="base"/>
            <a:r>
              <a:rPr lang="pl-PL" sz="2400" b="1"/>
              <a:t>światłowód - </a:t>
            </a:r>
            <a:r>
              <a:rPr lang="pl-PL" sz="2400"/>
              <a:t>(</a:t>
            </a:r>
            <a:r>
              <a:rPr lang="pl-PL" sz="2400" i="1" err="1"/>
              <a:t>fiber</a:t>
            </a:r>
            <a:r>
              <a:rPr lang="pl-PL" sz="2400" i="1"/>
              <a:t> </a:t>
            </a:r>
            <a:r>
              <a:rPr lang="pl-PL" sz="2400" i="1" err="1"/>
              <a:t>optics</a:t>
            </a:r>
            <a:r>
              <a:rPr lang="pl-PL" sz="2400"/>
              <a:t>) łącza optyczne –- cienkie szklane włókno; </a:t>
            </a:r>
          </a:p>
          <a:p>
            <a:pPr lvl="0"/>
            <a:r>
              <a:rPr lang="pl-PL" sz="2400"/>
              <a:t>nadajnik = dioda LED lub laser; odbiornik = tranzystor światłoczuły </a:t>
            </a:r>
          </a:p>
          <a:p>
            <a:r>
              <a:rPr lang="pl-PL" sz="2400"/>
              <a:t>Ze względu na materiały światłowody dzieli się na: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2400"/>
              <a:t>szklane,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2400"/>
              <a:t>plastikowe,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2400"/>
              <a:t>półprzewodnikowe</a:t>
            </a:r>
          </a:p>
          <a:p>
            <a:pPr lvl="0"/>
            <a:r>
              <a:rPr lang="pl-PL" sz="2400"/>
              <a:t>odcinki do 2 km. </a:t>
            </a:r>
          </a:p>
          <a:p>
            <a:pPr lvl="0"/>
            <a:r>
              <a:rPr lang="pl-PL" sz="2400"/>
              <a:t>Szczególnie przydatne w obszarach o dużych zakłóceniach elektromagnetycznych.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l-PL"/>
              <a:t>3 - </a:t>
            </a:r>
            <a:fld id="{0931897F-8F23-433E-A660-EFF8D3EDA506}" type="slidenum">
              <a:rPr lang="pl-PL" smtClean="0"/>
              <a:t>8</a:t>
            </a:fld>
            <a:endParaRPr lang="pl-PL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</p:spTree>
    <p:extLst>
      <p:ext uri="{BB962C8B-B14F-4D97-AF65-F5344CB8AC3E}">
        <p14:creationId xmlns:p14="http://schemas.microsoft.com/office/powerpoint/2010/main" val="42832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A69DE4-3B21-7047-AFBB-9CD09E1A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832648"/>
          </a:xfrm>
        </p:spPr>
        <p:txBody>
          <a:bodyPr>
            <a:normAutofit fontScale="70000" lnSpcReduction="20000"/>
          </a:bodyPr>
          <a:lstStyle/>
          <a:p>
            <a:r>
              <a:rPr lang="pl-PL" b="1">
                <a:solidFill>
                  <a:srgbClr val="FF0000"/>
                </a:solidFill>
              </a:rPr>
              <a:t>X</a:t>
            </a:r>
            <a:r>
              <a:rPr lang="pl-PL" b="1"/>
              <a:t> Światłowód</a:t>
            </a:r>
            <a:r>
              <a:rPr lang="pl-PL"/>
              <a:t> – przezroczysta zamknięta struktura z włókna szklanego wykorzystywana do przesyłania fali świetlnej jako nośnika informacji (</a:t>
            </a:r>
            <a:r>
              <a:rPr lang="pl-PL" u="sng">
                <a:hlinkClick r:id="rId2" tooltip="Propagacja (fizyka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propagacji</a:t>
            </a:r>
            <a:r>
              <a:rPr lang="pl-PL" u="sng"/>
              <a:t> </a:t>
            </a:r>
            <a:r>
              <a:rPr lang="pl-PL" u="sng">
                <a:hlinkClick r:id="rId3" tooltip="Światł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światła</a:t>
            </a:r>
            <a:r>
              <a:rPr lang="pl-PL" u="sng"/>
              <a:t>)</a:t>
            </a:r>
            <a:r>
              <a:rPr lang="pl-PL"/>
              <a:t>  </a:t>
            </a:r>
            <a:r>
              <a:rPr lang="pl-PL" baseline="30000">
                <a:hlinkClick r:id="rId4"/>
              </a:rPr>
              <a:t>[</a:t>
            </a:r>
          </a:p>
          <a:p>
            <a:r>
              <a:rPr lang="pl-PL"/>
              <a:t>Medium transmisyjnym jest włókno światłowodowe o średnicy nieco większej od średnicy ludzkiego włosa</a:t>
            </a:r>
            <a:r>
              <a:rPr lang="pl-PL" baseline="30000"/>
              <a:t> ;</a:t>
            </a:r>
          </a:p>
          <a:p>
            <a:pPr lvl="1"/>
            <a:r>
              <a:rPr lang="pl-PL"/>
              <a:t>zalety to zasięg i pasmo transmisji większe niż dla innych </a:t>
            </a:r>
            <a:r>
              <a:rPr lang="pl-PL">
                <a:hlinkClick r:id="rId5" tooltip="Medium transmisyj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mediów transmisji</a:t>
            </a:r>
            <a:endParaRPr lang="pl-PL"/>
          </a:p>
          <a:p>
            <a:r>
              <a:rPr lang="pl-PL"/>
              <a:t>W 1977 roku został stworzony pierwszy na świecie światłowód telekomunikacyjny, długości 9 km, łączący dwie centrale telefoniczne w </a:t>
            </a:r>
            <a:r>
              <a:rPr lang="pl-PL">
                <a:hlinkClick r:id="rId6" tooltip="Tury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Turynie</a:t>
            </a:r>
            <a:r>
              <a:rPr lang="pl-PL"/>
              <a:t> </a:t>
            </a:r>
          </a:p>
          <a:p>
            <a:r>
              <a:rPr lang="pl-PL"/>
              <a:t>W Polsce pierwszy kabel światłowodowy został zaprojektowany i stworzony w 1978  w </a:t>
            </a:r>
            <a:r>
              <a:rPr lang="pl-PL">
                <a:hlinkClick r:id="rId7" tooltip="Lublin"/>
              </a:rPr>
              <a:t>Lublinie</a:t>
            </a:r>
            <a:r>
              <a:rPr lang="pl-PL" baseline="30000">
                <a:hlinkClick r:id="rId8"/>
              </a:rPr>
              <a:t>[</a:t>
            </a:r>
            <a:endParaRPr lang="pl-PL" baseline="30000"/>
          </a:p>
          <a:p>
            <a:r>
              <a:rPr lang="pl-PL"/>
              <a:t>W styczniu 2017 największa polska sieć światłowodowa należała do </a:t>
            </a:r>
            <a:r>
              <a:rPr lang="pl-PL">
                <a:hlinkClick r:id="rId9" tooltip="Orange Polska"/>
              </a:rPr>
              <a:t>Orange Polska</a:t>
            </a:r>
            <a:r>
              <a:rPr lang="pl-PL"/>
              <a:t>, a jej długość wynosiła ponad 100 tys. km</a:t>
            </a:r>
            <a:r>
              <a:rPr lang="pl-PL" baseline="30000">
                <a:hlinkClick r:id="rId10"/>
              </a:rPr>
              <a:t>[9]</a:t>
            </a:r>
            <a:r>
              <a:rPr lang="pl-PL"/>
              <a:t>. </a:t>
            </a:r>
          </a:p>
          <a:p>
            <a:r>
              <a:rPr lang="pl-PL"/>
              <a:t>Najdłuższy światłowód świata  </a:t>
            </a:r>
            <a:r>
              <a:rPr lang="pl-PL">
                <a:hlinkClick r:id="rId11" tooltip="SEA-ME-WE 3"/>
              </a:rPr>
              <a:t>SEA-ME-WE 3</a:t>
            </a:r>
            <a:r>
              <a:rPr lang="pl-PL"/>
              <a:t> – 39 000 km,</a:t>
            </a:r>
          </a:p>
          <a:p>
            <a:pPr marL="400050" lvl="1" indent="0">
              <a:buNone/>
            </a:pPr>
            <a:r>
              <a:rPr lang="pl-PL"/>
              <a:t>łączy zachodnią Europę, przez Bliski Wschód, z południowo-wschodnią Azją oraz Australią</a:t>
            </a:r>
            <a:r>
              <a:rPr lang="pl-PL" baseline="30000">
                <a:hlinkClick r:id="rId12"/>
              </a:rPr>
              <a:t>]</a:t>
            </a:r>
            <a:r>
              <a:rPr lang="pl-PL"/>
              <a:t>.</a:t>
            </a:r>
          </a:p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BADFA3-EF69-8C4A-9CF5-B626D85E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2.2020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0E066E-890B-4444-84B7-3B4BF468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Sieci komputerowe 2020 – 3. Transmisja danych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994383-29E0-E941-AB2C-72750E86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0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— klasyczny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4521</Words>
  <Application>Microsoft Macintosh PowerPoint</Application>
  <PresentationFormat>Pokaz na ekranie (4:3)</PresentationFormat>
  <Paragraphs>502</Paragraphs>
  <Slides>77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77</vt:i4>
      </vt:variant>
    </vt:vector>
  </HeadingPairs>
  <TitlesOfParts>
    <vt:vector size="83" baseType="lpstr">
      <vt:lpstr>Arial</vt:lpstr>
      <vt:lpstr>Calibri</vt:lpstr>
      <vt:lpstr>Courier New</vt:lpstr>
      <vt:lpstr>Times New Roman</vt:lpstr>
      <vt:lpstr>Motyw pakietu Office</vt:lpstr>
      <vt:lpstr>Picture</vt:lpstr>
      <vt:lpstr>Sieci komputerowe</vt:lpstr>
      <vt:lpstr>3 Transmisja danych </vt:lpstr>
      <vt:lpstr>Przesyłanie danych w sieciach - wprowadzenie</vt:lpstr>
      <vt:lpstr>Prezentacja programu PowerPoint</vt:lpstr>
      <vt:lpstr>3.1 Ośrodki (media) transmisji </vt:lpstr>
      <vt:lpstr>Prezentacja programu PowerPoint</vt:lpstr>
      <vt:lpstr>Prezentacja programu PowerPoint</vt:lpstr>
      <vt:lpstr>Prezentacja programu PowerPoint</vt:lpstr>
      <vt:lpstr>Prezentacja programu PowerPoint</vt:lpstr>
      <vt:lpstr>X</vt:lpstr>
      <vt:lpstr>Prezentacja programu PowerPoint</vt:lpstr>
      <vt:lpstr>X Wi-Fi</vt:lpstr>
      <vt:lpstr>Wi - Fi</vt:lpstr>
      <vt:lpstr>Prezentacja programu PowerPoint</vt:lpstr>
      <vt:lpstr>Prezentacja programu PowerPoint</vt:lpstr>
      <vt:lpstr>Problemy występujące w czasie dostępu do sieci Wi-Fi</vt:lpstr>
      <vt:lpstr>Prezentacja programu PowerPoint</vt:lpstr>
      <vt:lpstr>Global Positioning System  https://pl.wikipedia.org/wiki/Global_Positioning_System</vt:lpstr>
      <vt:lpstr>Telefonia komórkowa  https://pl.wikipedia.org/wiki/Telefonia_kom%C3%B3rkowa</vt:lpstr>
      <vt:lpstr>3.2.1 Model transmisji danych</vt:lpstr>
      <vt:lpstr>Prezentacja programu PowerPoint</vt:lpstr>
      <vt:lpstr>X</vt:lpstr>
      <vt:lpstr>Prezentacja programu PowerPoint</vt:lpstr>
      <vt:lpstr>3.2.2 Urządzenia wspomagające</vt:lpstr>
      <vt:lpstr>Prezentacja programu PowerPoint</vt:lpstr>
      <vt:lpstr>Prezentacja programu PowerPoint</vt:lpstr>
      <vt:lpstr>3.3 Łącza transmisji danych</vt:lpstr>
      <vt:lpstr>3.4 Komunikacja asynchroniczna</vt:lpstr>
      <vt:lpstr>Prezentacja programu PowerPoint</vt:lpstr>
      <vt:lpstr>Rys. 3.2   Diagram czasowy przesyłania bitów 101001 [Come01] (dowolny odstęp czasu pomiędzy 1010 a 01)</vt:lpstr>
      <vt:lpstr>Prezentacja programu PowerPoint</vt:lpstr>
      <vt:lpstr>Prezentacja programu PowerPoint</vt:lpstr>
      <vt:lpstr>3.3.2020</vt:lpstr>
      <vt:lpstr>Prezentacja programu PowerPoint</vt:lpstr>
      <vt:lpstr>Prezentacja programu PowerPoint</vt:lpstr>
      <vt:lpstr>3.5 Szybkość transmisji</vt:lpstr>
      <vt:lpstr>Prezentacja programu PowerPoint</vt:lpstr>
      <vt:lpstr>Prezentacja programu PowerPoint</vt:lpstr>
      <vt:lpstr>3.6 Komunikacja synchroniczna</vt:lpstr>
      <vt:lpstr>3.6.1 Przesyłanie sygnału na duże odległości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3.6.2 Idea transmisji synchronicznej</vt:lpstr>
      <vt:lpstr>Prezentacja programu PowerPoint</vt:lpstr>
      <vt:lpstr>Prezentacja programu PowerPoint</vt:lpstr>
      <vt:lpstr>Transmisja synchroniczna - mechanizm ramkowania – bloki bajtów</vt:lpstr>
      <vt:lpstr>X 3.6.3 Modem</vt:lpstr>
      <vt:lpstr>Prezentacja programu PowerPoint</vt:lpstr>
      <vt:lpstr>Prezentacja programu PowerPoint</vt:lpstr>
      <vt:lpstr>3.6.4 Zwielokrotnianie transmisji w jednym kanale</vt:lpstr>
      <vt:lpstr>Prezentacja programu PowerPoint</vt:lpstr>
      <vt:lpstr>Prezentacja programu PowerPoint</vt:lpstr>
      <vt:lpstr>X</vt:lpstr>
      <vt:lpstr>Prezentacja programu PowerPoint</vt:lpstr>
      <vt:lpstr>Prezentacja programu PowerPoint</vt:lpstr>
      <vt:lpstr>Prezentacja programu PowerPoint</vt:lpstr>
      <vt:lpstr>Multipleksowanie z podziałem czasu</vt:lpstr>
      <vt:lpstr>Multipleksowanie z synchronicznym podziałem czasu - brak szczelin pomiędzy poszczególnymi blokami </vt:lpstr>
      <vt:lpstr>Statystyczny algorytm zwielokrotniania z podziałem czasu </vt:lpstr>
      <vt:lpstr>X 3.7 Łącza dostępowe i rdzeniowe/szkieletowe</vt:lpstr>
      <vt:lpstr>Prezentacja programu PowerPoint</vt:lpstr>
      <vt:lpstr>Prezentacja programu PowerPoint</vt:lpstr>
      <vt:lpstr>Prezentacja programu PowerPoint</vt:lpstr>
      <vt:lpstr>3.7.1 Technologie dostępowe</vt:lpstr>
      <vt:lpstr>Prezentacja programu PowerPoint</vt:lpstr>
      <vt:lpstr>- Cyfrowa linia abonencka (Digital Subscriber Line - DSL)  rodzina technologii xDSL</vt:lpstr>
      <vt:lpstr>Prezentacja programu PowerPoint</vt:lpstr>
      <vt:lpstr>3.7.2 Hybrydowe sieci dostępowe</vt:lpstr>
      <vt:lpstr>Prezentacja programu PowerPoint</vt:lpstr>
      <vt:lpstr>X 3.7.3 Światłowodowe technologie dostępowe</vt:lpstr>
      <vt:lpstr>X 3.7.4 Technologie dostępu bezprzewodowego</vt:lpstr>
      <vt:lpstr>Prezentacja programu PowerPoint</vt:lpstr>
      <vt:lpstr>X 3.7.5 Technologie rdzeniowe/szkieletowe</vt:lpstr>
      <vt:lpstr>Przykład.  Agregacja ruchu pomiędzy 5 000 odbiorców danych z przepływem 2Mb/s        17.3.2020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Sztuczna inteligencja</dc:title>
  <dc:creator>Wojciech Zamojski</dc:creator>
  <cp:lastModifiedBy>Wojciech Zamojski</cp:lastModifiedBy>
  <cp:revision>230</cp:revision>
  <dcterms:created xsi:type="dcterms:W3CDTF">2013-03-12T15:16:55Z</dcterms:created>
  <dcterms:modified xsi:type="dcterms:W3CDTF">2020-03-17T15:39:12Z</dcterms:modified>
</cp:coreProperties>
</file>