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Josefin Sans" charset="1" panose="00000500000000000000"/>
      <p:regular r:id="rId10"/>
    </p:embeddedFont>
    <p:embeddedFont>
      <p:font typeface="Josefin Sans Bold" charset="1" panose="00000800000000000000"/>
      <p:regular r:id="rId11"/>
    </p:embeddedFont>
    <p:embeddedFont>
      <p:font typeface="Josefin Sans Italics" charset="1" panose="00000500000000000000"/>
      <p:regular r:id="rId12"/>
    </p:embeddedFont>
    <p:embeddedFont>
      <p:font typeface="Josefin Sans Bold Italics" charset="1" panose="00000800000000000000"/>
      <p:regular r:id="rId13"/>
    </p:embeddedFont>
    <p:embeddedFont>
      <p:font typeface="Josefin Sans Thin" charset="1" panose="00000300000000000000"/>
      <p:regular r:id="rId14"/>
    </p:embeddedFont>
    <p:embeddedFont>
      <p:font typeface="Josefin Sans Thin Italics" charset="1" panose="00000300000000000000"/>
      <p:regular r:id="rId15"/>
    </p:embeddedFont>
    <p:embeddedFont>
      <p:font typeface="Josefin Sans Light" charset="1" panose="00000400000000000000"/>
      <p:regular r:id="rId16"/>
    </p:embeddedFont>
    <p:embeddedFont>
      <p:font typeface="Josefin Sans Light Italics" charset="1" panose="00000400000000000000"/>
      <p:regular r:id="rId17"/>
    </p:embeddedFont>
    <p:embeddedFont>
      <p:font typeface="Josefin Sans Semi-Bold" charset="1" panose="00000700000000000000"/>
      <p:regular r:id="rId18"/>
    </p:embeddedFont>
    <p:embeddedFont>
      <p:font typeface="Josefin Sans Semi-Bold Italics"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8902445" y="2994830"/>
            <a:ext cx="8217084" cy="4297341"/>
            <a:chOff x="0" y="0"/>
            <a:chExt cx="10956112" cy="5729787"/>
          </a:xfrm>
        </p:grpSpPr>
        <p:sp>
          <p:nvSpPr>
            <p:cNvPr name="TextBox 3" id="3"/>
            <p:cNvSpPr txBox="true"/>
            <p:nvPr/>
          </p:nvSpPr>
          <p:spPr>
            <a:xfrm rot="0">
              <a:off x="0" y="1745255"/>
              <a:ext cx="10956112" cy="1463336"/>
            </a:xfrm>
            <a:prstGeom prst="rect">
              <a:avLst/>
            </a:prstGeom>
          </p:spPr>
          <p:txBody>
            <a:bodyPr anchor="t" rtlCol="false" tIns="0" lIns="0" bIns="0" rIns="0">
              <a:spAutoFit/>
            </a:bodyPr>
            <a:lstStyle/>
            <a:p>
              <a:pPr>
                <a:lnSpc>
                  <a:spcPts val="8372"/>
                </a:lnSpc>
              </a:pPr>
              <a:r>
                <a:rPr lang="en-US" sz="7475">
                  <a:solidFill>
                    <a:srgbClr val="F7B4A7"/>
                  </a:solidFill>
                  <a:latin typeface="Josefin Sans"/>
                </a:rPr>
                <a:t>Đuổi hình bắt chữ</a:t>
              </a:r>
            </a:p>
          </p:txBody>
        </p:sp>
        <p:sp>
          <p:nvSpPr>
            <p:cNvPr name="TextBox 4" id="4"/>
            <p:cNvSpPr txBox="true"/>
            <p:nvPr/>
          </p:nvSpPr>
          <p:spPr>
            <a:xfrm rot="0">
              <a:off x="0" y="-62230"/>
              <a:ext cx="10956112" cy="600710"/>
            </a:xfrm>
            <a:prstGeom prst="rect">
              <a:avLst/>
            </a:prstGeom>
          </p:spPr>
          <p:txBody>
            <a:bodyPr anchor="t" rtlCol="false" tIns="0" lIns="0" bIns="0" rIns="0">
              <a:spAutoFit/>
            </a:bodyPr>
            <a:lstStyle/>
            <a:p>
              <a:pPr>
                <a:lnSpc>
                  <a:spcPts val="3779"/>
                </a:lnSpc>
              </a:pPr>
              <a:r>
                <a:rPr lang="en-US" sz="2699" spc="502">
                  <a:solidFill>
                    <a:srgbClr val="94DDDE"/>
                  </a:solidFill>
                  <a:latin typeface="Josefin Sans"/>
                </a:rPr>
                <a:t>PROJECTS GAME</a:t>
              </a:r>
            </a:p>
          </p:txBody>
        </p:sp>
        <p:sp>
          <p:nvSpPr>
            <p:cNvPr name="TextBox 5" id="5"/>
            <p:cNvSpPr txBox="true"/>
            <p:nvPr/>
          </p:nvSpPr>
          <p:spPr>
            <a:xfrm rot="0">
              <a:off x="0" y="4174461"/>
              <a:ext cx="10956112" cy="1561253"/>
            </a:xfrm>
            <a:prstGeom prst="rect">
              <a:avLst/>
            </a:prstGeom>
          </p:spPr>
          <p:txBody>
            <a:bodyPr anchor="t" rtlCol="false" tIns="0" lIns="0" bIns="0" rIns="0">
              <a:spAutoFit/>
            </a:bodyPr>
            <a:lstStyle/>
            <a:p>
              <a:pPr>
                <a:lnSpc>
                  <a:spcPts val="4759"/>
                </a:lnSpc>
              </a:pPr>
              <a:r>
                <a:rPr lang="en-US" sz="3399">
                  <a:solidFill>
                    <a:srgbClr val="94DDDE"/>
                  </a:solidFill>
                  <a:latin typeface="Josefin Sans"/>
                </a:rPr>
                <a:t>Nguyễn Phước Bảo Khoa</a:t>
              </a:r>
            </a:p>
            <a:p>
              <a:pPr>
                <a:lnSpc>
                  <a:spcPts val="4760"/>
                </a:lnSpc>
              </a:pPr>
              <a:r>
                <a:rPr lang="en-US" sz="3400">
                  <a:solidFill>
                    <a:srgbClr val="94DDDE"/>
                  </a:solidFill>
                  <a:latin typeface="Josefin Sans"/>
                </a:rPr>
                <a:t>MSSV:63130584</a:t>
              </a:r>
            </a:p>
          </p:txBody>
        </p:sp>
      </p:grpSp>
      <p:sp>
        <p:nvSpPr>
          <p:cNvPr name="Freeform 6" id="6"/>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9856418" y="1247931"/>
            <a:ext cx="6964951" cy="7791138"/>
          </a:xfrm>
          <a:custGeom>
            <a:avLst/>
            <a:gdLst/>
            <a:ahLst/>
            <a:cxnLst/>
            <a:rect r="r" b="b" t="t" l="l"/>
            <a:pathLst>
              <a:path h="7791138" w="6964951">
                <a:moveTo>
                  <a:pt x="0" y="0"/>
                </a:moveTo>
                <a:lnTo>
                  <a:pt x="6964951" y="0"/>
                </a:lnTo>
                <a:lnTo>
                  <a:pt x="6964951" y="7791138"/>
                </a:lnTo>
                <a:lnTo>
                  <a:pt x="0" y="7791138"/>
                </a:lnTo>
                <a:lnTo>
                  <a:pt x="0" y="0"/>
                </a:lnTo>
                <a:close/>
              </a:path>
            </a:pathLst>
          </a:custGeom>
          <a:blipFill>
            <a:blip r:embed="rId2"/>
            <a:stretch>
              <a:fillRect l="0" t="0" r="-3608" b="0"/>
            </a:stretch>
          </a:blipFill>
        </p:spPr>
      </p:sp>
      <p:sp>
        <p:nvSpPr>
          <p:cNvPr name="TextBox 3" id="3"/>
          <p:cNvSpPr txBox="true"/>
          <p:nvPr/>
        </p:nvSpPr>
        <p:spPr>
          <a:xfrm rot="0">
            <a:off x="1028700" y="2906395"/>
            <a:ext cx="7116134" cy="4483735"/>
          </a:xfrm>
          <a:prstGeom prst="rect">
            <a:avLst/>
          </a:prstGeom>
        </p:spPr>
        <p:txBody>
          <a:bodyPr anchor="t" rtlCol="false" tIns="0" lIns="0" bIns="0" rIns="0">
            <a:spAutoFit/>
          </a:bodyPr>
          <a:lstStyle/>
          <a:p>
            <a:pPr algn="ctr">
              <a:lnSpc>
                <a:spcPts val="3920"/>
              </a:lnSpc>
              <a:spcBef>
                <a:spcPct val="0"/>
              </a:spcBef>
            </a:pPr>
            <a:r>
              <a:rPr lang="en-US" sz="3500">
                <a:solidFill>
                  <a:srgbClr val="F7B4A7"/>
                </a:solidFill>
                <a:latin typeface="Josefin Sans"/>
              </a:rPr>
              <a:t>Tiếp theo là phần đổ data lên màn hình. Đầu tiên là phải chọn ngẫu nhiên các chữ cái để đưa vô nhưng ô đáp án để người chơi chọn bằng cách chọn ngẫu nhiên các vị trí từ 65 đến 90 trong bảng ASCII. Sau đó ta phải đưa câu trả lời vào trong các ô ở trong phần đáp án và xáo nó lên.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548490"/>
            <a:ext cx="8115300" cy="7190020"/>
          </a:xfrm>
          <a:custGeom>
            <a:avLst/>
            <a:gdLst/>
            <a:ahLst/>
            <a:cxnLst/>
            <a:rect r="r" b="b" t="t" l="l"/>
            <a:pathLst>
              <a:path h="7190020" w="8115300">
                <a:moveTo>
                  <a:pt x="0" y="0"/>
                </a:moveTo>
                <a:lnTo>
                  <a:pt x="8115300" y="0"/>
                </a:lnTo>
                <a:lnTo>
                  <a:pt x="8115300" y="7190020"/>
                </a:lnTo>
                <a:lnTo>
                  <a:pt x="0" y="7190020"/>
                </a:lnTo>
                <a:lnTo>
                  <a:pt x="0" y="0"/>
                </a:lnTo>
                <a:close/>
              </a:path>
            </a:pathLst>
          </a:custGeom>
          <a:blipFill>
            <a:blip r:embed="rId2"/>
            <a:stretch>
              <a:fillRect l="0" t="0" r="0" b="0"/>
            </a:stretch>
          </a:blipFill>
        </p:spPr>
      </p:sp>
      <p:sp>
        <p:nvSpPr>
          <p:cNvPr name="TextBox 3" id="3"/>
          <p:cNvSpPr txBox="true"/>
          <p:nvPr/>
        </p:nvSpPr>
        <p:spPr>
          <a:xfrm rot="0">
            <a:off x="1028700" y="2906395"/>
            <a:ext cx="7116134" cy="4483735"/>
          </a:xfrm>
          <a:prstGeom prst="rect">
            <a:avLst/>
          </a:prstGeom>
        </p:spPr>
        <p:txBody>
          <a:bodyPr anchor="t" rtlCol="false" tIns="0" lIns="0" bIns="0" rIns="0">
            <a:spAutoFit/>
          </a:bodyPr>
          <a:lstStyle/>
          <a:p>
            <a:pPr algn="ctr">
              <a:lnSpc>
                <a:spcPts val="3920"/>
              </a:lnSpc>
              <a:spcBef>
                <a:spcPct val="0"/>
              </a:spcBef>
            </a:pPr>
            <a:r>
              <a:rPr lang="en-US" sz="3500">
                <a:solidFill>
                  <a:srgbClr val="F7B4A7"/>
                </a:solidFill>
                <a:latin typeface="Josefin Sans"/>
              </a:rPr>
              <a:t>Tiếp theo là sự kiện khi bấm vào những ô trong phần đáp án thì những chữ cái trong ô đó sẽ được hiện lên trong những ô phần câu trả lời và ngược lại khi người chơi muốn thay đổi vị trí của chữ trong ô câu trả lời thì chỉ cần nhấn vào ô cần thay đổi thì chữ đó sẽ quay ngược lại trong ô đáp án.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8532149" y="3189096"/>
            <a:ext cx="8727151" cy="3908809"/>
          </a:xfrm>
          <a:custGeom>
            <a:avLst/>
            <a:gdLst/>
            <a:ahLst/>
            <a:cxnLst/>
            <a:rect r="r" b="b" t="t" l="l"/>
            <a:pathLst>
              <a:path h="3908809" w="8727151">
                <a:moveTo>
                  <a:pt x="0" y="0"/>
                </a:moveTo>
                <a:lnTo>
                  <a:pt x="8727151" y="0"/>
                </a:lnTo>
                <a:lnTo>
                  <a:pt x="8727151" y="3908808"/>
                </a:lnTo>
                <a:lnTo>
                  <a:pt x="0" y="3908808"/>
                </a:lnTo>
                <a:lnTo>
                  <a:pt x="0" y="0"/>
                </a:lnTo>
                <a:close/>
              </a:path>
            </a:pathLst>
          </a:custGeom>
          <a:blipFill>
            <a:blip r:embed="rId2"/>
            <a:stretch>
              <a:fillRect l="-2329" t="0" r="-2329" b="0"/>
            </a:stretch>
          </a:blipFill>
        </p:spPr>
      </p:sp>
      <p:sp>
        <p:nvSpPr>
          <p:cNvPr name="TextBox 3" id="3"/>
          <p:cNvSpPr txBox="true"/>
          <p:nvPr/>
        </p:nvSpPr>
        <p:spPr>
          <a:xfrm rot="0">
            <a:off x="1028700" y="3649345"/>
            <a:ext cx="7116134" cy="2997835"/>
          </a:xfrm>
          <a:prstGeom prst="rect">
            <a:avLst/>
          </a:prstGeom>
        </p:spPr>
        <p:txBody>
          <a:bodyPr anchor="t" rtlCol="false" tIns="0" lIns="0" bIns="0" rIns="0">
            <a:spAutoFit/>
          </a:bodyPr>
          <a:lstStyle/>
          <a:p>
            <a:pPr algn="ctr">
              <a:lnSpc>
                <a:spcPts val="3920"/>
              </a:lnSpc>
              <a:spcBef>
                <a:spcPct val="0"/>
              </a:spcBef>
            </a:pPr>
            <a:r>
              <a:rPr lang="en-US" sz="3500">
                <a:solidFill>
                  <a:srgbClr val="F7B4A7"/>
                </a:solidFill>
                <a:latin typeface="Josefin Sans"/>
              </a:rPr>
              <a:t>Khi người chơi đã chọn đúng đáp án thì sẽ có thông báo “Bạn đã chiến thắng”,và khi đó tiền của người chơi sẽ được cộng thêm 10$, sau đó sẽ chuyển sang câu hỏi tiếp theo.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1294909" y="744045"/>
            <a:ext cx="4848112" cy="4114800"/>
          </a:xfrm>
          <a:custGeom>
            <a:avLst/>
            <a:gdLst/>
            <a:ahLst/>
            <a:cxnLst/>
            <a:rect r="r" b="b" t="t" l="l"/>
            <a:pathLst>
              <a:path h="4114800" w="4848112">
                <a:moveTo>
                  <a:pt x="0" y="0"/>
                </a:moveTo>
                <a:lnTo>
                  <a:pt x="4848112" y="0"/>
                </a:lnTo>
                <a:lnTo>
                  <a:pt x="4848112" y="4114800"/>
                </a:lnTo>
                <a:lnTo>
                  <a:pt x="0" y="4114800"/>
                </a:lnTo>
                <a:lnTo>
                  <a:pt x="0" y="0"/>
                </a:lnTo>
                <a:close/>
              </a:path>
            </a:pathLst>
          </a:custGeom>
          <a:blipFill>
            <a:blip r:embed="rId2"/>
            <a:stretch>
              <a:fillRect l="0" t="-2731" r="0" b="-2731"/>
            </a:stretch>
          </a:blipFill>
        </p:spPr>
      </p:sp>
      <p:sp>
        <p:nvSpPr>
          <p:cNvPr name="Freeform 3" id="3"/>
          <p:cNvSpPr/>
          <p:nvPr/>
        </p:nvSpPr>
        <p:spPr>
          <a:xfrm flipH="false" flipV="false" rot="0">
            <a:off x="11294909" y="4814640"/>
            <a:ext cx="4848112" cy="4443660"/>
          </a:xfrm>
          <a:custGeom>
            <a:avLst/>
            <a:gdLst/>
            <a:ahLst/>
            <a:cxnLst/>
            <a:rect r="r" b="b" t="t" l="l"/>
            <a:pathLst>
              <a:path h="4443660" w="4848112">
                <a:moveTo>
                  <a:pt x="0" y="0"/>
                </a:moveTo>
                <a:lnTo>
                  <a:pt x="4848112" y="0"/>
                </a:lnTo>
                <a:lnTo>
                  <a:pt x="4848112" y="4443660"/>
                </a:lnTo>
                <a:lnTo>
                  <a:pt x="0" y="4443660"/>
                </a:lnTo>
                <a:lnTo>
                  <a:pt x="0" y="0"/>
                </a:lnTo>
                <a:close/>
              </a:path>
            </a:pathLst>
          </a:custGeom>
          <a:blipFill>
            <a:blip r:embed="rId3"/>
            <a:stretch>
              <a:fillRect l="-529" t="-4650" r="0" b="-4650"/>
            </a:stretch>
          </a:blipFill>
        </p:spPr>
      </p:sp>
      <p:sp>
        <p:nvSpPr>
          <p:cNvPr name="TextBox 4" id="4"/>
          <p:cNvSpPr txBox="true"/>
          <p:nvPr/>
        </p:nvSpPr>
        <p:spPr>
          <a:xfrm rot="0">
            <a:off x="1028700" y="3649345"/>
            <a:ext cx="7116134" cy="3493135"/>
          </a:xfrm>
          <a:prstGeom prst="rect">
            <a:avLst/>
          </a:prstGeom>
        </p:spPr>
        <p:txBody>
          <a:bodyPr anchor="t" rtlCol="false" tIns="0" lIns="0" bIns="0" rIns="0">
            <a:spAutoFit/>
          </a:bodyPr>
          <a:lstStyle/>
          <a:p>
            <a:pPr algn="ctr">
              <a:lnSpc>
                <a:spcPts val="3920"/>
              </a:lnSpc>
              <a:spcBef>
                <a:spcPct val="0"/>
              </a:spcBef>
            </a:pPr>
            <a:r>
              <a:rPr lang="en-US" sz="3500">
                <a:solidFill>
                  <a:srgbClr val="F7B4A7"/>
                </a:solidFill>
                <a:latin typeface="Josefin Sans"/>
              </a:rPr>
              <a:t>Tiếp theo là sự kiện gợi ý: Nếu người chơi không đủ tiền sử dụng gợi ý thì sẽ có thông báo. Còn nếu đủ tiền thì khi bấm vào gợi ý thì chữ cái tiếp theo trong ô câu trả lời sẽ hiện ra và người chơi sẽ bị trừ 5$ cho mỗi lần dùng gợi ý.</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8691791" y="3905853"/>
            <a:ext cx="8567509" cy="2970594"/>
          </a:xfrm>
          <a:custGeom>
            <a:avLst/>
            <a:gdLst/>
            <a:ahLst/>
            <a:cxnLst/>
            <a:rect r="r" b="b" t="t" l="l"/>
            <a:pathLst>
              <a:path h="2970594" w="8567509">
                <a:moveTo>
                  <a:pt x="0" y="0"/>
                </a:moveTo>
                <a:lnTo>
                  <a:pt x="8567509" y="0"/>
                </a:lnTo>
                <a:lnTo>
                  <a:pt x="8567509" y="2970594"/>
                </a:lnTo>
                <a:lnTo>
                  <a:pt x="0" y="2970594"/>
                </a:lnTo>
                <a:lnTo>
                  <a:pt x="0" y="0"/>
                </a:lnTo>
                <a:close/>
              </a:path>
            </a:pathLst>
          </a:custGeom>
          <a:blipFill>
            <a:blip r:embed="rId2"/>
            <a:stretch>
              <a:fillRect l="0" t="0" r="0" b="0"/>
            </a:stretch>
          </a:blipFill>
        </p:spPr>
      </p:sp>
      <p:sp>
        <p:nvSpPr>
          <p:cNvPr name="TextBox 3" id="3"/>
          <p:cNvSpPr txBox="true"/>
          <p:nvPr/>
        </p:nvSpPr>
        <p:spPr>
          <a:xfrm rot="0">
            <a:off x="1028700" y="3649345"/>
            <a:ext cx="7116134" cy="3493135"/>
          </a:xfrm>
          <a:prstGeom prst="rect">
            <a:avLst/>
          </a:prstGeom>
        </p:spPr>
        <p:txBody>
          <a:bodyPr anchor="t" rtlCol="false" tIns="0" lIns="0" bIns="0" rIns="0">
            <a:spAutoFit/>
          </a:bodyPr>
          <a:lstStyle/>
          <a:p>
            <a:pPr algn="ctr">
              <a:lnSpc>
                <a:spcPts val="3920"/>
              </a:lnSpc>
              <a:spcBef>
                <a:spcPct val="0"/>
              </a:spcBef>
            </a:pPr>
            <a:r>
              <a:rPr lang="en-US" sz="3500">
                <a:solidFill>
                  <a:srgbClr val="F7B4A7"/>
                </a:solidFill>
                <a:latin typeface="Josefin Sans"/>
              </a:rPr>
              <a:t>Tiếp theo là sự kiện đổi câu hỏi:  Nếu người chơi không đủ tiền sử dụng đổi câu hỏi thì người chơi sẽ có thông báo. Còn nếu người chơi đủ tiền thì hệ thống sẽ chuyển qua câu hỏi tiếp theo cho người chơi và người chơi sẽ bị trừ đi 10$.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9810479" y="1684366"/>
            <a:ext cx="5042831" cy="1657350"/>
          </a:xfrm>
          <a:prstGeom prst="rect">
            <a:avLst/>
          </a:prstGeom>
        </p:spPr>
        <p:txBody>
          <a:bodyPr anchor="t" rtlCol="false" tIns="0" lIns="0" bIns="0" rIns="0">
            <a:spAutoFit/>
          </a:bodyPr>
          <a:lstStyle/>
          <a:p>
            <a:pPr>
              <a:lnSpc>
                <a:spcPts val="6599"/>
              </a:lnSpc>
            </a:pPr>
            <a:r>
              <a:rPr lang="en-US" sz="5499">
                <a:solidFill>
                  <a:srgbClr val="F7B4A7"/>
                </a:solidFill>
                <a:latin typeface="Josefin Sans Bold"/>
              </a:rPr>
              <a:t>Chức năng có trong Game</a:t>
            </a:r>
          </a:p>
        </p:txBody>
      </p:sp>
      <p:sp>
        <p:nvSpPr>
          <p:cNvPr name="TextBox 3" id="3"/>
          <p:cNvSpPr txBox="true"/>
          <p:nvPr/>
        </p:nvSpPr>
        <p:spPr>
          <a:xfrm rot="0">
            <a:off x="9505255" y="4210471"/>
            <a:ext cx="5653279" cy="370522"/>
          </a:xfrm>
          <a:prstGeom prst="rect">
            <a:avLst/>
          </a:prstGeom>
        </p:spPr>
        <p:txBody>
          <a:bodyPr anchor="t" rtlCol="false" tIns="0" lIns="0" bIns="0" rIns="0">
            <a:spAutoFit/>
          </a:bodyPr>
          <a:lstStyle/>
          <a:p>
            <a:pPr>
              <a:lnSpc>
                <a:spcPts val="3052"/>
              </a:lnSpc>
            </a:pPr>
          </a:p>
        </p:txBody>
      </p:sp>
      <p:sp>
        <p:nvSpPr>
          <p:cNvPr name="TextBox 4" id="4"/>
          <p:cNvSpPr txBox="true"/>
          <p:nvPr/>
        </p:nvSpPr>
        <p:spPr>
          <a:xfrm rot="0">
            <a:off x="9144000" y="4188514"/>
            <a:ext cx="8592473" cy="4938395"/>
          </a:xfrm>
          <a:prstGeom prst="rect">
            <a:avLst/>
          </a:prstGeom>
        </p:spPr>
        <p:txBody>
          <a:bodyPr anchor="t" rtlCol="false" tIns="0" lIns="0" bIns="0" rIns="0">
            <a:spAutoFit/>
          </a:bodyPr>
          <a:lstStyle/>
          <a:p>
            <a:pPr algn="just" marL="609918" indent="-304959" lvl="1">
              <a:lnSpc>
                <a:spcPts val="3955"/>
              </a:lnSpc>
              <a:buFont typeface="Arial"/>
              <a:buChar char="•"/>
            </a:pPr>
            <a:r>
              <a:rPr lang="en-US" sz="2825">
                <a:solidFill>
                  <a:srgbClr val="94DDDE"/>
                </a:solidFill>
                <a:latin typeface="Josefin Sans"/>
              </a:rPr>
              <a:t>Tạo giao diện người chơi</a:t>
            </a:r>
          </a:p>
          <a:p>
            <a:pPr algn="just" marL="609918" indent="-304959" lvl="1">
              <a:lnSpc>
                <a:spcPts val="3955"/>
              </a:lnSpc>
              <a:buFont typeface="Arial"/>
              <a:buChar char="•"/>
            </a:pPr>
            <a:r>
              <a:rPr lang="en-US" sz="2825">
                <a:solidFill>
                  <a:srgbClr val="94DDDE"/>
                </a:solidFill>
                <a:latin typeface="Josefin Sans"/>
              </a:rPr>
              <a:t>Tạo giao diện trò chơi</a:t>
            </a:r>
          </a:p>
          <a:p>
            <a:pPr algn="just" marL="609918" indent="-304959" lvl="1">
              <a:lnSpc>
                <a:spcPts val="3955"/>
              </a:lnSpc>
              <a:buFont typeface="Arial"/>
              <a:buChar char="•"/>
            </a:pPr>
            <a:r>
              <a:rPr lang="en-US" sz="2825">
                <a:solidFill>
                  <a:srgbClr val="94DDDE"/>
                </a:solidFill>
                <a:latin typeface="Josefin Sans"/>
              </a:rPr>
              <a:t>Đổ data lên màn hình giao diện trò chơi</a:t>
            </a:r>
          </a:p>
          <a:p>
            <a:pPr algn="just" marL="609918" indent="-304959" lvl="1">
              <a:lnSpc>
                <a:spcPts val="3955"/>
              </a:lnSpc>
              <a:buFont typeface="Arial"/>
              <a:buChar char="•"/>
            </a:pPr>
            <a:r>
              <a:rPr lang="en-US" sz="2825">
                <a:solidFill>
                  <a:srgbClr val="94DDDE"/>
                </a:solidFill>
                <a:latin typeface="Josefin Sans"/>
              </a:rPr>
              <a:t>Kiểm tra câu trả lời đúng hay sai</a:t>
            </a:r>
          </a:p>
          <a:p>
            <a:pPr algn="just" marL="609918" indent="-304959" lvl="1">
              <a:lnSpc>
                <a:spcPts val="3955"/>
              </a:lnSpc>
              <a:buFont typeface="Arial"/>
              <a:buChar char="•"/>
            </a:pPr>
            <a:r>
              <a:rPr lang="en-US" sz="2825">
                <a:solidFill>
                  <a:srgbClr val="94DDDE"/>
                </a:solidFill>
                <a:latin typeface="Josefin Sans"/>
              </a:rPr>
              <a:t>Xét sự kiện game</a:t>
            </a:r>
          </a:p>
          <a:p>
            <a:pPr algn="just" marL="609918" indent="-304959" lvl="1">
              <a:lnSpc>
                <a:spcPts val="3955"/>
              </a:lnSpc>
              <a:buFont typeface="Arial"/>
              <a:buChar char="•"/>
            </a:pPr>
            <a:r>
              <a:rPr lang="en-US" sz="2825">
                <a:solidFill>
                  <a:srgbClr val="94DDDE"/>
                </a:solidFill>
                <a:latin typeface="Josefin Sans"/>
              </a:rPr>
              <a:t>Tạo dữ liệu câu hỏi</a:t>
            </a:r>
          </a:p>
          <a:p>
            <a:pPr algn="just" marL="609918" indent="-304959" lvl="1">
              <a:lnSpc>
                <a:spcPts val="3955"/>
              </a:lnSpc>
              <a:buFont typeface="Arial"/>
              <a:buChar char="•"/>
            </a:pPr>
            <a:r>
              <a:rPr lang="en-US" sz="2825">
                <a:solidFill>
                  <a:srgbClr val="94DDDE"/>
                </a:solidFill>
                <a:latin typeface="Josefin Sans"/>
              </a:rPr>
              <a:t>Hiển thị tiền của người chơi</a:t>
            </a:r>
          </a:p>
          <a:p>
            <a:pPr algn="just" marL="609918" indent="-304959" lvl="1">
              <a:lnSpc>
                <a:spcPts val="3955"/>
              </a:lnSpc>
              <a:buFont typeface="Arial"/>
              <a:buChar char="•"/>
            </a:pPr>
            <a:r>
              <a:rPr lang="en-US" sz="2825">
                <a:solidFill>
                  <a:srgbClr val="94DDDE"/>
                </a:solidFill>
                <a:latin typeface="Josefin Sans"/>
              </a:rPr>
              <a:t>Thêm tiền khi trả lời đúng</a:t>
            </a:r>
          </a:p>
          <a:p>
            <a:pPr algn="just" marL="609918" indent="-304959" lvl="1">
              <a:lnSpc>
                <a:spcPts val="3955"/>
              </a:lnSpc>
              <a:buFont typeface="Arial"/>
              <a:buChar char="•"/>
            </a:pPr>
            <a:r>
              <a:rPr lang="en-US" sz="2825">
                <a:solidFill>
                  <a:srgbClr val="94DDDE"/>
                </a:solidFill>
                <a:latin typeface="Josefin Sans"/>
              </a:rPr>
              <a:t>Chức năng gợi ý</a:t>
            </a:r>
          </a:p>
          <a:p>
            <a:pPr algn="just" marL="609918" indent="-304959" lvl="1">
              <a:lnSpc>
                <a:spcPts val="3955"/>
              </a:lnSpc>
              <a:buFont typeface="Arial"/>
              <a:buChar char="•"/>
            </a:pPr>
            <a:r>
              <a:rPr lang="en-US" sz="2825">
                <a:solidFill>
                  <a:srgbClr val="94DDDE"/>
                </a:solidFill>
                <a:latin typeface="Josefin Sans"/>
              </a:rPr>
              <a:t>Chức năng đổi câu hỏi</a:t>
            </a:r>
          </a:p>
        </p:txBody>
      </p:sp>
      <p:sp>
        <p:nvSpPr>
          <p:cNvPr name="Freeform 5" id="5"/>
          <p:cNvSpPr/>
          <p:nvPr/>
        </p:nvSpPr>
        <p:spPr>
          <a:xfrm flipH="false" flipV="false" rot="0">
            <a:off x="1309758" y="1684366"/>
            <a:ext cx="3874545" cy="5122596"/>
          </a:xfrm>
          <a:custGeom>
            <a:avLst/>
            <a:gdLst/>
            <a:ahLst/>
            <a:cxnLst/>
            <a:rect r="r" b="b" t="t" l="l"/>
            <a:pathLst>
              <a:path h="5122596" w="3874545">
                <a:moveTo>
                  <a:pt x="0" y="0"/>
                </a:moveTo>
                <a:lnTo>
                  <a:pt x="3874546" y="0"/>
                </a:lnTo>
                <a:lnTo>
                  <a:pt x="3874546" y="5122596"/>
                </a:lnTo>
                <a:lnTo>
                  <a:pt x="0" y="51225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380976" y="2475095"/>
            <a:ext cx="3874545" cy="5122596"/>
          </a:xfrm>
          <a:custGeom>
            <a:avLst/>
            <a:gdLst/>
            <a:ahLst/>
            <a:cxnLst/>
            <a:rect r="r" b="b" t="t" l="l"/>
            <a:pathLst>
              <a:path h="5122596" w="3874545">
                <a:moveTo>
                  <a:pt x="0" y="0"/>
                </a:moveTo>
                <a:lnTo>
                  <a:pt x="3874545" y="0"/>
                </a:lnTo>
                <a:lnTo>
                  <a:pt x="3874545" y="5122595"/>
                </a:lnTo>
                <a:lnTo>
                  <a:pt x="0" y="51225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495732" y="3214319"/>
            <a:ext cx="3874545" cy="5122596"/>
          </a:xfrm>
          <a:custGeom>
            <a:avLst/>
            <a:gdLst/>
            <a:ahLst/>
            <a:cxnLst/>
            <a:rect r="r" b="b" t="t" l="l"/>
            <a:pathLst>
              <a:path h="5122596" w="3874545">
                <a:moveTo>
                  <a:pt x="0" y="0"/>
                </a:moveTo>
                <a:lnTo>
                  <a:pt x="3874545" y="0"/>
                </a:lnTo>
                <a:lnTo>
                  <a:pt x="3874545" y="5122596"/>
                </a:lnTo>
                <a:lnTo>
                  <a:pt x="0" y="5122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1312691" y="1028700"/>
            <a:ext cx="4311125" cy="8229600"/>
          </a:xfrm>
          <a:custGeom>
            <a:avLst/>
            <a:gdLst/>
            <a:ahLst/>
            <a:cxnLst/>
            <a:rect r="r" b="b" t="t" l="l"/>
            <a:pathLst>
              <a:path h="8229600" w="4311125">
                <a:moveTo>
                  <a:pt x="0" y="0"/>
                </a:moveTo>
                <a:lnTo>
                  <a:pt x="4311126" y="0"/>
                </a:lnTo>
                <a:lnTo>
                  <a:pt x="4311126" y="8229600"/>
                </a:lnTo>
                <a:lnTo>
                  <a:pt x="0" y="8229600"/>
                </a:lnTo>
                <a:lnTo>
                  <a:pt x="0" y="0"/>
                </a:lnTo>
                <a:close/>
              </a:path>
            </a:pathLst>
          </a:custGeom>
          <a:blipFill>
            <a:blip r:embed="rId2"/>
            <a:stretch>
              <a:fillRect l="0" t="-287" r="0" b="-287"/>
            </a:stretch>
          </a:blipFill>
        </p:spPr>
      </p:sp>
      <p:sp>
        <p:nvSpPr>
          <p:cNvPr name="TextBox 3" id="3"/>
          <p:cNvSpPr txBox="true"/>
          <p:nvPr/>
        </p:nvSpPr>
        <p:spPr>
          <a:xfrm rot="0">
            <a:off x="1274804" y="4208621"/>
            <a:ext cx="7165867" cy="1955483"/>
          </a:xfrm>
          <a:prstGeom prst="rect">
            <a:avLst/>
          </a:prstGeom>
        </p:spPr>
        <p:txBody>
          <a:bodyPr anchor="t" rtlCol="false" tIns="0" lIns="0" bIns="0" rIns="0">
            <a:spAutoFit/>
          </a:bodyPr>
          <a:lstStyle/>
          <a:p>
            <a:pPr>
              <a:lnSpc>
                <a:spcPts val="7507"/>
              </a:lnSpc>
            </a:pPr>
            <a:r>
              <a:rPr lang="en-US" sz="7150">
                <a:solidFill>
                  <a:srgbClr val="F7B4A7"/>
                </a:solidFill>
                <a:latin typeface="Josefin Sans Bold"/>
              </a:rPr>
              <a:t>Giao diện khi bắt đầu trò chơi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1545714" y="1028700"/>
            <a:ext cx="4309548" cy="8229600"/>
          </a:xfrm>
          <a:custGeom>
            <a:avLst/>
            <a:gdLst/>
            <a:ahLst/>
            <a:cxnLst/>
            <a:rect r="r" b="b" t="t" l="l"/>
            <a:pathLst>
              <a:path h="8229600" w="4309548">
                <a:moveTo>
                  <a:pt x="0" y="0"/>
                </a:moveTo>
                <a:lnTo>
                  <a:pt x="4309548" y="0"/>
                </a:lnTo>
                <a:lnTo>
                  <a:pt x="4309548" y="8229600"/>
                </a:lnTo>
                <a:lnTo>
                  <a:pt x="0" y="8229600"/>
                </a:lnTo>
                <a:lnTo>
                  <a:pt x="0" y="0"/>
                </a:lnTo>
                <a:close/>
              </a:path>
            </a:pathLst>
          </a:custGeom>
          <a:blipFill>
            <a:blip r:embed="rId2"/>
            <a:stretch>
              <a:fillRect l="0" t="-287" r="0" b="-287"/>
            </a:stretch>
          </a:blipFill>
        </p:spPr>
      </p:sp>
      <p:sp>
        <p:nvSpPr>
          <p:cNvPr name="TextBox 3" id="3"/>
          <p:cNvSpPr txBox="true"/>
          <p:nvPr/>
        </p:nvSpPr>
        <p:spPr>
          <a:xfrm rot="0">
            <a:off x="1501773" y="4040968"/>
            <a:ext cx="7642227" cy="2243164"/>
          </a:xfrm>
          <a:prstGeom prst="rect">
            <a:avLst/>
          </a:prstGeom>
        </p:spPr>
        <p:txBody>
          <a:bodyPr anchor="t" rtlCol="false" tIns="0" lIns="0" bIns="0" rIns="0">
            <a:spAutoFit/>
          </a:bodyPr>
          <a:lstStyle/>
          <a:p>
            <a:pPr algn="ctr">
              <a:lnSpc>
                <a:spcPts val="5880"/>
              </a:lnSpc>
              <a:spcBef>
                <a:spcPct val="0"/>
              </a:spcBef>
            </a:pPr>
            <a:r>
              <a:rPr lang="en-US" sz="5250">
                <a:solidFill>
                  <a:srgbClr val="F7B4A7"/>
                </a:solidFill>
                <a:latin typeface="Josefin Sans Bold"/>
              </a:rPr>
              <a:t>Giao diện khi người chơi nhấn vào nút chơi: Trò chơi sẽ bắt đầu</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1589629" y="1028700"/>
            <a:ext cx="4411478" cy="8229600"/>
          </a:xfrm>
          <a:custGeom>
            <a:avLst/>
            <a:gdLst/>
            <a:ahLst/>
            <a:cxnLst/>
            <a:rect r="r" b="b" t="t" l="l"/>
            <a:pathLst>
              <a:path h="8229600" w="4411478">
                <a:moveTo>
                  <a:pt x="0" y="0"/>
                </a:moveTo>
                <a:lnTo>
                  <a:pt x="4411479" y="0"/>
                </a:lnTo>
                <a:lnTo>
                  <a:pt x="4411479" y="8229600"/>
                </a:lnTo>
                <a:lnTo>
                  <a:pt x="0" y="8229600"/>
                </a:lnTo>
                <a:lnTo>
                  <a:pt x="0" y="0"/>
                </a:lnTo>
                <a:close/>
              </a:path>
            </a:pathLst>
          </a:custGeom>
          <a:blipFill>
            <a:blip r:embed="rId2"/>
            <a:stretch>
              <a:fillRect l="0" t="0" r="0" b="0"/>
            </a:stretch>
          </a:blipFill>
        </p:spPr>
      </p:sp>
      <p:sp>
        <p:nvSpPr>
          <p:cNvPr name="TextBox 3" id="3"/>
          <p:cNvSpPr txBox="true"/>
          <p:nvPr/>
        </p:nvSpPr>
        <p:spPr>
          <a:xfrm rot="0">
            <a:off x="1028700" y="3669648"/>
            <a:ext cx="8115300" cy="2985803"/>
          </a:xfrm>
          <a:prstGeom prst="rect">
            <a:avLst/>
          </a:prstGeom>
        </p:spPr>
        <p:txBody>
          <a:bodyPr anchor="t" rtlCol="false" tIns="0" lIns="0" bIns="0" rIns="0">
            <a:spAutoFit/>
          </a:bodyPr>
          <a:lstStyle/>
          <a:p>
            <a:pPr algn="ctr">
              <a:lnSpc>
                <a:spcPts val="5880"/>
              </a:lnSpc>
              <a:spcBef>
                <a:spcPct val="0"/>
              </a:spcBef>
            </a:pPr>
            <a:r>
              <a:rPr lang="en-US" sz="5250">
                <a:solidFill>
                  <a:srgbClr val="F7B4A7"/>
                </a:solidFill>
                <a:latin typeface="Josefin Sans Bold"/>
              </a:rPr>
              <a:t>Giao diện khi người chơi trả lời đúng: Với mỗi câu trả lời đúng thì người chơi sẽ được thêm 10$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1871947" y="1028700"/>
            <a:ext cx="4388272" cy="8229600"/>
          </a:xfrm>
          <a:custGeom>
            <a:avLst/>
            <a:gdLst/>
            <a:ahLst/>
            <a:cxnLst/>
            <a:rect r="r" b="b" t="t" l="l"/>
            <a:pathLst>
              <a:path h="8229600" w="4388272">
                <a:moveTo>
                  <a:pt x="0" y="0"/>
                </a:moveTo>
                <a:lnTo>
                  <a:pt x="4388272" y="0"/>
                </a:lnTo>
                <a:lnTo>
                  <a:pt x="4388272" y="8229600"/>
                </a:lnTo>
                <a:lnTo>
                  <a:pt x="0" y="8229600"/>
                </a:lnTo>
                <a:lnTo>
                  <a:pt x="0" y="0"/>
                </a:lnTo>
                <a:close/>
              </a:path>
            </a:pathLst>
          </a:custGeom>
          <a:blipFill>
            <a:blip r:embed="rId2"/>
            <a:stretch>
              <a:fillRect l="0" t="0" r="0" b="0"/>
            </a:stretch>
          </a:blipFill>
        </p:spPr>
      </p:sp>
      <p:sp>
        <p:nvSpPr>
          <p:cNvPr name="TextBox 3" id="3"/>
          <p:cNvSpPr txBox="true"/>
          <p:nvPr/>
        </p:nvSpPr>
        <p:spPr>
          <a:xfrm rot="0">
            <a:off x="1028700" y="2323800"/>
            <a:ext cx="8115300" cy="4493895"/>
          </a:xfrm>
          <a:prstGeom prst="rect">
            <a:avLst/>
          </a:prstGeom>
        </p:spPr>
        <p:txBody>
          <a:bodyPr anchor="t" rtlCol="false" tIns="0" lIns="0" bIns="0" rIns="0">
            <a:spAutoFit/>
          </a:bodyPr>
          <a:lstStyle/>
          <a:p>
            <a:pPr algn="ctr">
              <a:lnSpc>
                <a:spcPts val="5040"/>
              </a:lnSpc>
              <a:spcBef>
                <a:spcPct val="0"/>
              </a:spcBef>
            </a:pPr>
            <a:r>
              <a:rPr lang="en-US" sz="4500">
                <a:solidFill>
                  <a:srgbClr val="F7B4A7"/>
                </a:solidFill>
                <a:latin typeface="Josefin Sans Bold"/>
              </a:rPr>
              <a:t>Giao diện khi người chơi nhấn vào gợi ý: Khi người chơi không biết đáp án là gì, người chơi sẽ bấm vào nút gợi ý thì gợi ý sẽ giúp hiện thị ra 1 chữ cái. Với mỗi gợi ý người chơi sẽ mất đi 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1868889" y="1028700"/>
            <a:ext cx="4246725" cy="8229600"/>
          </a:xfrm>
          <a:custGeom>
            <a:avLst/>
            <a:gdLst/>
            <a:ahLst/>
            <a:cxnLst/>
            <a:rect r="r" b="b" t="t" l="l"/>
            <a:pathLst>
              <a:path h="8229600" w="4246725">
                <a:moveTo>
                  <a:pt x="0" y="0"/>
                </a:moveTo>
                <a:lnTo>
                  <a:pt x="4246725" y="0"/>
                </a:lnTo>
                <a:lnTo>
                  <a:pt x="4246725" y="8229600"/>
                </a:lnTo>
                <a:lnTo>
                  <a:pt x="0" y="8229600"/>
                </a:lnTo>
                <a:lnTo>
                  <a:pt x="0" y="0"/>
                </a:lnTo>
                <a:close/>
              </a:path>
            </a:pathLst>
          </a:custGeom>
          <a:blipFill>
            <a:blip r:embed="rId2"/>
            <a:stretch>
              <a:fillRect l="0" t="0" r="0" b="0"/>
            </a:stretch>
          </a:blipFill>
        </p:spPr>
      </p:sp>
      <p:sp>
        <p:nvSpPr>
          <p:cNvPr name="TextBox 3" id="3"/>
          <p:cNvSpPr txBox="true"/>
          <p:nvPr/>
        </p:nvSpPr>
        <p:spPr>
          <a:xfrm rot="0">
            <a:off x="1028700" y="2771204"/>
            <a:ext cx="8115300" cy="4763643"/>
          </a:xfrm>
          <a:prstGeom prst="rect">
            <a:avLst/>
          </a:prstGeom>
        </p:spPr>
        <p:txBody>
          <a:bodyPr anchor="t" rtlCol="false" tIns="0" lIns="0" bIns="0" rIns="0">
            <a:spAutoFit/>
          </a:bodyPr>
          <a:lstStyle/>
          <a:p>
            <a:pPr algn="ctr">
              <a:lnSpc>
                <a:spcPts val="5375"/>
              </a:lnSpc>
              <a:spcBef>
                <a:spcPct val="0"/>
              </a:spcBef>
            </a:pPr>
            <a:r>
              <a:rPr lang="en-US" sz="4799">
                <a:solidFill>
                  <a:srgbClr val="F7B4A7"/>
                </a:solidFill>
                <a:latin typeface="Josefin Sans Bold"/>
              </a:rPr>
              <a:t>Giao diện khi người chơi nhấn vào đổi câu hỏi: Khi không biết câu trả lời người chơi có thể đổi câu hỏi để đổi sang câu hỏi khác. Với mỗi lần đổi câu hỏi người chơi sẽ mất đi 10$</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142166" y="4769422"/>
            <a:ext cx="16003667" cy="767207"/>
          </a:xfrm>
          <a:prstGeom prst="rect">
            <a:avLst/>
          </a:prstGeom>
        </p:spPr>
        <p:txBody>
          <a:bodyPr anchor="t" rtlCol="false" tIns="0" lIns="0" bIns="0" rIns="0">
            <a:spAutoFit/>
          </a:bodyPr>
          <a:lstStyle/>
          <a:p>
            <a:pPr algn="ctr">
              <a:lnSpc>
                <a:spcPts val="5823"/>
              </a:lnSpc>
              <a:spcBef>
                <a:spcPct val="0"/>
              </a:spcBef>
            </a:pPr>
            <a:r>
              <a:rPr lang="en-US" sz="5199">
                <a:solidFill>
                  <a:srgbClr val="F7B4A7"/>
                </a:solidFill>
                <a:latin typeface="Josefin Sans Bold"/>
              </a:rPr>
              <a:t>NHỮNG CHỨC NĂNG CHÍNH TRONG TRÒ CHƠI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9711812" y="1134314"/>
            <a:ext cx="6255592" cy="4009186"/>
          </a:xfrm>
          <a:custGeom>
            <a:avLst/>
            <a:gdLst/>
            <a:ahLst/>
            <a:cxnLst/>
            <a:rect r="r" b="b" t="t" l="l"/>
            <a:pathLst>
              <a:path h="4009186" w="6255592">
                <a:moveTo>
                  <a:pt x="0" y="0"/>
                </a:moveTo>
                <a:lnTo>
                  <a:pt x="6255591" y="0"/>
                </a:lnTo>
                <a:lnTo>
                  <a:pt x="6255591" y="4009186"/>
                </a:lnTo>
                <a:lnTo>
                  <a:pt x="0" y="4009186"/>
                </a:lnTo>
                <a:lnTo>
                  <a:pt x="0" y="0"/>
                </a:lnTo>
                <a:close/>
              </a:path>
            </a:pathLst>
          </a:custGeom>
          <a:blipFill>
            <a:blip r:embed="rId2"/>
            <a:stretch>
              <a:fillRect l="-373" t="0" r="0" b="0"/>
            </a:stretch>
          </a:blipFill>
        </p:spPr>
      </p:sp>
      <p:sp>
        <p:nvSpPr>
          <p:cNvPr name="Freeform 3" id="3"/>
          <p:cNvSpPr/>
          <p:nvPr/>
        </p:nvSpPr>
        <p:spPr>
          <a:xfrm flipH="false" flipV="false" rot="0">
            <a:off x="8144834" y="5879988"/>
            <a:ext cx="9114466" cy="2785969"/>
          </a:xfrm>
          <a:custGeom>
            <a:avLst/>
            <a:gdLst/>
            <a:ahLst/>
            <a:cxnLst/>
            <a:rect r="r" b="b" t="t" l="l"/>
            <a:pathLst>
              <a:path h="2785969" w="9114466">
                <a:moveTo>
                  <a:pt x="0" y="0"/>
                </a:moveTo>
                <a:lnTo>
                  <a:pt x="9114466" y="0"/>
                </a:lnTo>
                <a:lnTo>
                  <a:pt x="9114466" y="2785969"/>
                </a:lnTo>
                <a:lnTo>
                  <a:pt x="0" y="2785969"/>
                </a:lnTo>
                <a:lnTo>
                  <a:pt x="0" y="0"/>
                </a:lnTo>
                <a:close/>
              </a:path>
            </a:pathLst>
          </a:custGeom>
          <a:blipFill>
            <a:blip r:embed="rId3"/>
            <a:stretch>
              <a:fillRect l="-1830" t="0" r="-1830" b="0"/>
            </a:stretch>
          </a:blipFill>
        </p:spPr>
      </p:sp>
      <p:sp>
        <p:nvSpPr>
          <p:cNvPr name="TextBox 4" id="4"/>
          <p:cNvSpPr txBox="true"/>
          <p:nvPr/>
        </p:nvSpPr>
        <p:spPr>
          <a:xfrm rot="0">
            <a:off x="1028700" y="2508445"/>
            <a:ext cx="7116134" cy="3955415"/>
          </a:xfrm>
          <a:prstGeom prst="rect">
            <a:avLst/>
          </a:prstGeom>
        </p:spPr>
        <p:txBody>
          <a:bodyPr anchor="t" rtlCol="false" tIns="0" lIns="0" bIns="0" rIns="0">
            <a:spAutoFit/>
          </a:bodyPr>
          <a:lstStyle/>
          <a:p>
            <a:pPr algn="ctr">
              <a:lnSpc>
                <a:spcPts val="4479"/>
              </a:lnSpc>
              <a:spcBef>
                <a:spcPct val="0"/>
              </a:spcBef>
            </a:pPr>
            <a:r>
              <a:rPr lang="en-US" sz="3999">
                <a:solidFill>
                  <a:srgbClr val="F7B4A7"/>
                </a:solidFill>
                <a:latin typeface="Josefin Sans"/>
              </a:rPr>
              <a:t>Đầu tiên tạo 2 GridView phần câu trả lời và đáp án. Với câu trả lời là phần mà người chơi sẽ hiện thị những chữ mà người chơi đã chọn và đáp án là phần những ô chữ mà người chơi nhấp vào.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DAF4zYcLTI0</dc:identifier>
  <dcterms:modified xsi:type="dcterms:W3CDTF">2011-08-01T06:04:30Z</dcterms:modified>
  <cp:revision>1</cp:revision>
  <dc:title>Đuổi hình bắt chữ</dc:title>
</cp:coreProperties>
</file>