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gU7gXFepNU2+P/DAv/JiniESjE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4ccb0cf8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34ccb0cf8f_3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4ccb0cf8f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34ccb0cf8f_3_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1" name="Google Shape;2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8" name="Google Shape;21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4ccb0cf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34ccb0cf8f_0_4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1" name="Google Shape;26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8" name="Google Shape;26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6" name="Google Shape;2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8" name="Google Shape;28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4ccb0cf8f_0_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g134ccb0cf8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3846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4ccb0cf8f_0_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134ccb0cf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t Title Clean">
  <p:cSld name="Hat Title Clea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33"/>
          <p:cNvGrpSpPr/>
          <p:nvPr/>
        </p:nvGrpSpPr>
        <p:grpSpPr>
          <a:xfrm rot="5400000">
            <a:off x="442812" y="39917"/>
            <a:ext cx="130630" cy="563075"/>
            <a:chOff x="7081442" y="2246001"/>
            <a:chExt cx="130630" cy="563075"/>
          </a:xfrm>
        </p:grpSpPr>
        <p:sp>
          <p:nvSpPr>
            <p:cNvPr id="15" name="Google Shape;15;p33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33"/>
          <p:cNvGrpSpPr/>
          <p:nvPr/>
        </p:nvGrpSpPr>
        <p:grpSpPr>
          <a:xfrm rot="5400000">
            <a:off x="1230429" y="39917"/>
            <a:ext cx="130630" cy="563075"/>
            <a:chOff x="7081442" y="2246001"/>
            <a:chExt cx="130630" cy="563075"/>
          </a:xfrm>
        </p:grpSpPr>
        <p:sp>
          <p:nvSpPr>
            <p:cNvPr id="19" name="Google Shape;19;p33"/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3"/>
            <p:cNvSpPr/>
            <p:nvPr/>
          </p:nvSpPr>
          <p:spPr>
            <a:xfrm>
              <a:off x="7081442" y="2678447"/>
              <a:ext cx="130629" cy="130629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">
  <p:cSld name="Mai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-2" y="1"/>
            <a:ext cx="1670676" cy="6858003"/>
            <a:chOff x="-2" y="-1"/>
            <a:chExt cx="1670676" cy="6858003"/>
          </a:xfrm>
        </p:grpSpPr>
        <p:pic>
          <p:nvPicPr>
            <p:cNvPr id="24" name="Google Shape;24;p34"/>
            <p:cNvPicPr preferRelativeResize="0"/>
            <p:nvPr/>
          </p:nvPicPr>
          <p:blipFill rotWithShape="1">
            <a:blip r:embed="rId2">
              <a:alphaModFix/>
            </a:blip>
            <a:srcRect r="-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34"/>
            <p:cNvPicPr preferRelativeResize="0"/>
            <p:nvPr/>
          </p:nvPicPr>
          <p:blipFill rotWithShape="1">
            <a:blip r:embed="rId3">
              <a:alphaModFix/>
            </a:blip>
            <a:srcRect r="-1" b="-2761"/>
            <a:stretch/>
          </p:blipFill>
          <p:spPr>
            <a:xfrm rot="-5400002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" name="Google Shape;26;p34"/>
          <p:cNvPicPr preferRelativeResize="0"/>
          <p:nvPr/>
        </p:nvPicPr>
        <p:blipFill rotWithShape="1">
          <a:blip r:embed="rId2">
            <a:alphaModFix/>
          </a:blip>
          <a:srcRect r="-1"/>
          <a:stretch/>
        </p:blipFill>
        <p:spPr>
          <a:xfrm rot="-5400002">
            <a:off x="9738235" y="4407102"/>
            <a:ext cx="3238008" cy="16637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4"/>
          <p:cNvGrpSpPr/>
          <p:nvPr/>
        </p:nvGrpSpPr>
        <p:grpSpPr>
          <a:xfrm>
            <a:off x="11621299" y="2572948"/>
            <a:ext cx="570701" cy="1712103"/>
            <a:chOff x="11507954" y="2186129"/>
            <a:chExt cx="684046" cy="2052138"/>
          </a:xfrm>
        </p:grpSpPr>
        <p:sp>
          <p:nvSpPr>
            <p:cNvPr id="28" name="Google Shape;28;p34"/>
            <p:cNvSpPr/>
            <p:nvPr/>
          </p:nvSpPr>
          <p:spPr>
            <a:xfrm>
              <a:off x="11507954" y="2186129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11507954" y="2870175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11507954" y="3554221"/>
              <a:ext cx="684046" cy="684046"/>
            </a:xfrm>
            <a:prstGeom prst="diamond">
              <a:avLst/>
            </a:prstGeom>
            <a:gradFill>
              <a:gsLst>
                <a:gs pos="0">
                  <a:srgbClr val="7030A0"/>
                </a:gs>
                <a:gs pos="100000">
                  <a:srgbClr val="7030A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34"/>
          <p:cNvSpPr/>
          <p:nvPr/>
        </p:nvSpPr>
        <p:spPr>
          <a:xfrm>
            <a:off x="-3" y="0"/>
            <a:ext cx="12192003" cy="2285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7490881" cy="6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t Title">
  <p:cSld name="Hat 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13" y="2213452"/>
            <a:ext cx="6919273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" y="314189"/>
            <a:ext cx="1395739" cy="5430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at Title">
  <p:cSld name="1_Hat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3813" y="2213452"/>
            <a:ext cx="6919273" cy="243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380703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5708698" y="0"/>
            <a:ext cx="6483302" cy="2477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68712" y="6007853"/>
            <a:ext cx="1395739" cy="54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4047" y="332232"/>
            <a:ext cx="1533961" cy="234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ctrTitle"/>
          </p:nvPr>
        </p:nvSpPr>
        <p:spPr>
          <a:xfrm>
            <a:off x="1524000" y="3129703"/>
            <a:ext cx="9144000" cy="1360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subTitle" idx="1"/>
          </p:nvPr>
        </p:nvSpPr>
        <p:spPr>
          <a:xfrm>
            <a:off x="1524000" y="4582430"/>
            <a:ext cx="9144000" cy="86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pSp>
        <p:nvGrpSpPr>
          <p:cNvPr id="50" name="Google Shape;50;p37"/>
          <p:cNvGrpSpPr/>
          <p:nvPr/>
        </p:nvGrpSpPr>
        <p:grpSpPr>
          <a:xfrm>
            <a:off x="-2" y="1"/>
            <a:ext cx="1670676" cy="6858003"/>
            <a:chOff x="-2" y="-1"/>
            <a:chExt cx="1670676" cy="6858003"/>
          </a:xfrm>
        </p:grpSpPr>
        <p:pic>
          <p:nvPicPr>
            <p:cNvPr id="51" name="Google Shape;51;p37"/>
            <p:cNvPicPr preferRelativeResize="0"/>
            <p:nvPr/>
          </p:nvPicPr>
          <p:blipFill rotWithShape="1">
            <a:blip r:embed="rId2">
              <a:alphaModFix/>
            </a:blip>
            <a:srcRect r="-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7"/>
            <p:cNvPicPr preferRelativeResize="0"/>
            <p:nvPr/>
          </p:nvPicPr>
          <p:blipFill rotWithShape="1">
            <a:blip r:embed="rId3">
              <a:alphaModFix/>
            </a:blip>
            <a:srcRect r="-1" b="-2761"/>
            <a:stretch/>
          </p:blipFill>
          <p:spPr>
            <a:xfrm rot="-5400002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" name="Google Shape;53;p37"/>
          <p:cNvGrpSpPr/>
          <p:nvPr/>
        </p:nvGrpSpPr>
        <p:grpSpPr>
          <a:xfrm rot="10800000">
            <a:off x="10518462" y="-1"/>
            <a:ext cx="1670676" cy="6858003"/>
            <a:chOff x="-2" y="-1"/>
            <a:chExt cx="1670676" cy="6858003"/>
          </a:xfrm>
        </p:grpSpPr>
        <p:pic>
          <p:nvPicPr>
            <p:cNvPr id="54" name="Google Shape;54;p37"/>
            <p:cNvPicPr preferRelativeResize="0"/>
            <p:nvPr/>
          </p:nvPicPr>
          <p:blipFill rotWithShape="1">
            <a:blip r:embed="rId2">
              <a:alphaModFix/>
            </a:blip>
            <a:srcRect r="-1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37"/>
            <p:cNvPicPr preferRelativeResize="0"/>
            <p:nvPr/>
          </p:nvPicPr>
          <p:blipFill rotWithShape="1">
            <a:blip r:embed="rId3">
              <a:alphaModFix/>
            </a:blip>
            <a:srcRect r="-1" b="-2761"/>
            <a:stretch/>
          </p:blipFill>
          <p:spPr>
            <a:xfrm rot="-5400002">
              <a:off x="-783667" y="4403663"/>
              <a:ext cx="3238008" cy="16706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6" name="Google Shape;56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6251" y="1874613"/>
            <a:ext cx="8999497" cy="1261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>
  <p:cSld name="Final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9257907" cy="690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2"/>
          <p:cNvSpPr txBox="1">
            <a:spLocks noGrp="1"/>
          </p:cNvSpPr>
          <p:nvPr>
            <p:ph type="body" idx="1"/>
          </p:nvPr>
        </p:nvSpPr>
        <p:spPr>
          <a:xfrm>
            <a:off x="838200" y="1157826"/>
            <a:ext cx="10515600" cy="5019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/>
        </p:nvSpPr>
        <p:spPr>
          <a:xfrm>
            <a:off x="815418" y="1551426"/>
            <a:ext cx="10558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МИКРОКЛИМАТИЧЕСКИХ ПАРАМЕТРОВ В УЧЕБНЫХ АУДИТОРИЯХ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6759943" y="3084443"/>
            <a:ext cx="4135219" cy="252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Исполнители проекта: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гр. 739-1 Лобанов А.А.</a:t>
            </a:r>
            <a:endParaRPr sz="2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гр. 739-1 Цыриторов Ц.Б.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гр. 739-1 Семенов Э.С.</a:t>
            </a:r>
            <a:endParaRPr sz="32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E2F3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ВУЗ:</a:t>
            </a:r>
            <a:r>
              <a:rPr lang="ru-RU" sz="28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ТУСУР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5365358" y="6273012"/>
            <a:ext cx="1458849" cy="4608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29.06.2022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872927" y="3084443"/>
            <a:ext cx="51606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 проекта: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Старший преподаватель каф. КИБЭВС, ТУСУР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Пехов О.В.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4ccb0cf8f_3_0"/>
          <p:cNvSpPr txBox="1"/>
          <p:nvPr/>
        </p:nvSpPr>
        <p:spPr>
          <a:xfrm>
            <a:off x="968850" y="1348800"/>
            <a:ext cx="101634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написания программы взаимодействующей с сервером Вега использовался язык программирования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 подключенной библиотекой “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websocket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”. Программный код был написан с помощью IDE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Studio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Для создания прошивки микроконтроллера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Nucleo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F103RB использовался язык программирования C++ с подключенными библиотеками “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mbed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и “BME280”. Программный код был написан в программной платформе для разработки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IoT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-устройств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Mbed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Studio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 устройстве по сбору параметров используются следующие технологии: шина I2C для соединения микроконтроллера и сенсора и протокол UART для связи микроконтроллера с модулем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Само устройство для связи с базовой станцией использует протокол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Базовая станция в свою очередь подключается к серверу по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А клиент взаимодействует с сервером по протоколу TCP/IP.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g134ccb0cf8f_3_0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инструменты и технологии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778946" y="1116374"/>
            <a:ext cx="7354825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Вега БС-2.2 предназначена для развёртывания сети LoRaWAN на частотах диапазона 863-870 МГц. Питание базовой станции и сообщение с сервером осуществляется через канал Ethernet, кроме того, в БС-2.2 используется 3G модем. Другой особенностью базовой станции Вега БС-2.2 является наличие GPS/ГЛОНАСС модуля. Базовая станция имеет предустановленное встроенное ПО на основе операционной системы Linux.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настройки базовой станции через веб-интерфейс необходимо узнать с помощью консольной программы PuTTy IP-адрес, который присвоен ей.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Перед запуском сервера необходимо настроить файл конфигурации.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9" name="Google Shape;129;p8"/>
          <p:cNvGrpSpPr/>
          <p:nvPr/>
        </p:nvGrpSpPr>
        <p:grpSpPr>
          <a:xfrm>
            <a:off x="10451428" y="3983487"/>
            <a:ext cx="130630" cy="563074"/>
            <a:chOff x="7081441" y="2246000"/>
            <a:chExt cx="130630" cy="563074"/>
          </a:xfrm>
        </p:grpSpPr>
        <p:sp>
          <p:nvSpPr>
            <p:cNvPr id="130" name="Google Shape;130;p8"/>
            <p:cNvSpPr/>
            <p:nvPr/>
          </p:nvSpPr>
          <p:spPr>
            <a:xfrm>
              <a:off x="7081443" y="2246000"/>
              <a:ext cx="130628" cy="130628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081441" y="2471397"/>
              <a:ext cx="130628" cy="130628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81441" y="2678446"/>
              <a:ext cx="130628" cy="130628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2995" y="780393"/>
            <a:ext cx="4061138" cy="127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51241" y="1819163"/>
            <a:ext cx="4050432" cy="37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Вега БС-2.2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/>
          <p:nvPr/>
        </p:nvSpPr>
        <p:spPr>
          <a:xfrm>
            <a:off x="778946" y="1133623"/>
            <a:ext cx="9432927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причине того, что в веб-приложении от компании ВЕГА IoT Vega Pulse нет возможности подключать и отслеживать оконечные устройства от других производителей было принято решение создать свое веб-приложение для администрирования оконечных устройств, для этого была изучена API документация сервера ВЕГА и выбраны те функции, которые нужно реализовать в рамках проекта, к ним относятся: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Авторизация пользователя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информации о сервере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списка подключенных оконечных устройств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Получение списка зарегистрированных пользователей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Возврат сохраненных данных с устройства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778946" y="418035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API-документация Вега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4ccb0cf8f_3_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94136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 программы, взаимодействующей с сервером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134ccb0cf8f_3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80575" y="1553424"/>
            <a:ext cx="1020775" cy="52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4ccb0cf8f_3_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093725"/>
            <a:ext cx="959875" cy="569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134ccb0cf8f_3_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2525" y="1288298"/>
            <a:ext cx="2718532" cy="549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Программа, взаимодействующая с сервером</a:t>
            </a:r>
            <a:endParaRPr sz="3600" b="1"/>
          </a:p>
        </p:txBody>
      </p:sp>
      <p:sp>
        <p:nvSpPr>
          <p:cNvPr id="156" name="Google Shape;156;p13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838200" y="1513166"/>
            <a:ext cx="92202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Была написана программа, которая реализует все ранее упомянутые функции: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Авторизация пользователя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консоль в случае успешной авторизации выводятся те функции, которые доступны для данного пользователя.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r="-765"/>
          <a:stretch/>
        </p:blipFill>
        <p:spPr>
          <a:xfrm>
            <a:off x="838200" y="3803068"/>
            <a:ext cx="9630725" cy="16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878066" y="1468363"/>
            <a:ext cx="92202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Получение информации о сервере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3">
            <a:alphaModFix/>
          </a:blip>
          <a:srcRect t="10386"/>
          <a:stretch/>
        </p:blipFill>
        <p:spPr>
          <a:xfrm>
            <a:off x="878066" y="2205503"/>
            <a:ext cx="9381502" cy="975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62207"/>
          <a:stretch/>
        </p:blipFill>
        <p:spPr>
          <a:xfrm>
            <a:off x="1375154" y="3181269"/>
            <a:ext cx="8387325" cy="225281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Программа, взаимодействующая с сервером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838190" y="1468352"/>
            <a:ext cx="92202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Получение списка подключенных оконечных устройств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732" y="2332447"/>
            <a:ext cx="9519176" cy="7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732" y="3181268"/>
            <a:ext cx="9519176" cy="213139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Программа, взаимодействующая с сервером</a:t>
            </a:r>
            <a:endParaRPr sz="36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838190" y="1468363"/>
            <a:ext cx="925062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Получение списка зарегистрированных пользователей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t="19067" b="42917"/>
          <a:stretch/>
        </p:blipFill>
        <p:spPr>
          <a:xfrm>
            <a:off x="985370" y="2131155"/>
            <a:ext cx="9278699" cy="18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6"/>
          <p:cNvPicPr preferRelativeResize="0"/>
          <p:nvPr/>
        </p:nvPicPr>
        <p:blipFill rotWithShape="1">
          <a:blip r:embed="rId4">
            <a:alphaModFix/>
          </a:blip>
          <a:srcRect t="51683" r="85959" b="-4782"/>
          <a:stretch/>
        </p:blipFill>
        <p:spPr>
          <a:xfrm>
            <a:off x="3704107" y="3991080"/>
            <a:ext cx="3841226" cy="27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>
            <a:spLocks noGrp="1"/>
          </p:cNvSpPr>
          <p:nvPr>
            <p:ph type="title"/>
          </p:nvPr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Программа, взаимодействующая с сервером</a:t>
            </a:r>
            <a:endParaRPr sz="36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/>
          <p:nvPr/>
        </p:nvSpPr>
        <p:spPr>
          <a:xfrm>
            <a:off x="10380908" y="1929987"/>
            <a:ext cx="1251282" cy="1251282"/>
          </a:xfrm>
          <a:prstGeom prst="diamond">
            <a:avLst/>
          </a:prstGeom>
          <a:noFill/>
          <a:ln w="12700" cap="flat" cmpd="sng">
            <a:solidFill>
              <a:srgbClr val="44546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066" y="2188062"/>
            <a:ext cx="8887726" cy="1112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7"/>
          <p:cNvPicPr preferRelativeResize="0"/>
          <p:nvPr/>
        </p:nvPicPr>
        <p:blipFill rotWithShape="1">
          <a:blip r:embed="rId4">
            <a:alphaModFix/>
          </a:blip>
          <a:srcRect t="83989" b="-3708"/>
          <a:stretch/>
        </p:blipFill>
        <p:spPr>
          <a:xfrm>
            <a:off x="701675" y="3559058"/>
            <a:ext cx="9396675" cy="121757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Программа, взаимодействующая с сервером</a:t>
            </a:r>
            <a:endParaRPr sz="3600" b="1"/>
          </a:p>
        </p:txBody>
      </p:sp>
      <p:sp>
        <p:nvSpPr>
          <p:cNvPr id="194" name="Google Shape;194;p17"/>
          <p:cNvSpPr/>
          <p:nvPr/>
        </p:nvSpPr>
        <p:spPr>
          <a:xfrm>
            <a:off x="878066" y="1468363"/>
            <a:ext cx="922028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 Возврат сохраненных данных с устройства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/>
        </p:nvSpPr>
        <p:spPr>
          <a:xfrm>
            <a:off x="838190" y="1206136"/>
            <a:ext cx="6934210" cy="524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Чтобы присоединиться к сети LoRaWAN, оконечное устройство должно пройти процедуру активации.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устройстве должны быть заранее записанные ключ и идентификаторы: 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Identifier (AppEUI) – идентификатор приложения.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End-device identifier (DevEUI) – уникальный идентификатор устройства.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Key (AppKey) – корневой ключ.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Варианты активации устройств: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OTAA, Over-The-Air Activation;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ABP, Activation by Personalization.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Класса конечных устройств LoRaWAN: A, B и C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А является базовым и должен поддерживаться всеми устройствами.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10144" y="1824223"/>
            <a:ext cx="3504282" cy="3991362"/>
          </a:xfrm>
          <a:prstGeom prst="snip2DiagRect">
            <a:avLst>
              <a:gd name="adj1" fmla="val 0"/>
              <a:gd name="adj2" fmla="val 6497"/>
            </a:avLst>
          </a:prstGeom>
          <a:noFill/>
          <a:ln w="380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5"/>
          <p:cNvSpPr txBox="1"/>
          <p:nvPr/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Активация и настройка конечного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>
            <a:spLocks noGrp="1"/>
          </p:cNvSpPr>
          <p:nvPr>
            <p:ph type="title"/>
          </p:nvPr>
        </p:nvSpPr>
        <p:spPr>
          <a:xfrm>
            <a:off x="838199" y="465708"/>
            <a:ext cx="9257906" cy="6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Times New Roman"/>
              <a:buNone/>
            </a:pPr>
            <a:r>
              <a:rPr lang="ru-RU" sz="3600" b="1"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b="1"/>
          </a:p>
        </p:txBody>
      </p:sp>
      <p:sp>
        <p:nvSpPr>
          <p:cNvPr id="72" name="Google Shape;72;p2"/>
          <p:cNvSpPr txBox="1"/>
          <p:nvPr/>
        </p:nvSpPr>
        <p:spPr>
          <a:xfrm>
            <a:off x="838199" y="1242203"/>
            <a:ext cx="10272624" cy="508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27"/>
              <a:buFont typeface="Times New Roman"/>
              <a:buNone/>
            </a:pPr>
            <a:r>
              <a:rPr lang="ru-RU" sz="2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Идея проекта </a:t>
            </a:r>
            <a:r>
              <a:rPr lang="ru-RU" sz="2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заключается в создании системы по сбору микроклиматических параметрах в учебных аудиториях ВУЗа.</a:t>
            </a: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27"/>
              <a:buFont typeface="Arial"/>
              <a:buNone/>
            </a:pP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27"/>
              <a:buFont typeface="Times New Roman"/>
              <a:buNone/>
            </a:pPr>
            <a:r>
              <a:rPr lang="ru-RU" sz="2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 проекта: </a:t>
            </a: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2" marR="0" lvl="0" indent="-430212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контролируемых параметров (влажность, температура, давление).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2" marR="0" lvl="0" indent="-430212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конечного устройства (разработка конструкции, его программирование, решение вопросов питания).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2" marR="0" lvl="0" indent="-430212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сетевого шлюза LoRa, развертывание сети устройств.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2" marR="0" lvl="0" indent="-430212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сетевого сервера и сервера приложений сети LoRa.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3" marR="0" lvl="0" indent="-430213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Times New Roman"/>
              <a:buAutoNum type="arabicPeriod"/>
            </a:pP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Написание клиентского приложения.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27"/>
              <a:buFont typeface="Arial"/>
              <a:buNone/>
            </a:pP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27"/>
              <a:buFont typeface="Times New Roman"/>
              <a:buNone/>
            </a:pP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/>
        </p:nvSpPr>
        <p:spPr>
          <a:xfrm>
            <a:off x="838190" y="1302705"/>
            <a:ext cx="6099938" cy="3559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Конечное устройство имеет следующие выбранные настройки: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Регион - EU868;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 – А;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 активации - OTAA (Over-The-Air Activation);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Коэффициент распределения - SF7 / 125 КГц.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895" y="1302705"/>
            <a:ext cx="3893060" cy="4741662"/>
          </a:xfrm>
          <a:prstGeom prst="snip2DiagRect">
            <a:avLst>
              <a:gd name="adj1" fmla="val 0"/>
              <a:gd name="adj2" fmla="val 4041"/>
            </a:avLst>
          </a:prstGeom>
          <a:noFill/>
          <a:ln w="380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19"/>
          <p:cNvSpPr txBox="1"/>
          <p:nvPr/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Активация и настройка конечного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/>
        </p:nvSpPr>
        <p:spPr>
          <a:xfrm>
            <a:off x="838190" y="1353230"/>
            <a:ext cx="5739953" cy="478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1. AES-шифрование на уровне приложения с сессионного ключа AppSKey. Этот ключ недоступен оператору сети.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2. AES-шифрование и проверка целостности сообщений на сетевом уровне с помощью NwkSKey. Этот ключ недоступен клиенту.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Уровень 3. Стандартные методы аутентификации и шифрования интернет-протокола (IPsec, TLS и т.п.) при передаче данных по транспортной сети между узлами сети.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 использует ряд ключей безопасности: NwkSKey, AppSKey и AppKey. Все ключи имеют длину 128 бит.</a:t>
            </a:r>
            <a:endParaRPr sz="20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7688" y="2197971"/>
            <a:ext cx="4947682" cy="2648349"/>
          </a:xfrm>
          <a:prstGeom prst="snip2DiagRect">
            <a:avLst>
              <a:gd name="adj1" fmla="val 0"/>
              <a:gd name="adj2" fmla="val 7490"/>
            </a:avLst>
          </a:prstGeom>
          <a:noFill/>
          <a:ln w="3807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20"/>
          <p:cNvSpPr txBox="1"/>
          <p:nvPr/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Безопасность протокола LoRaWAN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/>
        </p:nvSpPr>
        <p:spPr>
          <a:xfrm>
            <a:off x="838198" y="1307300"/>
            <a:ext cx="5064600" cy="46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Полезная нагрузка каждого пакета зашифровано с помощью алгоритма AES-128 с ключом AppSKey.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Целостность пакетов обеспечивается подписью AES-CMAC с ключом NwkSKey.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Генерация сессионных ключей: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NwkSKey = aes128_encrypt(AppKey, 0x01 | AppNonce | NetID | DevNonce)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9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AppSKey = aes128_encrypt(AppKey, 0x02 | AppNonce | NetID | DevNonce)</a:t>
            </a: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8421" y="2545878"/>
            <a:ext cx="5111519" cy="2190748"/>
          </a:xfrm>
          <a:prstGeom prst="snip2DiagRect">
            <a:avLst>
              <a:gd name="adj1" fmla="val 0"/>
              <a:gd name="adj2" fmla="val 5487"/>
            </a:avLst>
          </a:prstGeom>
          <a:noFill/>
          <a:ln w="38075" cap="flat" cmpd="sng">
            <a:solidFill>
              <a:srgbClr val="BEBEB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2" name="Google Shape;222;p21"/>
          <p:cNvSpPr txBox="1"/>
          <p:nvPr/>
        </p:nvSpPr>
        <p:spPr>
          <a:xfrm>
            <a:off x="838190" y="440291"/>
            <a:ext cx="10794000" cy="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Безопасность протокола LoRaWAN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/>
        </p:nvSpPr>
        <p:spPr>
          <a:xfrm>
            <a:off x="917276" y="1262083"/>
            <a:ext cx="10142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данного проекта использовался модуль микроконтроллера STM32F103RB. Программирование происходило на языке C++ в среде Mbed Studio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240981"/>
            <a:ext cx="5348377" cy="390072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917276" y="2144628"/>
            <a:ext cx="5009100" cy="409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Положительные стороны выбора данного микроконтроллера, следующие:</a:t>
            </a:r>
            <a:endParaRPr sz="16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Есть встроенный USB-UART (интерфейс для коммуникации платы и компьютера через консольный ввод/вывод).</a:t>
            </a:r>
            <a:endParaRPr sz="1600" b="0" i="0" u="none" strike="noStrike" cap="none">
              <a:solidFill>
                <a:schemeClr val="dk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Легко доступна в продаже (как в плане цены, так и количества в продаже).</a:t>
            </a:r>
            <a:endParaRPr sz="1600" b="0" i="0" u="none" strike="noStrike" cap="none">
              <a:solidFill>
                <a:schemeClr val="dk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Очень удобно перепрошивать: определяется как флэшка, поэтому на нее достаточно просто "бросить" файл, и это работает и в Linux, и в Windows.</a:t>
            </a:r>
            <a:endParaRPr sz="1600" b="0" i="0" u="none" strike="noStrike" cap="none">
              <a:solidFill>
                <a:schemeClr val="dk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−"/>
            </a:pPr>
            <a:r>
              <a:rPr lang="ru-RU" sz="20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Совместима с Mbed без дополнительных настроек, изначально.</a:t>
            </a:r>
            <a:endParaRPr sz="1600" b="0" i="0" u="none" strike="noStrike" cap="none">
              <a:solidFill>
                <a:schemeClr val="dk2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23"/>
          <p:cNvPicPr preferRelativeResize="0"/>
          <p:nvPr/>
        </p:nvPicPr>
        <p:blipFill rotWithShape="1">
          <a:blip r:embed="rId3">
            <a:alphaModFix/>
          </a:blip>
          <a:srcRect l="5292" t="24880" r="5838"/>
          <a:stretch/>
        </p:blipFill>
        <p:spPr>
          <a:xfrm>
            <a:off x="6195258" y="1413071"/>
            <a:ext cx="5356196" cy="343331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3"/>
          <p:cNvSpPr txBox="1"/>
          <p:nvPr/>
        </p:nvSpPr>
        <p:spPr>
          <a:xfrm>
            <a:off x="825154" y="1605875"/>
            <a:ext cx="52020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датчика был выбран UMDK-THP на базе сенсора BME280. Также была возможность использовать BMP280, но он позволяет измерять только температуру и влажность в отличие от первого, который к остальному может снимать значения давления.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865208" y="2555486"/>
            <a:ext cx="51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23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4ccb0cf8f_0_41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134ccb0cf8f_0_41"/>
          <p:cNvSpPr txBox="1"/>
          <p:nvPr/>
        </p:nvSpPr>
        <p:spPr>
          <a:xfrm>
            <a:off x="825154" y="1605875"/>
            <a:ext cx="52020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качестве приемо-передатчика был взят модуль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RAK811. В наличии был также модуль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Unwired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(UNWR) более старого образца с немного более худшими характеристиками. По этой причине был использован RAK811, который обладает следующими параметрами: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Поддержка многих стандартов, в том числе интересующий EU868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2913" marR="0" lvl="0" indent="-442913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-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Дальность связи до 2 (городская среда) или до 15 км (открытый участок)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5" name="Google Shape;245;g134ccb0cf8f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9554" y="1239945"/>
            <a:ext cx="5400675" cy="442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710" y="2429480"/>
            <a:ext cx="5354373" cy="3516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379" y="2429480"/>
            <a:ext cx="5201973" cy="382988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4"/>
          <p:cNvSpPr txBox="1"/>
          <p:nvPr/>
        </p:nvSpPr>
        <p:spPr>
          <a:xfrm>
            <a:off x="904579" y="435146"/>
            <a:ext cx="1035100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Устройство-прототип по сбору микроклиматических параметров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работы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490" y="1375409"/>
            <a:ext cx="5871972" cy="5125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8887" y="1222643"/>
            <a:ext cx="6654245" cy="512329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6"/>
          <p:cNvSpPr txBox="1"/>
          <p:nvPr/>
        </p:nvSpPr>
        <p:spPr>
          <a:xfrm>
            <a:off x="917276" y="1698130"/>
            <a:ext cx="3541776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созданной прошивке происходит преобразование полученного значения температуры (аналогично для давления и влажности) из целочисленного типа в символьный вид, готовый для передачи по сети.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Подготовка данных к отправке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6231" y="3667891"/>
            <a:ext cx="4093209" cy="304647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/>
        </p:nvSpPr>
        <p:spPr>
          <a:xfrm>
            <a:off x="917276" y="1310247"/>
            <a:ext cx="10375564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данных реализована через AT-команды </a:t>
            </a:r>
            <a:r>
              <a:rPr lang="ru-RU" sz="28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(at+send=lora:1:xxx),</a:t>
            </a:r>
            <a:r>
              <a:rPr lang="ru-RU" sz="28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посылаемые микроконтроллером конечному устройству. Микроклиматические парметры группируются и помещаются в поле данных сообщения. Передача идет по протоколу LoRaWAN.</a:t>
            </a:r>
            <a:endParaRPr sz="28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25312" y="3557017"/>
            <a:ext cx="5134364" cy="315734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данных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838199" y="1242203"/>
            <a:ext cx="10272624" cy="5089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027"/>
              <a:buFont typeface="Times New Roman"/>
              <a:buNone/>
            </a:pPr>
            <a:r>
              <a:rPr lang="ru-RU" sz="2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Аудитория проекта: </a:t>
            </a:r>
            <a:r>
              <a:rPr lang="ru-RU" sz="2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ВУЗ.</a:t>
            </a:r>
            <a:endParaRPr sz="2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imes New Roman"/>
              <a:buNone/>
            </a:pPr>
            <a:endParaRPr sz="2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Times New Roman"/>
              <a:buNone/>
            </a:pPr>
            <a:r>
              <a:rPr lang="ru-RU" sz="2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 проекта: </a:t>
            </a:r>
            <a:r>
              <a:rPr lang="ru-RU" sz="2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в ТУСУРе не проводится контроль микроклиматических параметров в учебных аудиториях. Существуют нормы СанПиН 2.4.2.2821-10 «Санитарно-эпидемиологические требования к условиям и организации обучения в общеобразовательных учреждениях», согласно которым, например, температура должна составлять от +18°C до +24°C и отклонение от этих значений будет препятствием для проведения занятий. Данный проект позволит отслеживать параметры в аудиториях ВУЗа, соответственно, соблюдение данных требований станет намного проще.</a:t>
            </a:r>
            <a:endParaRPr sz="26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838199" y="465708"/>
            <a:ext cx="9257906" cy="69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6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Введение</a:t>
            </a:r>
            <a:endParaRPr sz="3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/>
        </p:nvSpPr>
        <p:spPr>
          <a:xfrm>
            <a:off x="917275" y="1367157"/>
            <a:ext cx="1038332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Был решен важный вопрос, касающийся пониженного энергопотребления устройств.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Сон радио-модуля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Ввод в режим сна RAK811 был реализован через отправку соответствующей AT-команды at+set_config=device:sleep:1. Потребление модуля снижается до 7-14 мкА (5.5 мА в режиме приёма и 30 мА в режиме передачи сигнала).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Сон микроконтроллера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Задача решилась вызовом одной встроенной в библиотеку mbed.os функции - ThisThread::sleep_for(). После ввода в режим потребление снижается до 1.5-2 мА, в обычном режиме – 6-7 мА.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Режим сна и оптимизация энергопотребления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917276" y="1421677"/>
            <a:ext cx="968062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Вега БС 2.2 в комплекте с 2-мя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Ethernet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-кабелями – 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41000 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руб.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Конечное устройство RAK811 – 2000 руб.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STM32 Nucleo-F103RB(T6) – 4600 руб.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BME280 – 360 руб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Xbee</a:t>
            </a:r>
            <a:r>
              <a:rPr lang="en-US" sz="2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ru-RU" sz="2400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переходник – 150 </a:t>
            </a:r>
            <a:r>
              <a:rPr lang="ru-RU" sz="2400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руб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ИТОГО: </a:t>
            </a:r>
            <a:r>
              <a:rPr lang="ru-RU" sz="2400" b="1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48110 </a:t>
            </a:r>
            <a:r>
              <a:rPr lang="ru-RU" sz="24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руб.</a:t>
            </a:r>
            <a:endParaRPr sz="1800" b="1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917276" y="471945"/>
            <a:ext cx="10142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Стоимость устройства</a:t>
            </a:r>
            <a:endParaRPr sz="36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/>
        </p:nvSpPr>
        <p:spPr>
          <a:xfrm>
            <a:off x="1963700" y="3044250"/>
            <a:ext cx="8712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ru-RU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</a:t>
            </a: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 descr="qr-code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000" y="4338000"/>
            <a:ext cx="2520000" cy="25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g134ccb0cf8f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180" y="2065907"/>
            <a:ext cx="4324350" cy="43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34ccb0cf8f_0_6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 dirty="0"/>
          </a:p>
        </p:txBody>
      </p:sp>
      <p:sp>
        <p:nvSpPr>
          <p:cNvPr id="85" name="Google Shape;85;g134ccb0cf8f_0_6"/>
          <p:cNvSpPr txBox="1"/>
          <p:nvPr/>
        </p:nvSpPr>
        <p:spPr>
          <a:xfrm>
            <a:off x="778946" y="1845912"/>
            <a:ext cx="6979314" cy="4339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R3000 LG - базовая станция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предназначена для обеспечения связи между различными узлами сети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поддерживает проводное соединение по ETHERNET, и беспроводное 4G/3G/2G.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433-434 МГц и 863-870 МГц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Мощность передачи: +24.5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дБм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Дальность связи: до 15 км 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Поддержка всех классов протокола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IP30, металлический  </a:t>
            </a:r>
            <a:endParaRPr sz="26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g134ccb0cf8f_0_6"/>
          <p:cNvSpPr/>
          <p:nvPr/>
        </p:nvSpPr>
        <p:spPr>
          <a:xfrm>
            <a:off x="709215" y="1383788"/>
            <a:ext cx="7528023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</a:t>
            </a:r>
            <a:r>
              <a:rPr lang="ru-RU" sz="24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R3000-LG4LA, </a:t>
            </a:r>
            <a:r>
              <a:rPr lang="ru-RU" sz="2400" b="1" i="0" u="sng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Robustel</a:t>
            </a:r>
            <a:r>
              <a:rPr lang="ru-RU" sz="24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197100 руб.</a:t>
            </a:r>
            <a:endParaRPr sz="2400" b="0" i="0" u="sng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778946" y="1523558"/>
            <a:ext cx="10289876" cy="40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760"/>
              <a:buFont typeface="Times New Roman"/>
              <a:buNone/>
            </a:pP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</a:t>
            </a:r>
            <a:r>
              <a:rPr lang="ru-RU" sz="24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Вега БС-3 </a:t>
            </a: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- 101000 руб.</a:t>
            </a:r>
            <a:endParaRPr sz="2400" b="0" i="0" u="sng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778946" y="1927971"/>
            <a:ext cx="6059400" cy="374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станция Вега БС-3 предназначена для развёртывания сети LoRaWAN</a:t>
            </a:r>
            <a:r>
              <a:rPr lang="ru-RU" sz="2400" b="0" i="0" u="none" strike="noStrike" cap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®</a:t>
            </a: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частотах диапазона 863-870 МГц.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отличие от используемой: наличие LTE-модуля и дополнительных ГНСС-модулей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Частотный диапазон: 863-870 МГц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Степень защиты корпуса: IP67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Дальность связи: до 5 или 15 км</a:t>
            </a:r>
            <a:endParaRPr sz="24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2650" y="2317270"/>
            <a:ext cx="3457575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/>
        </p:nvSpPr>
        <p:spPr>
          <a:xfrm>
            <a:off x="778946" y="1523558"/>
            <a:ext cx="10759462" cy="40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760"/>
              <a:buFont typeface="Times New Roman"/>
              <a:buNone/>
            </a:pPr>
            <a:r>
              <a:rPr lang="ru-RU" sz="2400" b="0" i="0" u="sng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Другие базовые станции – от 110000 </a:t>
            </a: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руб</a:t>
            </a:r>
            <a:r>
              <a:rPr lang="ru-RU" sz="2400" b="0" i="0" u="sng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до 250000 руб. с аналогичными </a:t>
            </a:r>
            <a:r>
              <a:rPr lang="ru-RU" sz="2400" b="0" i="0" u="sng" strike="noStrike" cap="none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</a:t>
            </a:r>
            <a:r>
              <a:rPr lang="ru-RU" sz="2400" b="0" i="0" u="sng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-ми</a:t>
            </a:r>
            <a:endParaRPr sz="2400" b="0" i="0" u="sng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927" y="2317270"/>
            <a:ext cx="59055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2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/>
        </p:nvSpPr>
        <p:spPr>
          <a:xfrm>
            <a:off x="778946" y="1549906"/>
            <a:ext cx="10721197" cy="49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Times New Roman"/>
              <a:buNone/>
            </a:pP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Датчик температуры и влажности </a:t>
            </a:r>
            <a:r>
              <a:rPr lang="ru-RU" sz="2400" b="1" i="0" u="sng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Dragino</a:t>
            </a:r>
            <a:r>
              <a:rPr lang="ru-RU" sz="24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LHT52</a:t>
            </a:r>
            <a:r>
              <a:rPr lang="ru-RU" sz="2400" b="0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(Китай) – 4500 руб. </a:t>
            </a:r>
            <a:endParaRPr sz="2400" b="0" i="0" u="sng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3200" b="0" i="0" u="sng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78946" y="2043682"/>
            <a:ext cx="6112048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данных по </a:t>
            </a:r>
            <a:r>
              <a:rPr lang="ru-RU" sz="2400" b="0" i="0" u="none" strike="noStrike" cap="none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(класс А);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дисплея;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можно получить на сервере через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Downlink</a:t>
            </a:r>
            <a:r>
              <a:rPr lang="ru-RU" sz="2400" b="0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батареи (2*ААА). Работа до нескольких лет;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Встроен USB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-C, по которому можно подключать внешние датчики;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Крепится на стену.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594" y="2043682"/>
            <a:ext cx="40386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778946" y="1539382"/>
            <a:ext cx="10721197" cy="514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lang="ru-RU" sz="2400" b="0" i="0" u="sng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Датчик температуры и влажности </a:t>
            </a:r>
            <a:r>
              <a:rPr lang="ru-RU" sz="2400" b="1" i="0" u="sng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 RAK7204</a:t>
            </a:r>
            <a:r>
              <a:rPr lang="ru-RU" sz="2400" b="0" i="0" u="sng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6500 руб. </a:t>
            </a:r>
            <a:endParaRPr sz="2400" b="0" i="0" u="sng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2700" b="0" i="0" u="none" strike="noStrike" cap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778946" y="2054206"/>
            <a:ext cx="5990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Отправка данных по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дисплея;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Данные можно получить на сервере через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LoRaWAN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Downlink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Наличие аккумулятора (3500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мАч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Работа до 3 лет от одного заряда;</a:t>
            </a:r>
            <a:endParaRPr sz="2400" b="0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Char char="−"/>
            </a:pP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Заряжается через </a:t>
            </a:r>
            <a:r>
              <a:rPr lang="ru-RU" sz="2400" b="0" i="0" u="none" strike="noStrike" cap="none" dirty="0" err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lang="ru-RU" sz="2400" b="0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-C.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46728" y="2065796"/>
            <a:ext cx="4133850" cy="40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7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Существующие аналоги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4ccb0cf8f_0_0"/>
          <p:cNvSpPr txBox="1"/>
          <p:nvPr/>
        </p:nvSpPr>
        <p:spPr>
          <a:xfrm>
            <a:off x="694821" y="2459329"/>
            <a:ext cx="599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134ccb0cf8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21" y="2459329"/>
            <a:ext cx="111061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34ccb0cf8f_0_0"/>
          <p:cNvSpPr txBox="1"/>
          <p:nvPr/>
        </p:nvSpPr>
        <p:spPr>
          <a:xfrm>
            <a:off x="778946" y="418671"/>
            <a:ext cx="11135686" cy="7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Font typeface="Times New Roman"/>
              <a:buNone/>
            </a:pPr>
            <a:r>
              <a:rPr lang="ru-RU" sz="360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</a:t>
            </a:r>
            <a:r>
              <a:rPr lang="ru-RU" sz="3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sung IT Academy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1401</Words>
  <Application>Microsoft Office PowerPoint</Application>
  <PresentationFormat>Широкоэкранный</PresentationFormat>
  <Paragraphs>151</Paragraphs>
  <Slides>32</Slides>
  <Notes>32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Arial</vt:lpstr>
      <vt:lpstr>Calibri</vt:lpstr>
      <vt:lpstr>Noto Sans Symbols</vt:lpstr>
      <vt:lpstr>Times New Roman</vt:lpstr>
      <vt:lpstr>Samsung IT Academy White</vt:lpstr>
      <vt:lpstr>Презентация PowerPoint</vt:lpstr>
      <vt:lpstr>Введение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работы программы, взаимодействующей с сервером</vt:lpstr>
      <vt:lpstr>Программа, взаимодействующая с сервером</vt:lpstr>
      <vt:lpstr>Презентация PowerPoint</vt:lpstr>
      <vt:lpstr>Программа, взаимодействующая с сервером</vt:lpstr>
      <vt:lpstr>Программа, взаимодействующая с сервером</vt:lpstr>
      <vt:lpstr>Программа, взаимодействующая с сервером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Lesovoy</dc:creator>
  <cp:lastModifiedBy>Lobanov Alex</cp:lastModifiedBy>
  <cp:revision>9</cp:revision>
  <dcterms:created xsi:type="dcterms:W3CDTF">2020-05-25T08:37:09Z</dcterms:created>
  <dcterms:modified xsi:type="dcterms:W3CDTF">2022-06-29T03:30:03Z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