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69" r:id="rId9"/>
    <p:sldId id="262" r:id="rId10"/>
    <p:sldId id="263" r:id="rId11"/>
    <p:sldId id="264" r:id="rId12"/>
    <p:sldId id="265" r:id="rId13"/>
    <p:sldId id="270" r:id="rId14"/>
    <p:sldId id="266" r:id="rId15"/>
    <p:sldId id="267" r:id="rId16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09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690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AA6EA-6390-4DBE-88F4-D3A2D7E24519}" type="datetimeFigureOut">
              <a:rPr lang="es-AR" smtClean="0"/>
              <a:t>09/11/2017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322B5-E32D-44CC-818D-CE776BF9CD59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AA6EA-6390-4DBE-88F4-D3A2D7E24519}" type="datetimeFigureOut">
              <a:rPr lang="es-AR" smtClean="0"/>
              <a:t>09/11/2017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322B5-E32D-44CC-818D-CE776BF9CD59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AA6EA-6390-4DBE-88F4-D3A2D7E24519}" type="datetimeFigureOut">
              <a:rPr lang="es-AR" smtClean="0"/>
              <a:t>09/11/2017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322B5-E32D-44CC-818D-CE776BF9CD59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AA6EA-6390-4DBE-88F4-D3A2D7E24519}" type="datetimeFigureOut">
              <a:rPr lang="es-AR" smtClean="0"/>
              <a:t>09/11/2017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322B5-E32D-44CC-818D-CE776BF9CD59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AA6EA-6390-4DBE-88F4-D3A2D7E24519}" type="datetimeFigureOut">
              <a:rPr lang="es-AR" smtClean="0"/>
              <a:t>09/11/2017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322B5-E32D-44CC-818D-CE776BF9CD59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AA6EA-6390-4DBE-88F4-D3A2D7E24519}" type="datetimeFigureOut">
              <a:rPr lang="es-AR" smtClean="0"/>
              <a:t>09/11/2017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322B5-E32D-44CC-818D-CE776BF9CD59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AA6EA-6390-4DBE-88F4-D3A2D7E24519}" type="datetimeFigureOut">
              <a:rPr lang="es-AR" smtClean="0"/>
              <a:t>09/11/2017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322B5-E32D-44CC-818D-CE776BF9CD59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AA6EA-6390-4DBE-88F4-D3A2D7E24519}" type="datetimeFigureOut">
              <a:rPr lang="es-AR" smtClean="0"/>
              <a:t>09/11/2017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322B5-E32D-44CC-818D-CE776BF9CD59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AA6EA-6390-4DBE-88F4-D3A2D7E24519}" type="datetimeFigureOut">
              <a:rPr lang="es-AR" smtClean="0"/>
              <a:t>09/11/2017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322B5-E32D-44CC-818D-CE776BF9CD59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AA6EA-6390-4DBE-88F4-D3A2D7E24519}" type="datetimeFigureOut">
              <a:rPr lang="es-AR" smtClean="0"/>
              <a:t>09/11/2017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322B5-E32D-44CC-818D-CE776BF9CD59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AA6EA-6390-4DBE-88F4-D3A2D7E24519}" type="datetimeFigureOut">
              <a:rPr lang="es-AR" smtClean="0"/>
              <a:t>09/11/2017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322B5-E32D-44CC-818D-CE776BF9CD59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AA6EA-6390-4DBE-88F4-D3A2D7E24519}" type="datetimeFigureOut">
              <a:rPr lang="es-AR" smtClean="0"/>
              <a:t>09/11/2017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322B5-E32D-44CC-818D-CE776BF9CD59}" type="slidenum">
              <a:rPr lang="es-AR" smtClean="0"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42910" y="428604"/>
            <a:ext cx="7772400" cy="1470025"/>
          </a:xfrm>
        </p:spPr>
        <p:txBody>
          <a:bodyPr/>
          <a:lstStyle/>
          <a:p>
            <a:r>
              <a:rPr lang="es-AR" b="1" dirty="0" smtClean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Sistema gestor de corrección de</a:t>
            </a:r>
            <a:br>
              <a:rPr lang="es-AR" b="1" dirty="0" smtClean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s-AR" b="1" dirty="0" err="1" smtClean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Tps</a:t>
            </a:r>
            <a:endParaRPr lang="es-AR" b="1" dirty="0">
              <a:solidFill>
                <a:srgbClr val="89090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57290" y="5286388"/>
            <a:ext cx="6400800" cy="1357322"/>
          </a:xfrm>
        </p:spPr>
        <p:txBody>
          <a:bodyPr>
            <a:normAutofit fontScale="92500" lnSpcReduction="20000"/>
          </a:bodyPr>
          <a:lstStyle/>
          <a:p>
            <a:r>
              <a:rPr lang="es-AR" sz="1800" u="sng" dirty="0" smtClean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Integrantes</a:t>
            </a:r>
          </a:p>
          <a:p>
            <a:r>
              <a:rPr lang="es-AR" sz="1800" dirty="0" err="1" smtClean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Rodriguez</a:t>
            </a:r>
            <a:r>
              <a:rPr lang="es-AR" sz="1800" dirty="0" smtClean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 Javier</a:t>
            </a:r>
          </a:p>
          <a:p>
            <a:r>
              <a:rPr lang="es-AR" sz="1800" dirty="0" smtClean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Saavedra </a:t>
            </a:r>
            <a:r>
              <a:rPr lang="es-AR" sz="1800" dirty="0" err="1" smtClean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Griott</a:t>
            </a:r>
            <a:r>
              <a:rPr lang="es-AR" sz="1800" dirty="0" smtClean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 Diego</a:t>
            </a:r>
          </a:p>
          <a:p>
            <a:r>
              <a:rPr lang="es-AR" sz="1800" dirty="0" err="1" smtClean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Vallejos</a:t>
            </a:r>
            <a:r>
              <a:rPr lang="es-AR" sz="1800" dirty="0" smtClean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 Laura</a:t>
            </a:r>
            <a:br>
              <a:rPr lang="es-AR" sz="1800" dirty="0" smtClean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s-AR" sz="1800" dirty="0" err="1" smtClean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Yone</a:t>
            </a:r>
            <a:r>
              <a:rPr lang="es-AR" sz="1800" dirty="0" smtClean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 Juan Ignacio</a:t>
            </a:r>
          </a:p>
        </p:txBody>
      </p:sp>
      <p:pic>
        <p:nvPicPr>
          <p:cNvPr id="4" name="3 Imagen" descr="logo_unl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7554" y="2071678"/>
            <a:ext cx="2447488" cy="271464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b="1" dirty="0" smtClean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Descripción del plan definido para el desarrollo del proyecto 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s-AR" sz="4000" dirty="0" smtClean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Programación orientada a objetos:</a:t>
            </a:r>
          </a:p>
          <a:p>
            <a:pPr lvl="0"/>
            <a:r>
              <a:rPr lang="es-AR" sz="4000" dirty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Análisis de Casos de </a:t>
            </a:r>
            <a:r>
              <a:rPr lang="es-AR" sz="4000" dirty="0" smtClean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uso</a:t>
            </a:r>
            <a:r>
              <a:rPr lang="es-AR" sz="4000" dirty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/>
            <a:r>
              <a:rPr lang="es-AR" sz="4000" dirty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Diagrama de Casos de </a:t>
            </a:r>
            <a:r>
              <a:rPr lang="es-AR" sz="4000" dirty="0" smtClean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uso.</a:t>
            </a:r>
            <a:endParaRPr lang="es-AR" sz="4000" dirty="0">
              <a:solidFill>
                <a:srgbClr val="890909"/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s-AR" sz="4000" dirty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Diagrama de </a:t>
            </a:r>
            <a:r>
              <a:rPr lang="es-AR" sz="4000" dirty="0" smtClean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Secuencias.</a:t>
            </a:r>
            <a:endParaRPr lang="es-AR" sz="4000" dirty="0">
              <a:solidFill>
                <a:srgbClr val="890909"/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s-AR" sz="4000" dirty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Escenario de Caso de </a:t>
            </a:r>
            <a:r>
              <a:rPr lang="es-AR" sz="4000" dirty="0" smtClean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uso</a:t>
            </a:r>
            <a:r>
              <a:rPr lang="es-AR" sz="4000" dirty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/>
            <a:r>
              <a:rPr lang="es-AR" sz="4000" dirty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Diagrama de </a:t>
            </a:r>
            <a:r>
              <a:rPr lang="es-AR" sz="4000" dirty="0" smtClean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Clases.</a:t>
            </a:r>
            <a:endParaRPr lang="es-AR" sz="4000" dirty="0">
              <a:solidFill>
                <a:srgbClr val="890909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s-A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smtClean="0">
                <a:solidFill>
                  <a:srgbClr val="89090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Reporte de avances</a:t>
            </a:r>
            <a:endParaRPr lang="es-A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>
                <a:solidFill>
                  <a:srgbClr val="89090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Maquetas</a:t>
            </a:r>
            <a:endParaRPr lang="es-AR" dirty="0">
              <a:solidFill>
                <a:srgbClr val="89090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AR" dirty="0"/>
          </a:p>
        </p:txBody>
      </p:sp>
      <p:pic>
        <p:nvPicPr>
          <p:cNvPr id="7" name="3 Imagen" descr="logo_unl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87624" cy="1246753"/>
          </a:xfrm>
          <a:prstGeom prst="rect">
            <a:avLst/>
          </a:prstGeom>
        </p:spPr>
      </p:pic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76672"/>
              </p:ext>
            </p:extLst>
          </p:nvPr>
        </p:nvGraphicFramePr>
        <p:xfrm>
          <a:off x="1043608" y="2708920"/>
          <a:ext cx="7056784" cy="295232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528392">
                  <a:extLst>
                    <a:ext uri="{9D8B030D-6E8A-4147-A177-3AD203B41FA5}">
                      <a16:colId xmlns:a16="http://schemas.microsoft.com/office/drawing/2014/main" val="3172985704"/>
                    </a:ext>
                  </a:extLst>
                </a:gridCol>
                <a:gridCol w="3528392">
                  <a:extLst>
                    <a:ext uri="{9D8B030D-6E8A-4147-A177-3AD203B41FA5}">
                      <a16:colId xmlns:a16="http://schemas.microsoft.com/office/drawing/2014/main" val="2227228739"/>
                    </a:ext>
                  </a:extLst>
                </a:gridCol>
              </a:tblGrid>
              <a:tr h="783834">
                <a:tc>
                  <a:txBody>
                    <a:bodyPr/>
                    <a:lstStyle/>
                    <a:p>
                      <a:r>
                        <a:rPr lang="es-AR" dirty="0" smtClean="0"/>
                        <a:t>Primera</a:t>
                      </a:r>
                      <a:r>
                        <a:rPr lang="es-AR" baseline="0" dirty="0" smtClean="0"/>
                        <a:t> Maqueta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Segunda Maqueta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954370"/>
                  </a:ext>
                </a:extLst>
              </a:tr>
              <a:tr h="2168494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60856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AR" sz="3600" dirty="0" smtClean="0">
                <a:solidFill>
                  <a:srgbClr val="89090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Descripción de la experiencia del proceso</a:t>
            </a:r>
            <a:endParaRPr lang="es-AR" sz="3600" dirty="0">
              <a:solidFill>
                <a:srgbClr val="89090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s-AR" dirty="0">
                <a:solidFill>
                  <a:srgbClr val="890909"/>
                </a:solidFill>
              </a:rPr>
              <a:t>Para nosotros fue una experiencia enriquecedora la cual nos permitió crecer y aprender a manejarnos en una experiencia más cercana a la realidad.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AR" dirty="0">
                <a:solidFill>
                  <a:srgbClr val="890909"/>
                </a:solidFill>
              </a:rPr>
              <a:t>Nos encontramos con un </a:t>
            </a:r>
            <a:r>
              <a:rPr lang="es-AR" dirty="0" smtClean="0">
                <a:solidFill>
                  <a:srgbClr val="890909"/>
                </a:solidFill>
              </a:rPr>
              <a:t>desafío diferente </a:t>
            </a:r>
            <a:r>
              <a:rPr lang="es-AR" dirty="0">
                <a:solidFill>
                  <a:srgbClr val="890909"/>
                </a:solidFill>
              </a:rPr>
              <a:t>al que </a:t>
            </a:r>
            <a:r>
              <a:rPr lang="es-AR" dirty="0" smtClean="0">
                <a:solidFill>
                  <a:srgbClr val="890909"/>
                </a:solidFill>
              </a:rPr>
              <a:t>estábamos </a:t>
            </a:r>
            <a:r>
              <a:rPr lang="es-AR" dirty="0">
                <a:solidFill>
                  <a:srgbClr val="890909"/>
                </a:solidFill>
              </a:rPr>
              <a:t>acostumbrados lejos de consignas claras y estructuradas, teniendo que </a:t>
            </a:r>
            <a:r>
              <a:rPr lang="es-AR" dirty="0" smtClean="0">
                <a:solidFill>
                  <a:srgbClr val="890909"/>
                </a:solidFill>
              </a:rPr>
              <a:t>analizar y consensuar entre todos </a:t>
            </a:r>
            <a:r>
              <a:rPr lang="es-AR" dirty="0">
                <a:solidFill>
                  <a:srgbClr val="890909"/>
                </a:solidFill>
              </a:rPr>
              <a:t>cuales sería  las opciones más </a:t>
            </a:r>
            <a:r>
              <a:rPr lang="es-AR" dirty="0" smtClean="0">
                <a:solidFill>
                  <a:srgbClr val="890909"/>
                </a:solidFill>
              </a:rPr>
              <a:t>optimas </a:t>
            </a:r>
            <a:r>
              <a:rPr lang="es-AR" dirty="0">
                <a:solidFill>
                  <a:srgbClr val="890909"/>
                </a:solidFill>
              </a:rPr>
              <a:t>y realistas para el desarrollo.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AR" dirty="0">
                <a:solidFill>
                  <a:srgbClr val="890909"/>
                </a:solidFill>
              </a:rPr>
              <a:t>En cuanto al cliente</a:t>
            </a:r>
            <a:r>
              <a:rPr lang="es-AR" dirty="0" smtClean="0">
                <a:solidFill>
                  <a:srgbClr val="890909"/>
                </a:solidFill>
              </a:rPr>
              <a:t>.................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AR" dirty="0" smtClean="0">
                <a:solidFill>
                  <a:srgbClr val="890909"/>
                </a:solidFill>
              </a:rPr>
              <a:t>Dificultades</a:t>
            </a:r>
            <a:endParaRPr lang="es-AR" dirty="0">
              <a:solidFill>
                <a:srgbClr val="890909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s-AR" dirty="0" smtClean="0">
                <a:solidFill>
                  <a:srgbClr val="890909"/>
                </a:solidFill>
              </a:rPr>
              <a:t>Organización de </a:t>
            </a:r>
            <a:r>
              <a:rPr lang="es-AR" dirty="0">
                <a:solidFill>
                  <a:srgbClr val="890909"/>
                </a:solidFill>
              </a:rPr>
              <a:t>nuestros tiempos. </a:t>
            </a:r>
            <a:r>
              <a:rPr lang="es-AR" dirty="0" smtClean="0">
                <a:solidFill>
                  <a:srgbClr val="890909"/>
                </a:solidFill>
              </a:rPr>
              <a:t>A </a:t>
            </a:r>
            <a:r>
              <a:rPr lang="es-AR" dirty="0">
                <a:solidFill>
                  <a:srgbClr val="890909"/>
                </a:solidFill>
              </a:rPr>
              <a:t>medida que nos fuimos adaptando como equipo esta dificultad fue resuelta.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s-AR" dirty="0">
                <a:solidFill>
                  <a:srgbClr val="890909"/>
                </a:solidFill>
              </a:rPr>
              <a:t>U</a:t>
            </a:r>
            <a:r>
              <a:rPr lang="es-AR" dirty="0" smtClean="0">
                <a:solidFill>
                  <a:srgbClr val="890909"/>
                </a:solidFill>
              </a:rPr>
              <a:t>tilización </a:t>
            </a:r>
            <a:r>
              <a:rPr lang="es-AR" dirty="0">
                <a:solidFill>
                  <a:srgbClr val="890909"/>
                </a:solidFill>
              </a:rPr>
              <a:t>de software y herramientas como </a:t>
            </a:r>
            <a:r>
              <a:rPr lang="es-AR" dirty="0" err="1">
                <a:solidFill>
                  <a:srgbClr val="890909"/>
                </a:solidFill>
              </a:rPr>
              <a:t>Kivy</a:t>
            </a:r>
            <a:r>
              <a:rPr lang="es-AR" dirty="0">
                <a:solidFill>
                  <a:srgbClr val="890909"/>
                </a:solidFill>
              </a:rPr>
              <a:t> con las cual no </a:t>
            </a:r>
            <a:r>
              <a:rPr lang="es-AR" dirty="0" smtClean="0">
                <a:solidFill>
                  <a:srgbClr val="890909"/>
                </a:solidFill>
              </a:rPr>
              <a:t>teníamos </a:t>
            </a:r>
            <a:r>
              <a:rPr lang="es-AR" dirty="0">
                <a:solidFill>
                  <a:srgbClr val="890909"/>
                </a:solidFill>
              </a:rPr>
              <a:t>experiencia previa por lo que tuvimos que aprender y adaptarnos a ella </a:t>
            </a:r>
            <a:r>
              <a:rPr lang="es-AR" dirty="0" smtClean="0">
                <a:solidFill>
                  <a:srgbClr val="890909"/>
                </a:solidFill>
              </a:rPr>
              <a:t>rápidamente.</a:t>
            </a:r>
            <a:endParaRPr lang="es-AR" dirty="0">
              <a:solidFill>
                <a:srgbClr val="890909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s-AR" dirty="0">
                <a:solidFill>
                  <a:srgbClr val="890909"/>
                </a:solidFill>
              </a:rPr>
              <a:t>Otras de las dificultades fue la adaptación y el entendimiento de las ideas de cliente a un proyecto real. </a:t>
            </a:r>
          </a:p>
        </p:txBody>
      </p:sp>
      <p:pic>
        <p:nvPicPr>
          <p:cNvPr id="6" name="3 Imagen" descr="logo_unl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87624" cy="124675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4000" dirty="0">
                <a:solidFill>
                  <a:srgbClr val="89090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Estado actual del proyecto</a:t>
            </a:r>
            <a:endParaRPr lang="es-AR" sz="4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s-AR" dirty="0">
                <a:solidFill>
                  <a:srgbClr val="890909"/>
                </a:solidFill>
              </a:rPr>
              <a:t>F</a:t>
            </a:r>
            <a:r>
              <a:rPr lang="es-AR" dirty="0" smtClean="0">
                <a:solidFill>
                  <a:srgbClr val="890909"/>
                </a:solidFill>
              </a:rPr>
              <a:t>uncionalidades </a:t>
            </a:r>
            <a:r>
              <a:rPr lang="es-AR" dirty="0">
                <a:solidFill>
                  <a:srgbClr val="890909"/>
                </a:solidFill>
              </a:rPr>
              <a:t>implementadas </a:t>
            </a:r>
            <a:r>
              <a:rPr lang="es-AR" dirty="0" smtClean="0">
                <a:solidFill>
                  <a:srgbClr val="890909"/>
                </a:solidFill>
              </a:rPr>
              <a:t>en la interfaz del prototipo:</a:t>
            </a:r>
            <a:endParaRPr lang="es-AR" dirty="0">
              <a:solidFill>
                <a:srgbClr val="890909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s-AR" dirty="0">
                <a:solidFill>
                  <a:srgbClr val="890909"/>
                </a:solidFill>
              </a:rPr>
              <a:t>El </a:t>
            </a:r>
            <a:r>
              <a:rPr lang="es-AR" dirty="0" smtClean="0">
                <a:solidFill>
                  <a:srgbClr val="890909"/>
                </a:solidFill>
              </a:rPr>
              <a:t>Login</a:t>
            </a:r>
            <a:r>
              <a:rPr lang="es-AR" dirty="0" smtClean="0">
                <a:solidFill>
                  <a:srgbClr val="890909"/>
                </a:solidFill>
              </a:rPr>
              <a:t> </a:t>
            </a:r>
            <a:r>
              <a:rPr lang="es-AR" dirty="0">
                <a:solidFill>
                  <a:srgbClr val="890909"/>
                </a:solidFill>
              </a:rPr>
              <a:t>y comprobación de usuario tanto del rol administrador como del rol docente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AR" dirty="0">
                <a:solidFill>
                  <a:srgbClr val="890909"/>
                </a:solidFill>
              </a:rPr>
              <a:t>Las peticiones de acceso por parte de los docentes hacia los </a:t>
            </a:r>
            <a:r>
              <a:rPr lang="es-AR" dirty="0" smtClean="0">
                <a:solidFill>
                  <a:srgbClr val="890909"/>
                </a:solidFill>
              </a:rPr>
              <a:t>administradores</a:t>
            </a:r>
            <a:endParaRPr lang="es-AR" dirty="0">
              <a:solidFill>
                <a:srgbClr val="890909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s-AR" dirty="0" smtClean="0">
                <a:solidFill>
                  <a:srgbClr val="890909"/>
                </a:solidFill>
              </a:rPr>
              <a:t>Creación de </a:t>
            </a:r>
            <a:r>
              <a:rPr lang="es-AR" dirty="0">
                <a:solidFill>
                  <a:srgbClr val="890909"/>
                </a:solidFill>
              </a:rPr>
              <a:t>trabajos </a:t>
            </a:r>
            <a:r>
              <a:rPr lang="es-AR" dirty="0" smtClean="0">
                <a:solidFill>
                  <a:srgbClr val="890909"/>
                </a:solidFill>
              </a:rPr>
              <a:t>prácticos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AR" dirty="0" smtClean="0">
                <a:solidFill>
                  <a:srgbClr val="890909"/>
                </a:solidFill>
              </a:rPr>
              <a:t>Asignación de consignas y respuesta a los trabajos prácticos indicando respuestas verdaderas y falsas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AR" dirty="0" smtClean="0">
                <a:solidFill>
                  <a:srgbClr val="890909"/>
                </a:solidFill>
              </a:rPr>
              <a:t>La resolución </a:t>
            </a:r>
            <a:r>
              <a:rPr lang="es-AR" dirty="0">
                <a:solidFill>
                  <a:srgbClr val="890909"/>
                </a:solidFill>
              </a:rPr>
              <a:t>por parte del alumno de </a:t>
            </a:r>
            <a:r>
              <a:rPr lang="es-AR" dirty="0" smtClean="0">
                <a:solidFill>
                  <a:srgbClr val="890909"/>
                </a:solidFill>
              </a:rPr>
              <a:t>estos </a:t>
            </a:r>
            <a:r>
              <a:rPr lang="es-AR" dirty="0">
                <a:solidFill>
                  <a:srgbClr val="890909"/>
                </a:solidFill>
              </a:rPr>
              <a:t>trabajos </a:t>
            </a:r>
            <a:r>
              <a:rPr lang="es-AR" dirty="0" smtClean="0">
                <a:solidFill>
                  <a:srgbClr val="890909"/>
                </a:solidFill>
              </a:rPr>
              <a:t>prácticos</a:t>
            </a:r>
          </a:p>
          <a:p>
            <a:pPr marL="0" indent="0">
              <a:buNone/>
            </a:pPr>
            <a:r>
              <a:rPr lang="es-AR" dirty="0" smtClean="0">
                <a:solidFill>
                  <a:srgbClr val="890909"/>
                </a:solidFill>
              </a:rPr>
              <a:t>Fuera de la interfaz tenemos implementadas: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AR" dirty="0" smtClean="0">
                <a:solidFill>
                  <a:srgbClr val="890909"/>
                </a:solidFill>
              </a:rPr>
              <a:t>Todas las funcionalidades de búsqueda necesarias para el sistema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AR" dirty="0" smtClean="0">
                <a:solidFill>
                  <a:srgbClr val="890909"/>
                </a:solidFill>
              </a:rPr>
              <a:t>Listas de peticiones a registrar para los administradores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AR" dirty="0" smtClean="0">
                <a:solidFill>
                  <a:srgbClr val="890909"/>
                </a:solidFill>
              </a:rPr>
              <a:t>Corrección y comprobación de las respuestas seleccionadas por los alumnos</a:t>
            </a:r>
          </a:p>
          <a:p>
            <a:pPr marL="0" indent="0">
              <a:buNone/>
            </a:pPr>
            <a:endParaRPr lang="es-AR" dirty="0">
              <a:solidFill>
                <a:srgbClr val="890909"/>
              </a:solidFill>
            </a:endParaRPr>
          </a:p>
        </p:txBody>
      </p:sp>
      <p:pic>
        <p:nvPicPr>
          <p:cNvPr id="4" name="3 Imagen" descr="logo_unl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87624" cy="1246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1095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4000" dirty="0" smtClean="0">
                <a:solidFill>
                  <a:srgbClr val="89090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Estado actual del proyecto</a:t>
            </a:r>
            <a:endParaRPr lang="es-AR" sz="4000" dirty="0">
              <a:solidFill>
                <a:srgbClr val="89090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3 Marcador de contenido" descr="los-hombres-de-negocios-globales-remiten-flechas-del-progreso-17977511.jpg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r="9375"/>
          <a:stretch/>
        </p:blipFill>
        <p:spPr>
          <a:xfrm>
            <a:off x="755576" y="1618425"/>
            <a:ext cx="2016223" cy="2082373"/>
          </a:xfrm>
        </p:spPr>
      </p:pic>
      <p:sp>
        <p:nvSpPr>
          <p:cNvPr id="6" name="Marcador de contenido 5"/>
          <p:cNvSpPr>
            <a:spLocks noGrp="1"/>
          </p:cNvSpPr>
          <p:nvPr>
            <p:ph sz="half" idx="2"/>
          </p:nvPr>
        </p:nvSpPr>
        <p:spPr>
          <a:xfrm>
            <a:off x="457200" y="1600200"/>
            <a:ext cx="8229600" cy="4709120"/>
          </a:xfrm>
        </p:spPr>
        <p:txBody>
          <a:bodyPr>
            <a:normAutofit fontScale="92500"/>
          </a:bodyPr>
          <a:lstStyle/>
          <a:p>
            <a:pPr marL="2286000" lvl="5" indent="0">
              <a:buNone/>
            </a:pPr>
            <a:r>
              <a:rPr lang="es-AR" sz="3000" dirty="0">
                <a:solidFill>
                  <a:srgbClr val="89090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Futuros pasos</a:t>
            </a:r>
            <a:endParaRPr lang="es-AR" sz="3000" dirty="0" smtClean="0">
              <a:solidFill>
                <a:srgbClr val="890909"/>
              </a:solidFill>
            </a:endParaRPr>
          </a:p>
          <a:p>
            <a:pPr lvl="5">
              <a:buFont typeface="Wingdings" panose="05000000000000000000" pitchFamily="2" charset="2"/>
              <a:buChar char="Ø"/>
            </a:pPr>
            <a:r>
              <a:rPr lang="es-AR" sz="2400" dirty="0" smtClean="0">
                <a:solidFill>
                  <a:srgbClr val="890909"/>
                </a:solidFill>
              </a:rPr>
              <a:t>Mejorar la búsqueda </a:t>
            </a:r>
            <a:r>
              <a:rPr lang="es-AR" sz="2400" dirty="0">
                <a:solidFill>
                  <a:srgbClr val="890909"/>
                </a:solidFill>
              </a:rPr>
              <a:t>y filtrado de información para poder </a:t>
            </a:r>
            <a:r>
              <a:rPr lang="es-AR" sz="2400" dirty="0" smtClean="0">
                <a:solidFill>
                  <a:srgbClr val="890909"/>
                </a:solidFill>
              </a:rPr>
              <a:t>encontrar </a:t>
            </a:r>
            <a:r>
              <a:rPr lang="es-AR" sz="2400" dirty="0">
                <a:solidFill>
                  <a:srgbClr val="890909"/>
                </a:solidFill>
              </a:rPr>
              <a:t>con mayor facilidad los trabajos </a:t>
            </a:r>
            <a:r>
              <a:rPr lang="es-AR" sz="2400" dirty="0" smtClean="0">
                <a:solidFill>
                  <a:srgbClr val="890909"/>
                </a:solidFill>
              </a:rPr>
              <a:t>prácticos </a:t>
            </a:r>
            <a:r>
              <a:rPr lang="es-AR" sz="2400" dirty="0">
                <a:solidFill>
                  <a:srgbClr val="890909"/>
                </a:solidFill>
              </a:rPr>
              <a:t>en </a:t>
            </a:r>
            <a:r>
              <a:rPr lang="es-AR" sz="2400" dirty="0" smtClean="0">
                <a:solidFill>
                  <a:srgbClr val="890909"/>
                </a:solidFill>
              </a:rPr>
              <a:t>el </a:t>
            </a:r>
            <a:r>
              <a:rPr lang="es-AR" sz="2400" dirty="0">
                <a:solidFill>
                  <a:srgbClr val="890909"/>
                </a:solidFill>
              </a:rPr>
              <a:t>sistema </a:t>
            </a:r>
            <a:endParaRPr lang="es-AR" sz="2400" dirty="0" smtClean="0">
              <a:solidFill>
                <a:srgbClr val="890909"/>
              </a:solidFill>
            </a:endParaRPr>
          </a:p>
          <a:p>
            <a:pPr lvl="5">
              <a:buFont typeface="Wingdings" panose="05000000000000000000" pitchFamily="2" charset="2"/>
              <a:buChar char="Ø"/>
            </a:pPr>
            <a:r>
              <a:rPr lang="es-AR" sz="2400" dirty="0" smtClean="0">
                <a:solidFill>
                  <a:srgbClr val="890909"/>
                </a:solidFill>
              </a:rPr>
              <a:t>Mejora y re estructuración del </a:t>
            </a:r>
            <a:r>
              <a:rPr lang="es-AR" sz="2400" dirty="0">
                <a:solidFill>
                  <a:srgbClr val="890909"/>
                </a:solidFill>
              </a:rPr>
              <a:t>diseño de la </a:t>
            </a:r>
            <a:r>
              <a:rPr lang="es-AR" sz="2400" dirty="0" smtClean="0">
                <a:solidFill>
                  <a:srgbClr val="890909"/>
                </a:solidFill>
              </a:rPr>
              <a:t>interfaz, fuentes, botones.</a:t>
            </a:r>
            <a:endParaRPr lang="es-AR" sz="2400" dirty="0">
              <a:solidFill>
                <a:srgbClr val="890909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s-AR" sz="2400" dirty="0" smtClean="0">
                <a:solidFill>
                  <a:srgbClr val="890909"/>
                </a:solidFill>
              </a:rPr>
              <a:t>Permitir al docente elegir más de una respuesta como correcta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AR" sz="2400" dirty="0" smtClean="0">
                <a:solidFill>
                  <a:srgbClr val="890909"/>
                </a:solidFill>
              </a:rPr>
              <a:t>Integración del sistema y del servidor </a:t>
            </a:r>
            <a:r>
              <a:rPr lang="es-AR" sz="2400" dirty="0">
                <a:solidFill>
                  <a:srgbClr val="890909"/>
                </a:solidFill>
              </a:rPr>
              <a:t>ya implementado por separado.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AR" sz="2400" dirty="0">
                <a:solidFill>
                  <a:srgbClr val="890909"/>
                </a:solidFill>
              </a:rPr>
              <a:t>Generar una devolución amigable para los alumnos que hallan resuelto los trabajos prácticos.</a:t>
            </a:r>
          </a:p>
          <a:p>
            <a:endParaRPr lang="es-AR" dirty="0"/>
          </a:p>
        </p:txBody>
      </p:sp>
      <p:pic>
        <p:nvPicPr>
          <p:cNvPr id="7" name="3 Imagen" descr="logo_unl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87624" cy="124675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42910" y="428604"/>
            <a:ext cx="7772400" cy="1470025"/>
          </a:xfrm>
        </p:spPr>
        <p:txBody>
          <a:bodyPr/>
          <a:lstStyle/>
          <a:p>
            <a:r>
              <a:rPr lang="es-AR" b="1" dirty="0" smtClean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Sistema gestor de corrección de</a:t>
            </a:r>
            <a:br>
              <a:rPr lang="es-AR" b="1" dirty="0" smtClean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s-AR" b="1" dirty="0" err="1" smtClean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Tps</a:t>
            </a:r>
            <a:endParaRPr lang="es-AR" b="1" dirty="0">
              <a:solidFill>
                <a:srgbClr val="89090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57290" y="5286388"/>
            <a:ext cx="6400800" cy="1357322"/>
          </a:xfrm>
        </p:spPr>
        <p:txBody>
          <a:bodyPr>
            <a:normAutofit fontScale="92500" lnSpcReduction="20000"/>
          </a:bodyPr>
          <a:lstStyle/>
          <a:p>
            <a:r>
              <a:rPr lang="es-AR" sz="1800" u="sng" dirty="0" smtClean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Integrantes</a:t>
            </a:r>
          </a:p>
          <a:p>
            <a:r>
              <a:rPr lang="es-AR" sz="1800" dirty="0" err="1" smtClean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Rodriguez</a:t>
            </a:r>
            <a:r>
              <a:rPr lang="es-AR" sz="1800" dirty="0" smtClean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 Javier</a:t>
            </a:r>
          </a:p>
          <a:p>
            <a:r>
              <a:rPr lang="es-AR" sz="1800" dirty="0" smtClean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Saavedra </a:t>
            </a:r>
            <a:r>
              <a:rPr lang="es-AR" sz="1800" dirty="0" err="1" smtClean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Griott</a:t>
            </a:r>
            <a:r>
              <a:rPr lang="es-AR" sz="1800" dirty="0" smtClean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 Diego</a:t>
            </a:r>
          </a:p>
          <a:p>
            <a:r>
              <a:rPr lang="es-AR" sz="1800" dirty="0" err="1" smtClean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Vallejos</a:t>
            </a:r>
            <a:r>
              <a:rPr lang="es-AR" sz="1800" dirty="0" smtClean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 Laura</a:t>
            </a:r>
            <a:br>
              <a:rPr lang="es-AR" sz="1800" dirty="0" smtClean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s-AR" sz="1800" dirty="0" err="1" smtClean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Yone</a:t>
            </a:r>
            <a:r>
              <a:rPr lang="es-AR" sz="1800" dirty="0" smtClean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 Juan Ignacio</a:t>
            </a:r>
          </a:p>
        </p:txBody>
      </p:sp>
      <p:pic>
        <p:nvPicPr>
          <p:cNvPr id="4" name="3 Imagen" descr="logo_unl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7554" y="2071678"/>
            <a:ext cx="2447488" cy="271464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AR" b="1" dirty="0" smtClean="0">
                <a:solidFill>
                  <a:srgbClr val="89090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s-AR" dirty="0" smtClean="0">
                <a:solidFill>
                  <a:srgbClr val="89090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Índice</a:t>
            </a:r>
            <a:endParaRPr lang="es-AR" dirty="0">
              <a:solidFill>
                <a:srgbClr val="89090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s-AR" sz="2200" dirty="0" smtClean="0">
              <a:solidFill>
                <a:srgbClr val="89090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s-AR" sz="2200" dirty="0" smtClean="0">
                <a:solidFill>
                  <a:srgbClr val="89090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Definición </a:t>
            </a:r>
            <a:r>
              <a:rPr lang="es-AR" sz="2200" dirty="0" smtClean="0">
                <a:solidFill>
                  <a:srgbClr val="89090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 proyecto (alcances, objetivos, usos, etc.)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AR" sz="2200" dirty="0" smtClean="0">
                <a:solidFill>
                  <a:srgbClr val="89090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Requisitos </a:t>
            </a:r>
            <a:r>
              <a:rPr lang="es-AR" sz="2200" dirty="0" smtClean="0">
                <a:solidFill>
                  <a:srgbClr val="89090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(clasificados por tipo)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AR" sz="2200" dirty="0" smtClean="0">
                <a:solidFill>
                  <a:srgbClr val="89090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Descripción del plan definido para el desarrollo del proyecto (</a:t>
            </a:r>
            <a:r>
              <a:rPr lang="es-AR" sz="2200" dirty="0" err="1" smtClean="0">
                <a:solidFill>
                  <a:srgbClr val="89090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MCVs</a:t>
            </a:r>
            <a:r>
              <a:rPr lang="es-AR" sz="2200" dirty="0" smtClean="0">
                <a:solidFill>
                  <a:srgbClr val="89090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utilizar, herramientas, Diseño, etc.)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AR" sz="2200" dirty="0" smtClean="0">
                <a:solidFill>
                  <a:srgbClr val="89090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Reporte de Avances (presentación de maquetas, prototipos, etc.)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AR" sz="2200" dirty="0" smtClean="0">
                <a:solidFill>
                  <a:srgbClr val="89090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Descripción de la experiencia del proceso (</a:t>
            </a:r>
            <a:r>
              <a:rPr lang="es-AR" sz="2200" dirty="0">
                <a:solidFill>
                  <a:srgbClr val="89090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dificultades identificadas, etc.)</a:t>
            </a:r>
            <a:r>
              <a:rPr lang="es-AR" sz="2200" dirty="0" smtClean="0">
                <a:solidFill>
                  <a:srgbClr val="89090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AR" sz="2200" dirty="0" smtClean="0">
                <a:solidFill>
                  <a:srgbClr val="89090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Futuros pasos (estado actual del proyecto y futuras tareas a realizar)</a:t>
            </a:r>
          </a:p>
          <a:p>
            <a:endParaRPr lang="es-AR" dirty="0"/>
          </a:p>
        </p:txBody>
      </p:sp>
      <p:pic>
        <p:nvPicPr>
          <p:cNvPr id="4" name="3 Imagen" descr="logo_unl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87624" cy="124675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smtClean="0">
                <a:solidFill>
                  <a:srgbClr val="89090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Definición del proyecto</a:t>
            </a:r>
            <a:endParaRPr lang="es-A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AR" sz="280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 y Alcance:</a:t>
            </a:r>
          </a:p>
          <a:p>
            <a:endParaRPr lang="es-AR" sz="2800" dirty="0" smtClean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s-AR" sz="220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sistema será utilizado </a:t>
            </a:r>
            <a:r>
              <a:rPr lang="es-AR" sz="22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tanto por alumnos como por </a:t>
            </a:r>
            <a:r>
              <a:rPr lang="es-AR" sz="220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profesores.</a:t>
            </a:r>
            <a:endParaRPr lang="es-AR" sz="22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s-AR" sz="22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 profesores tendrán </a:t>
            </a:r>
            <a:r>
              <a:rPr lang="es-AR" sz="220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lang="es-AR" sz="22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posibilidad de crear trabajos prácticos, </a:t>
            </a:r>
            <a:r>
              <a:rPr lang="es-AR" sz="220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asignar consignas </a:t>
            </a:r>
            <a:r>
              <a:rPr lang="es-AR" sz="22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indicar cuales respuestas son las verdades y cuales </a:t>
            </a:r>
            <a:r>
              <a:rPr lang="es-AR" sz="220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son falsas</a:t>
            </a:r>
            <a:r>
              <a:rPr lang="es-AR" sz="22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AR" sz="22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 alumnos podrán evaluar sus conocimientos contestando estos trabajos </a:t>
            </a:r>
            <a:r>
              <a:rPr lang="es-AR" sz="220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prácticos validando </a:t>
            </a:r>
            <a:r>
              <a:rPr lang="es-AR" sz="22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sus respuestas con las indicadas como verdaderas por los profesores.</a:t>
            </a:r>
          </a:p>
          <a:p>
            <a:endParaRPr lang="es-A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3 Imagen" descr="logo_unl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87624" cy="124675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 smtClean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Requisitos</a:t>
            </a:r>
            <a:endParaRPr lang="es-AR" b="1" dirty="0">
              <a:solidFill>
                <a:srgbClr val="89090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s-AR" sz="2400" u="sng" dirty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Requisitos del Software</a:t>
            </a:r>
            <a:r>
              <a:rPr lang="es-AR" sz="2400" u="sng" dirty="0" smtClean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es-AR" sz="2400" dirty="0">
              <a:solidFill>
                <a:srgbClr val="890909"/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s-AR" sz="2400" dirty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Registración de docentes y administradores en el </a:t>
            </a:r>
            <a:r>
              <a:rPr lang="es-AR" sz="2400" dirty="0" smtClean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sistema.</a:t>
            </a:r>
            <a:endParaRPr lang="es-AR" sz="2400" dirty="0">
              <a:solidFill>
                <a:srgbClr val="890909"/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s-AR" sz="2400" dirty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Autentificación de docentes y administradores en el </a:t>
            </a:r>
            <a:r>
              <a:rPr lang="es-AR" sz="2400" dirty="0" smtClean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sistema.</a:t>
            </a:r>
            <a:endParaRPr lang="es-AR" sz="2400" dirty="0">
              <a:solidFill>
                <a:srgbClr val="890909"/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s-AR" sz="2400" dirty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Incorporación de acceso como invitado (alumno</a:t>
            </a:r>
            <a:r>
              <a:rPr lang="es-AR" sz="2400" dirty="0" smtClean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).</a:t>
            </a:r>
            <a:endParaRPr lang="es-AR" sz="2400" dirty="0">
              <a:solidFill>
                <a:srgbClr val="890909"/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s-AR" sz="2400" dirty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Creación de trabajos </a:t>
            </a:r>
            <a:r>
              <a:rPr lang="es-AR" sz="2400" dirty="0" smtClean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prácticos.</a:t>
            </a:r>
          </a:p>
          <a:p>
            <a:r>
              <a:rPr lang="es-AR" sz="2400" dirty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Creación de consignas y respuestas verdaderas y falsas de los trabajos </a:t>
            </a:r>
            <a:r>
              <a:rPr lang="es-AR" sz="2400" dirty="0" smtClean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prácticos.</a:t>
            </a:r>
            <a:endParaRPr lang="es-AR" sz="2400" dirty="0">
              <a:solidFill>
                <a:srgbClr val="890909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s-AR" sz="2400" dirty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Acceso a lista de trabajos prácticos anteriores realizados por los </a:t>
            </a:r>
            <a:r>
              <a:rPr lang="es-AR" sz="2400" dirty="0" smtClean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docente.</a:t>
            </a:r>
            <a:endParaRPr lang="es-AR" sz="2400" dirty="0">
              <a:solidFill>
                <a:srgbClr val="890909"/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s-AR" sz="2400" dirty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Acceso para invitados a los trabajos prácticos a resolver.</a:t>
            </a:r>
          </a:p>
          <a:p>
            <a:endParaRPr lang="es-AR" dirty="0">
              <a:solidFill>
                <a:srgbClr val="890909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 smtClean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Requisitos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s-AR" sz="5000" u="sng" dirty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Requisitos de usuario</a:t>
            </a:r>
            <a:r>
              <a:rPr lang="es-AR" sz="5000" u="sng" dirty="0" smtClean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s-AR" sz="5000" dirty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lvl="0"/>
            <a:r>
              <a:rPr lang="es-AR" sz="5000" dirty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El usuario podrá realizar peticiones de acceso al sistema </a:t>
            </a:r>
          </a:p>
          <a:p>
            <a:pPr lvl="0"/>
            <a:r>
              <a:rPr lang="es-AR" sz="5000" dirty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El usuario(docente) podrá crear trabajos prácticos a resolver</a:t>
            </a:r>
          </a:p>
          <a:p>
            <a:pPr lvl="0"/>
            <a:r>
              <a:rPr lang="es-AR" sz="5000" dirty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El usuario(docente) podrá suministrarle a esos trabajos prácticos consignas y respuestas pertinentes</a:t>
            </a:r>
          </a:p>
          <a:p>
            <a:pPr lvl="0"/>
            <a:r>
              <a:rPr lang="es-AR" sz="5000" dirty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El usuario(docente) podrá indicar si esas respuestas son verdaderas o falsas </a:t>
            </a:r>
          </a:p>
          <a:p>
            <a:pPr lvl="0"/>
            <a:r>
              <a:rPr lang="es-AR" sz="5000" dirty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El usuario(docente) podrá indicar a que carrera y materia pertenece el trabajo practico </a:t>
            </a:r>
          </a:p>
          <a:p>
            <a:pPr lvl="0"/>
            <a:r>
              <a:rPr lang="es-AR" sz="5000" dirty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El usuario(administrador) podrá registrar peticiones de acceso al sistema</a:t>
            </a:r>
          </a:p>
          <a:p>
            <a:pPr lvl="0"/>
            <a:r>
              <a:rPr lang="es-AR" sz="5000" dirty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El usuario(administrador) podrá modificar y eliminar los usuarios de tipo docentes del sistema</a:t>
            </a:r>
          </a:p>
          <a:p>
            <a:pPr lvl="0"/>
            <a:r>
              <a:rPr lang="es-AR" sz="5000" dirty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El alumno podrá buscar el trabajo práctico indicado por el docente.</a:t>
            </a:r>
          </a:p>
          <a:p>
            <a:pPr lvl="0"/>
            <a:r>
              <a:rPr lang="es-AR" sz="5000" dirty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El  alumno podrá responder el trabajo práctico.</a:t>
            </a:r>
          </a:p>
          <a:p>
            <a:pPr lvl="0"/>
            <a:r>
              <a:rPr lang="es-AR" sz="5000" dirty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El alumno deberá visualizar cuales respuestas fueron las correctas y cuales incorrectas.</a:t>
            </a:r>
          </a:p>
          <a:p>
            <a:endParaRPr lang="es-A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 smtClean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Requisitos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s-AR" u="sng" dirty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Requisitos Funcionales</a:t>
            </a:r>
            <a:r>
              <a:rPr lang="es-AR" u="sng" dirty="0" smtClean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s-AR" dirty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lvl="0"/>
            <a:r>
              <a:rPr lang="es-AR" dirty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Proceso de control de las respuestas suministradas tanto por el docente como por el </a:t>
            </a:r>
            <a:r>
              <a:rPr lang="es-AR" dirty="0" smtClean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alumno</a:t>
            </a:r>
            <a:endParaRPr lang="es-AR" dirty="0">
              <a:solidFill>
                <a:srgbClr val="890909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s-AR" u="sng" dirty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Requisitos no Funcionales</a:t>
            </a:r>
            <a:r>
              <a:rPr lang="es-AR" u="sng" dirty="0" smtClean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s-AR" dirty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lvl="0"/>
            <a:r>
              <a:rPr lang="es-AR" dirty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El docente no participará en el proceso de corrección de los trabajos prácticos</a:t>
            </a:r>
          </a:p>
          <a:p>
            <a:pPr lvl="0"/>
            <a:r>
              <a:rPr lang="es-AR" dirty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El sistema deberá restringir el acceso a la respuestas por medio de validaciones de usuario</a:t>
            </a:r>
          </a:p>
          <a:p>
            <a:endParaRPr lang="es-A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smtClean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Descripción del plan definido para el desarrollo del proyecto </a:t>
            </a:r>
            <a:endParaRPr lang="es-AR" dirty="0">
              <a:solidFill>
                <a:srgbClr val="89090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s-AR" dirty="0" smtClean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Modelo de ciclo de vida elegido: Prototipado evolutivo.</a:t>
            </a:r>
            <a:endParaRPr lang="es-AR" dirty="0">
              <a:solidFill>
                <a:srgbClr val="89090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604" y="2786058"/>
            <a:ext cx="5863746" cy="357212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AR" sz="3200" dirty="0">
                <a:solidFill>
                  <a:srgbClr val="89090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Descripción del plan definido para el desarrollo del proyecto </a:t>
            </a:r>
            <a:endParaRPr lang="es-A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endParaRPr lang="es-AR" sz="2200" dirty="0" smtClean="0">
              <a:solidFill>
                <a:srgbClr val="89090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es-AR" sz="2200" dirty="0">
                <a:solidFill>
                  <a:srgbClr val="89090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AR" sz="2200" dirty="0" smtClean="0">
                <a:solidFill>
                  <a:srgbClr val="89090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legimos el Ciclo de Vida Prototipado debido a que en un comienzo no conocíamos con exactitud como desarrollar nuestro sistema. 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s-AR" sz="2200" dirty="0" smtClean="0">
                <a:solidFill>
                  <a:srgbClr val="89090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 prototipos junto con las maquetas nos permitieron crear un producto parcial y provisional.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s-AR" sz="2200" dirty="0" smtClean="0">
                <a:solidFill>
                  <a:srgbClr val="89090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 </a:t>
            </a:r>
            <a:r>
              <a:rPr lang="es-AR" sz="2200" dirty="0">
                <a:solidFill>
                  <a:srgbClr val="89090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evaluación y desarrollo </a:t>
            </a:r>
            <a:r>
              <a:rPr lang="es-AR" sz="2200" dirty="0" smtClean="0">
                <a:solidFill>
                  <a:srgbClr val="89090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nos permitieron la definición de </a:t>
            </a:r>
            <a:r>
              <a:rPr lang="es-AR" sz="2200" dirty="0">
                <a:solidFill>
                  <a:srgbClr val="89090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especificaciones más complejas y seguras para el </a:t>
            </a:r>
            <a:r>
              <a:rPr lang="es-AR" sz="2200" u="sng" dirty="0">
                <a:solidFill>
                  <a:srgbClr val="89090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producto definitivo</a:t>
            </a:r>
            <a:r>
              <a:rPr lang="es-AR" sz="2200" dirty="0">
                <a:solidFill>
                  <a:srgbClr val="89090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s-AR" b="1" dirty="0">
                <a:solidFill>
                  <a:schemeClr val="accent2">
                    <a:lumMod val="75000"/>
                  </a:schemeClr>
                </a:solidFill>
              </a:rPr>
              <a:t> </a:t>
            </a:r>
            <a:endParaRPr lang="es-AR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s-AR" dirty="0"/>
          </a:p>
        </p:txBody>
      </p:sp>
      <p:pic>
        <p:nvPicPr>
          <p:cNvPr id="4" name="3 Imagen" descr="logo_unl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87624" cy="1246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471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AR" sz="3200" dirty="0" smtClean="0">
                <a:solidFill>
                  <a:srgbClr val="89090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Descripción del plan definido para el desarrollo del proyecto </a:t>
            </a:r>
            <a:endParaRPr lang="es-A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s-AR" sz="2200" dirty="0" smtClean="0">
              <a:solidFill>
                <a:srgbClr val="89090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s-AR" sz="2200" dirty="0" smtClean="0">
                <a:solidFill>
                  <a:srgbClr val="89090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Herramientas: </a:t>
            </a:r>
            <a:r>
              <a:rPr lang="es-AR" sz="2200" dirty="0" smtClean="0">
                <a:solidFill>
                  <a:srgbClr val="89090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la creación de nuestro sistema fueron utilizadas las siguientes herramientas: </a:t>
            </a:r>
          </a:p>
          <a:p>
            <a:pPr>
              <a:buNone/>
            </a:pPr>
            <a:endParaRPr lang="es-AR" sz="2200" dirty="0" smtClean="0">
              <a:solidFill>
                <a:srgbClr val="89090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s-AR" sz="2200" dirty="0" err="1">
                <a:solidFill>
                  <a:srgbClr val="89090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r>
              <a:rPr lang="es-AR" sz="2200" dirty="0">
                <a:solidFill>
                  <a:srgbClr val="89090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2200" dirty="0" smtClean="0">
                <a:solidFill>
                  <a:srgbClr val="89090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2.7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AR" sz="2200" dirty="0" err="1">
                <a:solidFill>
                  <a:srgbClr val="89090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MySQL</a:t>
            </a:r>
            <a:r>
              <a:rPr lang="es-AR" sz="2200" dirty="0">
                <a:solidFill>
                  <a:srgbClr val="89090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v5.5 </a:t>
            </a:r>
            <a:endParaRPr lang="es-AR" sz="2200" dirty="0" smtClean="0">
              <a:solidFill>
                <a:srgbClr val="89090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s-AR" sz="2200" dirty="0" err="1" smtClean="0">
                <a:solidFill>
                  <a:srgbClr val="89090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Kivy</a:t>
            </a:r>
            <a:r>
              <a:rPr lang="es-AR" sz="2200" dirty="0">
                <a:solidFill>
                  <a:srgbClr val="89090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2200" dirty="0" smtClean="0">
                <a:solidFill>
                  <a:srgbClr val="89090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el diseño de interfaz</a:t>
            </a:r>
            <a:endParaRPr lang="es-AR" sz="2200" dirty="0" smtClean="0">
              <a:solidFill>
                <a:srgbClr val="89090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AR" dirty="0">
              <a:solidFill>
                <a:srgbClr val="89090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3 Imagen" descr="logo_unl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87624" cy="124675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721</Words>
  <Application>Microsoft Office PowerPoint</Application>
  <PresentationFormat>Presentación en pantalla (4:3)</PresentationFormat>
  <Paragraphs>103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1" baseType="lpstr">
      <vt:lpstr>Arial</vt:lpstr>
      <vt:lpstr>Calibri</vt:lpstr>
      <vt:lpstr>Courier New</vt:lpstr>
      <vt:lpstr>Times New Roman</vt:lpstr>
      <vt:lpstr>Wingdings</vt:lpstr>
      <vt:lpstr>Tema de Office</vt:lpstr>
      <vt:lpstr>Sistema gestor de corrección de Tps</vt:lpstr>
      <vt:lpstr>        Índice</vt:lpstr>
      <vt:lpstr>Definición del proyecto</vt:lpstr>
      <vt:lpstr>Requisitos</vt:lpstr>
      <vt:lpstr>Requisitos</vt:lpstr>
      <vt:lpstr>Requisitos</vt:lpstr>
      <vt:lpstr>Descripción del plan definido para el desarrollo del proyecto </vt:lpstr>
      <vt:lpstr>Descripción del plan definido para el desarrollo del proyecto </vt:lpstr>
      <vt:lpstr>Descripción del plan definido para el desarrollo del proyecto </vt:lpstr>
      <vt:lpstr>Descripción del plan definido para el desarrollo del proyecto </vt:lpstr>
      <vt:lpstr>Reporte de avances</vt:lpstr>
      <vt:lpstr>Descripción de la experiencia del proceso</vt:lpstr>
      <vt:lpstr>Estado actual del proyecto</vt:lpstr>
      <vt:lpstr>Estado actual del proyecto</vt:lpstr>
      <vt:lpstr>Sistema gestor de corrección de Tps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gestor de corrección de Tps</dc:title>
  <dc:creator>HyperX</dc:creator>
  <cp:lastModifiedBy>Usuario</cp:lastModifiedBy>
  <cp:revision>18</cp:revision>
  <dcterms:created xsi:type="dcterms:W3CDTF">2017-11-09T18:04:10Z</dcterms:created>
  <dcterms:modified xsi:type="dcterms:W3CDTF">2017-11-09T20:49:51Z</dcterms:modified>
</cp:coreProperties>
</file>