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68" r:id="rId3"/>
    <p:sldId id="257" r:id="rId4"/>
    <p:sldId id="273" r:id="rId5"/>
    <p:sldId id="258" r:id="rId6"/>
    <p:sldId id="259" r:id="rId7"/>
    <p:sldId id="260" r:id="rId8"/>
    <p:sldId id="261" r:id="rId9"/>
    <p:sldId id="275" r:id="rId10"/>
    <p:sldId id="262" r:id="rId11"/>
    <p:sldId id="263" r:id="rId12"/>
    <p:sldId id="264" r:id="rId13"/>
    <p:sldId id="269" r:id="rId14"/>
    <p:sldId id="270" r:id="rId15"/>
    <p:sldId id="274" r:id="rId16"/>
    <p:sldId id="272" r:id="rId17"/>
    <p:sldId id="271" r:id="rId18"/>
    <p:sldId id="279" r:id="rId19"/>
    <p:sldId id="280" r:id="rId20"/>
    <p:sldId id="281" r:id="rId21"/>
    <p:sldId id="282" r:id="rId22"/>
    <p:sldId id="283" r:id="rId23"/>
    <p:sldId id="265" r:id="rId24"/>
    <p:sldId id="276" r:id="rId25"/>
    <p:sldId id="278" r:id="rId26"/>
    <p:sldId id="266" r:id="rId27"/>
    <p:sldId id="277" r:id="rId28"/>
    <p:sldId id="267" r:id="rId29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09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4" autoAdjust="0"/>
    <p:restoredTop sz="94660"/>
  </p:normalViewPr>
  <p:slideViewPr>
    <p:cSldViewPr>
      <p:cViewPr varScale="1">
        <p:scale>
          <a:sx n="69" d="100"/>
          <a:sy n="69" d="100"/>
        </p:scale>
        <p:origin x="143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DE1C6F-19E3-4389-88D4-500EEE71C5FB}" type="datetimeFigureOut">
              <a:rPr lang="es-AR" smtClean="0"/>
              <a:t>09/11/2017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27E2E0-9F29-4AE4-BAE2-5102933765B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66409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7E2E0-9F29-4AE4-BAE2-5102933765B8}" type="slidenum">
              <a:rPr lang="es-AR" smtClean="0"/>
              <a:t>17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37459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A6EA-6390-4DBE-88F4-D3A2D7E24519}" type="datetimeFigureOut">
              <a:rPr lang="es-AR" smtClean="0"/>
              <a:t>09/11/2017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22B5-E32D-44CC-818D-CE776BF9CD59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A6EA-6390-4DBE-88F4-D3A2D7E24519}" type="datetimeFigureOut">
              <a:rPr lang="es-AR" smtClean="0"/>
              <a:t>09/11/2017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22B5-E32D-44CC-818D-CE776BF9CD59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A6EA-6390-4DBE-88F4-D3A2D7E24519}" type="datetimeFigureOut">
              <a:rPr lang="es-AR" smtClean="0"/>
              <a:t>09/11/2017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22B5-E32D-44CC-818D-CE776BF9CD59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A6EA-6390-4DBE-88F4-D3A2D7E24519}" type="datetimeFigureOut">
              <a:rPr lang="es-AR" smtClean="0"/>
              <a:t>09/11/2017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22B5-E32D-44CC-818D-CE776BF9CD59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A6EA-6390-4DBE-88F4-D3A2D7E24519}" type="datetimeFigureOut">
              <a:rPr lang="es-AR" smtClean="0"/>
              <a:t>09/11/2017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22B5-E32D-44CC-818D-CE776BF9CD59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A6EA-6390-4DBE-88F4-D3A2D7E24519}" type="datetimeFigureOut">
              <a:rPr lang="es-AR" smtClean="0"/>
              <a:t>09/11/2017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22B5-E32D-44CC-818D-CE776BF9CD59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A6EA-6390-4DBE-88F4-D3A2D7E24519}" type="datetimeFigureOut">
              <a:rPr lang="es-AR" smtClean="0"/>
              <a:t>09/11/2017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22B5-E32D-44CC-818D-CE776BF9CD59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A6EA-6390-4DBE-88F4-D3A2D7E24519}" type="datetimeFigureOut">
              <a:rPr lang="es-AR" smtClean="0"/>
              <a:t>09/11/2017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22B5-E32D-44CC-818D-CE776BF9CD59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A6EA-6390-4DBE-88F4-D3A2D7E24519}" type="datetimeFigureOut">
              <a:rPr lang="es-AR" smtClean="0"/>
              <a:t>09/11/2017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22B5-E32D-44CC-818D-CE776BF9CD59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A6EA-6390-4DBE-88F4-D3A2D7E24519}" type="datetimeFigureOut">
              <a:rPr lang="es-AR" smtClean="0"/>
              <a:t>09/11/2017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22B5-E32D-44CC-818D-CE776BF9CD59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A6EA-6390-4DBE-88F4-D3A2D7E24519}" type="datetimeFigureOut">
              <a:rPr lang="es-AR" smtClean="0"/>
              <a:t>09/11/2017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22B5-E32D-44CC-818D-CE776BF9CD59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AA6EA-6390-4DBE-88F4-D3A2D7E24519}" type="datetimeFigureOut">
              <a:rPr lang="es-AR" smtClean="0"/>
              <a:t>09/11/2017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322B5-E32D-44CC-818D-CE776BF9CD59}" type="slidenum">
              <a:rPr lang="es-AR" smtClean="0"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42910" y="428604"/>
            <a:ext cx="7772400" cy="1470025"/>
          </a:xfrm>
        </p:spPr>
        <p:txBody>
          <a:bodyPr/>
          <a:lstStyle/>
          <a:p>
            <a:r>
              <a:rPr lang="es-AR" b="1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Sistema gestor de corrección de</a:t>
            </a:r>
            <a:br>
              <a:rPr lang="es-AR" b="1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s-AR" b="1" dirty="0" err="1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Tps</a:t>
            </a:r>
            <a:endParaRPr lang="es-AR" b="1" dirty="0">
              <a:solidFill>
                <a:srgbClr val="89090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57290" y="5286388"/>
            <a:ext cx="6400800" cy="1357322"/>
          </a:xfrm>
        </p:spPr>
        <p:txBody>
          <a:bodyPr>
            <a:normAutofit fontScale="92500" lnSpcReduction="20000"/>
          </a:bodyPr>
          <a:lstStyle/>
          <a:p>
            <a:r>
              <a:rPr lang="es-AR" sz="1800" u="sng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Integrantes</a:t>
            </a:r>
          </a:p>
          <a:p>
            <a:r>
              <a:rPr lang="es-AR" sz="1800" dirty="0" err="1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Rodriguez</a:t>
            </a:r>
            <a:r>
              <a:rPr lang="es-AR" sz="1800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 Javier</a:t>
            </a:r>
          </a:p>
          <a:p>
            <a:r>
              <a:rPr lang="es-AR" sz="1800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Saavedra </a:t>
            </a:r>
            <a:r>
              <a:rPr lang="es-AR" sz="1800" dirty="0" err="1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Griott</a:t>
            </a:r>
            <a:r>
              <a:rPr lang="es-AR" sz="1800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 Diego</a:t>
            </a:r>
          </a:p>
          <a:p>
            <a:r>
              <a:rPr lang="es-AR" sz="1800" dirty="0" err="1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Vallejos</a:t>
            </a:r>
            <a:r>
              <a:rPr lang="es-AR" sz="1800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 Laura</a:t>
            </a:r>
            <a:br>
              <a:rPr lang="es-AR" sz="1800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s-AR" sz="1800" dirty="0" err="1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Yone</a:t>
            </a:r>
            <a:r>
              <a:rPr lang="es-AR" sz="1800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 Juan Ignacio</a:t>
            </a:r>
          </a:p>
        </p:txBody>
      </p:sp>
      <p:pic>
        <p:nvPicPr>
          <p:cNvPr id="4" name="3 Imagen" descr="logo_unl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554" y="2071678"/>
            <a:ext cx="2447488" cy="271464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b="1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Descripción del plan definido para el desarrollo del proyecto 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AR" sz="4800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Herramientas:</a:t>
            </a:r>
          </a:p>
          <a:p>
            <a:r>
              <a:rPr lang="es-AR" sz="4800" dirty="0" err="1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s-AR" sz="4800" dirty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AR" sz="4800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2.7</a:t>
            </a:r>
          </a:p>
          <a:p>
            <a:r>
              <a:rPr lang="es-AR" sz="4800" dirty="0" err="1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s-AR" sz="4800" dirty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 v5.5 </a:t>
            </a:r>
            <a:endParaRPr lang="es-AR" sz="4800" dirty="0" smtClean="0">
              <a:solidFill>
                <a:srgbClr val="890909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s-AR" sz="4800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Diseño de interfaz con </a:t>
            </a:r>
            <a:r>
              <a:rPr lang="es-AR" sz="4800" dirty="0" err="1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Kivy</a:t>
            </a:r>
            <a:r>
              <a:rPr lang="es-AR" sz="4800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s-AR" dirty="0">
              <a:solidFill>
                <a:srgbClr val="89090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b="1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Descripción del plan definido para el desarrollo del proyecto 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AR" sz="4000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Programación orientada a objetos:</a:t>
            </a:r>
          </a:p>
          <a:p>
            <a:pPr lvl="0"/>
            <a:r>
              <a:rPr lang="es-AR" sz="4000" dirty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Análisis de Casos de </a:t>
            </a:r>
            <a:r>
              <a:rPr lang="es-AR" sz="4000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uso</a:t>
            </a:r>
            <a:r>
              <a:rPr lang="es-AR" sz="4000" dirty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r>
              <a:rPr lang="es-AR" sz="4000" dirty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Diagrama de Casos de </a:t>
            </a:r>
            <a:r>
              <a:rPr lang="es-AR" sz="4000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uso.</a:t>
            </a:r>
            <a:endParaRPr lang="es-AR" sz="4000" dirty="0">
              <a:solidFill>
                <a:srgbClr val="890909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s-AR" sz="4000" dirty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Diagrama de </a:t>
            </a:r>
            <a:r>
              <a:rPr lang="es-AR" sz="4000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Secuencias.</a:t>
            </a:r>
            <a:endParaRPr lang="es-AR" sz="4000" dirty="0">
              <a:solidFill>
                <a:srgbClr val="890909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s-AR" sz="4000" dirty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Escenario de Caso de </a:t>
            </a:r>
            <a:r>
              <a:rPr lang="es-AR" sz="4000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uso</a:t>
            </a:r>
            <a:r>
              <a:rPr lang="es-AR" sz="4000" dirty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r>
              <a:rPr lang="es-AR" sz="4000" dirty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Diagrama de </a:t>
            </a:r>
            <a:r>
              <a:rPr lang="es-AR" sz="4000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Clases.</a:t>
            </a:r>
            <a:endParaRPr lang="es-AR" sz="4000" dirty="0">
              <a:solidFill>
                <a:srgbClr val="890909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s-A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b="1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Reporte de avances</a:t>
            </a:r>
            <a:endParaRPr lang="es-AR" dirty="0"/>
          </a:p>
        </p:txBody>
      </p:sp>
      <p:pic>
        <p:nvPicPr>
          <p:cNvPr id="4" name="3 Marcador de contenido" descr="lineamientos-reporte-expuestos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786" y="1785926"/>
            <a:ext cx="7570031" cy="3899713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solidFill>
                  <a:srgbClr val="890909"/>
                </a:solidFill>
              </a:rPr>
              <a:t>Avances</a:t>
            </a:r>
            <a:endParaRPr lang="es-AR" dirty="0">
              <a:solidFill>
                <a:srgbClr val="890909"/>
              </a:solidFill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sz="half" idx="2"/>
          </p:nvPr>
        </p:nvSpPr>
        <p:spPr>
          <a:xfrm>
            <a:off x="491689" y="1417638"/>
            <a:ext cx="4038600" cy="4525963"/>
          </a:xfrm>
        </p:spPr>
        <p:txBody>
          <a:bodyPr/>
          <a:lstStyle/>
          <a:p>
            <a:r>
              <a:rPr lang="es-AR" dirty="0" smtClean="0">
                <a:solidFill>
                  <a:srgbClr val="890909"/>
                </a:solidFill>
              </a:rPr>
              <a:t>Segunda Maqueta</a:t>
            </a:r>
            <a:endParaRPr lang="es-AR" dirty="0">
              <a:solidFill>
                <a:srgbClr val="890909"/>
              </a:solidFill>
            </a:endParaRPr>
          </a:p>
        </p:txBody>
      </p:sp>
      <p:sp>
        <p:nvSpPr>
          <p:cNvPr id="7" name="Marcador de contenido 6"/>
          <p:cNvSpPr>
            <a:spLocks noGrp="1"/>
          </p:cNvSpPr>
          <p:nvPr>
            <p:ph sz="half" idx="1"/>
          </p:nvPr>
        </p:nvSpPr>
        <p:spPr>
          <a:xfrm>
            <a:off x="4564778" y="1417638"/>
            <a:ext cx="4038600" cy="4525963"/>
          </a:xfrm>
        </p:spPr>
        <p:txBody>
          <a:bodyPr/>
          <a:lstStyle/>
          <a:p>
            <a:r>
              <a:rPr lang="es-AR" dirty="0" smtClean="0">
                <a:solidFill>
                  <a:srgbClr val="890909"/>
                </a:solidFill>
              </a:rPr>
              <a:t>Prototipo actual</a:t>
            </a:r>
          </a:p>
          <a:p>
            <a:endParaRPr lang="es-AR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921" y="2020562"/>
            <a:ext cx="4201178" cy="331236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/>
          <a:srcRect r="1667"/>
          <a:stretch/>
        </p:blipFill>
        <p:spPr>
          <a:xfrm>
            <a:off x="295360" y="1988839"/>
            <a:ext cx="4247087" cy="334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098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solidFill>
                  <a:srgbClr val="890909"/>
                </a:solidFill>
              </a:rPr>
              <a:t>Avances</a:t>
            </a:r>
            <a:endParaRPr lang="es-AR" dirty="0">
              <a:solidFill>
                <a:srgbClr val="890909"/>
              </a:solidFill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AR" dirty="0" smtClean="0">
                <a:solidFill>
                  <a:srgbClr val="890909"/>
                </a:solidFill>
              </a:rPr>
              <a:t>En la imagen anterior pudimos visualizar la interfaz inicial de nuestra aplicación </a:t>
            </a:r>
          </a:p>
          <a:p>
            <a:r>
              <a:rPr lang="es-AR" dirty="0" smtClean="0">
                <a:solidFill>
                  <a:srgbClr val="890909"/>
                </a:solidFill>
              </a:rPr>
              <a:t>Mostramos una comparativa entre nuestra maqueta y el prototipo actual de nuestro Sistema.</a:t>
            </a:r>
          </a:p>
          <a:p>
            <a:r>
              <a:rPr lang="es-AR" dirty="0" smtClean="0">
                <a:solidFill>
                  <a:srgbClr val="890909"/>
                </a:solidFill>
              </a:rPr>
              <a:t>El cual es completamente funcional pero necesita de un re-diseño de interfaz.</a:t>
            </a:r>
          </a:p>
          <a:p>
            <a:r>
              <a:rPr lang="es-AR" dirty="0" smtClean="0">
                <a:solidFill>
                  <a:srgbClr val="890909"/>
                </a:solidFill>
              </a:rPr>
              <a:t>Mediante esta interfaz los usuarios pueden ingresar su usuario y contraseña para poder acceder como administrador o docente</a:t>
            </a:r>
          </a:p>
          <a:p>
            <a:r>
              <a:rPr lang="es-AR" dirty="0" smtClean="0">
                <a:solidFill>
                  <a:srgbClr val="890909"/>
                </a:solidFill>
              </a:rPr>
              <a:t>También puede acceder como Alumno (sin ningún tipo de identificación)</a:t>
            </a:r>
          </a:p>
          <a:p>
            <a:r>
              <a:rPr lang="es-AR" dirty="0" smtClean="0">
                <a:solidFill>
                  <a:srgbClr val="890909"/>
                </a:solidFill>
              </a:rPr>
              <a:t>O realizar una solicitud de acceso al sistema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03142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solidFill>
                  <a:srgbClr val="890909"/>
                </a:solidFill>
              </a:rPr>
              <a:t>Avances</a:t>
            </a:r>
            <a:endParaRPr lang="es-AR" dirty="0">
              <a:solidFill>
                <a:srgbClr val="890909"/>
              </a:solidFill>
            </a:endParaRPr>
          </a:p>
        </p:txBody>
      </p:sp>
      <p:pic>
        <p:nvPicPr>
          <p:cNvPr id="11" name="Marcador de contenido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1680" y="2204864"/>
            <a:ext cx="5760640" cy="4255567"/>
          </a:xfrm>
          <a:prstGeom prst="rect">
            <a:avLst/>
          </a:prstGeom>
        </p:spPr>
      </p:pic>
      <p:sp>
        <p:nvSpPr>
          <p:cNvPr id="6" name="Marcador de texto 5"/>
          <p:cNvSpPr>
            <a:spLocks noGrp="1"/>
          </p:cNvSpPr>
          <p:nvPr>
            <p:ph type="body" sz="quarter" idx="4294967295"/>
          </p:nvPr>
        </p:nvSpPr>
        <p:spPr>
          <a:xfrm>
            <a:off x="1187624" y="1417638"/>
            <a:ext cx="7272808" cy="787226"/>
          </a:xfrm>
        </p:spPr>
        <p:txBody>
          <a:bodyPr>
            <a:normAutofit fontScale="6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3800" dirty="0" smtClean="0">
                <a:solidFill>
                  <a:srgbClr val="890909"/>
                </a:solidFill>
              </a:rPr>
              <a:t>Prototipo Actual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3500" dirty="0" smtClean="0">
                <a:solidFill>
                  <a:srgbClr val="890909"/>
                </a:solidFill>
              </a:rPr>
              <a:t>Petición de acceso al sistema</a:t>
            </a:r>
            <a:endParaRPr lang="es-AR" sz="3500" dirty="0">
              <a:solidFill>
                <a:srgbClr val="89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462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solidFill>
                  <a:srgbClr val="890909"/>
                </a:solidFill>
              </a:rPr>
              <a:t>Avances</a:t>
            </a:r>
            <a:endParaRPr lang="es-AR" dirty="0">
              <a:solidFill>
                <a:srgbClr val="890909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>
                <a:solidFill>
                  <a:srgbClr val="890909"/>
                </a:solidFill>
              </a:rPr>
              <a:t>Petición de acceso al sistema:</a:t>
            </a:r>
          </a:p>
          <a:p>
            <a:r>
              <a:rPr lang="es-AR" sz="2800" dirty="0">
                <a:solidFill>
                  <a:srgbClr val="890909"/>
                </a:solidFill>
              </a:rPr>
              <a:t>Al hacer click en Registrarse en </a:t>
            </a:r>
            <a:r>
              <a:rPr lang="es-AR" sz="2800" dirty="0" smtClean="0">
                <a:solidFill>
                  <a:srgbClr val="890909"/>
                </a:solidFill>
              </a:rPr>
              <a:t>la pantalla inicial la </a:t>
            </a:r>
            <a:r>
              <a:rPr lang="es-AR" sz="2800" dirty="0">
                <a:solidFill>
                  <a:srgbClr val="890909"/>
                </a:solidFill>
              </a:rPr>
              <a:t>siguiente ventana se despliega donde se le solicitan datos al usuario y se le da la opción de Enviar la petición de acceso o de volver </a:t>
            </a:r>
            <a:r>
              <a:rPr lang="es-AR" sz="2800" dirty="0" smtClean="0">
                <a:solidFill>
                  <a:srgbClr val="890909"/>
                </a:solidFill>
              </a:rPr>
              <a:t>atrás.</a:t>
            </a:r>
          </a:p>
          <a:p>
            <a:r>
              <a:rPr lang="es-AR" sz="2800" dirty="0" smtClean="0">
                <a:solidFill>
                  <a:srgbClr val="890909"/>
                </a:solidFill>
              </a:rPr>
              <a:t>Esta nueva ventana será utilizada por los docentes que quieren registrarse en el sistema.</a:t>
            </a:r>
            <a:endParaRPr lang="es-AR" sz="2800" dirty="0">
              <a:solidFill>
                <a:srgbClr val="89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920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solidFill>
                  <a:srgbClr val="890909"/>
                </a:solidFill>
              </a:rPr>
              <a:t>Avances</a:t>
            </a:r>
            <a:endParaRPr lang="es-AR" dirty="0">
              <a:solidFill>
                <a:srgbClr val="890909"/>
              </a:solidFill>
            </a:endParaRPr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b="0" dirty="0" smtClean="0">
                <a:solidFill>
                  <a:srgbClr val="890909"/>
                </a:solidFill>
              </a:rPr>
              <a:t>Segunda Maqueta</a:t>
            </a:r>
            <a:endParaRPr lang="es-AR" b="0" dirty="0">
              <a:solidFill>
                <a:srgbClr val="890909"/>
              </a:solidFill>
            </a:endParaRPr>
          </a:p>
        </p:txBody>
      </p:sp>
      <p:pic>
        <p:nvPicPr>
          <p:cNvPr id="10" name="Marcador de contenido 9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29496" y="2420888"/>
            <a:ext cx="4342504" cy="3394734"/>
          </a:xfrm>
          <a:prstGeom prst="rect">
            <a:avLst/>
          </a:prstGeom>
        </p:spPr>
      </p:pic>
      <p:sp>
        <p:nvSpPr>
          <p:cNvPr id="7" name="Marcador de texto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b="0" dirty="0" smtClean="0">
                <a:solidFill>
                  <a:srgbClr val="890909"/>
                </a:solidFill>
              </a:rPr>
              <a:t>Prototipo Actual</a:t>
            </a:r>
            <a:endParaRPr lang="es-AR" b="0" dirty="0">
              <a:solidFill>
                <a:srgbClr val="890909"/>
              </a:solidFill>
            </a:endParaRPr>
          </a:p>
        </p:txBody>
      </p:sp>
      <p:pic>
        <p:nvPicPr>
          <p:cNvPr id="12" name="Marcador de contenido 11"/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4645025" y="2420888"/>
            <a:ext cx="4371075" cy="337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712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solidFill>
                  <a:srgbClr val="890909"/>
                </a:solidFill>
              </a:rPr>
              <a:t>Avances</a:t>
            </a:r>
            <a:endParaRPr lang="es-AR" dirty="0">
              <a:solidFill>
                <a:srgbClr val="890909"/>
              </a:solidFill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800" dirty="0" smtClean="0">
                <a:solidFill>
                  <a:srgbClr val="890909"/>
                </a:solidFill>
              </a:rPr>
              <a:t>En la imagen anterior pudimos visualizar la interfaz inicial los docentes, mostrando una comparativa entre nuestra maqueta y el prototipo actual de nuestro Sistema.</a:t>
            </a:r>
          </a:p>
          <a:p>
            <a:r>
              <a:rPr lang="es-AR" sz="2800" dirty="0" smtClean="0">
                <a:solidFill>
                  <a:srgbClr val="890909"/>
                </a:solidFill>
              </a:rPr>
              <a:t>Mediante esta interfaz los docentes validados podrán crear trabajos prácticos </a:t>
            </a:r>
            <a:endParaRPr lang="es-AR" sz="2800" dirty="0">
              <a:solidFill>
                <a:srgbClr val="890909"/>
              </a:solidFill>
            </a:endParaRPr>
          </a:p>
          <a:p>
            <a:r>
              <a:rPr lang="es-AR" sz="2800" dirty="0" smtClean="0">
                <a:solidFill>
                  <a:srgbClr val="890909"/>
                </a:solidFill>
              </a:rPr>
              <a:t>Podrán buscar trabajos prácticos con el fin de poder visualizarlos modificarlos o eliminarlos. </a:t>
            </a:r>
            <a:endParaRPr lang="es-AR" sz="2800" dirty="0">
              <a:solidFill>
                <a:srgbClr val="89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947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solidFill>
                  <a:srgbClr val="890909"/>
                </a:solidFill>
              </a:rPr>
              <a:t>Avances</a:t>
            </a:r>
            <a:endParaRPr lang="es-AR" dirty="0">
              <a:solidFill>
                <a:srgbClr val="890909"/>
              </a:solidFill>
            </a:endParaRPr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b="0" dirty="0" smtClean="0">
                <a:solidFill>
                  <a:srgbClr val="890909"/>
                </a:solidFill>
              </a:rPr>
              <a:t>Segunda Maqueta</a:t>
            </a:r>
            <a:endParaRPr lang="es-AR" b="0" dirty="0">
              <a:solidFill>
                <a:srgbClr val="890909"/>
              </a:solidFill>
            </a:endParaRPr>
          </a:p>
        </p:txBody>
      </p:sp>
      <p:pic>
        <p:nvPicPr>
          <p:cNvPr id="10" name="Marcador de contenido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59128" y="2585563"/>
            <a:ext cx="4385897" cy="3293138"/>
          </a:xfrm>
          <a:prstGeom prst="rect">
            <a:avLst/>
          </a:prstGeom>
        </p:spPr>
      </p:pic>
      <p:sp>
        <p:nvSpPr>
          <p:cNvPr id="7" name="Marcador de texto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b="0" dirty="0" smtClean="0">
                <a:solidFill>
                  <a:srgbClr val="890909"/>
                </a:solidFill>
              </a:rPr>
              <a:t>Prototipo Actual</a:t>
            </a:r>
            <a:endParaRPr lang="es-AR" b="0" dirty="0">
              <a:solidFill>
                <a:srgbClr val="890909"/>
              </a:solidFill>
            </a:endParaRPr>
          </a:p>
        </p:txBody>
      </p:sp>
      <p:pic>
        <p:nvPicPr>
          <p:cNvPr id="9" name="Marcador de contenido 8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645025" y="2585563"/>
            <a:ext cx="4282822" cy="321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424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AR" b="1" dirty="0" err="1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Indice</a:t>
            </a:r>
            <a:endParaRPr lang="es-AR" b="1" dirty="0">
              <a:solidFill>
                <a:srgbClr val="89090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AR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Definición del proyecto (alcances, objetivos, usos, etc.)</a:t>
            </a:r>
          </a:p>
          <a:p>
            <a:r>
              <a:rPr lang="es-AR" dirty="0" err="1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s-AR" dirty="0" err="1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equistos</a:t>
            </a:r>
            <a:r>
              <a:rPr lang="es-AR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 (clasificados por tipo)</a:t>
            </a:r>
          </a:p>
          <a:p>
            <a:r>
              <a:rPr lang="es-AR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Descripción del plan definido para el desarrollo del proyecto (</a:t>
            </a:r>
            <a:r>
              <a:rPr lang="es-AR" dirty="0" err="1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MCVs</a:t>
            </a:r>
            <a:r>
              <a:rPr lang="es-AR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 a utilizar, herramientas, Diseño, etc.)</a:t>
            </a:r>
          </a:p>
          <a:p>
            <a:r>
              <a:rPr lang="es-AR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Reporte de Avances (presentación de maquetas, prototipos, etc.)</a:t>
            </a:r>
          </a:p>
          <a:p>
            <a:r>
              <a:rPr lang="es-AR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Descripción de la experiencia del proceso (</a:t>
            </a:r>
            <a:r>
              <a:rPr lang="es-AR" dirty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dificultades identificadas, etc.)</a:t>
            </a:r>
            <a:r>
              <a:rPr lang="es-AR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s-AR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Futuros pasos (estado actual del proyecto y futuras tareas a realizar)</a:t>
            </a:r>
          </a:p>
          <a:p>
            <a:endParaRPr lang="es-A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solidFill>
                  <a:srgbClr val="890909"/>
                </a:solidFill>
              </a:rPr>
              <a:t>Avances</a:t>
            </a:r>
            <a:endParaRPr lang="es-AR" dirty="0">
              <a:solidFill>
                <a:srgbClr val="890909"/>
              </a:solidFill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b="0" dirty="0" smtClean="0">
                <a:solidFill>
                  <a:srgbClr val="890909"/>
                </a:solidFill>
              </a:rPr>
              <a:t>Segunda Maqueta</a:t>
            </a:r>
            <a:endParaRPr lang="es-AR" b="0" dirty="0">
              <a:solidFill>
                <a:srgbClr val="890909"/>
              </a:solidFill>
            </a:endParaRPr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7644" y="2420888"/>
            <a:ext cx="4414356" cy="3449182"/>
          </a:xfrm>
          <a:prstGeom prst="rect">
            <a:avLst/>
          </a:prstGeom>
        </p:spPr>
      </p:pic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dirty="0">
                <a:solidFill>
                  <a:srgbClr val="890909"/>
                </a:solidFill>
              </a:rPr>
              <a:t>Prototipo Actual</a:t>
            </a:r>
          </a:p>
        </p:txBody>
      </p:sp>
      <p:pic>
        <p:nvPicPr>
          <p:cNvPr id="10" name="Marcador de contenido 9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613868" y="2430519"/>
            <a:ext cx="4430793" cy="343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028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solidFill>
                  <a:srgbClr val="890909"/>
                </a:solidFill>
              </a:rPr>
              <a:t>Avances</a:t>
            </a:r>
            <a:endParaRPr lang="es-AR" dirty="0">
              <a:solidFill>
                <a:srgbClr val="890909"/>
              </a:solidFill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AR" sz="2800" dirty="0" smtClean="0">
                <a:solidFill>
                  <a:srgbClr val="890909"/>
                </a:solidFill>
              </a:rPr>
              <a:t>En la imagen anterior pudimos visualizar la interfaz que nos permite asignarles consignas y respuestas a los trabajos prácticos creados por los docentes</a:t>
            </a:r>
          </a:p>
          <a:p>
            <a:r>
              <a:rPr lang="es-AR" sz="2800" dirty="0" smtClean="0">
                <a:solidFill>
                  <a:srgbClr val="890909"/>
                </a:solidFill>
              </a:rPr>
              <a:t>Una de las modificaciones que presenta nuestro prototipo respecto a la interfaz, es la posibilidad de asignar más de una respuesta verdadera</a:t>
            </a:r>
          </a:p>
          <a:p>
            <a:r>
              <a:rPr lang="es-AR" sz="2800" dirty="0" smtClean="0">
                <a:solidFill>
                  <a:srgbClr val="890909"/>
                </a:solidFill>
              </a:rPr>
              <a:t>Aun así, una de las modificaciones futuras a realizar es que no existan una limitación continua de tres respuestas por consigna, sino que estas puedan variar.</a:t>
            </a:r>
          </a:p>
          <a:p>
            <a:r>
              <a:rPr lang="es-AR" sz="2800" dirty="0" smtClean="0">
                <a:solidFill>
                  <a:srgbClr val="890909"/>
                </a:solidFill>
              </a:rPr>
              <a:t>Podemos observar también que el prototipo permite agregar varias consignas por trabajos prácticos. Es el docente el que indica el límite de las mismas.</a:t>
            </a:r>
          </a:p>
          <a:p>
            <a:r>
              <a:rPr lang="es-AR" sz="2800" dirty="0" smtClean="0">
                <a:solidFill>
                  <a:srgbClr val="890909"/>
                </a:solidFill>
              </a:rPr>
              <a:t>Al selección finalizar se termina la creación del trabajo práctico actual.</a:t>
            </a:r>
          </a:p>
        </p:txBody>
      </p:sp>
    </p:spTree>
    <p:extLst>
      <p:ext uri="{BB962C8B-B14F-4D97-AF65-F5344CB8AC3E}">
        <p14:creationId xmlns:p14="http://schemas.microsoft.com/office/powerpoint/2010/main" val="25297490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020685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b="1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Descripción de la experiencia del proceso</a:t>
            </a:r>
            <a:endParaRPr lang="es-AR" b="1" dirty="0">
              <a:solidFill>
                <a:srgbClr val="89090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3 Marcador de contenido" descr="homer-facepalm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5984" y="1785926"/>
            <a:ext cx="4525963" cy="4525963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AR" sz="3600" dirty="0" smtClean="0">
                <a:solidFill>
                  <a:srgbClr val="8909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Descripción de la experiencia del proceso</a:t>
            </a:r>
            <a:endParaRPr lang="es-AR" sz="3600" dirty="0">
              <a:solidFill>
                <a:srgbClr val="89090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AR" dirty="0">
                <a:solidFill>
                  <a:srgbClr val="890909"/>
                </a:solidFill>
              </a:rPr>
              <a:t>Para nosotros fue una experiencia enriquecedora la cual nos permitió crecer y aprender a manejarnos en una experiencia más cercana a la realidad.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dirty="0">
                <a:solidFill>
                  <a:srgbClr val="890909"/>
                </a:solidFill>
              </a:rPr>
              <a:t>Nos encontramos con un </a:t>
            </a:r>
            <a:r>
              <a:rPr lang="es-AR" dirty="0" smtClean="0">
                <a:solidFill>
                  <a:srgbClr val="890909"/>
                </a:solidFill>
              </a:rPr>
              <a:t>desafío diferente </a:t>
            </a:r>
            <a:r>
              <a:rPr lang="es-AR" dirty="0">
                <a:solidFill>
                  <a:srgbClr val="890909"/>
                </a:solidFill>
              </a:rPr>
              <a:t>al que </a:t>
            </a:r>
            <a:r>
              <a:rPr lang="es-AR" dirty="0" smtClean="0">
                <a:solidFill>
                  <a:srgbClr val="890909"/>
                </a:solidFill>
              </a:rPr>
              <a:t>estábamos </a:t>
            </a:r>
            <a:r>
              <a:rPr lang="es-AR" dirty="0">
                <a:solidFill>
                  <a:srgbClr val="890909"/>
                </a:solidFill>
              </a:rPr>
              <a:t>acostumbrados lejos de consignas claras y estructuradas, teniendo que </a:t>
            </a:r>
            <a:r>
              <a:rPr lang="es-AR" dirty="0" smtClean="0">
                <a:solidFill>
                  <a:srgbClr val="890909"/>
                </a:solidFill>
              </a:rPr>
              <a:t>analizar y consensuar entre todos </a:t>
            </a:r>
            <a:r>
              <a:rPr lang="es-AR" dirty="0">
                <a:solidFill>
                  <a:srgbClr val="890909"/>
                </a:solidFill>
              </a:rPr>
              <a:t>cuales sería  las opciones más </a:t>
            </a:r>
            <a:r>
              <a:rPr lang="es-AR" dirty="0" smtClean="0">
                <a:solidFill>
                  <a:srgbClr val="890909"/>
                </a:solidFill>
              </a:rPr>
              <a:t>optimas </a:t>
            </a:r>
            <a:r>
              <a:rPr lang="es-AR" dirty="0">
                <a:solidFill>
                  <a:srgbClr val="890909"/>
                </a:solidFill>
              </a:rPr>
              <a:t>y realistas para el desarrollo.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dirty="0" smtClean="0">
                <a:solidFill>
                  <a:srgbClr val="890909"/>
                </a:solidFill>
              </a:rPr>
              <a:t>Dificultades</a:t>
            </a:r>
            <a:endParaRPr lang="es-AR" dirty="0">
              <a:solidFill>
                <a:srgbClr val="890909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s-AR" dirty="0" smtClean="0">
                <a:solidFill>
                  <a:srgbClr val="890909"/>
                </a:solidFill>
              </a:rPr>
              <a:t>Organización de </a:t>
            </a:r>
            <a:r>
              <a:rPr lang="es-AR" dirty="0">
                <a:solidFill>
                  <a:srgbClr val="890909"/>
                </a:solidFill>
              </a:rPr>
              <a:t>nuestros tiempos. </a:t>
            </a:r>
            <a:r>
              <a:rPr lang="es-AR" dirty="0" smtClean="0">
                <a:solidFill>
                  <a:srgbClr val="890909"/>
                </a:solidFill>
              </a:rPr>
              <a:t>A </a:t>
            </a:r>
            <a:r>
              <a:rPr lang="es-AR" dirty="0">
                <a:solidFill>
                  <a:srgbClr val="890909"/>
                </a:solidFill>
              </a:rPr>
              <a:t>medida que nos fuimos adaptando como equipo esta dificultad fue resuelta.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AR" dirty="0">
                <a:solidFill>
                  <a:srgbClr val="890909"/>
                </a:solidFill>
              </a:rPr>
              <a:t>U</a:t>
            </a:r>
            <a:r>
              <a:rPr lang="es-AR" dirty="0" smtClean="0">
                <a:solidFill>
                  <a:srgbClr val="890909"/>
                </a:solidFill>
              </a:rPr>
              <a:t>tilización </a:t>
            </a:r>
            <a:r>
              <a:rPr lang="es-AR" dirty="0">
                <a:solidFill>
                  <a:srgbClr val="890909"/>
                </a:solidFill>
              </a:rPr>
              <a:t>de software y herramientas como </a:t>
            </a:r>
            <a:r>
              <a:rPr lang="es-AR" dirty="0" err="1">
                <a:solidFill>
                  <a:srgbClr val="890909"/>
                </a:solidFill>
              </a:rPr>
              <a:t>Kivy</a:t>
            </a:r>
            <a:r>
              <a:rPr lang="es-AR" dirty="0">
                <a:solidFill>
                  <a:srgbClr val="890909"/>
                </a:solidFill>
              </a:rPr>
              <a:t> con las cual no </a:t>
            </a:r>
            <a:r>
              <a:rPr lang="es-AR" dirty="0" smtClean="0">
                <a:solidFill>
                  <a:srgbClr val="890909"/>
                </a:solidFill>
              </a:rPr>
              <a:t>teníamos </a:t>
            </a:r>
            <a:r>
              <a:rPr lang="es-AR" dirty="0">
                <a:solidFill>
                  <a:srgbClr val="890909"/>
                </a:solidFill>
              </a:rPr>
              <a:t>experiencia previa por lo que tuvimos que aprender y adaptarnos a ella </a:t>
            </a:r>
            <a:r>
              <a:rPr lang="es-AR" dirty="0" smtClean="0">
                <a:solidFill>
                  <a:srgbClr val="890909"/>
                </a:solidFill>
              </a:rPr>
              <a:t>rápidamente.</a:t>
            </a:r>
            <a:endParaRPr lang="es-AR" dirty="0">
              <a:solidFill>
                <a:srgbClr val="890909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s-AR" dirty="0">
                <a:solidFill>
                  <a:srgbClr val="890909"/>
                </a:solidFill>
              </a:rPr>
              <a:t>Otras de las dificultades fue la adaptación y el entendimiento de las ideas de cliente a un proyecto real. </a:t>
            </a:r>
          </a:p>
        </p:txBody>
      </p:sp>
      <p:pic>
        <p:nvPicPr>
          <p:cNvPr id="6" name="3 Imagen" descr="logo_unl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87624" cy="124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4574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4000" dirty="0">
                <a:solidFill>
                  <a:srgbClr val="8909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Estado actual del proyecto</a:t>
            </a:r>
            <a:endParaRPr lang="es-AR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AR" dirty="0">
                <a:solidFill>
                  <a:srgbClr val="890909"/>
                </a:solidFill>
              </a:rPr>
              <a:t>F</a:t>
            </a:r>
            <a:r>
              <a:rPr lang="es-AR" dirty="0" smtClean="0">
                <a:solidFill>
                  <a:srgbClr val="890909"/>
                </a:solidFill>
              </a:rPr>
              <a:t>uncionalidades </a:t>
            </a:r>
            <a:r>
              <a:rPr lang="es-AR" dirty="0">
                <a:solidFill>
                  <a:srgbClr val="890909"/>
                </a:solidFill>
              </a:rPr>
              <a:t>implementadas </a:t>
            </a:r>
            <a:r>
              <a:rPr lang="es-AR" dirty="0" smtClean="0">
                <a:solidFill>
                  <a:srgbClr val="890909"/>
                </a:solidFill>
              </a:rPr>
              <a:t>en la interfaz del prototipo:</a:t>
            </a:r>
            <a:endParaRPr lang="es-AR" dirty="0">
              <a:solidFill>
                <a:srgbClr val="890909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s-AR" dirty="0">
                <a:solidFill>
                  <a:srgbClr val="890909"/>
                </a:solidFill>
              </a:rPr>
              <a:t>El </a:t>
            </a:r>
            <a:r>
              <a:rPr lang="es-AR" dirty="0" smtClean="0">
                <a:solidFill>
                  <a:srgbClr val="890909"/>
                </a:solidFill>
              </a:rPr>
              <a:t>Login </a:t>
            </a:r>
            <a:r>
              <a:rPr lang="es-AR" dirty="0">
                <a:solidFill>
                  <a:srgbClr val="890909"/>
                </a:solidFill>
              </a:rPr>
              <a:t>y comprobación de usuario tanto del rol administrador como del rol docente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dirty="0">
                <a:solidFill>
                  <a:srgbClr val="890909"/>
                </a:solidFill>
              </a:rPr>
              <a:t>Las peticiones de acceso por parte de los docentes hacia los </a:t>
            </a:r>
            <a:r>
              <a:rPr lang="es-AR" dirty="0" smtClean="0">
                <a:solidFill>
                  <a:srgbClr val="890909"/>
                </a:solidFill>
              </a:rPr>
              <a:t>administradores</a:t>
            </a:r>
            <a:endParaRPr lang="es-AR" dirty="0">
              <a:solidFill>
                <a:srgbClr val="890909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s-AR" dirty="0" smtClean="0">
                <a:solidFill>
                  <a:srgbClr val="890909"/>
                </a:solidFill>
              </a:rPr>
              <a:t>Creación de </a:t>
            </a:r>
            <a:r>
              <a:rPr lang="es-AR" dirty="0">
                <a:solidFill>
                  <a:srgbClr val="890909"/>
                </a:solidFill>
              </a:rPr>
              <a:t>trabajos </a:t>
            </a:r>
            <a:r>
              <a:rPr lang="es-AR" dirty="0" smtClean="0">
                <a:solidFill>
                  <a:srgbClr val="890909"/>
                </a:solidFill>
              </a:rPr>
              <a:t>prácticos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dirty="0" smtClean="0">
                <a:solidFill>
                  <a:srgbClr val="890909"/>
                </a:solidFill>
              </a:rPr>
              <a:t>Asignación de consignas y respuesta a los trabajos prácticos indicando respuestas verdaderas y falsas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dirty="0" smtClean="0">
                <a:solidFill>
                  <a:srgbClr val="890909"/>
                </a:solidFill>
              </a:rPr>
              <a:t>La resolución </a:t>
            </a:r>
            <a:r>
              <a:rPr lang="es-AR" dirty="0">
                <a:solidFill>
                  <a:srgbClr val="890909"/>
                </a:solidFill>
              </a:rPr>
              <a:t>por parte del alumno de </a:t>
            </a:r>
            <a:r>
              <a:rPr lang="es-AR" dirty="0" smtClean="0">
                <a:solidFill>
                  <a:srgbClr val="890909"/>
                </a:solidFill>
              </a:rPr>
              <a:t>estos </a:t>
            </a:r>
            <a:r>
              <a:rPr lang="es-AR" dirty="0">
                <a:solidFill>
                  <a:srgbClr val="890909"/>
                </a:solidFill>
              </a:rPr>
              <a:t>trabajos </a:t>
            </a:r>
            <a:r>
              <a:rPr lang="es-AR" dirty="0" smtClean="0">
                <a:solidFill>
                  <a:srgbClr val="890909"/>
                </a:solidFill>
              </a:rPr>
              <a:t>prácticos</a:t>
            </a:r>
          </a:p>
          <a:p>
            <a:pPr marL="0" indent="0">
              <a:buNone/>
            </a:pPr>
            <a:r>
              <a:rPr lang="es-AR" dirty="0" smtClean="0">
                <a:solidFill>
                  <a:srgbClr val="890909"/>
                </a:solidFill>
              </a:rPr>
              <a:t>Fuera de la interfaz tenemos implementadas: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dirty="0" smtClean="0">
                <a:solidFill>
                  <a:srgbClr val="890909"/>
                </a:solidFill>
              </a:rPr>
              <a:t>Todas las funcionalidades de búsqueda necesarias para el sistema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dirty="0" smtClean="0">
                <a:solidFill>
                  <a:srgbClr val="890909"/>
                </a:solidFill>
              </a:rPr>
              <a:t>Listas de peticiones a registrar para los administradores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dirty="0" smtClean="0">
                <a:solidFill>
                  <a:srgbClr val="890909"/>
                </a:solidFill>
              </a:rPr>
              <a:t>Corrección y comprobación de las respuestas seleccionadas por los alumnos</a:t>
            </a:r>
          </a:p>
          <a:p>
            <a:pPr marL="0" indent="0">
              <a:buNone/>
            </a:pPr>
            <a:endParaRPr lang="es-AR" dirty="0">
              <a:solidFill>
                <a:srgbClr val="890909"/>
              </a:solidFill>
            </a:endParaRPr>
          </a:p>
        </p:txBody>
      </p:sp>
      <p:pic>
        <p:nvPicPr>
          <p:cNvPr id="4" name="3 Imagen" descr="logo_unl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87624" cy="124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2846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Futuros pasos</a:t>
            </a:r>
            <a:endParaRPr lang="es-AR" b="1" dirty="0">
              <a:solidFill>
                <a:srgbClr val="89090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3 Marcador de contenido" descr="los-hombres-de-negocios-globales-remiten-flechas-del-progreso-1797751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5984" y="1500174"/>
            <a:ext cx="4482864" cy="4647307"/>
          </a:xfr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4000" dirty="0" smtClean="0">
                <a:solidFill>
                  <a:srgbClr val="8909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Estado actual del proyecto</a:t>
            </a:r>
            <a:endParaRPr lang="es-AR" sz="4000" dirty="0">
              <a:solidFill>
                <a:srgbClr val="89090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3 Imagen" descr="logo_unl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87624" cy="1246753"/>
          </a:xfrm>
          <a:prstGeom prst="rect">
            <a:avLst/>
          </a:prstGeom>
        </p:spPr>
      </p:pic>
      <p:sp>
        <p:nvSpPr>
          <p:cNvPr id="5" name="Marcador de contenido 4"/>
          <p:cNvSpPr>
            <a:spLocks noGrp="1"/>
          </p:cNvSpPr>
          <p:nvPr>
            <p:ph sz="half" idx="2"/>
          </p:nvPr>
        </p:nvSpPr>
        <p:spPr>
          <a:xfrm>
            <a:off x="971600" y="1600200"/>
            <a:ext cx="7715200" cy="4525963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AR" sz="2600" dirty="0">
                <a:solidFill>
                  <a:srgbClr val="8909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Futuros pasos</a:t>
            </a:r>
            <a:endParaRPr lang="es-AR" sz="2600" dirty="0">
              <a:solidFill>
                <a:srgbClr val="890909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s-AR" sz="2200" dirty="0">
                <a:solidFill>
                  <a:srgbClr val="890909"/>
                </a:solidFill>
              </a:rPr>
              <a:t>Mejorar la búsqueda y filtrado de información para poder encontrar con mayor facilidad los trabajos prácticos en el sistema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sz="2200" dirty="0">
                <a:solidFill>
                  <a:srgbClr val="890909"/>
                </a:solidFill>
              </a:rPr>
              <a:t>Mejora y re estructuración del diseño de la interfaz, fuentes, botones.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sz="2200" dirty="0">
                <a:solidFill>
                  <a:srgbClr val="890909"/>
                </a:solidFill>
              </a:rPr>
              <a:t>Permitir al docente elegir más de una respuesta como correcta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sz="2200" dirty="0">
                <a:solidFill>
                  <a:srgbClr val="890909"/>
                </a:solidFill>
              </a:rPr>
              <a:t>Integración del sistema y del servidor ya implementado por separado.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sz="2200" dirty="0">
                <a:solidFill>
                  <a:srgbClr val="890909"/>
                </a:solidFill>
              </a:rPr>
              <a:t>Generar una devolución amigable para los alumnos que hallan resuelto los trabajos prácticos.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393775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42910" y="428604"/>
            <a:ext cx="7772400" cy="1470025"/>
          </a:xfrm>
        </p:spPr>
        <p:txBody>
          <a:bodyPr/>
          <a:lstStyle/>
          <a:p>
            <a:r>
              <a:rPr lang="es-AR" b="1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Sistema gestor de corrección de</a:t>
            </a:r>
            <a:br>
              <a:rPr lang="es-AR" b="1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s-AR" b="1" dirty="0" err="1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Tps</a:t>
            </a:r>
            <a:endParaRPr lang="es-AR" b="1" dirty="0">
              <a:solidFill>
                <a:srgbClr val="89090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57290" y="5286388"/>
            <a:ext cx="6400800" cy="1357322"/>
          </a:xfrm>
        </p:spPr>
        <p:txBody>
          <a:bodyPr>
            <a:normAutofit fontScale="92500" lnSpcReduction="20000"/>
          </a:bodyPr>
          <a:lstStyle/>
          <a:p>
            <a:r>
              <a:rPr lang="es-AR" sz="1800" u="sng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Integrantes</a:t>
            </a:r>
          </a:p>
          <a:p>
            <a:r>
              <a:rPr lang="es-AR" sz="1800" dirty="0" err="1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Rodriguez</a:t>
            </a:r>
            <a:r>
              <a:rPr lang="es-AR" sz="1800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 Javier</a:t>
            </a:r>
          </a:p>
          <a:p>
            <a:r>
              <a:rPr lang="es-AR" sz="1800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Saavedra </a:t>
            </a:r>
            <a:r>
              <a:rPr lang="es-AR" sz="1800" dirty="0" err="1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Griott</a:t>
            </a:r>
            <a:r>
              <a:rPr lang="es-AR" sz="1800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 Diego</a:t>
            </a:r>
          </a:p>
          <a:p>
            <a:r>
              <a:rPr lang="es-AR" sz="1800" dirty="0" err="1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Vallejos</a:t>
            </a:r>
            <a:r>
              <a:rPr lang="es-AR" sz="1800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 Laura</a:t>
            </a:r>
            <a:br>
              <a:rPr lang="es-AR" sz="1800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s-AR" sz="1800" dirty="0" err="1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Yone</a:t>
            </a:r>
            <a:r>
              <a:rPr lang="es-AR" sz="1800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 Juan Ignacio</a:t>
            </a:r>
          </a:p>
        </p:txBody>
      </p:sp>
      <p:pic>
        <p:nvPicPr>
          <p:cNvPr id="4" name="3 Imagen" descr="logo_unl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554" y="2071678"/>
            <a:ext cx="2447488" cy="271464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b="1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Definición del proyecto</a:t>
            </a:r>
            <a:endParaRPr lang="es-AR" dirty="0"/>
          </a:p>
        </p:txBody>
      </p:sp>
      <p:pic>
        <p:nvPicPr>
          <p:cNvPr id="4" name="3 Marcador de contenido" descr="objetivo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0232" y="1857364"/>
            <a:ext cx="5246949" cy="3935211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>
                <a:solidFill>
                  <a:srgbClr val="8909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Definición del proyecto</a:t>
            </a:r>
            <a:endParaRPr lang="es-A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sz="28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 y Alcance:</a:t>
            </a:r>
          </a:p>
          <a:p>
            <a:endParaRPr lang="es-AR" sz="2800" dirty="0" smtClean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s-AR" sz="22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sistema será utilizado </a:t>
            </a:r>
            <a:r>
              <a:rPr lang="es-AR" sz="22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tanto por alumnos como por </a:t>
            </a:r>
            <a:r>
              <a:rPr lang="es-AR" sz="22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profesores.</a:t>
            </a:r>
            <a:endParaRPr lang="es-AR" sz="22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s-AR" sz="22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profesores tendrán </a:t>
            </a:r>
            <a:r>
              <a:rPr lang="es-AR" sz="22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AR" sz="22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posibilidad de crear trabajos prácticos, </a:t>
            </a:r>
            <a:r>
              <a:rPr lang="es-AR" sz="22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asignar consignas </a:t>
            </a:r>
            <a:r>
              <a:rPr lang="es-AR" sz="22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indicar cuales respuestas son las verdades y cuales </a:t>
            </a:r>
            <a:r>
              <a:rPr lang="es-AR" sz="22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son falsas</a:t>
            </a:r>
            <a:r>
              <a:rPr lang="es-AR" sz="22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sz="22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alumnos podrán evaluar sus conocimientos contestando estos trabajos </a:t>
            </a:r>
            <a:r>
              <a:rPr lang="es-AR" sz="22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prácticos validando </a:t>
            </a:r>
            <a:r>
              <a:rPr lang="es-AR" sz="22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 respuestas con las indicadas como verdaderas por los profesores.</a:t>
            </a:r>
          </a:p>
          <a:p>
            <a:endParaRPr lang="es-A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3 Imagen" descr="logo_unl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87624" cy="124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016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Requisitos</a:t>
            </a:r>
            <a:endParaRPr lang="es-AR" b="1" dirty="0">
              <a:solidFill>
                <a:srgbClr val="89090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AR" sz="2400" u="sng" dirty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Requisitos del Software</a:t>
            </a:r>
            <a:r>
              <a:rPr lang="es-AR" sz="2400" u="sng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s-AR" sz="2400" dirty="0">
              <a:solidFill>
                <a:srgbClr val="890909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s-AR" sz="2400" dirty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Registración de docentes y administradores en el </a:t>
            </a:r>
            <a:r>
              <a:rPr lang="es-AR" sz="2400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sistema.</a:t>
            </a:r>
            <a:endParaRPr lang="es-AR" sz="2400" dirty="0">
              <a:solidFill>
                <a:srgbClr val="890909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s-AR" sz="2400" dirty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Autentificación de docentes y administradores en el </a:t>
            </a:r>
            <a:r>
              <a:rPr lang="es-AR" sz="2400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sistema.</a:t>
            </a:r>
            <a:endParaRPr lang="es-AR" sz="2400" dirty="0">
              <a:solidFill>
                <a:srgbClr val="890909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s-AR" sz="2400" dirty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Incorporación de acceso como invitado (alumno</a:t>
            </a:r>
            <a:r>
              <a:rPr lang="es-AR" sz="2400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).</a:t>
            </a:r>
            <a:endParaRPr lang="es-AR" sz="2400" dirty="0">
              <a:solidFill>
                <a:srgbClr val="890909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s-AR" sz="2400" dirty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Creación de trabajos </a:t>
            </a:r>
            <a:r>
              <a:rPr lang="es-AR" sz="2400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prácticos.</a:t>
            </a:r>
          </a:p>
          <a:p>
            <a:r>
              <a:rPr lang="es-AR" sz="2400" dirty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Creación de consignas y respuestas verdaderas y falsas de los trabajos </a:t>
            </a:r>
            <a:r>
              <a:rPr lang="es-AR" sz="2400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prácticos.</a:t>
            </a:r>
            <a:endParaRPr lang="es-AR" sz="2400" dirty="0">
              <a:solidFill>
                <a:srgbClr val="890909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s-AR" sz="2400" dirty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Acceso a lista de trabajos prácticos anteriores realizados por los </a:t>
            </a:r>
            <a:r>
              <a:rPr lang="es-AR" sz="2400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docente.</a:t>
            </a:r>
            <a:endParaRPr lang="es-AR" sz="2400" dirty="0">
              <a:solidFill>
                <a:srgbClr val="890909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s-AR" sz="2400" dirty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Acceso para invitados a los trabajos prácticos a resolver.</a:t>
            </a:r>
          </a:p>
          <a:p>
            <a:endParaRPr lang="es-AR" dirty="0">
              <a:solidFill>
                <a:srgbClr val="89090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Requisitos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s-AR" sz="5000" u="sng" dirty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Requisitos de usuario</a:t>
            </a:r>
            <a:r>
              <a:rPr lang="es-AR" sz="5000" u="sng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s-AR" sz="5000" dirty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lvl="0"/>
            <a:r>
              <a:rPr lang="es-AR" sz="5000" dirty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El usuario podrá realizar peticiones de acceso al sistema </a:t>
            </a:r>
          </a:p>
          <a:p>
            <a:pPr lvl="0"/>
            <a:r>
              <a:rPr lang="es-AR" sz="5000" dirty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El usuario(docente) podrá crear trabajos prácticos a resolver</a:t>
            </a:r>
          </a:p>
          <a:p>
            <a:pPr lvl="0"/>
            <a:r>
              <a:rPr lang="es-AR" sz="5000" dirty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El usuario(docente) podrá suministrarle a esos trabajos prácticos consignas y respuestas pertinentes</a:t>
            </a:r>
          </a:p>
          <a:p>
            <a:pPr lvl="0"/>
            <a:r>
              <a:rPr lang="es-AR" sz="5000" dirty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El usuario(docente) podrá indicar si esas respuestas son verdaderas o falsas </a:t>
            </a:r>
          </a:p>
          <a:p>
            <a:pPr lvl="0"/>
            <a:r>
              <a:rPr lang="es-AR" sz="5000" dirty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El usuario(docente) podrá indicar a que carrera y materia pertenece el trabajo practico </a:t>
            </a:r>
          </a:p>
          <a:p>
            <a:pPr lvl="0"/>
            <a:r>
              <a:rPr lang="es-AR" sz="5000" dirty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El usuario(administrador) podrá registrar peticiones de acceso al sistema</a:t>
            </a:r>
          </a:p>
          <a:p>
            <a:pPr lvl="0"/>
            <a:r>
              <a:rPr lang="es-AR" sz="5000" dirty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El usuario(administrador) podrá modificar y eliminar los usuarios de tipo docentes del sistema</a:t>
            </a:r>
          </a:p>
          <a:p>
            <a:pPr lvl="0"/>
            <a:r>
              <a:rPr lang="es-AR" sz="5000" dirty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El alumno podrá buscar el trabajo práctico indicado por el docente.</a:t>
            </a:r>
          </a:p>
          <a:p>
            <a:pPr lvl="0"/>
            <a:r>
              <a:rPr lang="es-AR" sz="5000" dirty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El  alumno podrá responder el trabajo práctico.</a:t>
            </a:r>
          </a:p>
          <a:p>
            <a:pPr lvl="0"/>
            <a:r>
              <a:rPr lang="es-AR" sz="5000" dirty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El alumno deberá visualizar cuales respuestas fueron las correctas y cuales incorrectas.</a:t>
            </a:r>
          </a:p>
          <a:p>
            <a:endParaRPr lang="es-A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Requisitos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s-AR" u="sng" dirty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Requisitos Funcionales</a:t>
            </a:r>
            <a:r>
              <a:rPr lang="es-AR" u="sng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s-AR" dirty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lvl="0"/>
            <a:r>
              <a:rPr lang="es-AR" dirty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Proceso de control de las respuestas suministradas tanto por el docente como por el </a:t>
            </a:r>
            <a:r>
              <a:rPr lang="es-AR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alumno</a:t>
            </a:r>
            <a:endParaRPr lang="es-AR" dirty="0">
              <a:solidFill>
                <a:srgbClr val="89090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s-AR" u="sng" dirty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Requisitos no Funcionales</a:t>
            </a:r>
            <a:r>
              <a:rPr lang="es-AR" u="sng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s-AR" dirty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lvl="0"/>
            <a:r>
              <a:rPr lang="es-AR" dirty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El docente no participará en el proceso de corrección de los trabajos prácticos</a:t>
            </a:r>
          </a:p>
          <a:p>
            <a:pPr lvl="0"/>
            <a:r>
              <a:rPr lang="es-AR" dirty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El sistema deberá restringir el acceso a la respuestas por medio de validaciones de usuario</a:t>
            </a:r>
          </a:p>
          <a:p>
            <a:endParaRPr lang="es-A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b="1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Descripción del plan definido para el desarrollo del proyecto </a:t>
            </a:r>
            <a:endParaRPr lang="es-AR" b="1" dirty="0">
              <a:solidFill>
                <a:srgbClr val="89090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AR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Modelo de ciclo de vida elegido: </a:t>
            </a:r>
            <a:r>
              <a:rPr lang="es-AR" dirty="0" err="1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Prototipado</a:t>
            </a:r>
            <a:r>
              <a:rPr lang="es-AR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 evolutivo.</a:t>
            </a:r>
            <a:endParaRPr lang="es-AR" dirty="0">
              <a:solidFill>
                <a:srgbClr val="89090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604" y="2786058"/>
            <a:ext cx="5863746" cy="357212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AR" sz="3200" dirty="0">
                <a:solidFill>
                  <a:srgbClr val="8909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Descripción del plan definido para el desarrollo del proyecto </a:t>
            </a:r>
            <a:endParaRPr lang="es-A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endParaRPr lang="es-AR" sz="2200" dirty="0" smtClean="0">
              <a:solidFill>
                <a:srgbClr val="89090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s-AR" sz="2200" dirty="0">
                <a:solidFill>
                  <a:srgbClr val="8909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AR" sz="2200" dirty="0" smtClean="0">
                <a:solidFill>
                  <a:srgbClr val="8909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legimos el Ciclo de Vida Prototipado debido a que en un comienzo no conocíamos con exactitud como desarrollar nuestro sistema. 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s-AR" sz="2200" dirty="0" smtClean="0">
                <a:solidFill>
                  <a:srgbClr val="8909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prototipos junto con las maquetas nos permitieron crear un producto parcial y provisional.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s-AR" sz="2200" dirty="0" smtClean="0">
                <a:solidFill>
                  <a:srgbClr val="8909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 </a:t>
            </a:r>
            <a:r>
              <a:rPr lang="es-AR" sz="2200" dirty="0">
                <a:solidFill>
                  <a:srgbClr val="8909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evaluación y desarrollo </a:t>
            </a:r>
            <a:r>
              <a:rPr lang="es-AR" sz="2200" dirty="0" smtClean="0">
                <a:solidFill>
                  <a:srgbClr val="8909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 permitieron la definición de </a:t>
            </a:r>
            <a:r>
              <a:rPr lang="es-AR" sz="2200" dirty="0">
                <a:solidFill>
                  <a:srgbClr val="8909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especificaciones más complejas y seguras para el </a:t>
            </a:r>
            <a:r>
              <a:rPr lang="es-AR" sz="2200" u="sng" dirty="0">
                <a:solidFill>
                  <a:srgbClr val="8909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producto definitivo</a:t>
            </a:r>
            <a:r>
              <a:rPr lang="es-AR" sz="2200" dirty="0">
                <a:solidFill>
                  <a:srgbClr val="8909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 </a:t>
            </a:r>
            <a:endParaRPr lang="es-AR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s-AR" dirty="0"/>
          </a:p>
        </p:txBody>
      </p:sp>
      <p:pic>
        <p:nvPicPr>
          <p:cNvPr id="4" name="3 Imagen" descr="logo_unl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87624" cy="124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1717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1041</Words>
  <Application>Microsoft Office PowerPoint</Application>
  <PresentationFormat>Presentación en pantalla (4:3)</PresentationFormat>
  <Paragraphs>136</Paragraphs>
  <Slides>28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4" baseType="lpstr">
      <vt:lpstr>Arial</vt:lpstr>
      <vt:lpstr>Calibri</vt:lpstr>
      <vt:lpstr>Courier New</vt:lpstr>
      <vt:lpstr>Times New Roman</vt:lpstr>
      <vt:lpstr>Wingdings</vt:lpstr>
      <vt:lpstr>Tema de Office</vt:lpstr>
      <vt:lpstr>Sistema gestor de corrección de Tps</vt:lpstr>
      <vt:lpstr>Indice</vt:lpstr>
      <vt:lpstr>Definición del proyecto</vt:lpstr>
      <vt:lpstr>Definición del proyecto</vt:lpstr>
      <vt:lpstr>Requisitos</vt:lpstr>
      <vt:lpstr>Requisitos</vt:lpstr>
      <vt:lpstr>Requisitos</vt:lpstr>
      <vt:lpstr>Descripción del plan definido para el desarrollo del proyecto </vt:lpstr>
      <vt:lpstr>Descripción del plan definido para el desarrollo del proyecto </vt:lpstr>
      <vt:lpstr>Descripción del plan definido para el desarrollo del proyecto </vt:lpstr>
      <vt:lpstr>Descripción del plan definido para el desarrollo del proyecto </vt:lpstr>
      <vt:lpstr>Reporte de avances</vt:lpstr>
      <vt:lpstr>Avances</vt:lpstr>
      <vt:lpstr>Avances</vt:lpstr>
      <vt:lpstr>Avances</vt:lpstr>
      <vt:lpstr>Avances</vt:lpstr>
      <vt:lpstr>Avances</vt:lpstr>
      <vt:lpstr>Avances</vt:lpstr>
      <vt:lpstr>Avances</vt:lpstr>
      <vt:lpstr>Avances</vt:lpstr>
      <vt:lpstr>Avances</vt:lpstr>
      <vt:lpstr>Presentación de PowerPoint</vt:lpstr>
      <vt:lpstr>Descripción de la experiencia del proceso</vt:lpstr>
      <vt:lpstr>Descripción de la experiencia del proceso</vt:lpstr>
      <vt:lpstr>Estado actual del proyecto</vt:lpstr>
      <vt:lpstr>Futuros pasos</vt:lpstr>
      <vt:lpstr>Estado actual del proyecto</vt:lpstr>
      <vt:lpstr>Sistema gestor de corrección de Tps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gestor de corrección de Tps</dc:title>
  <dc:creator>HyperX</dc:creator>
  <cp:lastModifiedBy>Usuario</cp:lastModifiedBy>
  <cp:revision>18</cp:revision>
  <dcterms:created xsi:type="dcterms:W3CDTF">2017-11-09T18:04:10Z</dcterms:created>
  <dcterms:modified xsi:type="dcterms:W3CDTF">2017-11-09T23:30:09Z</dcterms:modified>
</cp:coreProperties>
</file>