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8" r:id="rId3"/>
    <p:sldId id="257" r:id="rId4"/>
    <p:sldId id="273" r:id="rId5"/>
    <p:sldId id="258" r:id="rId6"/>
    <p:sldId id="259" r:id="rId7"/>
    <p:sldId id="260" r:id="rId8"/>
    <p:sldId id="261" r:id="rId9"/>
    <p:sldId id="275" r:id="rId10"/>
    <p:sldId id="262" r:id="rId11"/>
    <p:sldId id="263" r:id="rId12"/>
    <p:sldId id="264" r:id="rId13"/>
    <p:sldId id="269" r:id="rId14"/>
    <p:sldId id="270" r:id="rId15"/>
    <p:sldId id="274" r:id="rId16"/>
    <p:sldId id="272" r:id="rId17"/>
    <p:sldId id="271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93" r:id="rId27"/>
    <p:sldId id="287" r:id="rId28"/>
    <p:sldId id="288" r:id="rId29"/>
    <p:sldId id="294" r:id="rId30"/>
    <p:sldId id="289" r:id="rId31"/>
    <p:sldId id="290" r:id="rId32"/>
    <p:sldId id="295" r:id="rId33"/>
    <p:sldId id="291" r:id="rId34"/>
    <p:sldId id="292" r:id="rId35"/>
    <p:sldId id="265" r:id="rId36"/>
    <p:sldId id="276" r:id="rId37"/>
    <p:sldId id="278" r:id="rId38"/>
    <p:sldId id="266" r:id="rId39"/>
    <p:sldId id="277" r:id="rId40"/>
    <p:sldId id="267" r:id="rId4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>
        <p:scale>
          <a:sx n="75" d="100"/>
          <a:sy n="75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E1C6F-19E3-4389-88D4-500EEE71C5FB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7E2E0-9F29-4AE4-BAE2-5102933765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640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7E2E0-9F29-4AE4-BAE2-5102933765B8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745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A6EA-6390-4DBE-88F4-D3A2D7E24519}" type="datetimeFigureOut">
              <a:rPr lang="es-AR" smtClean="0"/>
              <a:t>09/11/2017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22B5-E32D-44CC-818D-CE776BF9CD5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 gestor de corrección de</a:t>
            </a:r>
            <a:b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b="1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Tps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5286388"/>
            <a:ext cx="6400800" cy="1357322"/>
          </a:xfrm>
        </p:spPr>
        <p:txBody>
          <a:bodyPr>
            <a:normAutofit fontScale="92500" lnSpcReduction="20000"/>
          </a:bodyPr>
          <a:lstStyle/>
          <a:p>
            <a:r>
              <a:rPr lang="es-AR" sz="18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Integrantes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Rodriguez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Javier</a:t>
            </a:r>
          </a:p>
          <a:p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Saavedra </a:t>
            </a: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Griott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Diego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Vallejos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Laura</a:t>
            </a:r>
            <a:b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Yone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Juan Ignacio</a:t>
            </a:r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071678"/>
            <a:ext cx="2447488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4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Herramientas:</a:t>
            </a:r>
          </a:p>
          <a:p>
            <a:r>
              <a:rPr lang="es-AR" sz="4800" dirty="0" err="1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s-AR" sz="48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4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2.7</a:t>
            </a:r>
          </a:p>
          <a:p>
            <a:r>
              <a:rPr lang="es-AR" sz="4800" dirty="0" err="1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s-AR" sz="48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v5.5 </a:t>
            </a:r>
            <a:endParaRPr lang="es-AR" sz="4800" dirty="0" smtClean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AR" sz="4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Diseño de interfaz con </a:t>
            </a:r>
            <a:r>
              <a:rPr lang="es-AR" sz="4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Kivy</a:t>
            </a:r>
            <a:r>
              <a:rPr lang="es-AR" sz="4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s-AR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Programación orientada a objetos:</a:t>
            </a: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Análisis de Casos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Diagrama de Casos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uso.</a:t>
            </a:r>
            <a:endParaRPr lang="es-AR" sz="40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Diagrama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Secuencias.</a:t>
            </a:r>
            <a:endParaRPr lang="es-AR" sz="40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Escenario de Caso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s-AR" sz="4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Diagrama de </a:t>
            </a:r>
            <a:r>
              <a:rPr lang="es-AR" sz="40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Clases.</a:t>
            </a:r>
            <a:endParaRPr lang="es-AR" sz="40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Reporte de avances</a:t>
            </a:r>
            <a:endParaRPr lang="es-AR" dirty="0"/>
          </a:p>
        </p:txBody>
      </p:sp>
      <p:pic>
        <p:nvPicPr>
          <p:cNvPr id="4" name="3 Marcador de contenido" descr="lineamientos-reporte-expuesto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785926"/>
            <a:ext cx="7570031" cy="389971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491689" y="1417638"/>
            <a:ext cx="4038600" cy="4525963"/>
          </a:xfrm>
        </p:spPr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Segunda Maqueta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4564778" y="1417638"/>
            <a:ext cx="4038600" cy="4525963"/>
          </a:xfrm>
        </p:spPr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Prototipo actual</a:t>
            </a:r>
          </a:p>
          <a:p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21" y="2020562"/>
            <a:ext cx="4201178" cy="33123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r="1667"/>
          <a:stretch/>
        </p:blipFill>
        <p:spPr>
          <a:xfrm>
            <a:off x="295360" y="1988839"/>
            <a:ext cx="4247087" cy="33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>
                <a:solidFill>
                  <a:srgbClr val="890909"/>
                </a:solidFill>
              </a:rPr>
              <a:t>En la imagen anterior pudimos visualizar la interfaz inicial de nuestra aplicación </a:t>
            </a:r>
          </a:p>
          <a:p>
            <a:r>
              <a:rPr lang="es-AR" dirty="0" smtClean="0">
                <a:solidFill>
                  <a:srgbClr val="890909"/>
                </a:solidFill>
              </a:rPr>
              <a:t>Mostramos una comparativa entre nuestra maqueta y el prototipo actual de nuestro Sistema.</a:t>
            </a:r>
          </a:p>
          <a:p>
            <a:r>
              <a:rPr lang="es-AR" dirty="0" smtClean="0">
                <a:solidFill>
                  <a:srgbClr val="890909"/>
                </a:solidFill>
              </a:rPr>
              <a:t>El cual es completamente funcional pero necesita de un re-diseño de interfaz.</a:t>
            </a:r>
          </a:p>
          <a:p>
            <a:r>
              <a:rPr lang="es-AR" dirty="0" smtClean="0">
                <a:solidFill>
                  <a:srgbClr val="890909"/>
                </a:solidFill>
              </a:rPr>
              <a:t>Mediante esta interfaz los usuarios pueden ingresar su usuario y contraseña para poder acceder como administrador o docente</a:t>
            </a:r>
          </a:p>
          <a:p>
            <a:r>
              <a:rPr lang="es-AR" dirty="0" smtClean="0">
                <a:solidFill>
                  <a:srgbClr val="890909"/>
                </a:solidFill>
              </a:rPr>
              <a:t>También puede acceder como Alumno (sin ningún tipo de identificación)</a:t>
            </a:r>
          </a:p>
          <a:p>
            <a:r>
              <a:rPr lang="es-AR" dirty="0" smtClean="0">
                <a:solidFill>
                  <a:srgbClr val="890909"/>
                </a:solidFill>
              </a:rPr>
              <a:t>O realizar una solicitud de acceso al sistema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314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2204864"/>
            <a:ext cx="5760640" cy="4255567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quarter" idx="4294967295"/>
          </p:nvPr>
        </p:nvSpPr>
        <p:spPr>
          <a:xfrm>
            <a:off x="1187624" y="1417638"/>
            <a:ext cx="7272808" cy="787226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800" dirty="0" smtClean="0">
                <a:solidFill>
                  <a:srgbClr val="890909"/>
                </a:solidFill>
              </a:rPr>
              <a:t>Prototipo Actual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500" dirty="0" smtClean="0">
                <a:solidFill>
                  <a:srgbClr val="890909"/>
                </a:solidFill>
              </a:rPr>
              <a:t>Petición de acceso al sistema</a:t>
            </a:r>
            <a:endParaRPr lang="es-AR" sz="3500" dirty="0">
              <a:solidFill>
                <a:srgbClr val="89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46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solidFill>
                  <a:srgbClr val="890909"/>
                </a:solidFill>
              </a:rPr>
              <a:t>Petición de acceso al sistema:</a:t>
            </a:r>
          </a:p>
          <a:p>
            <a:r>
              <a:rPr lang="es-AR" sz="2800" dirty="0">
                <a:solidFill>
                  <a:srgbClr val="890909"/>
                </a:solidFill>
              </a:rPr>
              <a:t>Al hacer click en Registrarse en </a:t>
            </a:r>
            <a:r>
              <a:rPr lang="es-AR" sz="2800" dirty="0" smtClean="0">
                <a:solidFill>
                  <a:srgbClr val="890909"/>
                </a:solidFill>
              </a:rPr>
              <a:t>la pantalla inicial la </a:t>
            </a:r>
            <a:r>
              <a:rPr lang="es-AR" sz="2800" dirty="0">
                <a:solidFill>
                  <a:srgbClr val="890909"/>
                </a:solidFill>
              </a:rPr>
              <a:t>siguiente ventana se despliega donde se le solicitan datos al usuario y se le da la opción de Enviar la petición de acceso o de volver </a:t>
            </a:r>
            <a:r>
              <a:rPr lang="es-AR" sz="2800" dirty="0" smtClean="0">
                <a:solidFill>
                  <a:srgbClr val="890909"/>
                </a:solidFill>
              </a:rPr>
              <a:t>atrás.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Esta nueva ventana será utilizada por los docentes que quieren registrarse en el sistema.</a:t>
            </a:r>
            <a:endParaRPr lang="es-AR" sz="2800" dirty="0">
              <a:solidFill>
                <a:srgbClr val="89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2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Segunda Maqueta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9496" y="2420888"/>
            <a:ext cx="4342504" cy="3394734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Prototipo Actual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45025" y="2420888"/>
            <a:ext cx="4371075" cy="337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12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solidFill>
                  <a:srgbClr val="890909"/>
                </a:solidFill>
              </a:rPr>
              <a:t>En la imagen anterior pudimos visualizar la interfaz inicial los docentes, mostrando una comparativa entre nuestra maqueta y el prototipo actual de nuestro Sistema.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Mediante esta interfaz los docentes validados podrán crear trabajos prácticos </a:t>
            </a:r>
            <a:endParaRPr lang="es-AR" sz="2800" dirty="0">
              <a:solidFill>
                <a:srgbClr val="890909"/>
              </a:solidFill>
            </a:endParaRPr>
          </a:p>
          <a:p>
            <a:r>
              <a:rPr lang="es-AR" sz="2800" dirty="0" smtClean="0">
                <a:solidFill>
                  <a:srgbClr val="890909"/>
                </a:solidFill>
              </a:rPr>
              <a:t>Podrán buscar trabajos prácticos con el fin de poder visualizarlos modificarlos o eliminarlos. </a:t>
            </a:r>
            <a:endParaRPr lang="es-AR" sz="2800" dirty="0">
              <a:solidFill>
                <a:srgbClr val="89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4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Segunda Maqueta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9128" y="2585563"/>
            <a:ext cx="4385897" cy="3293138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Prototipo Actual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585563"/>
            <a:ext cx="4282822" cy="32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2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b="1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Indice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Definición del proyecto (alcances, objetivos, usos, etc.)</a:t>
            </a:r>
          </a:p>
          <a:p>
            <a:r>
              <a:rPr lang="es-AR" dirty="0" err="1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equistos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(clasificados por tipo)</a:t>
            </a:r>
          </a:p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(</a:t>
            </a:r>
            <a:r>
              <a:rPr lang="es-AR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MCVs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a utilizar, herramientas, Diseño, etc.)</a:t>
            </a:r>
          </a:p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Reporte de Avances (presentación de maquetas, prototipos, etc.)</a:t>
            </a:r>
          </a:p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 la experiencia del proceso (</a:t>
            </a:r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dificultades identificadas, etc.)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Futuros pasos (estado actual del proyecto y futuras tareas a realizar)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Segunda Maqueta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644" y="2420888"/>
            <a:ext cx="4414356" cy="3449182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890909"/>
                </a:solidFill>
              </a:rPr>
              <a:t>Prototipo Actual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13868" y="2430519"/>
            <a:ext cx="4430793" cy="34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28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sz="2800" dirty="0" smtClean="0">
                <a:solidFill>
                  <a:srgbClr val="890909"/>
                </a:solidFill>
              </a:rPr>
              <a:t>En la imagen anterior pudimos visualizar la interfaz que nos permite </a:t>
            </a:r>
            <a:r>
              <a:rPr lang="es-AR" sz="2800" dirty="0" smtClean="0">
                <a:solidFill>
                  <a:srgbClr val="890909"/>
                </a:solidFill>
              </a:rPr>
              <a:t>asignar </a:t>
            </a:r>
            <a:r>
              <a:rPr lang="es-AR" sz="2800" dirty="0" smtClean="0">
                <a:solidFill>
                  <a:srgbClr val="890909"/>
                </a:solidFill>
              </a:rPr>
              <a:t>consignas y respuestas a los trabajos prácticos creados por los docentes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Una de las modificaciones que presenta nuestro prototipo respecto a la interfaz, es la posibilidad de asignar más de una respuesta verdadera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Aun así, una de las modificaciones futuras a realizar es que no existan una limitación continua de tres respuestas por consigna, sino que estas puedan variar.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Podemos observar también que el prototipo permite agregar varias consignas por trabajos prácticos. Es el docente el que indica el límite de las mismas.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Al selección finalizar se termina la creación del trabajo práctico actual.</a:t>
            </a:r>
          </a:p>
        </p:txBody>
      </p:sp>
    </p:spTree>
    <p:extLst>
      <p:ext uri="{BB962C8B-B14F-4D97-AF65-F5344CB8AC3E}">
        <p14:creationId xmlns:p14="http://schemas.microsoft.com/office/powerpoint/2010/main" val="2529749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5" t="523" r="1" b="1278"/>
          <a:stretch/>
        </p:blipFill>
        <p:spPr>
          <a:xfrm>
            <a:off x="1835696" y="1268760"/>
            <a:ext cx="5760640" cy="446449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9552" y="616530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890909"/>
                </a:solidFill>
              </a:rPr>
              <a:t>Al Terminar se mostrará </a:t>
            </a:r>
            <a:r>
              <a:rPr lang="es-AR" dirty="0">
                <a:solidFill>
                  <a:srgbClr val="890909"/>
                </a:solidFill>
              </a:rPr>
              <a:t>la confirmación con los datos que identifican a dicho </a:t>
            </a:r>
            <a:r>
              <a:rPr lang="es-AR" dirty="0" smtClean="0">
                <a:solidFill>
                  <a:srgbClr val="890909"/>
                </a:solidFill>
              </a:rPr>
              <a:t>trabajo</a:t>
            </a:r>
            <a:endParaRPr lang="es-AR" dirty="0">
              <a:solidFill>
                <a:srgbClr val="89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68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890909"/>
                </a:solidFill>
              </a:rPr>
              <a:t>Segunda Maqueta</a:t>
            </a: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3890" y="2571378"/>
            <a:ext cx="4321135" cy="3377902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890909"/>
                </a:solidFill>
              </a:rPr>
              <a:t>Prototipo Actual</a:t>
            </a: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568524"/>
            <a:ext cx="4041775" cy="31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17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solidFill>
                  <a:srgbClr val="890909"/>
                </a:solidFill>
              </a:rPr>
              <a:t>Una de las diferencias que podemos visualizar respecto a la maqueta es que en el prototipo primero realizamos la búsqueda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A partir de la búsqueda nos aparecerá una sección donde podremos seleccionar la acción a realizar, ya sea eliminar el trabajo practico, </a:t>
            </a:r>
            <a:r>
              <a:rPr lang="es-AR" sz="2800" dirty="0" err="1" smtClean="0">
                <a:solidFill>
                  <a:srgbClr val="890909"/>
                </a:solidFill>
              </a:rPr>
              <a:t>vizualizarlo</a:t>
            </a:r>
            <a:r>
              <a:rPr lang="es-AR" sz="2800" dirty="0" smtClean="0">
                <a:solidFill>
                  <a:srgbClr val="890909"/>
                </a:solidFill>
              </a:rPr>
              <a:t> o modificarlo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En la maqueta se debía realizar una búsqueda para cada sesión.</a:t>
            </a:r>
          </a:p>
          <a:p>
            <a:pPr marL="0" indent="0">
              <a:buNone/>
            </a:pPr>
            <a:endParaRPr lang="es-AR" sz="2800" dirty="0" smtClean="0">
              <a:solidFill>
                <a:srgbClr val="89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0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Segunda Maqueta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1620" y="2584379"/>
            <a:ext cx="4400380" cy="3411530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Prototipo Actual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1540"/>
          <a:stretch/>
        </p:blipFill>
        <p:spPr>
          <a:xfrm>
            <a:off x="4571465" y="2610645"/>
            <a:ext cx="4381685" cy="33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8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800" dirty="0" smtClean="0">
                <a:solidFill>
                  <a:srgbClr val="890909"/>
                </a:solidFill>
              </a:rPr>
              <a:t>En la interfaz de los alumnos se permite realizar una búsqueda de los trabajos prácticos a resolver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Podemos observar que se pueden realizar 3 tipos de búsquedas diferentes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La primera permite buscar directamente el nombre del trabajo práctico pero si no se tiene la información necesaria podemos buscar los trabajos prácticos relacionados por profesor y materia y realizar un filtrado de información.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Una de las actualizaciones que debemos realizar en nuestro prototipo es permitir ver al usuario el filtrado de información a medida que ingresa los datos a buscar para que sea una búsqueda mucho mas dinámica y simple.</a:t>
            </a:r>
          </a:p>
          <a:p>
            <a:pPr marL="0" indent="0">
              <a:buNone/>
            </a:pPr>
            <a:endParaRPr lang="es-AR" sz="2800" dirty="0" smtClean="0">
              <a:solidFill>
                <a:srgbClr val="89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4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Segunda Maqueta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819" y="2575962"/>
            <a:ext cx="4245868" cy="329707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Prototipo Actual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49686" y="2575962"/>
            <a:ext cx="4237114" cy="33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66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rgbClr val="890909"/>
                </a:solidFill>
              </a:rPr>
              <a:t>Segunda Maqueta</a:t>
            </a:r>
            <a:endParaRPr lang="es-AR" b="0" dirty="0">
              <a:solidFill>
                <a:srgbClr val="890909"/>
              </a:solidFill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9095" y="2578081"/>
            <a:ext cx="4325930" cy="3367297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890909"/>
                </a:solidFill>
              </a:rPr>
              <a:t>Prototipo Actual</a:t>
            </a: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578081"/>
            <a:ext cx="4332411" cy="336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31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sz="2800" dirty="0" smtClean="0">
                <a:solidFill>
                  <a:srgbClr val="890909"/>
                </a:solidFill>
              </a:rPr>
              <a:t>Mediante esta interfaz el alumno es capaz de responderlos trabajos prácticos que tenga disponible.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Las consignas se mostrara una vez comenzado el trabajo practico seleccionado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La interfaz permitirá ver la consigna y las respuestas relacionadas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El alumno deberá elegir la respuesta que considere más apropiada y enviarla 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La corrección se puede hacer en el momento o esperar y seguir con las siguientes preguntas.</a:t>
            </a:r>
          </a:p>
          <a:p>
            <a:pPr marL="0" indent="0">
              <a:buNone/>
            </a:pPr>
            <a:endParaRPr lang="es-AR" sz="2800" dirty="0" smtClean="0">
              <a:solidFill>
                <a:srgbClr val="89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0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Definición del proyecto</a:t>
            </a:r>
            <a:endParaRPr lang="es-AR" dirty="0"/>
          </a:p>
        </p:txBody>
      </p:sp>
      <p:pic>
        <p:nvPicPr>
          <p:cNvPr id="4" name="3 Marcador de contenido" descr="objetiv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857364"/>
            <a:ext cx="5246949" cy="3935211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19"/>
          <a:stretch/>
        </p:blipFill>
        <p:spPr>
          <a:xfrm>
            <a:off x="2030747" y="1413322"/>
            <a:ext cx="5082505" cy="39528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57200" y="5589240"/>
            <a:ext cx="850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890909"/>
                </a:solidFill>
              </a:rPr>
              <a:t>Una vez finalizado el proyecto se procederá a mostrar la devolución final de trabajo practico</a:t>
            </a:r>
            <a:endParaRPr lang="es-AR" dirty="0">
              <a:solidFill>
                <a:srgbClr val="89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52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890909"/>
                </a:solidFill>
              </a:rPr>
              <a:t>Segunda Maqueta</a:t>
            </a: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174"/>
          <a:stretch/>
        </p:blipFill>
        <p:spPr>
          <a:xfrm>
            <a:off x="107504" y="2470542"/>
            <a:ext cx="4331464" cy="3312368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890909"/>
                </a:solidFill>
              </a:rPr>
              <a:t>Prototipo Actual</a:t>
            </a: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97388" y="2385894"/>
            <a:ext cx="4476427" cy="34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85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solidFill>
                  <a:srgbClr val="890909"/>
                </a:solidFill>
              </a:rPr>
              <a:t>En la vista del administrador se podrán ver la lista de peticiones de accesos generadas por los usuarios que quieran registrarse al sistema.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Podrá crear nuevos usuarios en el sistema.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Resetear las contraseñas de los actuales.</a:t>
            </a:r>
          </a:p>
          <a:p>
            <a:r>
              <a:rPr lang="es-AR" sz="2800" dirty="0" smtClean="0">
                <a:solidFill>
                  <a:srgbClr val="890909"/>
                </a:solidFill>
              </a:rPr>
              <a:t>Eliminar los que ya no sean necesarios.</a:t>
            </a:r>
          </a:p>
        </p:txBody>
      </p:sp>
    </p:spTree>
    <p:extLst>
      <p:ext uri="{BB962C8B-B14F-4D97-AF65-F5344CB8AC3E}">
        <p14:creationId xmlns:p14="http://schemas.microsoft.com/office/powerpoint/2010/main" val="121229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9" t="880"/>
          <a:stretch/>
        </p:blipFill>
        <p:spPr>
          <a:xfrm>
            <a:off x="2051719" y="1988840"/>
            <a:ext cx="5082505" cy="392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79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890909"/>
                </a:solidFill>
              </a:rPr>
              <a:t>Avances</a:t>
            </a: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3" b="1569"/>
          <a:stretch/>
        </p:blipFill>
        <p:spPr>
          <a:xfrm>
            <a:off x="2019300" y="1916832"/>
            <a:ext cx="510540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27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 la experiencia del proceso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Marcador de contenido" descr="homer-facepal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785926"/>
            <a:ext cx="4525963" cy="4525963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36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 la experiencia del proceso</a:t>
            </a:r>
            <a:endParaRPr lang="es-AR" sz="3600" dirty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solidFill>
                  <a:srgbClr val="890909"/>
                </a:solidFill>
              </a:rPr>
              <a:t>Para nosotros fue una experiencia enriquecedora la cual nos permitió crecer y aprender a manejarnos en una experiencia más cercana a la realidad.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solidFill>
                  <a:srgbClr val="890909"/>
                </a:solidFill>
              </a:rPr>
              <a:t>Nos encontramos con un </a:t>
            </a:r>
            <a:r>
              <a:rPr lang="es-AR" dirty="0" smtClean="0">
                <a:solidFill>
                  <a:srgbClr val="890909"/>
                </a:solidFill>
              </a:rPr>
              <a:t>desafío diferente </a:t>
            </a:r>
            <a:r>
              <a:rPr lang="es-AR" dirty="0">
                <a:solidFill>
                  <a:srgbClr val="890909"/>
                </a:solidFill>
              </a:rPr>
              <a:t>al que </a:t>
            </a:r>
            <a:r>
              <a:rPr lang="es-AR" dirty="0" smtClean="0">
                <a:solidFill>
                  <a:srgbClr val="890909"/>
                </a:solidFill>
              </a:rPr>
              <a:t>estábamos </a:t>
            </a:r>
            <a:r>
              <a:rPr lang="es-AR" dirty="0">
                <a:solidFill>
                  <a:srgbClr val="890909"/>
                </a:solidFill>
              </a:rPr>
              <a:t>acostumbrados lejos de consignas claras y estructuradas, teniendo que </a:t>
            </a:r>
            <a:r>
              <a:rPr lang="es-AR" dirty="0" smtClean="0">
                <a:solidFill>
                  <a:srgbClr val="890909"/>
                </a:solidFill>
              </a:rPr>
              <a:t>analizar y consensuar entre todos </a:t>
            </a:r>
            <a:r>
              <a:rPr lang="es-AR" dirty="0">
                <a:solidFill>
                  <a:srgbClr val="890909"/>
                </a:solidFill>
              </a:rPr>
              <a:t>cuales sería  las opciones más </a:t>
            </a:r>
            <a:r>
              <a:rPr lang="es-AR" dirty="0" smtClean="0">
                <a:solidFill>
                  <a:srgbClr val="890909"/>
                </a:solidFill>
              </a:rPr>
              <a:t>optimas </a:t>
            </a:r>
            <a:r>
              <a:rPr lang="es-AR" dirty="0">
                <a:solidFill>
                  <a:srgbClr val="890909"/>
                </a:solidFill>
              </a:rPr>
              <a:t>y realistas para el desarrollo.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Dificultades</a:t>
            </a:r>
            <a:endParaRPr lang="es-AR" dirty="0">
              <a:solidFill>
                <a:srgbClr val="890909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 smtClean="0">
                <a:solidFill>
                  <a:srgbClr val="890909"/>
                </a:solidFill>
              </a:rPr>
              <a:t>Organización de </a:t>
            </a:r>
            <a:r>
              <a:rPr lang="es-AR" dirty="0">
                <a:solidFill>
                  <a:srgbClr val="890909"/>
                </a:solidFill>
              </a:rPr>
              <a:t>nuestros tiempos. </a:t>
            </a:r>
            <a:r>
              <a:rPr lang="es-AR" dirty="0" smtClean="0">
                <a:solidFill>
                  <a:srgbClr val="890909"/>
                </a:solidFill>
              </a:rPr>
              <a:t>A </a:t>
            </a:r>
            <a:r>
              <a:rPr lang="es-AR" dirty="0">
                <a:solidFill>
                  <a:srgbClr val="890909"/>
                </a:solidFill>
              </a:rPr>
              <a:t>medida que nos fuimos adaptando como equipo esta dificultad fue resuelta.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>
                <a:solidFill>
                  <a:srgbClr val="890909"/>
                </a:solidFill>
              </a:rPr>
              <a:t>U</a:t>
            </a:r>
            <a:r>
              <a:rPr lang="es-AR" dirty="0" smtClean="0">
                <a:solidFill>
                  <a:srgbClr val="890909"/>
                </a:solidFill>
              </a:rPr>
              <a:t>tilización </a:t>
            </a:r>
            <a:r>
              <a:rPr lang="es-AR" dirty="0">
                <a:solidFill>
                  <a:srgbClr val="890909"/>
                </a:solidFill>
              </a:rPr>
              <a:t>de software y herramientas como </a:t>
            </a:r>
            <a:r>
              <a:rPr lang="es-AR" dirty="0" err="1">
                <a:solidFill>
                  <a:srgbClr val="890909"/>
                </a:solidFill>
              </a:rPr>
              <a:t>Kivy</a:t>
            </a:r>
            <a:r>
              <a:rPr lang="es-AR" dirty="0">
                <a:solidFill>
                  <a:srgbClr val="890909"/>
                </a:solidFill>
              </a:rPr>
              <a:t> con las cual no </a:t>
            </a:r>
            <a:r>
              <a:rPr lang="es-AR" dirty="0" smtClean="0">
                <a:solidFill>
                  <a:srgbClr val="890909"/>
                </a:solidFill>
              </a:rPr>
              <a:t>teníamos </a:t>
            </a:r>
            <a:r>
              <a:rPr lang="es-AR" dirty="0">
                <a:solidFill>
                  <a:srgbClr val="890909"/>
                </a:solidFill>
              </a:rPr>
              <a:t>experiencia previa por lo que tuvimos que aprender y adaptarnos a ella </a:t>
            </a:r>
            <a:r>
              <a:rPr lang="es-AR" dirty="0" smtClean="0">
                <a:solidFill>
                  <a:srgbClr val="890909"/>
                </a:solidFill>
              </a:rPr>
              <a:t>rápidamente.</a:t>
            </a:r>
            <a:endParaRPr lang="es-AR" dirty="0">
              <a:solidFill>
                <a:srgbClr val="890909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>
                <a:solidFill>
                  <a:srgbClr val="890909"/>
                </a:solidFill>
              </a:rPr>
              <a:t>Otras de las dificultades fue la adaptación y el entendimiento de las ideas de cliente a un proyecto real. </a:t>
            </a:r>
          </a:p>
        </p:txBody>
      </p:sp>
      <p:pic>
        <p:nvPicPr>
          <p:cNvPr id="6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57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actual del proyecto</a:t>
            </a:r>
            <a:endParaRPr lang="es-AR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>
                <a:solidFill>
                  <a:srgbClr val="890909"/>
                </a:solidFill>
              </a:rPr>
              <a:t>F</a:t>
            </a:r>
            <a:r>
              <a:rPr lang="es-AR" dirty="0" smtClean="0">
                <a:solidFill>
                  <a:srgbClr val="890909"/>
                </a:solidFill>
              </a:rPr>
              <a:t>uncionalidades </a:t>
            </a:r>
            <a:r>
              <a:rPr lang="es-AR" dirty="0">
                <a:solidFill>
                  <a:srgbClr val="890909"/>
                </a:solidFill>
              </a:rPr>
              <a:t>implementadas </a:t>
            </a:r>
            <a:r>
              <a:rPr lang="es-AR" dirty="0" smtClean="0">
                <a:solidFill>
                  <a:srgbClr val="890909"/>
                </a:solidFill>
              </a:rPr>
              <a:t>en la interfaz del prototipo:</a:t>
            </a:r>
            <a:endParaRPr lang="es-AR" dirty="0">
              <a:solidFill>
                <a:srgbClr val="890909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solidFill>
                  <a:srgbClr val="890909"/>
                </a:solidFill>
              </a:rPr>
              <a:t>El </a:t>
            </a:r>
            <a:r>
              <a:rPr lang="es-AR" dirty="0" smtClean="0">
                <a:solidFill>
                  <a:srgbClr val="890909"/>
                </a:solidFill>
              </a:rPr>
              <a:t>Login </a:t>
            </a:r>
            <a:r>
              <a:rPr lang="es-AR" dirty="0">
                <a:solidFill>
                  <a:srgbClr val="890909"/>
                </a:solidFill>
              </a:rPr>
              <a:t>y comprobación de usuario tanto del rol administrador como del rol docente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solidFill>
                  <a:srgbClr val="890909"/>
                </a:solidFill>
              </a:rPr>
              <a:t>Las peticiones de acceso por parte de los docentes hacia los </a:t>
            </a:r>
            <a:r>
              <a:rPr lang="es-AR" dirty="0" smtClean="0">
                <a:solidFill>
                  <a:srgbClr val="890909"/>
                </a:solidFill>
              </a:rPr>
              <a:t>administradores</a:t>
            </a:r>
            <a:endParaRPr lang="es-AR" dirty="0">
              <a:solidFill>
                <a:srgbClr val="890909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Creación de </a:t>
            </a:r>
            <a:r>
              <a:rPr lang="es-AR" dirty="0">
                <a:solidFill>
                  <a:srgbClr val="890909"/>
                </a:solidFill>
              </a:rPr>
              <a:t>trabajos </a:t>
            </a:r>
            <a:r>
              <a:rPr lang="es-AR" dirty="0" smtClean="0">
                <a:solidFill>
                  <a:srgbClr val="890909"/>
                </a:solidFill>
              </a:rPr>
              <a:t>prácticos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Asignación de consignas y respuesta a los trabajos prácticos indicando respuestas verdaderas y falsas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La resolución </a:t>
            </a:r>
            <a:r>
              <a:rPr lang="es-AR" dirty="0">
                <a:solidFill>
                  <a:srgbClr val="890909"/>
                </a:solidFill>
              </a:rPr>
              <a:t>por parte del alumno de </a:t>
            </a:r>
            <a:r>
              <a:rPr lang="es-AR" dirty="0" smtClean="0">
                <a:solidFill>
                  <a:srgbClr val="890909"/>
                </a:solidFill>
              </a:rPr>
              <a:t>estos </a:t>
            </a:r>
            <a:r>
              <a:rPr lang="es-AR" dirty="0">
                <a:solidFill>
                  <a:srgbClr val="890909"/>
                </a:solidFill>
              </a:rPr>
              <a:t>trabajos </a:t>
            </a:r>
            <a:r>
              <a:rPr lang="es-AR" dirty="0" smtClean="0">
                <a:solidFill>
                  <a:srgbClr val="890909"/>
                </a:solidFill>
              </a:rPr>
              <a:t>prácticos</a:t>
            </a:r>
          </a:p>
          <a:p>
            <a:pPr marL="0" indent="0">
              <a:buNone/>
            </a:pPr>
            <a:r>
              <a:rPr lang="es-AR" dirty="0" smtClean="0">
                <a:solidFill>
                  <a:srgbClr val="890909"/>
                </a:solidFill>
              </a:rPr>
              <a:t>Fuera de la interfaz tenemos implementadas: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Todas las funcionalidades de búsqueda necesarias para 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Listas de peticiones a registrar para los administradores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>
                <a:solidFill>
                  <a:srgbClr val="890909"/>
                </a:solidFill>
              </a:rPr>
              <a:t>Corrección y comprobación de las respuestas seleccionadas por los alumnos</a:t>
            </a:r>
          </a:p>
          <a:p>
            <a:pPr marL="0" indent="0">
              <a:buNone/>
            </a:pPr>
            <a:endParaRPr lang="es-AR" dirty="0">
              <a:solidFill>
                <a:srgbClr val="890909"/>
              </a:solidFill>
            </a:endParaRPr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84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Futuros pasos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Marcador de contenido" descr="los-hombres-de-negocios-globales-remiten-flechas-del-progreso-179775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500174"/>
            <a:ext cx="4482864" cy="4647307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actual del proyecto</a:t>
            </a:r>
            <a:endParaRPr lang="es-AR" sz="4000" dirty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971600" y="1600200"/>
            <a:ext cx="7715200" cy="45259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26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Futuros pasos</a:t>
            </a:r>
            <a:endParaRPr lang="es-AR" sz="2600" dirty="0">
              <a:solidFill>
                <a:srgbClr val="890909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rgbClr val="890909"/>
                </a:solidFill>
              </a:rPr>
              <a:t>Mejorar la búsqueda y filtrado de información para poder encontrar con mayor facilidad los trabajos prácticos en el sistema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rgbClr val="890909"/>
                </a:solidFill>
              </a:rPr>
              <a:t>Mejora y re estructuración del diseño de la interfaz, fuentes, botones.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rgbClr val="890909"/>
                </a:solidFill>
              </a:rPr>
              <a:t>Permitir al docente elegir más de una respuesta como correcta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rgbClr val="890909"/>
                </a:solidFill>
              </a:rPr>
              <a:t>Integración del sistema y del servidor ya </a:t>
            </a:r>
            <a:r>
              <a:rPr lang="es-AR" sz="2200" dirty="0" smtClean="0">
                <a:solidFill>
                  <a:srgbClr val="890909"/>
                </a:solidFill>
              </a:rPr>
              <a:t>implementados </a:t>
            </a:r>
            <a:r>
              <a:rPr lang="es-AR" sz="2200" dirty="0">
                <a:solidFill>
                  <a:srgbClr val="890909"/>
                </a:solidFill>
              </a:rPr>
              <a:t>por separado.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rgbClr val="890909"/>
                </a:solidFill>
              </a:rPr>
              <a:t>Generar una devolución amigable para los alumnos que hallan resuelto los trabajos prácticos.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937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del proyecto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y Alcance:</a:t>
            </a:r>
          </a:p>
          <a:p>
            <a:endParaRPr lang="es-AR" sz="28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será utilizado 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por alumnos como por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profesores.</a:t>
            </a:r>
            <a:endParaRPr lang="es-AR" sz="2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profesores tendrán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posibilidad de crear trabajos prácticos,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 consignas 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indicar cuales respuestas son las verdades y cuales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falsas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alumnos podrán evaluar sus conocimientos contestando estos trabajos </a:t>
            </a:r>
            <a:r>
              <a:rPr lang="es-AR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prácticos validando </a:t>
            </a:r>
            <a:r>
              <a:rPr lang="es-AR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respuestas con las indicadas como verdaderas por los profesores.</a:t>
            </a:r>
          </a:p>
          <a:p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16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 gestor de corrección de</a:t>
            </a:r>
            <a:b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b="1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Tps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5286388"/>
            <a:ext cx="6400800" cy="1357322"/>
          </a:xfrm>
        </p:spPr>
        <p:txBody>
          <a:bodyPr>
            <a:normAutofit fontScale="92500" lnSpcReduction="20000"/>
          </a:bodyPr>
          <a:lstStyle/>
          <a:p>
            <a:r>
              <a:rPr lang="es-AR" sz="18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Integrantes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Rodriguez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Javier</a:t>
            </a:r>
          </a:p>
          <a:p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Saavedra </a:t>
            </a: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Griott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Diego</a:t>
            </a:r>
          </a:p>
          <a:p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Vallejos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Laura</a:t>
            </a:r>
            <a:b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AR" sz="1800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Yone</a:t>
            </a:r>
            <a:r>
              <a:rPr lang="es-AR" sz="18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Juan Ignacio</a:t>
            </a:r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071678"/>
            <a:ext cx="2447488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sz="2400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del Software</a:t>
            </a:r>
            <a:r>
              <a:rPr lang="es-AR" sz="24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Registración de docentes y administradores en el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Autentificación de docentes y administradores en el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sistema.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Incorporación de acceso como invitado (alumno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Creación de trabajos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prácticos.</a:t>
            </a:r>
          </a:p>
          <a:p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Creación de consignas y respuestas verdaderas y falsas de los trabajos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prácticos.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Acceso a lista de trabajos prácticos anteriores realizados por los </a:t>
            </a:r>
            <a:r>
              <a:rPr lang="es-AR" sz="2400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docente.</a:t>
            </a:r>
            <a:endParaRPr lang="es-AR" sz="2400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s-AR" sz="24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Acceso para invitados a los trabajos prácticos a resolver.</a:t>
            </a:r>
          </a:p>
          <a:p>
            <a:endParaRPr lang="es-AR" dirty="0">
              <a:solidFill>
                <a:srgbClr val="89090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s-AR" sz="5000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de usuario</a:t>
            </a:r>
            <a:r>
              <a:rPr lang="es-AR" sz="5000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 podrá realizar peticiones de acceso al sistema 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crear trabajos prácticos a resolver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suministrarle a esos trabajos prácticos consignas y respuestas pertinentes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indicar si esas respuestas son verdaderas o falsas 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usuario(docente) podrá indicar a que carrera y materia pertenece el trabajo practico 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usuario(administrador) podrá registrar peticiones de acceso al sistema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usuario(administrador) podrá modificar y eliminar los usuarios de tipo docentes del sistema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alumno podrá buscar el trabajo práctico indicado por el docente.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 alumno podrá responder el trabajo práctico.</a:t>
            </a:r>
          </a:p>
          <a:p>
            <a:pPr lvl="0"/>
            <a:r>
              <a:rPr lang="es-AR" sz="5000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alumno deberá visualizar cuales respuestas fueron las correctas y cuales incorrectas.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AR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Funcionales</a:t>
            </a:r>
            <a:r>
              <a:rPr lang="es-AR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Proceso de control de las respuestas suministradas tanto por el docente como por el 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alumno</a:t>
            </a:r>
            <a:endParaRPr lang="es-AR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s-AR" u="sng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Requisitos no Funcionales</a:t>
            </a:r>
            <a:r>
              <a:rPr lang="es-AR" u="sng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docente no participará en el proceso de corrección de los trabajos prácticos</a:t>
            </a:r>
          </a:p>
          <a:p>
            <a:pPr lvl="0"/>
            <a:r>
              <a:rPr lang="es-AR" dirty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El sistema deberá restringir el acceso a la respuestas por medio de validaciones de usuario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Descripción del plan definido para el desarrollo del proyecto </a:t>
            </a:r>
            <a:endParaRPr lang="es-AR" b="1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Modelo de ciclo de vida elegido: </a:t>
            </a:r>
            <a:r>
              <a:rPr lang="es-AR" dirty="0" err="1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Prototipado</a:t>
            </a:r>
            <a:r>
              <a:rPr lang="es-AR" dirty="0" smtClean="0">
                <a:solidFill>
                  <a:srgbClr val="890909"/>
                </a:solidFill>
                <a:latin typeface="Times New Roman" pitchFamily="18" charset="0"/>
                <a:cs typeface="Times New Roman" pitchFamily="18" charset="0"/>
              </a:rPr>
              <a:t> evolutivo.</a:t>
            </a:r>
            <a:endParaRPr lang="es-AR" dirty="0">
              <a:solidFill>
                <a:srgbClr val="89090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2786058"/>
            <a:ext cx="5863746" cy="35721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3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del plan definido para el desarrollo del proyecto 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AR" sz="2200" dirty="0" smtClean="0">
              <a:solidFill>
                <a:srgbClr val="8909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legimos el Ciclo de Vida Prototipado debido a que en un comienzo no conocíamos con exactitud como desarrollar nuestro sistema.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prototipos junto con las maquetas nos permitieron crear un producto parcial y provisional.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y desarrollo </a:t>
            </a:r>
            <a:r>
              <a:rPr lang="es-AR" sz="2200" dirty="0" smtClean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permitieron la definición de </a:t>
            </a: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especificaciones más complejas y seguras para el </a:t>
            </a:r>
            <a:r>
              <a:rPr lang="es-AR" sz="2200" u="sng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definitivo</a:t>
            </a:r>
            <a:r>
              <a:rPr lang="es-AR" sz="2200" dirty="0">
                <a:solidFill>
                  <a:srgbClr val="890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s-AR" dirty="0"/>
          </a:p>
        </p:txBody>
      </p:sp>
      <p:pic>
        <p:nvPicPr>
          <p:cNvPr id="4" name="3 Imagen" descr="logo_un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624" cy="12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71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1375</Words>
  <Application>Microsoft Office PowerPoint</Application>
  <PresentationFormat>Presentación en pantalla (4:3)</PresentationFormat>
  <Paragraphs>177</Paragraphs>
  <Slides>40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Wingdings</vt:lpstr>
      <vt:lpstr>Tema de Office</vt:lpstr>
      <vt:lpstr>Sistema gestor de corrección de Tps</vt:lpstr>
      <vt:lpstr>Indice</vt:lpstr>
      <vt:lpstr>Definición del proyecto</vt:lpstr>
      <vt:lpstr>Definición del proyecto</vt:lpstr>
      <vt:lpstr>Requisitos</vt:lpstr>
      <vt:lpstr>Requisitos</vt:lpstr>
      <vt:lpstr>Requisitos</vt:lpstr>
      <vt:lpstr>Descripción del plan definido para el desarrollo del proyecto </vt:lpstr>
      <vt:lpstr>Descripción del plan definido para el desarrollo del proyecto </vt:lpstr>
      <vt:lpstr>Descripción del plan definido para el desarrollo del proyecto </vt:lpstr>
      <vt:lpstr>Descripción del plan definido para el desarrollo del proyecto </vt:lpstr>
      <vt:lpstr>Reporte de 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Avances</vt:lpstr>
      <vt:lpstr>Descripción de la experiencia del proceso</vt:lpstr>
      <vt:lpstr>Descripción de la experiencia del proceso</vt:lpstr>
      <vt:lpstr>Estado actual del proyecto</vt:lpstr>
      <vt:lpstr>Futuros pasos</vt:lpstr>
      <vt:lpstr>Estado actual del proyecto</vt:lpstr>
      <vt:lpstr>Sistema gestor de corrección de 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gestor de corrección de Tps</dc:title>
  <dc:creator>HyperX</dc:creator>
  <cp:lastModifiedBy>Usuario</cp:lastModifiedBy>
  <cp:revision>24</cp:revision>
  <dcterms:created xsi:type="dcterms:W3CDTF">2017-11-09T18:04:10Z</dcterms:created>
  <dcterms:modified xsi:type="dcterms:W3CDTF">2017-11-10T00:59:35Z</dcterms:modified>
</cp:coreProperties>
</file>