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5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8" d="100"/>
          <a:sy n="98" d="100"/>
        </p:scale>
        <p:origin x="144" y="-41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89B2933-DB06-43B7-8AB7-BBDD6C5F37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5F1E69-5496-4662-AA38-60ECD2D54536}">
      <dgm:prSet/>
      <dgm:spPr/>
      <dgm:t>
        <a:bodyPr/>
        <a:lstStyle/>
        <a:p>
          <a:r>
            <a:rPr lang="en-US"/>
            <a:t>Overview: This project aims to create an automated system for detecting and classifying vehicles on the road. Accurate vehicle detection is essential for traffic monitoring, autonomous driving, and urban planning.</a:t>
          </a:r>
        </a:p>
      </dgm:t>
    </dgm:pt>
    <dgm:pt modelId="{991B3509-F34C-4738-A755-8A8CBE22315D}" type="parTrans" cxnId="{A5531B79-55B1-43BE-ACEE-F9E874F2E580}">
      <dgm:prSet/>
      <dgm:spPr/>
      <dgm:t>
        <a:bodyPr/>
        <a:lstStyle/>
        <a:p>
          <a:endParaRPr lang="en-US"/>
        </a:p>
      </dgm:t>
    </dgm:pt>
    <dgm:pt modelId="{422E3C84-5EF5-4FE0-B1DD-FBBEC8EA9571}" type="sibTrans" cxnId="{A5531B79-55B1-43BE-ACEE-F9E874F2E580}">
      <dgm:prSet/>
      <dgm:spPr/>
      <dgm:t>
        <a:bodyPr/>
        <a:lstStyle/>
        <a:p>
          <a:endParaRPr lang="en-US"/>
        </a:p>
      </dgm:t>
    </dgm:pt>
    <dgm:pt modelId="{7464A0C0-D526-4F85-A5D0-A71F73EB3CB8}">
      <dgm:prSet/>
      <dgm:spPr/>
      <dgm:t>
        <a:bodyPr/>
        <a:lstStyle/>
        <a:p>
          <a:r>
            <a:rPr lang="en-US"/>
            <a:t>Problem Statement: Growing vehicle numbers require effective monitoring. Existing systems lack real-time accuracy.</a:t>
          </a:r>
        </a:p>
      </dgm:t>
    </dgm:pt>
    <dgm:pt modelId="{48F135E9-E59F-45F6-9E04-D89E06A38C60}" type="parTrans" cxnId="{CE51A12E-D555-488E-98A1-2440B6D0F370}">
      <dgm:prSet/>
      <dgm:spPr/>
      <dgm:t>
        <a:bodyPr/>
        <a:lstStyle/>
        <a:p>
          <a:endParaRPr lang="en-US"/>
        </a:p>
      </dgm:t>
    </dgm:pt>
    <dgm:pt modelId="{52952D42-31C3-4FD8-8FD2-4E5B5F71AE64}" type="sibTrans" cxnId="{CE51A12E-D555-488E-98A1-2440B6D0F370}">
      <dgm:prSet/>
      <dgm:spPr/>
      <dgm:t>
        <a:bodyPr/>
        <a:lstStyle/>
        <a:p>
          <a:endParaRPr lang="en-US"/>
        </a:p>
      </dgm:t>
    </dgm:pt>
    <dgm:pt modelId="{DD773967-30AF-4A6C-84A5-E61579A0B227}">
      <dgm:prSet/>
      <dgm:spPr/>
      <dgm:t>
        <a:bodyPr/>
        <a:lstStyle/>
        <a:p>
          <a:r>
            <a:rPr lang="en-US"/>
            <a:t>Goal: To develop a model that combines ML and CV techniques to detect and classify vehicles in real-time.</a:t>
          </a:r>
        </a:p>
      </dgm:t>
    </dgm:pt>
    <dgm:pt modelId="{35D6F780-A7E4-4D3C-A76F-E602BBF7BF6D}" type="parTrans" cxnId="{74E19150-7818-41E2-BAF7-30B9567C8670}">
      <dgm:prSet/>
      <dgm:spPr/>
      <dgm:t>
        <a:bodyPr/>
        <a:lstStyle/>
        <a:p>
          <a:endParaRPr lang="en-US"/>
        </a:p>
      </dgm:t>
    </dgm:pt>
    <dgm:pt modelId="{2A5B65FD-624A-44D1-A74D-7B519CC6A1CF}" type="sibTrans" cxnId="{74E19150-7818-41E2-BAF7-30B9567C8670}">
      <dgm:prSet/>
      <dgm:spPr/>
      <dgm:t>
        <a:bodyPr/>
        <a:lstStyle/>
        <a:p>
          <a:endParaRPr lang="en-US"/>
        </a:p>
      </dgm:t>
    </dgm:pt>
    <dgm:pt modelId="{29488654-B1B1-49F9-97BD-D9732875D57A}" type="pres">
      <dgm:prSet presAssocID="{189B2933-DB06-43B7-8AB7-BBDD6C5F376D}" presName="root" presStyleCnt="0">
        <dgm:presLayoutVars>
          <dgm:dir/>
          <dgm:resizeHandles val="exact"/>
        </dgm:presLayoutVars>
      </dgm:prSet>
      <dgm:spPr/>
    </dgm:pt>
    <dgm:pt modelId="{FD00E675-C750-4781-89C1-CD03B544D1BA}" type="pres">
      <dgm:prSet presAssocID="{D65F1E69-5496-4662-AA38-60ECD2D54536}" presName="compNode" presStyleCnt="0"/>
      <dgm:spPr/>
    </dgm:pt>
    <dgm:pt modelId="{11F09DAC-E35C-45C3-BE3E-337AFD44D186}" type="pres">
      <dgm:prSet presAssocID="{D65F1E69-5496-4662-AA38-60ECD2D54536}" presName="bgRect" presStyleLbl="bgShp" presStyleIdx="0" presStyleCnt="3"/>
      <dgm:spPr/>
    </dgm:pt>
    <dgm:pt modelId="{AF6AC900-5D95-4C7E-A617-F0B68BD5927C}" type="pres">
      <dgm:prSet presAssocID="{D65F1E69-5496-4662-AA38-60ECD2D545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B799D5F1-2A39-4FFB-88A2-21D1A776560F}" type="pres">
      <dgm:prSet presAssocID="{D65F1E69-5496-4662-AA38-60ECD2D54536}" presName="spaceRect" presStyleCnt="0"/>
      <dgm:spPr/>
    </dgm:pt>
    <dgm:pt modelId="{20F7289A-E86F-4D27-AB38-1FB82F3D8D8F}" type="pres">
      <dgm:prSet presAssocID="{D65F1E69-5496-4662-AA38-60ECD2D54536}" presName="parTx" presStyleLbl="revTx" presStyleIdx="0" presStyleCnt="3">
        <dgm:presLayoutVars>
          <dgm:chMax val="0"/>
          <dgm:chPref val="0"/>
        </dgm:presLayoutVars>
      </dgm:prSet>
      <dgm:spPr/>
    </dgm:pt>
    <dgm:pt modelId="{CCD01F7F-3B31-4ABD-96A8-B321FC19CF83}" type="pres">
      <dgm:prSet presAssocID="{422E3C84-5EF5-4FE0-B1DD-FBBEC8EA9571}" presName="sibTrans" presStyleCnt="0"/>
      <dgm:spPr/>
    </dgm:pt>
    <dgm:pt modelId="{5AC67C85-2C42-47CF-8A13-70CBE81EF7D7}" type="pres">
      <dgm:prSet presAssocID="{7464A0C0-D526-4F85-A5D0-A71F73EB3CB8}" presName="compNode" presStyleCnt="0"/>
      <dgm:spPr/>
    </dgm:pt>
    <dgm:pt modelId="{E8BE95DB-98CA-4942-BA74-EF3EB130967F}" type="pres">
      <dgm:prSet presAssocID="{7464A0C0-D526-4F85-A5D0-A71F73EB3CB8}" presName="bgRect" presStyleLbl="bgShp" presStyleIdx="1" presStyleCnt="3"/>
      <dgm:spPr/>
    </dgm:pt>
    <dgm:pt modelId="{7ECD26D5-2433-49F6-B121-3E2A461207E0}" type="pres">
      <dgm:prSet presAssocID="{7464A0C0-D526-4F85-A5D0-A71F73EB3C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111E373B-8EEA-4EB2-BC97-4A7352529163}" type="pres">
      <dgm:prSet presAssocID="{7464A0C0-D526-4F85-A5D0-A71F73EB3CB8}" presName="spaceRect" presStyleCnt="0"/>
      <dgm:spPr/>
    </dgm:pt>
    <dgm:pt modelId="{F14E5D1E-F91B-4A69-8C01-8D554E458CBA}" type="pres">
      <dgm:prSet presAssocID="{7464A0C0-D526-4F85-A5D0-A71F73EB3CB8}" presName="parTx" presStyleLbl="revTx" presStyleIdx="1" presStyleCnt="3">
        <dgm:presLayoutVars>
          <dgm:chMax val="0"/>
          <dgm:chPref val="0"/>
        </dgm:presLayoutVars>
      </dgm:prSet>
      <dgm:spPr/>
    </dgm:pt>
    <dgm:pt modelId="{32BCB931-211C-4251-8EBA-608F8BF139EF}" type="pres">
      <dgm:prSet presAssocID="{52952D42-31C3-4FD8-8FD2-4E5B5F71AE64}" presName="sibTrans" presStyleCnt="0"/>
      <dgm:spPr/>
    </dgm:pt>
    <dgm:pt modelId="{F543AB3C-5F32-4AF7-BF65-8C7ED81BD833}" type="pres">
      <dgm:prSet presAssocID="{DD773967-30AF-4A6C-84A5-E61579A0B227}" presName="compNode" presStyleCnt="0"/>
      <dgm:spPr/>
    </dgm:pt>
    <dgm:pt modelId="{F9BB4ADC-FFE0-46D5-A84A-EFBD2EE6B3D3}" type="pres">
      <dgm:prSet presAssocID="{DD773967-30AF-4A6C-84A5-E61579A0B227}" presName="bgRect" presStyleLbl="bgShp" presStyleIdx="2" presStyleCnt="3"/>
      <dgm:spPr/>
    </dgm:pt>
    <dgm:pt modelId="{EC9F0D73-EB48-4BD8-8138-7E869CC9E606}" type="pres">
      <dgm:prSet presAssocID="{DD773967-30AF-4A6C-84A5-E61579A0B2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B6BA76CC-1FA7-47FB-B6CA-34B927799650}" type="pres">
      <dgm:prSet presAssocID="{DD773967-30AF-4A6C-84A5-E61579A0B227}" presName="spaceRect" presStyleCnt="0"/>
      <dgm:spPr/>
    </dgm:pt>
    <dgm:pt modelId="{4E9E04FA-C945-480A-B954-A7173C9CF2E7}" type="pres">
      <dgm:prSet presAssocID="{DD773967-30AF-4A6C-84A5-E61579A0B227}" presName="parTx" presStyleLbl="revTx" presStyleIdx="2" presStyleCnt="3">
        <dgm:presLayoutVars>
          <dgm:chMax val="0"/>
          <dgm:chPref val="0"/>
        </dgm:presLayoutVars>
      </dgm:prSet>
      <dgm:spPr/>
    </dgm:pt>
  </dgm:ptLst>
  <dgm:cxnLst>
    <dgm:cxn modelId="{CE51A12E-D555-488E-98A1-2440B6D0F370}" srcId="{189B2933-DB06-43B7-8AB7-BBDD6C5F376D}" destId="{7464A0C0-D526-4F85-A5D0-A71F73EB3CB8}" srcOrd="1" destOrd="0" parTransId="{48F135E9-E59F-45F6-9E04-D89E06A38C60}" sibTransId="{52952D42-31C3-4FD8-8FD2-4E5B5F71AE64}"/>
    <dgm:cxn modelId="{2D95046F-EC8D-45E3-B4A3-A6FFFC0176B9}" type="presOf" srcId="{7464A0C0-D526-4F85-A5D0-A71F73EB3CB8}" destId="{F14E5D1E-F91B-4A69-8C01-8D554E458CBA}" srcOrd="0" destOrd="0" presId="urn:microsoft.com/office/officeart/2018/2/layout/IconVerticalSolidList"/>
    <dgm:cxn modelId="{74E19150-7818-41E2-BAF7-30B9567C8670}" srcId="{189B2933-DB06-43B7-8AB7-BBDD6C5F376D}" destId="{DD773967-30AF-4A6C-84A5-E61579A0B227}" srcOrd="2" destOrd="0" parTransId="{35D6F780-A7E4-4D3C-A76F-E602BBF7BF6D}" sibTransId="{2A5B65FD-624A-44D1-A74D-7B519CC6A1CF}"/>
    <dgm:cxn modelId="{A5531B79-55B1-43BE-ACEE-F9E874F2E580}" srcId="{189B2933-DB06-43B7-8AB7-BBDD6C5F376D}" destId="{D65F1E69-5496-4662-AA38-60ECD2D54536}" srcOrd="0" destOrd="0" parTransId="{991B3509-F34C-4738-A755-8A8CBE22315D}" sibTransId="{422E3C84-5EF5-4FE0-B1DD-FBBEC8EA9571}"/>
    <dgm:cxn modelId="{FF4E1C7A-047F-4B93-A127-713949309CCE}" type="presOf" srcId="{189B2933-DB06-43B7-8AB7-BBDD6C5F376D}" destId="{29488654-B1B1-49F9-97BD-D9732875D57A}" srcOrd="0" destOrd="0" presId="urn:microsoft.com/office/officeart/2018/2/layout/IconVerticalSolidList"/>
    <dgm:cxn modelId="{6E9306B8-3DB0-443C-B5D3-2EC2A5D56B5A}" type="presOf" srcId="{D65F1E69-5496-4662-AA38-60ECD2D54536}" destId="{20F7289A-E86F-4D27-AB38-1FB82F3D8D8F}" srcOrd="0" destOrd="0" presId="urn:microsoft.com/office/officeart/2018/2/layout/IconVerticalSolidList"/>
    <dgm:cxn modelId="{5EC270F4-F089-4751-BD1F-18AC448C795E}" type="presOf" srcId="{DD773967-30AF-4A6C-84A5-E61579A0B227}" destId="{4E9E04FA-C945-480A-B954-A7173C9CF2E7}" srcOrd="0" destOrd="0" presId="urn:microsoft.com/office/officeart/2018/2/layout/IconVerticalSolidList"/>
    <dgm:cxn modelId="{5454BFD0-1EA5-40F8-867D-7B82332AC973}" type="presParOf" srcId="{29488654-B1B1-49F9-97BD-D9732875D57A}" destId="{FD00E675-C750-4781-89C1-CD03B544D1BA}" srcOrd="0" destOrd="0" presId="urn:microsoft.com/office/officeart/2018/2/layout/IconVerticalSolidList"/>
    <dgm:cxn modelId="{7A840BA7-1B06-4784-A454-B3DB4CC46DD1}" type="presParOf" srcId="{FD00E675-C750-4781-89C1-CD03B544D1BA}" destId="{11F09DAC-E35C-45C3-BE3E-337AFD44D186}" srcOrd="0" destOrd="0" presId="urn:microsoft.com/office/officeart/2018/2/layout/IconVerticalSolidList"/>
    <dgm:cxn modelId="{5E05D18D-26C9-4CE4-9E79-4E357D4A3CC6}" type="presParOf" srcId="{FD00E675-C750-4781-89C1-CD03B544D1BA}" destId="{AF6AC900-5D95-4C7E-A617-F0B68BD5927C}" srcOrd="1" destOrd="0" presId="urn:microsoft.com/office/officeart/2018/2/layout/IconVerticalSolidList"/>
    <dgm:cxn modelId="{576B598D-1EC2-43D8-8EEB-332A4872A811}" type="presParOf" srcId="{FD00E675-C750-4781-89C1-CD03B544D1BA}" destId="{B799D5F1-2A39-4FFB-88A2-21D1A776560F}" srcOrd="2" destOrd="0" presId="urn:microsoft.com/office/officeart/2018/2/layout/IconVerticalSolidList"/>
    <dgm:cxn modelId="{55C9AF45-FEEC-4929-89F9-BE3B895EDC44}" type="presParOf" srcId="{FD00E675-C750-4781-89C1-CD03B544D1BA}" destId="{20F7289A-E86F-4D27-AB38-1FB82F3D8D8F}" srcOrd="3" destOrd="0" presId="urn:microsoft.com/office/officeart/2018/2/layout/IconVerticalSolidList"/>
    <dgm:cxn modelId="{DB568870-49D6-4DC6-B31D-FFCEAC533066}" type="presParOf" srcId="{29488654-B1B1-49F9-97BD-D9732875D57A}" destId="{CCD01F7F-3B31-4ABD-96A8-B321FC19CF83}" srcOrd="1" destOrd="0" presId="urn:microsoft.com/office/officeart/2018/2/layout/IconVerticalSolidList"/>
    <dgm:cxn modelId="{024428FE-315E-4FF1-8717-ACD1032A9626}" type="presParOf" srcId="{29488654-B1B1-49F9-97BD-D9732875D57A}" destId="{5AC67C85-2C42-47CF-8A13-70CBE81EF7D7}" srcOrd="2" destOrd="0" presId="urn:microsoft.com/office/officeart/2018/2/layout/IconVerticalSolidList"/>
    <dgm:cxn modelId="{8C81FFBF-6F34-41F0-94FA-8A7964A4842A}" type="presParOf" srcId="{5AC67C85-2C42-47CF-8A13-70CBE81EF7D7}" destId="{E8BE95DB-98CA-4942-BA74-EF3EB130967F}" srcOrd="0" destOrd="0" presId="urn:microsoft.com/office/officeart/2018/2/layout/IconVerticalSolidList"/>
    <dgm:cxn modelId="{42B55BD6-DDF5-4C3D-AD63-FCE83A810CC1}" type="presParOf" srcId="{5AC67C85-2C42-47CF-8A13-70CBE81EF7D7}" destId="{7ECD26D5-2433-49F6-B121-3E2A461207E0}" srcOrd="1" destOrd="0" presId="urn:microsoft.com/office/officeart/2018/2/layout/IconVerticalSolidList"/>
    <dgm:cxn modelId="{BFDEF2B4-AD00-46EC-9480-9A20476CCB5C}" type="presParOf" srcId="{5AC67C85-2C42-47CF-8A13-70CBE81EF7D7}" destId="{111E373B-8EEA-4EB2-BC97-4A7352529163}" srcOrd="2" destOrd="0" presId="urn:microsoft.com/office/officeart/2018/2/layout/IconVerticalSolidList"/>
    <dgm:cxn modelId="{A55460C2-794E-487C-BDC7-D293642632D4}" type="presParOf" srcId="{5AC67C85-2C42-47CF-8A13-70CBE81EF7D7}" destId="{F14E5D1E-F91B-4A69-8C01-8D554E458CBA}" srcOrd="3" destOrd="0" presId="urn:microsoft.com/office/officeart/2018/2/layout/IconVerticalSolidList"/>
    <dgm:cxn modelId="{068A3031-7188-4351-A868-82D237898BE5}" type="presParOf" srcId="{29488654-B1B1-49F9-97BD-D9732875D57A}" destId="{32BCB931-211C-4251-8EBA-608F8BF139EF}" srcOrd="3" destOrd="0" presId="urn:microsoft.com/office/officeart/2018/2/layout/IconVerticalSolidList"/>
    <dgm:cxn modelId="{922AE04A-C124-44F4-89F9-93CF196F0D15}" type="presParOf" srcId="{29488654-B1B1-49F9-97BD-D9732875D57A}" destId="{F543AB3C-5F32-4AF7-BF65-8C7ED81BD833}" srcOrd="4" destOrd="0" presId="urn:microsoft.com/office/officeart/2018/2/layout/IconVerticalSolidList"/>
    <dgm:cxn modelId="{E6D85795-67DC-4EE0-812A-BD5C4CE8A4DE}" type="presParOf" srcId="{F543AB3C-5F32-4AF7-BF65-8C7ED81BD833}" destId="{F9BB4ADC-FFE0-46D5-A84A-EFBD2EE6B3D3}" srcOrd="0" destOrd="0" presId="urn:microsoft.com/office/officeart/2018/2/layout/IconVerticalSolidList"/>
    <dgm:cxn modelId="{E917E8ED-5326-4734-84F3-BCD5148A5C94}" type="presParOf" srcId="{F543AB3C-5F32-4AF7-BF65-8C7ED81BD833}" destId="{EC9F0D73-EB48-4BD8-8138-7E869CC9E606}" srcOrd="1" destOrd="0" presId="urn:microsoft.com/office/officeart/2018/2/layout/IconVerticalSolidList"/>
    <dgm:cxn modelId="{8D2924A1-20FD-41B3-BFFE-3350D06322C6}" type="presParOf" srcId="{F543AB3C-5F32-4AF7-BF65-8C7ED81BD833}" destId="{B6BA76CC-1FA7-47FB-B6CA-34B927799650}" srcOrd="2" destOrd="0" presId="urn:microsoft.com/office/officeart/2018/2/layout/IconVerticalSolidList"/>
    <dgm:cxn modelId="{32927006-BE40-4B96-9ABE-B76E7E7FA45F}" type="presParOf" srcId="{F543AB3C-5F32-4AF7-BF65-8C7ED81BD833}" destId="{4E9E04FA-C945-480A-B954-A7173C9CF2E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09DAC-E35C-45C3-BE3E-337AFD44D186}">
      <dsp:nvSpPr>
        <dsp:cNvPr id="0" name=""/>
        <dsp:cNvSpPr/>
      </dsp:nvSpPr>
      <dsp:spPr>
        <a:xfrm>
          <a:off x="0" y="531"/>
          <a:ext cx="78867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6AC900-5D95-4C7E-A617-F0B68BD5927C}">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7289A-E86F-4D27-AB38-1FB82F3D8D8F}">
      <dsp:nvSpPr>
        <dsp:cNvPr id="0" name=""/>
        <dsp:cNvSpPr/>
      </dsp:nvSpPr>
      <dsp:spPr>
        <a:xfrm>
          <a:off x="1437631" y="531"/>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Overview: This project aims to create an automated system for detecting and classifying vehicles on the road. Accurate vehicle detection is essential for traffic monitoring, autonomous driving, and urban planning.</a:t>
          </a:r>
        </a:p>
      </dsp:txBody>
      <dsp:txXfrm>
        <a:off x="1437631" y="531"/>
        <a:ext cx="6449068" cy="1244702"/>
      </dsp:txXfrm>
    </dsp:sp>
    <dsp:sp modelId="{E8BE95DB-98CA-4942-BA74-EF3EB130967F}">
      <dsp:nvSpPr>
        <dsp:cNvPr id="0" name=""/>
        <dsp:cNvSpPr/>
      </dsp:nvSpPr>
      <dsp:spPr>
        <a:xfrm>
          <a:off x="0" y="1556410"/>
          <a:ext cx="78867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CD26D5-2433-49F6-B121-3E2A461207E0}">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4E5D1E-F91B-4A69-8C01-8D554E458CBA}">
      <dsp:nvSpPr>
        <dsp:cNvPr id="0" name=""/>
        <dsp:cNvSpPr/>
      </dsp:nvSpPr>
      <dsp:spPr>
        <a:xfrm>
          <a:off x="1437631" y="1556410"/>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Problem Statement: Growing vehicle numbers require effective monitoring. Existing systems lack real-time accuracy.</a:t>
          </a:r>
        </a:p>
      </dsp:txBody>
      <dsp:txXfrm>
        <a:off x="1437631" y="1556410"/>
        <a:ext cx="6449068" cy="1244702"/>
      </dsp:txXfrm>
    </dsp:sp>
    <dsp:sp modelId="{F9BB4ADC-FFE0-46D5-A84A-EFBD2EE6B3D3}">
      <dsp:nvSpPr>
        <dsp:cNvPr id="0" name=""/>
        <dsp:cNvSpPr/>
      </dsp:nvSpPr>
      <dsp:spPr>
        <a:xfrm>
          <a:off x="0" y="3112289"/>
          <a:ext cx="78867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9F0D73-EB48-4BD8-8138-7E869CC9E606}">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9E04FA-C945-480A-B954-A7173C9CF2E7}">
      <dsp:nvSpPr>
        <dsp:cNvPr id="0" name=""/>
        <dsp:cNvSpPr/>
      </dsp:nvSpPr>
      <dsp:spPr>
        <a:xfrm>
          <a:off x="1437631" y="3112289"/>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Goal: To develop a model that combines ML and CV techniques to detect and classify vehicles in real-time.</a:t>
          </a:r>
        </a:p>
      </dsp:txBody>
      <dsp:txXfrm>
        <a:off x="1437631" y="3112289"/>
        <a:ext cx="64490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3321" y="640080"/>
            <a:ext cx="4688333" cy="3566160"/>
          </a:xfrm>
        </p:spPr>
        <p:txBody>
          <a:bodyPr anchor="b">
            <a:normAutofit/>
          </a:bodyPr>
          <a:lstStyle/>
          <a:p>
            <a:pPr algn="l">
              <a:lnSpc>
                <a:spcPct val="90000"/>
              </a:lnSpc>
            </a:pPr>
            <a:r>
              <a:rPr lang="en-US" sz="4000"/>
              <a:t>Computer Vision-Based Traffic Monitoring System for Vehicle Detection and Classification</a:t>
            </a:r>
          </a:p>
        </p:txBody>
      </p:sp>
      <p:sp>
        <p:nvSpPr>
          <p:cNvPr id="3" name="Subtitle 2"/>
          <p:cNvSpPr>
            <a:spLocks noGrp="1"/>
          </p:cNvSpPr>
          <p:nvPr>
            <p:ph type="subTitle" idx="1"/>
          </p:nvPr>
        </p:nvSpPr>
        <p:spPr>
          <a:xfrm>
            <a:off x="3973320" y="4636008"/>
            <a:ext cx="4688333" cy="1572768"/>
          </a:xfrm>
        </p:spPr>
        <p:txBody>
          <a:bodyPr>
            <a:normAutofit/>
          </a:bodyPr>
          <a:lstStyle/>
          <a:p>
            <a:pPr algn="l">
              <a:lnSpc>
                <a:spcPct val="90000"/>
              </a:lnSpc>
            </a:pPr>
            <a:r>
              <a:rPr lang="en-US" sz="2500" dirty="0"/>
              <a:t>Traffic Monitoring System Project</a:t>
            </a:r>
          </a:p>
          <a:p>
            <a:pPr algn="l">
              <a:lnSpc>
                <a:spcPct val="90000"/>
              </a:lnSpc>
            </a:pPr>
            <a:r>
              <a:rPr lang="en-US" sz="2500"/>
              <a:t>Mihir Patel</a:t>
            </a:r>
            <a:endParaRPr lang="en-US" sz="2500" dirty="0"/>
          </a:p>
        </p:txBody>
      </p:sp>
      <p:pic>
        <p:nvPicPr>
          <p:cNvPr id="5" name="Picture 4" descr="Computer 3D windows background">
            <a:extLst>
              <a:ext uri="{FF2B5EF4-FFF2-40B4-BE49-F238E27FC236}">
                <a16:creationId xmlns:a16="http://schemas.microsoft.com/office/drawing/2014/main" id="{C004561B-5386-80A3-11C1-B82C256B663C}"/>
              </a:ext>
            </a:extLst>
          </p:cNvPr>
          <p:cNvPicPr>
            <a:picLocks noChangeAspect="1"/>
          </p:cNvPicPr>
          <p:nvPr/>
        </p:nvPicPr>
        <p:blipFill>
          <a:blip r:embed="rId2"/>
          <a:srcRect l="22381" r="48969"/>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700"/>
              <a:t>Conclusion and Future Work</a:t>
            </a:r>
          </a:p>
        </p:txBody>
      </p:sp>
      <p:pic>
        <p:nvPicPr>
          <p:cNvPr id="5" name="Picture 4" descr="Long exposure of lights">
            <a:extLst>
              <a:ext uri="{FF2B5EF4-FFF2-40B4-BE49-F238E27FC236}">
                <a16:creationId xmlns:a16="http://schemas.microsoft.com/office/drawing/2014/main" id="{19DF0D99-2CEC-55DF-7FCC-94AEDC4253AF}"/>
              </a:ext>
            </a:extLst>
          </p:cNvPr>
          <p:cNvPicPr>
            <a:picLocks noChangeAspect="1"/>
          </p:cNvPicPr>
          <p:nvPr/>
        </p:nvPicPr>
        <p:blipFill>
          <a:blip r:embed="rId2"/>
          <a:srcRect l="40644" r="25357"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pPr>
              <a:lnSpc>
                <a:spcPct val="90000"/>
              </a:lnSpc>
            </a:pPr>
            <a:r>
              <a:rPr lang="en-US" sz="1900"/>
              <a:t>Summary: This project demonstrated a vehicle detection system combining Haar Cascade, Sliding Window, CNN, and SVM.</a:t>
            </a:r>
          </a:p>
          <a:p>
            <a:pPr>
              <a:lnSpc>
                <a:spcPct val="90000"/>
              </a:lnSpc>
            </a:pPr>
            <a:endParaRPr lang="en-US" sz="1900"/>
          </a:p>
          <a:p>
            <a:pPr>
              <a:lnSpc>
                <a:spcPct val="90000"/>
              </a:lnSpc>
            </a:pPr>
            <a:r>
              <a:rPr lang="en-US" sz="1900"/>
              <a:t>Challenges: Low-light detection, overlapping vehicles, and processing speed.</a:t>
            </a:r>
          </a:p>
          <a:p>
            <a:pPr>
              <a:lnSpc>
                <a:spcPct val="90000"/>
              </a:lnSpc>
            </a:pPr>
            <a:endParaRPr lang="en-US" sz="1900"/>
          </a:p>
          <a:p>
            <a:pPr>
              <a:lnSpc>
                <a:spcPct val="90000"/>
              </a:lnSpc>
            </a:pPr>
            <a:r>
              <a:rPr lang="en-US" sz="1900"/>
              <a:t>Future Work: Explore YOLO/SSD for real-time detection, and integrate vehicle tracking and counting features.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r>
              <a:t>Introduction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3BF0CD1-D66E-FCA6-E905-ACDB2A249F41}"/>
              </a:ext>
            </a:extLst>
          </p:cNvPr>
          <p:cNvGraphicFramePr>
            <a:graphicFrameLocks noGrp="1"/>
          </p:cNvGraphicFramePr>
          <p:nvPr>
            <p:ph idx="1"/>
            <p:extLst>
              <p:ext uri="{D42A27DB-BD31-4B8C-83A1-F6EECF244321}">
                <p14:modId xmlns:p14="http://schemas.microsoft.com/office/powerpoint/2010/main" val="215551382"/>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A338B-2F6F-E2E3-0790-44D21FEBFB80}"/>
              </a:ext>
            </a:extLst>
          </p:cNvPr>
          <p:cNvSpPr>
            <a:spLocks noGrp="1"/>
          </p:cNvSpPr>
          <p:nvPr>
            <p:ph type="title"/>
          </p:nvPr>
        </p:nvSpPr>
        <p:spPr>
          <a:xfrm>
            <a:off x="3973321" y="329184"/>
            <a:ext cx="4688333" cy="1783080"/>
          </a:xfrm>
        </p:spPr>
        <p:txBody>
          <a:bodyPr anchor="b">
            <a:normAutofit/>
          </a:bodyPr>
          <a:lstStyle/>
          <a:p>
            <a:r>
              <a:rPr lang="en-US" sz="4700"/>
              <a:t>Approach</a:t>
            </a:r>
          </a:p>
        </p:txBody>
      </p:sp>
      <p:pic>
        <p:nvPicPr>
          <p:cNvPr id="5" name="Picture 4" descr="A pink car on a road&#10;&#10;Description automatically generated">
            <a:extLst>
              <a:ext uri="{FF2B5EF4-FFF2-40B4-BE49-F238E27FC236}">
                <a16:creationId xmlns:a16="http://schemas.microsoft.com/office/drawing/2014/main" id="{B572B9AA-740B-1FFB-2E21-85B7DC1A9940}"/>
              </a:ext>
            </a:extLst>
          </p:cNvPr>
          <p:cNvPicPr>
            <a:picLocks noChangeAspect="1"/>
          </p:cNvPicPr>
          <p:nvPr/>
        </p:nvPicPr>
        <p:blipFill>
          <a:blip r:embed="rId2"/>
          <a:srcRect l="33386" r="37964"/>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73FF45-08AD-EACF-FE4E-4C6EC314B796}"/>
              </a:ext>
            </a:extLst>
          </p:cNvPr>
          <p:cNvSpPr>
            <a:spLocks noGrp="1"/>
          </p:cNvSpPr>
          <p:nvPr>
            <p:ph idx="1"/>
          </p:nvPr>
        </p:nvSpPr>
        <p:spPr>
          <a:xfrm>
            <a:off x="3973321" y="2706624"/>
            <a:ext cx="4688333" cy="3483864"/>
          </a:xfrm>
        </p:spPr>
        <p:txBody>
          <a:bodyPr>
            <a:normAutofit/>
          </a:bodyPr>
          <a:lstStyle/>
          <a:p>
            <a:pPr>
              <a:lnSpc>
                <a:spcPct val="90000"/>
              </a:lnSpc>
              <a:buFont typeface="Arial" panose="020B0604020202020204" pitchFamily="34" charset="0"/>
              <a:buChar char="•"/>
            </a:pPr>
            <a:r>
              <a:rPr lang="en-US" sz="1600" b="1"/>
              <a:t>Haar Cascade</a:t>
            </a:r>
            <a:r>
              <a:rPr lang="en-US" sz="1600"/>
              <a:t>: Used to propose initial regions where vehicles may be present. This step reduces the area of search and improves efficiency.</a:t>
            </a:r>
          </a:p>
          <a:p>
            <a:pPr>
              <a:lnSpc>
                <a:spcPct val="90000"/>
              </a:lnSpc>
              <a:buFont typeface="Arial" panose="020B0604020202020204" pitchFamily="34" charset="0"/>
              <a:buChar char="•"/>
            </a:pPr>
            <a:r>
              <a:rPr lang="en-US" sz="1600" b="1"/>
              <a:t>Sliding Window Technique</a:t>
            </a:r>
            <a:r>
              <a:rPr lang="en-US" sz="1600"/>
              <a:t>: Used to scan finer regions within each Haar Cascade-proposed area to locate exact positions of vehicles.</a:t>
            </a:r>
          </a:p>
          <a:p>
            <a:pPr>
              <a:lnSpc>
                <a:spcPct val="90000"/>
              </a:lnSpc>
              <a:buFont typeface="Arial" panose="020B0604020202020204" pitchFamily="34" charset="0"/>
              <a:buChar char="•"/>
            </a:pPr>
            <a:r>
              <a:rPr lang="en-US" sz="1600" b="1"/>
              <a:t>CNN (Convolutional Neural Network)</a:t>
            </a:r>
            <a:r>
              <a:rPr lang="en-US" sz="1600"/>
              <a:t>: A deep learning model that extracts visual features from each window, allowing the model to "see" patterns in vehicle shapes.</a:t>
            </a:r>
          </a:p>
          <a:p>
            <a:pPr>
              <a:lnSpc>
                <a:spcPct val="90000"/>
              </a:lnSpc>
              <a:buFont typeface="Arial" panose="020B0604020202020204" pitchFamily="34" charset="0"/>
              <a:buChar char="•"/>
            </a:pPr>
            <a:r>
              <a:rPr lang="en-US" sz="1600" b="1"/>
              <a:t>SVM (Support Vector Machine)</a:t>
            </a:r>
            <a:r>
              <a:rPr lang="en-US" sz="1600"/>
              <a:t>: A machine learning classifier that processes the CNN features to distinguish between vehicles and non-vehicles.</a:t>
            </a:r>
          </a:p>
          <a:p>
            <a:pPr>
              <a:lnSpc>
                <a:spcPct val="90000"/>
              </a:lnSpc>
            </a:pPr>
            <a:endParaRPr lang="en-US" sz="1600"/>
          </a:p>
        </p:txBody>
      </p:sp>
    </p:spTree>
    <p:extLst>
      <p:ext uri="{BB962C8B-B14F-4D97-AF65-F5344CB8AC3E}">
        <p14:creationId xmlns:p14="http://schemas.microsoft.com/office/powerpoint/2010/main" val="67818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F6D77-7534-2A5E-B0C0-D67007996924}"/>
              </a:ext>
            </a:extLst>
          </p:cNvPr>
          <p:cNvSpPr>
            <a:spLocks noGrp="1"/>
          </p:cNvSpPr>
          <p:nvPr>
            <p:ph type="title"/>
          </p:nvPr>
        </p:nvSpPr>
        <p:spPr>
          <a:xfrm>
            <a:off x="3973321" y="329184"/>
            <a:ext cx="4688333" cy="1783080"/>
          </a:xfrm>
        </p:spPr>
        <p:txBody>
          <a:bodyPr anchor="b">
            <a:normAutofit/>
          </a:bodyPr>
          <a:lstStyle/>
          <a:p>
            <a:r>
              <a:rPr lang="en-US" sz="4700"/>
              <a:t>Dataset</a:t>
            </a:r>
          </a:p>
        </p:txBody>
      </p:sp>
      <p:pic>
        <p:nvPicPr>
          <p:cNvPr id="6" name="Picture 5" descr="Long exposure of lights">
            <a:extLst>
              <a:ext uri="{FF2B5EF4-FFF2-40B4-BE49-F238E27FC236}">
                <a16:creationId xmlns:a16="http://schemas.microsoft.com/office/drawing/2014/main" id="{864419A9-D66D-2B06-BAAB-86EEC23EE961}"/>
              </a:ext>
            </a:extLst>
          </p:cNvPr>
          <p:cNvPicPr>
            <a:picLocks noChangeAspect="1"/>
          </p:cNvPicPr>
          <p:nvPr/>
        </p:nvPicPr>
        <p:blipFill>
          <a:blip r:embed="rId2"/>
          <a:srcRect l="40644" r="25357"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C89F2D25-6005-C690-1AF0-DF926371AD69}"/>
              </a:ext>
            </a:extLst>
          </p:cNvPr>
          <p:cNvSpPr>
            <a:spLocks noGrp="1" noChangeArrowheads="1"/>
          </p:cNvSpPr>
          <p:nvPr>
            <p:ph idx="1"/>
          </p:nvPr>
        </p:nvSpPr>
        <p:spPr bwMode="auto">
          <a:xfrm>
            <a:off x="3973321" y="2706624"/>
            <a:ext cx="4688333" cy="34838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a:ln>
                  <a:noFill/>
                </a:ln>
                <a:effectLst/>
                <a:latin typeface="Arial" panose="020B0604020202020204" pitchFamily="34" charset="0"/>
              </a:rPr>
              <a:t>Dataset Used</a:t>
            </a:r>
            <a:r>
              <a:rPr kumimoji="0" lang="en-US" altLang="en-US" sz="16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KITTI dataset, a widely used dataset in autonomous driving research, containing images captured from a moving vehicle.</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a:ln>
                  <a:noFill/>
                </a:ln>
                <a:effectLst/>
                <a:latin typeface="Arial" panose="020B0604020202020204" pitchFamily="34" charset="0"/>
              </a:rPr>
              <a:t>Sample Images</a:t>
            </a:r>
            <a:r>
              <a:rPr kumimoji="0" lang="en-US" altLang="en-US" sz="16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The dataset includes images with various vehicles, pedestrians, and other objects.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a:ln>
                  <a:noFill/>
                </a:ln>
                <a:effectLst/>
                <a:latin typeface="Arial" panose="020B0604020202020204" pitchFamily="34" charset="0"/>
              </a:rPr>
              <a:t>Classes</a:t>
            </a:r>
            <a:r>
              <a:rPr kumimoji="0" lang="en-US" altLang="en-US" sz="16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a:ln>
                  <a:noFill/>
                </a:ln>
                <a:effectLst/>
                <a:latin typeface="Arial" panose="020B0604020202020204" pitchFamily="34" charset="0"/>
              </a:rPr>
              <a:t>The dataset has been divided into two classes: vehicles (e.g., cars, trucks, buses) and non-vehicles (e.g., empty road or background areas).</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6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25778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36B82-0C8E-998E-0D95-594F30F2211C}"/>
              </a:ext>
            </a:extLst>
          </p:cNvPr>
          <p:cNvSpPr>
            <a:spLocks noGrp="1"/>
          </p:cNvSpPr>
          <p:nvPr>
            <p:ph type="title"/>
          </p:nvPr>
        </p:nvSpPr>
        <p:spPr>
          <a:xfrm>
            <a:off x="3973321" y="329184"/>
            <a:ext cx="4688333" cy="1783080"/>
          </a:xfrm>
        </p:spPr>
        <p:txBody>
          <a:bodyPr anchor="b">
            <a:normAutofit/>
          </a:bodyPr>
          <a:lstStyle/>
          <a:p>
            <a:r>
              <a:rPr lang="en-US" sz="4700"/>
              <a:t>Haar Cascade for Region Proposal</a:t>
            </a:r>
          </a:p>
        </p:txBody>
      </p:sp>
      <p:pic>
        <p:nvPicPr>
          <p:cNvPr id="6" name="Picture 5" descr="A wireframe of a race car&#10;&#10;Description automatically generated">
            <a:extLst>
              <a:ext uri="{FF2B5EF4-FFF2-40B4-BE49-F238E27FC236}">
                <a16:creationId xmlns:a16="http://schemas.microsoft.com/office/drawing/2014/main" id="{0FD258BA-3026-5318-2D0C-804781F0C53F}"/>
              </a:ext>
            </a:extLst>
          </p:cNvPr>
          <p:cNvPicPr>
            <a:picLocks noChangeAspect="1"/>
          </p:cNvPicPr>
          <p:nvPr/>
        </p:nvPicPr>
        <p:blipFill>
          <a:blip r:embed="rId2"/>
          <a:srcRect l="30237" r="35764"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51B877DC-7D8D-D2D2-AF1F-4271B3A2C6D0}"/>
              </a:ext>
            </a:extLst>
          </p:cNvPr>
          <p:cNvSpPr>
            <a:spLocks noGrp="1" noChangeArrowheads="1"/>
          </p:cNvSpPr>
          <p:nvPr>
            <p:ph idx="1"/>
          </p:nvPr>
        </p:nvSpPr>
        <p:spPr bwMode="auto">
          <a:xfrm>
            <a:off x="3973321" y="2706624"/>
            <a:ext cx="4688333" cy="34838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a:ln>
                  <a:noFill/>
                </a:ln>
                <a:effectLst/>
                <a:latin typeface="Arial" panose="020B0604020202020204" pitchFamily="34" charset="0"/>
              </a:rPr>
              <a:t>Purpose</a:t>
            </a:r>
            <a:r>
              <a:rPr kumimoji="0" lang="en-US" altLang="en-US" sz="18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effectLst/>
                <a:latin typeface="Arial" panose="020B0604020202020204" pitchFamily="34" charset="0"/>
              </a:rPr>
              <a:t>To efficiently identify regions of interest that might contain vehicles. Haar Cascade reduces the need to scan the entire image by proposing likely regions with vehicles.</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a:ln>
                  <a:noFill/>
                </a:ln>
                <a:effectLst/>
                <a:latin typeface="Arial" panose="020B0604020202020204" pitchFamily="34" charset="0"/>
              </a:rPr>
              <a:t>How It Works</a:t>
            </a:r>
            <a:r>
              <a:rPr kumimoji="0" lang="en-US" altLang="en-US" sz="18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effectLst/>
                <a:latin typeface="Arial" panose="020B0604020202020204" pitchFamily="34" charset="0"/>
              </a:rPr>
              <a:t>Haar Cascade is a machine learning-based approach that uses features like edge, line, and rectangle patterns. It rapidly scans the image to identify potential vehicles based on these patterns.</a:t>
            </a: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45797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08128-15CD-6089-3C9A-8C9EF67BD69F}"/>
              </a:ext>
            </a:extLst>
          </p:cNvPr>
          <p:cNvSpPr>
            <a:spLocks noGrp="1"/>
          </p:cNvSpPr>
          <p:nvPr>
            <p:ph type="title"/>
          </p:nvPr>
        </p:nvSpPr>
        <p:spPr>
          <a:xfrm>
            <a:off x="571352" y="350196"/>
            <a:ext cx="3485178" cy="1624520"/>
          </a:xfrm>
        </p:spPr>
        <p:txBody>
          <a:bodyPr anchor="ctr">
            <a:normAutofit/>
          </a:bodyPr>
          <a:lstStyle/>
          <a:p>
            <a:r>
              <a:rPr lang="en-US" sz="3500"/>
              <a:t>Sliding Window Technique</a:t>
            </a:r>
          </a:p>
        </p:txBody>
      </p:sp>
      <p:sp>
        <p:nvSpPr>
          <p:cNvPr id="4" name="Rectangle 1">
            <a:extLst>
              <a:ext uri="{FF2B5EF4-FFF2-40B4-BE49-F238E27FC236}">
                <a16:creationId xmlns:a16="http://schemas.microsoft.com/office/drawing/2014/main" id="{60977F75-A591-B947-AF1D-8DBC3104FF3D}"/>
              </a:ext>
            </a:extLst>
          </p:cNvPr>
          <p:cNvSpPr>
            <a:spLocks noGrp="1" noChangeArrowheads="1"/>
          </p:cNvSpPr>
          <p:nvPr>
            <p:ph idx="1"/>
          </p:nvPr>
        </p:nvSpPr>
        <p:spPr bwMode="auto">
          <a:xfrm>
            <a:off x="571351" y="2743200"/>
            <a:ext cx="3485179" cy="36131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300" b="1" i="0" u="none" strike="noStrike" cap="none" normalizeH="0" baseline="0">
                <a:ln>
                  <a:noFill/>
                </a:ln>
                <a:effectLst/>
                <a:latin typeface="Arial" panose="020B0604020202020204" pitchFamily="34" charset="0"/>
              </a:rPr>
              <a:t>Purpose</a:t>
            </a:r>
            <a:r>
              <a:rPr kumimoji="0" lang="en-US" altLang="en-US" sz="13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300" b="0" i="0" u="none" strike="noStrike" cap="none" normalizeH="0" baseline="0">
                <a:ln>
                  <a:noFill/>
                </a:ln>
                <a:effectLst/>
                <a:latin typeface="Arial" panose="020B0604020202020204" pitchFamily="34" charset="0"/>
              </a:rPr>
              <a:t>To further refine the search within the proposed Haar Cascade regions, allowing for precise localization of vehicles within those areas.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300" b="1" i="0" u="none" strike="noStrike" cap="none" normalizeH="0" baseline="0">
                <a:ln>
                  <a:noFill/>
                </a:ln>
                <a:effectLst/>
                <a:latin typeface="Arial" panose="020B0604020202020204" pitchFamily="34" charset="0"/>
              </a:rPr>
              <a:t>Description</a:t>
            </a:r>
            <a:r>
              <a:rPr kumimoji="0" lang="en-US" altLang="en-US" sz="13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300" b="0" i="0" u="none" strike="noStrike" cap="none" normalizeH="0" baseline="0">
                <a:ln>
                  <a:noFill/>
                </a:ln>
                <a:effectLst/>
                <a:latin typeface="Arial" panose="020B0604020202020204" pitchFamily="34" charset="0"/>
              </a:rPr>
              <a:t>A fixed-size window slides across the proposed regions, systematically examining smaller sections to improve detection accuracy.</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300" b="1" i="0" u="none" strike="noStrike" cap="none" normalizeH="0" baseline="0">
                <a:ln>
                  <a:noFill/>
                </a:ln>
                <a:effectLst/>
                <a:latin typeface="Arial" panose="020B0604020202020204" pitchFamily="34" charset="0"/>
              </a:rPr>
              <a:t>Step Size and Window Size</a:t>
            </a:r>
            <a:r>
              <a:rPr kumimoji="0" lang="en-US" altLang="en-US" sz="13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300" b="0" i="0" u="none" strike="noStrike" cap="none" normalizeH="0" baseline="0">
                <a:ln>
                  <a:noFill/>
                </a:ln>
                <a:effectLst/>
                <a:latin typeface="Arial" panose="020B0604020202020204" pitchFamily="34" charset="0"/>
              </a:rPr>
              <a:t>The step size controls the overlap between each window, while the window size determines the scale of objects it can detect. In this project, a smaller step size was used to ensure thorough scanning of each region.</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300" b="0" i="0" u="none" strike="noStrike" cap="none" normalizeH="0" baseline="0">
              <a:ln>
                <a:noFill/>
              </a:ln>
              <a:effectLst/>
              <a:latin typeface="Arial" panose="020B0604020202020204" pitchFamily="34" charset="0"/>
            </a:endParaRPr>
          </a:p>
        </p:txBody>
      </p:sp>
      <p:pic>
        <p:nvPicPr>
          <p:cNvPr id="6" name="Picture 5" descr="Cars parked in a line">
            <a:extLst>
              <a:ext uri="{FF2B5EF4-FFF2-40B4-BE49-F238E27FC236}">
                <a16:creationId xmlns:a16="http://schemas.microsoft.com/office/drawing/2014/main" id="{00108381-611D-B262-99AA-1BBD71535497}"/>
              </a:ext>
            </a:extLst>
          </p:cNvPr>
          <p:cNvPicPr>
            <a:picLocks noChangeAspect="1"/>
          </p:cNvPicPr>
          <p:nvPr/>
        </p:nvPicPr>
        <p:blipFill>
          <a:blip r:embed="rId2"/>
          <a:srcRect l="33794" r="16150"/>
          <a:stretch/>
        </p:blipFill>
        <p:spPr>
          <a:xfrm>
            <a:off x="4572000" y="1"/>
            <a:ext cx="4577118" cy="6858000"/>
          </a:xfrm>
          <a:prstGeom prst="rect">
            <a:avLst/>
          </a:prstGeom>
        </p:spPr>
      </p:pic>
    </p:spTree>
    <p:extLst>
      <p:ext uri="{BB962C8B-B14F-4D97-AF65-F5344CB8AC3E}">
        <p14:creationId xmlns:p14="http://schemas.microsoft.com/office/powerpoint/2010/main" val="353071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CD703E-0267-3BD3-C3B8-99815A38F5FD}"/>
              </a:ext>
            </a:extLst>
          </p:cNvPr>
          <p:cNvSpPr>
            <a:spLocks noGrp="1"/>
          </p:cNvSpPr>
          <p:nvPr>
            <p:ph type="title"/>
          </p:nvPr>
        </p:nvSpPr>
        <p:spPr>
          <a:xfrm>
            <a:off x="628650" y="365125"/>
            <a:ext cx="7886700" cy="1325563"/>
          </a:xfrm>
        </p:spPr>
        <p:txBody>
          <a:bodyPr>
            <a:normAutofit/>
          </a:bodyPr>
          <a:lstStyle/>
          <a:p>
            <a:r>
              <a:rPr lang="en-US" sz="4700"/>
              <a:t>CNN for Feature Extraction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2918054-5DA5-A2AA-F150-471A364E5D94}"/>
              </a:ext>
            </a:extLst>
          </p:cNvPr>
          <p:cNvSpPr>
            <a:spLocks noGrp="1" noChangeArrowheads="1"/>
          </p:cNvSpPr>
          <p:nvPr>
            <p:ph idx="1"/>
          </p:nvPr>
        </p:nvSpPr>
        <p:spPr bwMode="auto">
          <a:xfrm>
            <a:off x="628650" y="1929384"/>
            <a:ext cx="78867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a:ln>
                  <a:noFill/>
                </a:ln>
                <a:effectLst/>
                <a:latin typeface="Arial" panose="020B0604020202020204" pitchFamily="34" charset="0"/>
              </a:rPr>
              <a:t>CNN Architecture</a:t>
            </a:r>
            <a:r>
              <a:rPr kumimoji="0" lang="en-US" altLang="en-US" sz="19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a:ln>
                  <a:noFill/>
                </a:ln>
                <a:effectLst/>
                <a:latin typeface="Arial" panose="020B0604020202020204" pitchFamily="34" charset="0"/>
              </a:rPr>
              <a:t>The CNN model has multiple layers, including convolutional layers (to detect edges and shapes), pooling layers (to reduce the size of data and capture important features), and fully connected layers (to output the feature vector).</a:t>
            </a:r>
          </a:p>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a:ln>
                  <a:noFill/>
                </a:ln>
                <a:effectLst/>
                <a:latin typeface="Arial" panose="020B0604020202020204" pitchFamily="34" charset="0"/>
              </a:rPr>
              <a:t>Feature Extraction</a:t>
            </a:r>
            <a:r>
              <a:rPr kumimoji="0" lang="en-US" altLang="en-US" sz="19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a:ln>
                  <a:noFill/>
                </a:ln>
                <a:effectLst/>
                <a:latin typeface="Arial" panose="020B0604020202020204" pitchFamily="34" charset="0"/>
              </a:rPr>
              <a:t>Each window's visual data is passed through the CNN, which extracts a feature vector, representing the visual patterns in that region. The feature vector allows the SVM to differentiate between vehicles and non-vehicles.</a:t>
            </a: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271457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7FB38-859E-FB00-49DB-06A486696D8E}"/>
              </a:ext>
            </a:extLst>
          </p:cNvPr>
          <p:cNvSpPr>
            <a:spLocks noGrp="1"/>
          </p:cNvSpPr>
          <p:nvPr>
            <p:ph type="title"/>
          </p:nvPr>
        </p:nvSpPr>
        <p:spPr>
          <a:xfrm>
            <a:off x="628650" y="365125"/>
            <a:ext cx="7886700" cy="1325563"/>
          </a:xfrm>
        </p:spPr>
        <p:txBody>
          <a:bodyPr>
            <a:normAutofit/>
          </a:bodyPr>
          <a:lstStyle/>
          <a:p>
            <a:r>
              <a:rPr lang="en-US" sz="4700"/>
              <a:t>SVM Classification</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B59D68F6-2CEC-5960-8A11-DB1B000E18EF}"/>
              </a:ext>
            </a:extLst>
          </p:cNvPr>
          <p:cNvSpPr>
            <a:spLocks noGrp="1" noChangeArrowheads="1"/>
          </p:cNvSpPr>
          <p:nvPr>
            <p:ph idx="1"/>
          </p:nvPr>
        </p:nvSpPr>
        <p:spPr bwMode="auto">
          <a:xfrm>
            <a:off x="628650" y="1929384"/>
            <a:ext cx="78867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a:ln>
                  <a:noFill/>
                </a:ln>
                <a:effectLst/>
                <a:latin typeface="Arial" panose="020B0604020202020204" pitchFamily="34" charset="0"/>
              </a:rPr>
              <a:t>Purpose</a:t>
            </a:r>
            <a:r>
              <a:rPr kumimoji="0" lang="en-US" altLang="en-US" sz="19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a:ln>
                  <a:noFill/>
                </a:ln>
                <a:effectLst/>
                <a:latin typeface="Arial" panose="020B0604020202020204" pitchFamily="34" charset="0"/>
              </a:rPr>
              <a:t>The SVM classifier uses the CNN-generated feature vector to classify each window as containing a vehicle or not.</a:t>
            </a:r>
          </a:p>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a:ln>
                  <a:noFill/>
                </a:ln>
                <a:effectLst/>
                <a:latin typeface="Arial" panose="020B0604020202020204" pitchFamily="34" charset="0"/>
              </a:rPr>
              <a:t>Training Data</a:t>
            </a:r>
            <a:r>
              <a:rPr kumimoji="0" lang="en-US" altLang="en-US" sz="19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a:ln>
                  <a:noFill/>
                </a:ln>
                <a:effectLst/>
                <a:latin typeface="Arial" panose="020B0604020202020204" pitchFamily="34" charset="0"/>
              </a:rPr>
              <a:t>The SVM classifier was trained using labeled examples of vehicle and non-vehicle regions, helping it learn to distinguish between the two categories accurately.</a:t>
            </a:r>
          </a:p>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a:ln>
                  <a:noFill/>
                </a:ln>
                <a:effectLst/>
                <a:latin typeface="Arial" panose="020B0604020202020204" pitchFamily="34" charset="0"/>
              </a:rPr>
              <a:t>Classification</a:t>
            </a:r>
            <a:r>
              <a:rPr kumimoji="0" lang="en-US" altLang="en-US" sz="19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a:ln>
                  <a:noFill/>
                </a:ln>
                <a:effectLst/>
                <a:latin typeface="Arial" panose="020B0604020202020204" pitchFamily="34" charset="0"/>
              </a:rPr>
              <a:t>Once trained, the SVM classifies each window by comparing it to the learned patterns, outputting a binary label (vehicle or non-vehicle) for each window in real-time.</a:t>
            </a: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69995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F5C7D2BA-EF19-CFF7-1BCC-81B436D5C95B}"/>
              </a:ext>
            </a:extLst>
          </p:cNvPr>
          <p:cNvPicPr>
            <a:picLocks noGrp="1" noChangeAspect="1"/>
          </p:cNvPicPr>
          <p:nvPr>
            <p:ph idx="1"/>
          </p:nvPr>
        </p:nvPicPr>
        <p:blipFill>
          <a:blip r:embed="rId2"/>
          <a:srcRect r="1" b="4438"/>
          <a:stretch/>
        </p:blipFill>
        <p:spPr>
          <a:xfrm>
            <a:off x="20" y="10"/>
            <a:ext cx="9171076" cy="4666928"/>
          </a:xfrm>
          <a:prstGeom prst="rect">
            <a:avLst/>
          </a:prstGeom>
        </p:spPr>
      </p:pic>
      <p:grpSp>
        <p:nvGrpSpPr>
          <p:cNvPr id="20" name="Group 19">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2987478"/>
            <a:ext cx="9171095" cy="1828800"/>
            <a:chOff x="-305" y="2987478"/>
            <a:chExt cx="12188952" cy="1828800"/>
          </a:xfrm>
        </p:grpSpPr>
        <p:sp>
          <p:nvSpPr>
            <p:cNvPr id="21" name="Freeform: Shape 20">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24" name="Freeform: Shape 23">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45A43EC9-1EF0-68B2-F47A-60E2AD9688B2}"/>
              </a:ext>
            </a:extLst>
          </p:cNvPr>
          <p:cNvSpPr>
            <a:spLocks noGrp="1"/>
          </p:cNvSpPr>
          <p:nvPr>
            <p:ph type="title"/>
          </p:nvPr>
        </p:nvSpPr>
        <p:spPr>
          <a:xfrm>
            <a:off x="603504" y="4551037"/>
            <a:ext cx="3766336" cy="1509931"/>
          </a:xfrm>
        </p:spPr>
        <p:txBody>
          <a:bodyPr vert="horz" lIns="91440" tIns="45720" rIns="91440" bIns="45720" rtlCol="0" anchor="ctr">
            <a:normAutofit/>
          </a:bodyPr>
          <a:lstStyle/>
          <a:p>
            <a:pPr algn="l" defTabSz="914400">
              <a:lnSpc>
                <a:spcPct val="90000"/>
              </a:lnSpc>
            </a:pPr>
            <a:r>
              <a:rPr lang="en-US" sz="3100">
                <a:solidFill>
                  <a:schemeClr val="tx2"/>
                </a:solidFill>
              </a:rPr>
              <a:t>Results and Observations</a:t>
            </a:r>
          </a:p>
        </p:txBody>
      </p:sp>
      <p:sp>
        <p:nvSpPr>
          <p:cNvPr id="6" name="TextBox 5">
            <a:extLst>
              <a:ext uri="{FF2B5EF4-FFF2-40B4-BE49-F238E27FC236}">
                <a16:creationId xmlns:a16="http://schemas.microsoft.com/office/drawing/2014/main" id="{2E7A1015-726C-EC96-2C9C-AE55EE3FAE37}"/>
              </a:ext>
            </a:extLst>
          </p:cNvPr>
          <p:cNvSpPr txBox="1"/>
          <p:nvPr/>
        </p:nvSpPr>
        <p:spPr>
          <a:xfrm>
            <a:off x="4852685" y="4551037"/>
            <a:ext cx="3694808" cy="1509935"/>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600">
                <a:solidFill>
                  <a:schemeClr val="tx2"/>
                </a:solidFill>
              </a:rPr>
              <a:t>bounding boxes around detected vehicles, illustrating the system's ability to identify vehicles accurately.</a:t>
            </a:r>
          </a:p>
        </p:txBody>
      </p:sp>
    </p:spTree>
    <p:extLst>
      <p:ext uri="{BB962C8B-B14F-4D97-AF65-F5344CB8AC3E}">
        <p14:creationId xmlns:p14="http://schemas.microsoft.com/office/powerpoint/2010/main" val="1608608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677</Words>
  <Application>Microsoft Office PowerPoint</Application>
  <PresentationFormat>On-screen Show (4:3)</PresentationFormat>
  <Paragraphs>51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Computer Vision-Based Traffic Monitoring System for Vehicle Detection and Classification</vt:lpstr>
      <vt:lpstr>Introduction</vt:lpstr>
      <vt:lpstr>Approach</vt:lpstr>
      <vt:lpstr>Dataset</vt:lpstr>
      <vt:lpstr>Haar Cascade for Region Proposal</vt:lpstr>
      <vt:lpstr>Sliding Window Technique</vt:lpstr>
      <vt:lpstr>CNN for Feature Extraction</vt:lpstr>
      <vt:lpstr>SVM Classification</vt:lpstr>
      <vt:lpstr>Results and Observations</vt:lpstr>
      <vt:lpstr>Conclusion and 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Shubh Nahar</cp:lastModifiedBy>
  <cp:revision>4</cp:revision>
  <dcterms:created xsi:type="dcterms:W3CDTF">2013-01-27T09:14:16Z</dcterms:created>
  <dcterms:modified xsi:type="dcterms:W3CDTF">2024-11-18T22:20:17Z</dcterms:modified>
  <cp:category/>
</cp:coreProperties>
</file>