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71" r:id="rId14"/>
    <p:sldId id="272" r:id="rId15"/>
    <p:sldId id="264" r:id="rId16"/>
    <p:sldId id="265" r:id="rId17"/>
    <p:sldId id="27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6FBCA-C374-46FB-A1C8-A313D71D9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EDE3DA-8873-4D8F-9A1C-DAA9CEBFC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D26D95-325E-4FC2-BD69-8818FCBB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6D47-96DD-4881-997F-AEEE9A9096C6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B89120-AB11-4CE9-B776-C0D27ACC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78989-8140-45B8-8FE3-CBBED2A1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CCF6-3EF0-4D52-A92D-EFB39A4D8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9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BEC65-DA3A-4DDA-884A-2EA19F61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357FDF-2D25-4BB6-B996-026EDB081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B46722-663E-4B70-823C-18B7D6CE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6D47-96DD-4881-997F-AEEE9A9096C6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5C3743-15F1-4D06-8196-E9EA5B60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0F15E6-A8CB-49ED-9149-58F0B8D3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CCF6-3EF0-4D52-A92D-EFB39A4D8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50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B70E8AC-DD6F-45A6-91AD-44246696D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2A46A8-9DEF-4204-88F9-9D08E9733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352C62-277F-4752-A4E7-AF17CDEB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6D47-96DD-4881-997F-AEEE9A9096C6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897082-DF90-4D9A-B763-A26F0583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6FA3BD-4C9B-4BB8-9B9A-D44D76EA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CCF6-3EF0-4D52-A92D-EFB39A4D8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39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1CE8F-04CB-4938-8409-96A3CD6B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531977-8015-4697-BF35-FE24D4D9D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9FCC2-5F82-4309-8978-DB6E8F10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6D47-96DD-4881-997F-AEEE9A9096C6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E95389-A2E3-47A9-BF85-3E4C8304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EDD90C-1F8B-45A8-8950-35645E24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CCF6-3EF0-4D52-A92D-EFB39A4D8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69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71461-BD0C-437A-BAE3-9B12D392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A33D4F-5007-4218-803F-BEC26D5D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2050AB-9513-49E5-BEF8-E9D59548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6D47-96DD-4881-997F-AEEE9A9096C6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1F863D-D624-453E-B4AF-56408EFF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23ACCC-BD9E-46EB-AFBE-B460ECF6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CCF6-3EF0-4D52-A92D-EFB39A4D8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0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6EF21-3ADF-4E4B-94CA-1E67D626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464A2-E4DC-4610-8D0D-30DA97999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A4B29B-52A0-4BBC-90BA-A41A1FA6A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59511A-86B2-4D86-99EB-01CA9C82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6D47-96DD-4881-997F-AEEE9A9096C6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869FDE-4187-4190-81B1-A3FAC92C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B46D06-91A4-44A7-A7CB-E638DFBE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CCF6-3EF0-4D52-A92D-EFB39A4D8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91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1ABC1-9D96-4D94-83CF-DB13E4B8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8081E7-AA23-4B05-9A9F-98A6D3F86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84DA37-F911-4ABC-97CF-A2B56EFEB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DD703B-6E6F-4F59-8970-B718CB1F1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9A3E9C-4BAF-4D24-8FEA-95384180C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7F3BF9-0A2E-43F1-B396-7D4A0377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6D47-96DD-4881-997F-AEEE9A9096C6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4896A9-6E4B-4BD2-A498-A0C9CFFE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18093C-7440-4768-8FE7-461E46CA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CCF6-3EF0-4D52-A92D-EFB39A4D8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85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3C2CF-F829-4F44-9EA6-DA348C7F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C65BB5-77E0-4300-B4CD-042F182F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6D47-96DD-4881-997F-AEEE9A9096C6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01B44F-EA55-41DA-8669-5E49A3CD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694B90-E71E-4CDF-BF25-67D49EDE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CCF6-3EF0-4D52-A92D-EFB39A4D8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22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1544125-1234-4D1C-A6F2-397B7574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6D47-96DD-4881-997F-AEEE9A9096C6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7B7E996-9D49-4C71-82AA-702A55C9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6FE4F6-263C-44C3-9E36-A5A560B2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CCF6-3EF0-4D52-A92D-EFB39A4D8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59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45C03-B68A-4A50-99EA-3D631759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055A5D-715C-4F8A-9C43-74BBA3F75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E8E12A-C51A-47D9-8FC7-5C9B7BDD4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265242-87F3-49F7-81D9-CCE765B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6D47-96DD-4881-997F-AEEE9A9096C6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E91037-B156-4A6E-AACE-2FBCD72C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BD4171-FAC1-4517-ACCE-D736F81B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CCF6-3EF0-4D52-A92D-EFB39A4D8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08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33C80-79AC-4F79-A69D-954CA496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F3194F-5846-4BDB-B226-2C737B285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E2A7DF-B133-45B0-AF71-1BFB7592E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2C31BB-5094-44A6-B7BC-9EBF6973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6D47-96DD-4881-997F-AEEE9A9096C6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2F48E1-3754-45AD-9B25-B0CB8602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4D5C14-8C09-4D47-8AF4-F0CF9864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CCF6-3EF0-4D52-A92D-EFB39A4D8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54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3E94-1EB3-428A-A9B9-9CB66014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F47B2D-F577-41DE-8242-2CD09EE05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49ADE1-EDE5-457D-98AC-FE55F3127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96D47-96DD-4881-997F-AEEE9A9096C6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B72A7D-69AD-46CD-ABAC-FF0AD77E4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2916CC-FF3E-43A9-BA26-0AC5E1BD5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6CCF6-3EF0-4D52-A92D-EFB39A4D8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2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engines.guru/ru/forum/804739" TargetMode="External"/><Relationship Id="rId2" Type="http://schemas.openxmlformats.org/officeDocument/2006/relationships/hyperlink" Target="https://shophelp.ru/forum/forums/nash-forum-shopogolikov.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oman.ru/fashion/medley3/thread/3928630/" TargetMode="External"/><Relationship Id="rId5" Type="http://schemas.openxmlformats.org/officeDocument/2006/relationships/hyperlink" Target="https://www.babyblog.ru/community/business/post/1734535" TargetMode="External"/><Relationship Id="rId4" Type="http://schemas.openxmlformats.org/officeDocument/2006/relationships/hyperlink" Target="https://biznet.guru/forums/forum/57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A6BB2F-295C-4598-9D4C-0FEA42597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РЕСПУБЛИКИ КАЗАХСТАН​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СЕВЕРО-КАЗАХСТАНСКИЙ УНИВЕРСИТЕТ​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ИМ. М. КОЗЫБАЕВА​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ИНЖЕНЕРИИ И ЦИФРОВЫХ ТЕХНОЛОГИЙ​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"ИНФОРМАЦИОННО-КОММУНИКАЦИОННЫЕ ТЕХНОЛОГИИ"​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2665FE-53D0-4AED-9A9E-BE455698C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pPr fontAlgn="base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ТВОРЧЕСКИЙ ЭКЗАМЕН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fontAlgn="base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“Протоколы и интерфейсы </a:t>
            </a: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компьютерных систем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C37432E-94F7-4317-9A9B-F508641ECF2F}"/>
              </a:ext>
            </a:extLst>
          </p:cNvPr>
          <p:cNvSpPr/>
          <p:nvPr/>
        </p:nvSpPr>
        <p:spPr>
          <a:xfrm>
            <a:off x="1007165" y="4470400"/>
            <a:ext cx="2650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Выполнил: студент группы АПО-23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0A0543-D239-4E7E-8FE8-489EAF6B52AA}"/>
              </a:ext>
            </a:extLst>
          </p:cNvPr>
          <p:cNvSpPr/>
          <p:nvPr/>
        </p:nvSpPr>
        <p:spPr>
          <a:xfrm>
            <a:off x="8017565" y="4470400"/>
            <a:ext cx="2650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Скрыльников А.А.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62B715-D48B-48C8-94D9-7396C16BDC51}"/>
              </a:ext>
            </a:extLst>
          </p:cNvPr>
          <p:cNvSpPr/>
          <p:nvPr/>
        </p:nvSpPr>
        <p:spPr>
          <a:xfrm>
            <a:off x="4770782" y="5895009"/>
            <a:ext cx="2650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Петропавловск 2025.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62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EA5B8-D4B0-4F83-B9F3-A21E1A5C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0704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аналогичных проектов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34C1972-C4EA-4F79-A3CE-772BC09DC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500019"/>
              </p:ext>
            </p:extLst>
          </p:nvPr>
        </p:nvGraphicFramePr>
        <p:xfrm>
          <a:off x="838200" y="1245704"/>
          <a:ext cx="10515599" cy="5340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6878">
                  <a:extLst>
                    <a:ext uri="{9D8B030D-6E8A-4147-A177-3AD203B41FA5}">
                      <a16:colId xmlns:a16="http://schemas.microsoft.com/office/drawing/2014/main" val="3441554675"/>
                    </a:ext>
                  </a:extLst>
                </a:gridCol>
                <a:gridCol w="1606878">
                  <a:extLst>
                    <a:ext uri="{9D8B030D-6E8A-4147-A177-3AD203B41FA5}">
                      <a16:colId xmlns:a16="http://schemas.microsoft.com/office/drawing/2014/main" val="345001758"/>
                    </a:ext>
                  </a:extLst>
                </a:gridCol>
                <a:gridCol w="1765541">
                  <a:extLst>
                    <a:ext uri="{9D8B030D-6E8A-4147-A177-3AD203B41FA5}">
                      <a16:colId xmlns:a16="http://schemas.microsoft.com/office/drawing/2014/main" val="3112896793"/>
                    </a:ext>
                  </a:extLst>
                </a:gridCol>
                <a:gridCol w="1490976">
                  <a:extLst>
                    <a:ext uri="{9D8B030D-6E8A-4147-A177-3AD203B41FA5}">
                      <a16:colId xmlns:a16="http://schemas.microsoft.com/office/drawing/2014/main" val="1618016321"/>
                    </a:ext>
                  </a:extLst>
                </a:gridCol>
                <a:gridCol w="2340551">
                  <a:extLst>
                    <a:ext uri="{9D8B030D-6E8A-4147-A177-3AD203B41FA5}">
                      <a16:colId xmlns:a16="http://schemas.microsoft.com/office/drawing/2014/main" val="3118178882"/>
                    </a:ext>
                  </a:extLst>
                </a:gridCol>
                <a:gridCol w="2234775">
                  <a:extLst>
                    <a:ext uri="{9D8B030D-6E8A-4147-A177-3AD203B41FA5}">
                      <a16:colId xmlns:a16="http://schemas.microsoft.com/office/drawing/2014/main" val="2516146203"/>
                    </a:ext>
                  </a:extLst>
                </a:gridCol>
              </a:tblGrid>
              <a:tr h="3322396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Производительность, 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39" marR="5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Переход с момента открытия когда страница еще пуста составляет 2.1 секунду что слишком много поэтому проверка не пройдена. см. приложение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39" marR="53339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Общая загрузка страниц происходит за 0.9 секунд поэтому проверка на производительность пройдена.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39" marR="53339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большой потери в сети и запуск страницы удовлетворителен поэтому проверку пройден.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39" marR="53339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Большая потеря с сервером и долгая загрузка страницы 1.8 секунд поэтому проверка на производительность провалена.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39" marR="53339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Большой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ping 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207мс долгая загрузка сайта проверка не была пройдена.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39" marR="53339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35063"/>
                  </a:ext>
                </a:extLst>
              </a:tr>
              <a:tr h="1101646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загруски 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39" marR="5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Медленно.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 секунды. см. приложение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39" marR="5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Быстро. 0.9 секунд.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39" marR="5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загрузки медленно. 2 секунды.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39" marR="5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Медленно.1,8 секунды.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39" marR="5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Медленно. 1,8 секунды.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39" marR="53339" marT="0" marB="0"/>
                </a:tc>
                <a:extLst>
                  <a:ext uri="{0D108BD9-81ED-4DB2-BD59-A6C34878D82A}">
                    <a16:rowId xmlns:a16="http://schemas.microsoft.com/office/drawing/2014/main" val="965701525"/>
                  </a:ext>
                </a:extLst>
              </a:tr>
              <a:tr h="916585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Ключевые слова 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39" marR="5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ключевых слов. см. приложение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39" marR="5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ключевых слов.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39" marR="5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ключевых слов.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39" marR="5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Перепродажа одежды, бизнес, как заработать.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39" marR="5333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ключевых слов.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39" marR="53339" marT="0" marB="0"/>
                </a:tc>
                <a:extLst>
                  <a:ext uri="{0D108BD9-81ED-4DB2-BD59-A6C34878D82A}">
                    <a16:rowId xmlns:a16="http://schemas.microsoft.com/office/drawing/2014/main" val="1229028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17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1355F-EA39-4FCB-8C06-FC0026F2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4" y="0"/>
            <a:ext cx="11685105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проекта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FB8FCA-9C78-48C6-9464-CCA743DCAB46}"/>
              </a:ext>
            </a:extLst>
          </p:cNvPr>
          <p:cNvSpPr txBox="1">
            <a:spLocks/>
          </p:cNvSpPr>
          <p:nvPr/>
        </p:nvSpPr>
        <p:spPr>
          <a:xfrm>
            <a:off x="480390" y="48304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C8F3D3-7865-4FAA-A2DF-47F15CC8D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96" y="1078442"/>
            <a:ext cx="11204714" cy="518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010A47F-0D47-425B-9B04-3018DCA2E765}"/>
              </a:ext>
            </a:extLst>
          </p:cNvPr>
          <p:cNvSpPr txBox="1">
            <a:spLocks/>
          </p:cNvSpPr>
          <p:nvPr/>
        </p:nvSpPr>
        <p:spPr>
          <a:xfrm>
            <a:off x="838200" y="-1418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 форума.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F7E9F04-8BBF-4383-8238-B8280ABD5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82" y="1339999"/>
            <a:ext cx="10515211" cy="492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70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48B07AF-1ACA-450C-8DE1-FF34CCB3808E}"/>
              </a:ext>
            </a:extLst>
          </p:cNvPr>
          <p:cNvSpPr/>
          <p:nvPr/>
        </p:nvSpPr>
        <p:spPr>
          <a:xfrm>
            <a:off x="861391" y="501133"/>
            <a:ext cx="110390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Страница с каталогом форума.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1FB8A9-854F-43AF-81E3-935F792D1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1" y="1209019"/>
            <a:ext cx="10757939" cy="514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08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93EDEEC-469D-47FE-9DD3-BF36A699E723}"/>
              </a:ext>
            </a:extLst>
          </p:cNvPr>
          <p:cNvSpPr txBox="1">
            <a:spLocks/>
          </p:cNvSpPr>
          <p:nvPr/>
        </p:nvSpPr>
        <p:spPr>
          <a:xfrm>
            <a:off x="838200" y="314739"/>
            <a:ext cx="11221278" cy="1097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форума.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1E28F27-E76C-4E0D-8C54-A908D721F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0748"/>
            <a:ext cx="10817033" cy="476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72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EE88B-DF34-48FB-9F03-62BC156E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регистрации.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2DE10D-885E-42BD-BC79-706D4457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95" y="1452051"/>
            <a:ext cx="10721009" cy="48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02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8329D1CF-39F2-4CC6-88A0-3AC3E578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009243" cy="106611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 отзывами.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B7E68C-96F1-4442-A340-848CEEED9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23" y="1431236"/>
            <a:ext cx="10386393" cy="466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84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0A6EF-2E85-4CB4-9C51-51DE7CCB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Старицы сайта опубликованы в интернете, можно прейти по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коду ниже.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A320E7-638F-4B8E-8B6F-8219BC2B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385" y="1690688"/>
            <a:ext cx="5053230" cy="501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6DC00-51FE-43FB-A580-1CA04905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856E20-91F2-482C-A892-7BB154A46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8713"/>
            <a:ext cx="10836965" cy="487825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В современном цифровом обществе форумы остаются важным инструментом общения, обмена опытом и поддержки пользователей. Несмотря на развитие социальных сетей, тематические форумы предоставляют уникальные возможности для структурированного обсуждения, накопления знаний и создания устойчивого сообщества вокруг определённой темы или интереса.</a:t>
            </a:r>
          </a:p>
          <a:p>
            <a:r>
              <a:rPr lang="ru-RU" dirty="0"/>
              <a:t>Разработка собственного форума является актуальной задачей, так как:</a:t>
            </a:r>
          </a:p>
          <a:p>
            <a:r>
              <a:rPr lang="ru-RU" dirty="0"/>
              <a:t>позволяет получить практический опыт в создании интерактивных веб-приложений;</a:t>
            </a:r>
          </a:p>
          <a:p>
            <a:r>
              <a:rPr lang="ru-RU" dirty="0"/>
              <a:t>способствует освоению ключевых технологий веб-разработки: HTML, CSS, </a:t>
            </a:r>
            <a:r>
              <a:rPr lang="ru-RU" dirty="0" err="1"/>
              <a:t>JavaScript</a:t>
            </a:r>
            <a:r>
              <a:rPr lang="ru-RU" dirty="0"/>
              <a:t>, а при дальнейшем расширении — серверной логики и баз данных;</a:t>
            </a:r>
          </a:p>
          <a:p>
            <a:r>
              <a:rPr lang="ru-RU" dirty="0"/>
              <a:t>решает реальную потребность в коммуникационной платформе, где пользователи могут делиться мнениями, задавать вопросы и получать поддержку;</a:t>
            </a:r>
          </a:p>
          <a:p>
            <a:r>
              <a:rPr lang="ru-RU" dirty="0"/>
              <a:t>может быть интегрирован в различные проекты — от образовательных платформ до сайтов компаний или интернет-магазинов.</a:t>
            </a:r>
          </a:p>
          <a:p>
            <a:r>
              <a:rPr lang="ru-RU" dirty="0"/>
              <a:t>Проект "Форум" актуален также с точки зрения роста интереса к самостоятельной разработке онлайн-сообществ, а также потребности в создании безопасных, адаптивных и удобных платформ для общения, особенно в условиях удалённой работы и цифровой трансформации.</a:t>
            </a:r>
          </a:p>
          <a:p>
            <a:r>
              <a:rPr lang="ru-RU" dirty="0"/>
              <a:t>Таким образом, реализация проекта способствует развитию профессиональных навыков и демонстрирует готовность решать практические задачи веб-разработки.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38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CCF0A-6DE7-49F8-801B-61E20B66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003297-4A29-483D-8883-120BC6563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Цель проекта</a:t>
            </a:r>
            <a:br>
              <a:rPr lang="ru-RU" dirty="0"/>
            </a:br>
            <a:r>
              <a:rPr lang="ru-RU" dirty="0"/>
              <a:t>Создание адаптивного и удобного веб-форума, предназначенного для обмена мнениями, обсуждения различных тем по онлайн шопингу и взаимодействия пользователей в рамках онлайн-сообщества.</a:t>
            </a:r>
          </a:p>
          <a:p>
            <a:r>
              <a:rPr lang="ru-RU" b="1" dirty="0"/>
              <a:t>Задачи проекта</a:t>
            </a:r>
            <a:endParaRPr lang="ru-RU" dirty="0"/>
          </a:p>
          <a:p>
            <a:r>
              <a:rPr lang="ru-RU" dirty="0"/>
              <a:t>Разработать структуру веб-страниц форума (главная, обсуждения, темы, форма регистрации и др.).</a:t>
            </a:r>
          </a:p>
          <a:p>
            <a:r>
              <a:rPr lang="ru-RU" dirty="0"/>
              <a:t>Создать адаптивный интерфейс с использованием HTML и CSS, обеспечивающий корректное отображение на разных устройствах.</a:t>
            </a:r>
          </a:p>
          <a:p>
            <a:r>
              <a:rPr lang="ru-RU" dirty="0"/>
              <a:t>Реализовать навигационное меню и функциональность отображения постов/тем форума.</a:t>
            </a:r>
          </a:p>
          <a:p>
            <a:r>
              <a:rPr lang="ru-RU" dirty="0"/>
              <a:t>Добавить возможность публикации сообщений пользователями (в рамках макета).</a:t>
            </a:r>
          </a:p>
          <a:p>
            <a:r>
              <a:rPr lang="ru-RU" dirty="0"/>
              <a:t>Обеспечить стилистическое оформление и единый дизайн всех элементов форума.</a:t>
            </a:r>
          </a:p>
          <a:p>
            <a:r>
              <a:rPr lang="ru-RU" dirty="0"/>
              <a:t>Подготовить проект к возможному расширению — подключению серверной части и базы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02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2448B-59A8-4E63-8286-A2D16207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значимость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3469F4-DF4E-4F5D-A954-E51037E98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Разработанный форум представляет собой основу для создания полнофункционального онлайн-сообщества. Он может быть использован как шаблон для реализации тематических площадок по интересам — учебных, профессиональных, потребительских и других. Проект демонстрирует применение навыков веб-разработки на практике, включая верстку, адаптивный дизайн и организацию пользовательского взаимодействия. Кроме того, он может быть доработан и расширен — например, с помощью подключения базы данных и реализации авторизации, что делает его пригодным для реального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85961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79241-E9E7-4B22-A28C-77D3DF96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7390BB-CCCC-43E4-B1AD-E9719EC8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 разработать в соответствии с лучшими практиками UX/UI дизайна интерактивный пользовательский интерфейс на стороне клиента для компьютерной системы, функционирующей в среде Интернет. Требования к проекту: </a:t>
            </a:r>
          </a:p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Проект состоит минимум из трех логических разделов в едином дизайне в соответствии с требованиями UI дизайна. UI содержит две темы, в разных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UX дизайн должен быть реализован в виде адаптивного дизайна под компьютеры и мобильные устройства. </a:t>
            </a:r>
          </a:p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Интерфейс каждого раздела должен содержать логотип и название системы, глобальное меню, навигационную информацию (текущий раздел), название раздела, несколько абзацев текста с картинками. </a:t>
            </a:r>
          </a:p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На страницах проекта должна быть реализована «красивая таблица» средствами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список с художественными маркерами. На сайте должны быть реализованы трансформации, переходы и анимации. </a:t>
            </a:r>
          </a:p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Проект должна содержать реализацию интерфейса фотогалереи. </a:t>
            </a:r>
          </a:p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В проекте реализовать динамическое содержимое с помощью элементов DHTML. </a:t>
            </a:r>
          </a:p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В проекте реализовать динамическое содержимое с помощью скриптов на языке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Реализация тематического графика chart.js. </a:t>
            </a:r>
          </a:p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Проект опубликовать в сети Интернет.</a:t>
            </a:r>
          </a:p>
        </p:txBody>
      </p:sp>
    </p:spTree>
    <p:extLst>
      <p:ext uri="{BB962C8B-B14F-4D97-AF65-F5344CB8AC3E}">
        <p14:creationId xmlns:p14="http://schemas.microsoft.com/office/powerpoint/2010/main" val="214781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53B15-F93C-4885-B5A0-039CED94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аналогичных проектов</a:t>
            </a:r>
            <a:endParaRPr lang="ru-RU" sz="4000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7081EC9-DF43-45A3-8E42-536EC84FC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918942"/>
              </p:ext>
            </p:extLst>
          </p:nvPr>
        </p:nvGraphicFramePr>
        <p:xfrm>
          <a:off x="1012825" y="1690688"/>
          <a:ext cx="10509938" cy="39812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6158">
                  <a:extLst>
                    <a:ext uri="{9D8B030D-6E8A-4147-A177-3AD203B41FA5}">
                      <a16:colId xmlns:a16="http://schemas.microsoft.com/office/drawing/2014/main" val="1426174241"/>
                    </a:ext>
                  </a:extLst>
                </a:gridCol>
                <a:gridCol w="1540233">
                  <a:extLst>
                    <a:ext uri="{9D8B030D-6E8A-4147-A177-3AD203B41FA5}">
                      <a16:colId xmlns:a16="http://schemas.microsoft.com/office/drawing/2014/main" val="2749349378"/>
                    </a:ext>
                  </a:extLst>
                </a:gridCol>
                <a:gridCol w="1540233">
                  <a:extLst>
                    <a:ext uri="{9D8B030D-6E8A-4147-A177-3AD203B41FA5}">
                      <a16:colId xmlns:a16="http://schemas.microsoft.com/office/drawing/2014/main" val="2790176705"/>
                    </a:ext>
                  </a:extLst>
                </a:gridCol>
                <a:gridCol w="2041863">
                  <a:extLst>
                    <a:ext uri="{9D8B030D-6E8A-4147-A177-3AD203B41FA5}">
                      <a16:colId xmlns:a16="http://schemas.microsoft.com/office/drawing/2014/main" val="3177680366"/>
                    </a:ext>
                  </a:extLst>
                </a:gridCol>
                <a:gridCol w="2041863">
                  <a:extLst>
                    <a:ext uri="{9D8B030D-6E8A-4147-A177-3AD203B41FA5}">
                      <a16:colId xmlns:a16="http://schemas.microsoft.com/office/drawing/2014/main" val="3935484704"/>
                    </a:ext>
                  </a:extLst>
                </a:gridCol>
                <a:gridCol w="1949588">
                  <a:extLst>
                    <a:ext uri="{9D8B030D-6E8A-4147-A177-3AD203B41FA5}">
                      <a16:colId xmlns:a16="http://schemas.microsoft.com/office/drawing/2014/main" val="3827543108"/>
                    </a:ext>
                  </a:extLst>
                </a:gridCol>
              </a:tblGrid>
              <a:tr h="257833">
                <a:tc rowSpan="2"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Сайт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990183"/>
                  </a:ext>
                </a:extLst>
              </a:tr>
              <a:tr h="26920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04679"/>
                  </a:ext>
                </a:extLst>
              </a:tr>
              <a:tr h="257833">
                <a:tc gridSpan="6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Визуальный анализ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47156"/>
                  </a:ext>
                </a:extLst>
              </a:tr>
              <a:tr h="1873079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Адрес(скриншот главной страницы в приложении)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u="sng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https://shophelp.ru/forum/forums/nash-forum-shopogolikov.6/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u="sng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https://searchengines.guru/ru/forum/804739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u="sng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https://biznet.guru/forums/forum/57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u="sng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https://www.babyblog.ru/community/business/post/1734535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u="sng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https://www.woman.ru/fashion/medley3/thread/3928630/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885496"/>
                  </a:ext>
                </a:extLst>
              </a:tr>
              <a:tr h="527041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Shophelp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searchengines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biznet.guru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Babyblog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Woman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492922"/>
                  </a:ext>
                </a:extLst>
              </a:tr>
              <a:tr h="796248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Целевая аудитория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Студенты, офисные работники.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Офисные работники, студенты.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Бизнесмены.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Рабочие, офисные работники.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Офисные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работики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959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85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2938BAA-834E-486C-A2A9-310E3CAADFE6}"/>
              </a:ext>
            </a:extLst>
          </p:cNvPr>
          <p:cNvSpPr txBox="1">
            <a:spLocks/>
          </p:cNvSpPr>
          <p:nvPr/>
        </p:nvSpPr>
        <p:spPr>
          <a:xfrm>
            <a:off x="990599" y="300036"/>
            <a:ext cx="10565297" cy="1210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аналогичных проектов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59F45F10-9FEE-4F18-81EC-53FE941AA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497242"/>
              </p:ext>
            </p:extLst>
          </p:nvPr>
        </p:nvGraphicFramePr>
        <p:xfrm>
          <a:off x="990598" y="1510747"/>
          <a:ext cx="10565295" cy="4666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802">
                  <a:extLst>
                    <a:ext uri="{9D8B030D-6E8A-4147-A177-3AD203B41FA5}">
                      <a16:colId xmlns:a16="http://schemas.microsoft.com/office/drawing/2014/main" val="1969556402"/>
                    </a:ext>
                  </a:extLst>
                </a:gridCol>
                <a:gridCol w="1629638">
                  <a:extLst>
                    <a:ext uri="{9D8B030D-6E8A-4147-A177-3AD203B41FA5}">
                      <a16:colId xmlns:a16="http://schemas.microsoft.com/office/drawing/2014/main" val="296499512"/>
                    </a:ext>
                  </a:extLst>
                </a:gridCol>
                <a:gridCol w="1773883">
                  <a:extLst>
                    <a:ext uri="{9D8B030D-6E8A-4147-A177-3AD203B41FA5}">
                      <a16:colId xmlns:a16="http://schemas.microsoft.com/office/drawing/2014/main" val="1721294108"/>
                    </a:ext>
                  </a:extLst>
                </a:gridCol>
                <a:gridCol w="1498021">
                  <a:extLst>
                    <a:ext uri="{9D8B030D-6E8A-4147-A177-3AD203B41FA5}">
                      <a16:colId xmlns:a16="http://schemas.microsoft.com/office/drawing/2014/main" val="2767939858"/>
                    </a:ext>
                  </a:extLst>
                </a:gridCol>
                <a:gridCol w="2351612">
                  <a:extLst>
                    <a:ext uri="{9D8B030D-6E8A-4147-A177-3AD203B41FA5}">
                      <a16:colId xmlns:a16="http://schemas.microsoft.com/office/drawing/2014/main" val="467883787"/>
                    </a:ext>
                  </a:extLst>
                </a:gridCol>
                <a:gridCol w="2245339">
                  <a:extLst>
                    <a:ext uri="{9D8B030D-6E8A-4147-A177-3AD203B41FA5}">
                      <a16:colId xmlns:a16="http://schemas.microsoft.com/office/drawing/2014/main" val="4239910444"/>
                    </a:ext>
                  </a:extLst>
                </a:gridCol>
              </a:tblGrid>
              <a:tr h="2424071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Сервисы(функционал)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11" marR="573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Вопросы, просмотр новостей, сортировка(фильтр)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11" marR="57311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Реклама, новости, статьи, поиск по сайту.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11" marR="57311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 по сайту, проверка активности участников форума, просмотр кто присутствует онлайн, сортировка.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11" marR="57311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Поиск, каталог.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11" marR="57311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Поиск, просмотр статьей.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11" marR="57311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707031"/>
                  </a:ext>
                </a:extLst>
              </a:tr>
              <a:tr h="1381672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Навигация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11" marR="573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Горизонтальное меню, текстовые ссылки, есть иконки, логотип есть.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11" marR="573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Горизонтальное и вертикальное меню, есть иконки, логотип присутствует.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11" marR="573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Горизонтальное меню, логотип, иконки.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11" marR="573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Горизонтальное меню, логотип.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11" marR="573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Горизонтальное меню, меню остается всегда вне зависимости от расположения на сайте. Логотип. Иконки.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11" marR="57311" marT="0" marB="0"/>
                </a:tc>
                <a:extLst>
                  <a:ext uri="{0D108BD9-81ED-4DB2-BD59-A6C34878D82A}">
                    <a16:rowId xmlns:a16="http://schemas.microsoft.com/office/drawing/2014/main" val="1334709369"/>
                  </a:ext>
                </a:extLst>
              </a:tr>
              <a:tr h="860472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Логотип и его тип(скриншот)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11" marR="573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Логотип есть, текстовый логотип.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11" marR="57311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Текстовый логотип.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11" marR="57311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Текстовый.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11" marR="57311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Текстовый.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11" marR="57311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Текстовый.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311" marR="57311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069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64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8F021-0D6B-490F-BD0E-FED1BA9E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1831"/>
            <a:ext cx="10452653" cy="1182411"/>
          </a:xfrm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аналогичных проектов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F9101A5-839E-409F-8C58-19D49CF48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21101"/>
              </p:ext>
            </p:extLst>
          </p:nvPr>
        </p:nvGraphicFramePr>
        <p:xfrm>
          <a:off x="838200" y="1789043"/>
          <a:ext cx="10452652" cy="39498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0432">
                  <a:extLst>
                    <a:ext uri="{9D8B030D-6E8A-4147-A177-3AD203B41FA5}">
                      <a16:colId xmlns:a16="http://schemas.microsoft.com/office/drawing/2014/main" val="4043946219"/>
                    </a:ext>
                  </a:extLst>
                </a:gridCol>
                <a:gridCol w="1597259">
                  <a:extLst>
                    <a:ext uri="{9D8B030D-6E8A-4147-A177-3AD203B41FA5}">
                      <a16:colId xmlns:a16="http://schemas.microsoft.com/office/drawing/2014/main" val="4175301548"/>
                    </a:ext>
                  </a:extLst>
                </a:gridCol>
                <a:gridCol w="1754972">
                  <a:extLst>
                    <a:ext uri="{9D8B030D-6E8A-4147-A177-3AD203B41FA5}">
                      <a16:colId xmlns:a16="http://schemas.microsoft.com/office/drawing/2014/main" val="3798841850"/>
                    </a:ext>
                  </a:extLst>
                </a:gridCol>
                <a:gridCol w="1482051">
                  <a:extLst>
                    <a:ext uri="{9D8B030D-6E8A-4147-A177-3AD203B41FA5}">
                      <a16:colId xmlns:a16="http://schemas.microsoft.com/office/drawing/2014/main" val="1974578235"/>
                    </a:ext>
                  </a:extLst>
                </a:gridCol>
                <a:gridCol w="2326540">
                  <a:extLst>
                    <a:ext uri="{9D8B030D-6E8A-4147-A177-3AD203B41FA5}">
                      <a16:colId xmlns:a16="http://schemas.microsoft.com/office/drawing/2014/main" val="3873288370"/>
                    </a:ext>
                  </a:extLst>
                </a:gridCol>
                <a:gridCol w="2221398">
                  <a:extLst>
                    <a:ext uri="{9D8B030D-6E8A-4147-A177-3AD203B41FA5}">
                      <a16:colId xmlns:a16="http://schemas.microsoft.com/office/drawing/2014/main" val="2060073043"/>
                    </a:ext>
                  </a:extLst>
                </a:gridCol>
              </a:tblGrid>
              <a:tr h="1974901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Дизайн и его яркие элементы</a:t>
                      </a:r>
                      <a:endParaRPr lang="ru-RU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Простой, понятный ,присутствует черный и белый тон, так же есть розовый цвет.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Присутствуют синие, оранжевые и белые цвета, понятен пользователем.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Синий и белый цвет. Понятен пользователем.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розовый цвет, понятен пользователем . 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Розовые тона, белый сайт, понятен пользователям.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295207"/>
                  </a:ext>
                </a:extLst>
              </a:tr>
              <a:tr h="1974901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привлекательности</a:t>
                      </a:r>
                      <a:endParaRPr lang="ru-RU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Клиентов в неделю: 3,5 тысяч человек в день. Общее число 118 тысяч человек.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день посещают 15,2 тысячи человек. Общее число 472 тысячи человек.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день посещают 609 человек. Общее число посетителей 18,7 тысячи. 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день посещают 433,5 тысячи человек. Общие число посетителей 13,4 миллиона человек.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день посещают 1,4 миллион человек. Общие число посетителей 42,2 миллиона.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2578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26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32EC3-58FF-48A4-A816-922AB1DC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97334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аналогичных проектов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DB443A3-116E-44B8-940C-9759CEBAD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36034"/>
              </p:ext>
            </p:extLst>
          </p:nvPr>
        </p:nvGraphicFramePr>
        <p:xfrm>
          <a:off x="838200" y="1338470"/>
          <a:ext cx="10515600" cy="48105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6879">
                  <a:extLst>
                    <a:ext uri="{9D8B030D-6E8A-4147-A177-3AD203B41FA5}">
                      <a16:colId xmlns:a16="http://schemas.microsoft.com/office/drawing/2014/main" val="1995887895"/>
                    </a:ext>
                  </a:extLst>
                </a:gridCol>
                <a:gridCol w="1606877">
                  <a:extLst>
                    <a:ext uri="{9D8B030D-6E8A-4147-A177-3AD203B41FA5}">
                      <a16:colId xmlns:a16="http://schemas.microsoft.com/office/drawing/2014/main" val="206449630"/>
                    </a:ext>
                  </a:extLst>
                </a:gridCol>
                <a:gridCol w="1765540">
                  <a:extLst>
                    <a:ext uri="{9D8B030D-6E8A-4147-A177-3AD203B41FA5}">
                      <a16:colId xmlns:a16="http://schemas.microsoft.com/office/drawing/2014/main" val="3594057385"/>
                    </a:ext>
                  </a:extLst>
                </a:gridCol>
                <a:gridCol w="1490976">
                  <a:extLst>
                    <a:ext uri="{9D8B030D-6E8A-4147-A177-3AD203B41FA5}">
                      <a16:colId xmlns:a16="http://schemas.microsoft.com/office/drawing/2014/main" val="4156478202"/>
                    </a:ext>
                  </a:extLst>
                </a:gridCol>
                <a:gridCol w="2340552">
                  <a:extLst>
                    <a:ext uri="{9D8B030D-6E8A-4147-A177-3AD203B41FA5}">
                      <a16:colId xmlns:a16="http://schemas.microsoft.com/office/drawing/2014/main" val="821478456"/>
                    </a:ext>
                  </a:extLst>
                </a:gridCol>
                <a:gridCol w="2234776">
                  <a:extLst>
                    <a:ext uri="{9D8B030D-6E8A-4147-A177-3AD203B41FA5}">
                      <a16:colId xmlns:a16="http://schemas.microsoft.com/office/drawing/2014/main" val="3437660988"/>
                    </a:ext>
                  </a:extLst>
                </a:gridCol>
              </a:tblGrid>
              <a:tr h="290254">
                <a:tc gridSpan="6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Технологический анализ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155742"/>
                  </a:ext>
                </a:extLst>
              </a:tr>
              <a:tr h="2411673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Кросс-</a:t>
                      </a:r>
                      <a:r>
                        <a:rPr lang="ru-RU" sz="12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браузерность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Запускается со всех популярных браузеров. см. приложение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Запуск происходит медленно но запускается со популярных всех браузеров. 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Запуск сайта был быстрым и отображался корректно. 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Корректно отображение и запуск на всех популярных браузерах. 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Корректное отображение со всех популярных браузеров.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0220604"/>
                  </a:ext>
                </a:extLst>
              </a:tr>
              <a:tr h="2108612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Адаптивность, 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Запускается со всех устройств. см. приложение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Запуск происходит медленно но запускается.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Сайт не отобразился и не смог открыться, открылся на ПК.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Корректно отображение и запуск на всех устройствах.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Корректное отображение на устройствах.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179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2422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1259</Words>
  <Application>Microsoft Office PowerPoint</Application>
  <PresentationFormat>Широкоэкранный</PresentationFormat>
  <Paragraphs>137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Times New Roman</vt:lpstr>
      <vt:lpstr>Тема Office</vt:lpstr>
      <vt:lpstr>МИНИСТЕРСТВО НАУКИ И ВЫСШЕГО ОБРАЗОВАНИЯ РЕСПУБЛИКИ КАЗАХСТАН​ СЕВЕРО-КАЗАХСТАНСКИЙ УНИВЕРСИТЕТ​ ИМ. М. КОЗЫБАЕВА​ ФАКУЛЬТЕТ ИНЖЕНЕРИИ И ЦИФРОВЫХ ТЕХНОЛОГИЙ​ КАФЕДРА "ИНФОРМАЦИОННО-КОММУНИКАЦИОННЫЕ ТЕХНОЛОГИИ"​</vt:lpstr>
      <vt:lpstr>Актуальность проекта</vt:lpstr>
      <vt:lpstr>Цель и задачи проекта</vt:lpstr>
      <vt:lpstr>Практическая значимость проекта</vt:lpstr>
      <vt:lpstr>Условие задачи</vt:lpstr>
      <vt:lpstr>Сравнительный анализ аналогичных проектов</vt:lpstr>
      <vt:lpstr>Презентация PowerPoint</vt:lpstr>
      <vt:lpstr>Сравнительный анализ аналогичных проектов</vt:lpstr>
      <vt:lpstr>Сравнительный анализ аналогичных проектов</vt:lpstr>
      <vt:lpstr>Сравнительный анализ аналогичных проектов</vt:lpstr>
      <vt:lpstr>Структурная схема проекта</vt:lpstr>
      <vt:lpstr>Презентация PowerPoint</vt:lpstr>
      <vt:lpstr>Презентация PowerPoint</vt:lpstr>
      <vt:lpstr>Презентация PowerPoint</vt:lpstr>
      <vt:lpstr>Форма регистрации.</vt:lpstr>
      <vt:lpstr>Страница с отзывами.</vt:lpstr>
      <vt:lpstr>Старицы сайта опубликованы в интернете, можно прейти по QR коду ниже.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РЕСПУБЛИКИ КАЗАХСТАН​ СЕВЕРО-КАЗАХСТАНСКИЙ УНИВЕРСИТЕТ​ ИМ. М. КОЗЫБАЕВА​ ФАКУЛЬТЕТ ИНЖЕНЕРИИ И ЦИФРОВЫХ ТЕХНОЛОГИЙ​ КАФЕДРА "ИНФОРМАЦИОННО-КОММУНИКАЦИОННЫЕ ТЕХНОЛОГИИ"</dc:title>
  <dc:creator>Professional</dc:creator>
  <cp:lastModifiedBy>Professional</cp:lastModifiedBy>
  <cp:revision>30</cp:revision>
  <cp:lastPrinted>2024-12-20T08:07:21Z</cp:lastPrinted>
  <dcterms:created xsi:type="dcterms:W3CDTF">2024-11-27T10:10:41Z</dcterms:created>
  <dcterms:modified xsi:type="dcterms:W3CDTF">2025-05-14T08:36:00Z</dcterms:modified>
</cp:coreProperties>
</file>