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1"/>
  </p:notesMasterIdLst>
  <p:sldIdLst>
    <p:sldId id="256" r:id="rId2"/>
    <p:sldId id="257" r:id="rId3"/>
    <p:sldId id="268" r:id="rId4"/>
    <p:sldId id="269" r:id="rId5"/>
    <p:sldId id="270" r:id="rId6"/>
    <p:sldId id="271" r:id="rId7"/>
    <p:sldId id="272" r:id="rId8"/>
    <p:sldId id="281" r:id="rId9"/>
    <p:sldId id="267" r:id="rId10"/>
  </p:sldIdLst>
  <p:sldSz cx="9144000" cy="5143500" type="screen16x9"/>
  <p:notesSz cx="6858000" cy="9144000"/>
  <p:embeddedFontLst>
    <p:embeddedFont>
      <p:font typeface="Assistant" panose="020B0604020202020204" charset="-79"/>
      <p:regular r:id="rId12"/>
      <p:bold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73" autoAdjust="0"/>
  </p:normalViewPr>
  <p:slideViewPr>
    <p:cSldViewPr snapToGrid="0">
      <p:cViewPr varScale="1">
        <p:scale>
          <a:sx n="83" d="100"/>
          <a:sy n="83" d="100"/>
        </p:scale>
        <p:origin x="8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56d26471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56d26471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647448be2_1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647448be2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b647448be2_1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b647448be2_1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0" y="1239060"/>
            <a:ext cx="6089100" cy="17763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accent1"/>
              </a:buClr>
              <a:buSzPts val="5200"/>
              <a:buNone/>
              <a:defRPr sz="5200">
                <a:solidFill>
                  <a:schemeClr val="accent1"/>
                </a:solidFill>
              </a:defRPr>
            </a:lvl1pPr>
            <a:lvl2pPr lvl="1">
              <a:lnSpc>
                <a:spcPct val="100000"/>
              </a:lnSpc>
              <a:spcBef>
                <a:spcPts val="0"/>
              </a:spcBef>
              <a:spcAft>
                <a:spcPts val="0"/>
              </a:spcAft>
              <a:buClr>
                <a:schemeClr val="accent1"/>
              </a:buClr>
              <a:buSzPts val="5200"/>
              <a:buNone/>
              <a:defRPr sz="5200">
                <a:solidFill>
                  <a:schemeClr val="accent1"/>
                </a:solidFill>
              </a:defRPr>
            </a:lvl2pPr>
            <a:lvl3pPr lvl="2">
              <a:lnSpc>
                <a:spcPct val="100000"/>
              </a:lnSpc>
              <a:spcBef>
                <a:spcPts val="0"/>
              </a:spcBef>
              <a:spcAft>
                <a:spcPts val="0"/>
              </a:spcAft>
              <a:buClr>
                <a:schemeClr val="accent1"/>
              </a:buClr>
              <a:buSzPts val="5200"/>
              <a:buNone/>
              <a:defRPr sz="5200">
                <a:solidFill>
                  <a:schemeClr val="accent1"/>
                </a:solidFill>
              </a:defRPr>
            </a:lvl3pPr>
            <a:lvl4pPr lvl="3">
              <a:lnSpc>
                <a:spcPct val="100000"/>
              </a:lnSpc>
              <a:spcBef>
                <a:spcPts val="0"/>
              </a:spcBef>
              <a:spcAft>
                <a:spcPts val="0"/>
              </a:spcAft>
              <a:buClr>
                <a:schemeClr val="accent1"/>
              </a:buClr>
              <a:buSzPts val="5200"/>
              <a:buNone/>
              <a:defRPr sz="5200">
                <a:solidFill>
                  <a:schemeClr val="accent1"/>
                </a:solidFill>
              </a:defRPr>
            </a:lvl4pPr>
            <a:lvl5pPr lvl="4">
              <a:lnSpc>
                <a:spcPct val="100000"/>
              </a:lnSpc>
              <a:spcBef>
                <a:spcPts val="0"/>
              </a:spcBef>
              <a:spcAft>
                <a:spcPts val="0"/>
              </a:spcAft>
              <a:buClr>
                <a:schemeClr val="accent1"/>
              </a:buClr>
              <a:buSzPts val="5200"/>
              <a:buNone/>
              <a:defRPr sz="5200">
                <a:solidFill>
                  <a:schemeClr val="accent1"/>
                </a:solidFill>
              </a:defRPr>
            </a:lvl5pPr>
            <a:lvl6pPr lvl="5">
              <a:lnSpc>
                <a:spcPct val="100000"/>
              </a:lnSpc>
              <a:spcBef>
                <a:spcPts val="0"/>
              </a:spcBef>
              <a:spcAft>
                <a:spcPts val="0"/>
              </a:spcAft>
              <a:buClr>
                <a:schemeClr val="accent1"/>
              </a:buClr>
              <a:buSzPts val="5200"/>
              <a:buNone/>
              <a:defRPr sz="5200">
                <a:solidFill>
                  <a:schemeClr val="accent1"/>
                </a:solidFill>
              </a:defRPr>
            </a:lvl6pPr>
            <a:lvl7pPr lvl="6">
              <a:lnSpc>
                <a:spcPct val="100000"/>
              </a:lnSpc>
              <a:spcBef>
                <a:spcPts val="0"/>
              </a:spcBef>
              <a:spcAft>
                <a:spcPts val="0"/>
              </a:spcAft>
              <a:buClr>
                <a:schemeClr val="accent1"/>
              </a:buClr>
              <a:buSzPts val="5200"/>
              <a:buNone/>
              <a:defRPr sz="5200">
                <a:solidFill>
                  <a:schemeClr val="accent1"/>
                </a:solidFill>
              </a:defRPr>
            </a:lvl7pPr>
            <a:lvl8pPr lvl="7">
              <a:lnSpc>
                <a:spcPct val="100000"/>
              </a:lnSpc>
              <a:spcBef>
                <a:spcPts val="0"/>
              </a:spcBef>
              <a:spcAft>
                <a:spcPts val="0"/>
              </a:spcAft>
              <a:buClr>
                <a:schemeClr val="accent1"/>
              </a:buClr>
              <a:buSzPts val="5200"/>
              <a:buNone/>
              <a:defRPr sz="5200">
                <a:solidFill>
                  <a:schemeClr val="accent1"/>
                </a:solidFill>
              </a:defRPr>
            </a:lvl8pPr>
            <a:lvl9pPr lvl="8">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4" name="Google Shape;14;p2"/>
          <p:cNvSpPr txBox="1">
            <a:spLocks noGrp="1"/>
          </p:cNvSpPr>
          <p:nvPr>
            <p:ph type="subTitle" idx="1"/>
          </p:nvPr>
        </p:nvSpPr>
        <p:spPr>
          <a:xfrm>
            <a:off x="311700" y="3015350"/>
            <a:ext cx="60891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5" name="Google Shape;15;p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 name="Google Shape;16;p2"/>
          <p:cNvGrpSpPr/>
          <p:nvPr/>
        </p:nvGrpSpPr>
        <p:grpSpPr>
          <a:xfrm>
            <a:off x="311726" y="342910"/>
            <a:ext cx="2560425" cy="520904"/>
            <a:chOff x="311726" y="342910"/>
            <a:chExt cx="2560425" cy="520904"/>
          </a:xfrm>
        </p:grpSpPr>
        <p:sp>
          <p:nvSpPr>
            <p:cNvPr id="17" name="Google Shape;17;p2"/>
            <p:cNvSpPr/>
            <p:nvPr/>
          </p:nvSpPr>
          <p:spPr>
            <a:xfrm>
              <a:off x="311726" y="342910"/>
              <a:ext cx="2560425" cy="520904"/>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2"/>
            <p:cNvPicPr preferRelativeResize="0"/>
            <p:nvPr/>
          </p:nvPicPr>
          <p:blipFill rotWithShape="1">
            <a:blip r:embed="rId2">
              <a:alphaModFix/>
            </a:blip>
            <a:srcRect l="377" r="387"/>
            <a:stretch/>
          </p:blipFill>
          <p:spPr>
            <a:xfrm>
              <a:off x="391788" y="382839"/>
              <a:ext cx="2400300" cy="441046"/>
            </a:xfrm>
            <a:prstGeom prst="rect">
              <a:avLst/>
            </a:prstGeom>
            <a:noFill/>
            <a:ln>
              <a:noFill/>
            </a:ln>
          </p:spPr>
        </p:pic>
      </p:grpSp>
      <p:sp>
        <p:nvSpPr>
          <p:cNvPr id="19" name="Google Shape;19;p2"/>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00" y="-7000"/>
            <a:ext cx="9144000" cy="25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93140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00" y="4798125"/>
            <a:ext cx="9144000" cy="35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25" name="Google Shape;25;p2"/>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65"/>
              <a:buNone/>
            </a:pPr>
            <a:r>
              <a:rPr lang="en" sz="1000" b="1">
                <a:solidFill>
                  <a:schemeClr val="lt1"/>
                </a:solidFill>
                <a:latin typeface="Assistant"/>
                <a:ea typeface="Assistant"/>
                <a:cs typeface="Assistant"/>
                <a:sym typeface="Assistant"/>
              </a:rPr>
              <a:t>We use tech to connect human potential and opportunity with dignity &amp; humility   </a:t>
            </a:r>
            <a:endParaRPr sz="1000" b="1">
              <a:solidFill>
                <a:schemeClr val="lt1"/>
              </a:solidFill>
              <a:latin typeface="Assistant"/>
              <a:ea typeface="Assistant"/>
              <a:cs typeface="Assistant"/>
              <a:sym typeface="Assistant"/>
            </a:endParaRPr>
          </a:p>
        </p:txBody>
      </p:sp>
      <p:sp>
        <p:nvSpPr>
          <p:cNvPr id="26" name="Google Shape;26;p2"/>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11700" y="342900"/>
            <a:ext cx="6541800" cy="43206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7" name="Google Shape;97;p14"/>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and contact">
  <p:cSld name="MAIN_POINT_1">
    <p:spTree>
      <p:nvGrpSpPr>
        <p:cNvPr id="1" name="Shape 98"/>
        <p:cNvGrpSpPr/>
        <p:nvPr/>
      </p:nvGrpSpPr>
      <p:grpSpPr>
        <a:xfrm>
          <a:off x="0" y="0"/>
          <a:ext cx="0" cy="0"/>
          <a:chOff x="0" y="0"/>
          <a:chExt cx="0" cy="0"/>
        </a:xfrm>
      </p:grpSpPr>
      <p:sp>
        <p:nvSpPr>
          <p:cNvPr id="99" name="Google Shape;99;p15"/>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00" name="Google Shape;100;p15"/>
          <p:cNvGrpSpPr/>
          <p:nvPr/>
        </p:nvGrpSpPr>
        <p:grpSpPr>
          <a:xfrm rot="2700000">
            <a:off x="585683" y="481417"/>
            <a:ext cx="694882" cy="564848"/>
            <a:chOff x="919500" y="1916075"/>
            <a:chExt cx="1067700" cy="867900"/>
          </a:xfrm>
        </p:grpSpPr>
        <p:sp>
          <p:nvSpPr>
            <p:cNvPr id="101" name="Google Shape;101;p15"/>
            <p:cNvSpPr/>
            <p:nvPr/>
          </p:nvSpPr>
          <p:spPr>
            <a:xfrm>
              <a:off x="919500" y="1992275"/>
              <a:ext cx="915300" cy="791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071900" y="191607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rot="8100000">
            <a:off x="7746888" y="3437645"/>
            <a:ext cx="912919" cy="742084"/>
            <a:chOff x="521400" y="3135325"/>
            <a:chExt cx="1067700" cy="867900"/>
          </a:xfrm>
        </p:grpSpPr>
        <p:sp>
          <p:nvSpPr>
            <p:cNvPr id="104" name="Google Shape;104;p15"/>
            <p:cNvSpPr/>
            <p:nvPr/>
          </p:nvSpPr>
          <p:spPr>
            <a:xfrm>
              <a:off x="521400" y="3211525"/>
              <a:ext cx="915300" cy="791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673800" y="313532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5"/>
          <p:cNvSpPr txBox="1">
            <a:spLocks noGrp="1"/>
          </p:cNvSpPr>
          <p:nvPr>
            <p:ph type="title"/>
          </p:nvPr>
        </p:nvSpPr>
        <p:spPr>
          <a:xfrm>
            <a:off x="311700" y="342900"/>
            <a:ext cx="8100000" cy="20940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16"/>
          <p:cNvSpPr/>
          <p:nvPr/>
        </p:nvSpPr>
        <p:spPr>
          <a:xfrm>
            <a:off x="4572000" y="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a:spLocks noGrp="1"/>
          </p:cNvSpPr>
          <p:nvPr>
            <p:ph type="title"/>
          </p:nvPr>
        </p:nvSpPr>
        <p:spPr>
          <a:xfrm>
            <a:off x="311700" y="679950"/>
            <a:ext cx="3999000" cy="22704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lgn="ctr">
              <a:spcBef>
                <a:spcPts val="0"/>
              </a:spcBef>
              <a:spcAft>
                <a:spcPts val="0"/>
              </a:spcAft>
              <a:buSzPts val="4200"/>
              <a:buFont typeface="Assistant"/>
              <a:buNone/>
              <a:defRPr sz="4200" b="1">
                <a:latin typeface="Assistant"/>
                <a:ea typeface="Assistant"/>
                <a:cs typeface="Assistant"/>
                <a:sym typeface="Assistant"/>
              </a:defRPr>
            </a:lvl2pPr>
            <a:lvl3pPr lvl="2" algn="ctr">
              <a:spcBef>
                <a:spcPts val="0"/>
              </a:spcBef>
              <a:spcAft>
                <a:spcPts val="0"/>
              </a:spcAft>
              <a:buSzPts val="4200"/>
              <a:buFont typeface="Assistant"/>
              <a:buNone/>
              <a:defRPr sz="4200" b="1">
                <a:latin typeface="Assistant"/>
                <a:ea typeface="Assistant"/>
                <a:cs typeface="Assistant"/>
                <a:sym typeface="Assistant"/>
              </a:defRPr>
            </a:lvl3pPr>
            <a:lvl4pPr lvl="3" algn="ctr">
              <a:spcBef>
                <a:spcPts val="0"/>
              </a:spcBef>
              <a:spcAft>
                <a:spcPts val="0"/>
              </a:spcAft>
              <a:buSzPts val="4200"/>
              <a:buFont typeface="Assistant"/>
              <a:buNone/>
              <a:defRPr sz="4200" b="1">
                <a:latin typeface="Assistant"/>
                <a:ea typeface="Assistant"/>
                <a:cs typeface="Assistant"/>
                <a:sym typeface="Assistant"/>
              </a:defRPr>
            </a:lvl4pPr>
            <a:lvl5pPr lvl="4" algn="ctr">
              <a:spcBef>
                <a:spcPts val="0"/>
              </a:spcBef>
              <a:spcAft>
                <a:spcPts val="0"/>
              </a:spcAft>
              <a:buSzPts val="4200"/>
              <a:buFont typeface="Assistant"/>
              <a:buNone/>
              <a:defRPr sz="4200" b="1">
                <a:latin typeface="Assistant"/>
                <a:ea typeface="Assistant"/>
                <a:cs typeface="Assistant"/>
                <a:sym typeface="Assistant"/>
              </a:defRPr>
            </a:lvl5pPr>
            <a:lvl6pPr lvl="5" algn="ctr">
              <a:spcBef>
                <a:spcPts val="0"/>
              </a:spcBef>
              <a:spcAft>
                <a:spcPts val="0"/>
              </a:spcAft>
              <a:buSzPts val="4200"/>
              <a:buFont typeface="Assistant"/>
              <a:buNone/>
              <a:defRPr sz="4200" b="1">
                <a:latin typeface="Assistant"/>
                <a:ea typeface="Assistant"/>
                <a:cs typeface="Assistant"/>
                <a:sym typeface="Assistant"/>
              </a:defRPr>
            </a:lvl6pPr>
            <a:lvl7pPr lvl="6" algn="ctr">
              <a:spcBef>
                <a:spcPts val="0"/>
              </a:spcBef>
              <a:spcAft>
                <a:spcPts val="0"/>
              </a:spcAft>
              <a:buSzPts val="4200"/>
              <a:buFont typeface="Assistant"/>
              <a:buNone/>
              <a:defRPr sz="4200" b="1">
                <a:latin typeface="Assistant"/>
                <a:ea typeface="Assistant"/>
                <a:cs typeface="Assistant"/>
                <a:sym typeface="Assistant"/>
              </a:defRPr>
            </a:lvl7pPr>
            <a:lvl8pPr lvl="7" algn="ctr">
              <a:spcBef>
                <a:spcPts val="0"/>
              </a:spcBef>
              <a:spcAft>
                <a:spcPts val="0"/>
              </a:spcAft>
              <a:buSzPts val="4200"/>
              <a:buFont typeface="Assistant"/>
              <a:buNone/>
              <a:defRPr sz="4200" b="1">
                <a:latin typeface="Assistant"/>
                <a:ea typeface="Assistant"/>
                <a:cs typeface="Assistant"/>
                <a:sym typeface="Assistant"/>
              </a:defRPr>
            </a:lvl8pPr>
            <a:lvl9pPr lvl="8" algn="ctr">
              <a:spcBef>
                <a:spcPts val="0"/>
              </a:spcBef>
              <a:spcAft>
                <a:spcPts val="0"/>
              </a:spcAft>
              <a:buSzPts val="4200"/>
              <a:buFont typeface="Assistant"/>
              <a:buNone/>
              <a:defRPr sz="4200" b="1">
                <a:latin typeface="Assistant"/>
                <a:ea typeface="Assistant"/>
                <a:cs typeface="Assistant"/>
                <a:sym typeface="Assistant"/>
              </a:defRPr>
            </a:lvl9pPr>
          </a:lstStyle>
          <a:p>
            <a:endParaRPr/>
          </a:p>
        </p:txBody>
      </p:sp>
      <p:sp>
        <p:nvSpPr>
          <p:cNvPr id="110" name="Google Shape;110;p16"/>
          <p:cNvSpPr txBox="1">
            <a:spLocks noGrp="1"/>
          </p:cNvSpPr>
          <p:nvPr>
            <p:ph type="subTitle" idx="1"/>
          </p:nvPr>
        </p:nvSpPr>
        <p:spPr>
          <a:xfrm>
            <a:off x="311700" y="2950350"/>
            <a:ext cx="3999000" cy="1235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1" name="Google Shape;111;p16"/>
          <p:cNvSpPr txBox="1">
            <a:spLocks noGrp="1"/>
          </p:cNvSpPr>
          <p:nvPr>
            <p:ph type="body" idx="2"/>
          </p:nvPr>
        </p:nvSpPr>
        <p:spPr>
          <a:xfrm>
            <a:off x="4939500" y="342900"/>
            <a:ext cx="3419400" cy="41796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000"/>
              </a:spcBef>
              <a:spcAft>
                <a:spcPts val="0"/>
              </a:spcAft>
              <a:buClr>
                <a:schemeClr val="lt1"/>
              </a:buClr>
              <a:buSzPts val="1400"/>
              <a:buChar char="○"/>
              <a:defRPr>
                <a:solidFill>
                  <a:schemeClr val="lt1"/>
                </a:solidFill>
              </a:defRPr>
            </a:lvl2pPr>
            <a:lvl3pPr marL="1371600" lvl="2" indent="-317500">
              <a:spcBef>
                <a:spcPts val="1000"/>
              </a:spcBef>
              <a:spcAft>
                <a:spcPts val="0"/>
              </a:spcAft>
              <a:buClr>
                <a:schemeClr val="lt1"/>
              </a:buClr>
              <a:buSzPts val="1400"/>
              <a:buChar char="■"/>
              <a:defRPr>
                <a:solidFill>
                  <a:schemeClr val="lt1"/>
                </a:solidFill>
              </a:defRPr>
            </a:lvl3pPr>
            <a:lvl4pPr marL="1828800" lvl="3" indent="-317500">
              <a:spcBef>
                <a:spcPts val="1000"/>
              </a:spcBef>
              <a:spcAft>
                <a:spcPts val="0"/>
              </a:spcAft>
              <a:buClr>
                <a:schemeClr val="lt1"/>
              </a:buClr>
              <a:buSzPts val="1400"/>
              <a:buChar char="●"/>
              <a:defRPr>
                <a:solidFill>
                  <a:schemeClr val="lt1"/>
                </a:solidFill>
              </a:defRPr>
            </a:lvl4pPr>
            <a:lvl5pPr marL="2286000" lvl="4" indent="-317500">
              <a:spcBef>
                <a:spcPts val="1000"/>
              </a:spcBef>
              <a:spcAft>
                <a:spcPts val="0"/>
              </a:spcAft>
              <a:buClr>
                <a:schemeClr val="lt1"/>
              </a:buClr>
              <a:buSzPts val="1400"/>
              <a:buChar char="○"/>
              <a:defRPr>
                <a:solidFill>
                  <a:schemeClr val="lt1"/>
                </a:solidFill>
              </a:defRPr>
            </a:lvl5pPr>
            <a:lvl6pPr marL="2743200" lvl="5" indent="-317500">
              <a:spcBef>
                <a:spcPts val="1000"/>
              </a:spcBef>
              <a:spcAft>
                <a:spcPts val="0"/>
              </a:spcAft>
              <a:buClr>
                <a:schemeClr val="lt1"/>
              </a:buClr>
              <a:buSzPts val="1400"/>
              <a:buChar char="■"/>
              <a:defRPr>
                <a:solidFill>
                  <a:schemeClr val="lt1"/>
                </a:solidFill>
              </a:defRPr>
            </a:lvl6pPr>
            <a:lvl7pPr marL="3200400" lvl="6" indent="-317500">
              <a:spcBef>
                <a:spcPts val="1000"/>
              </a:spcBef>
              <a:spcAft>
                <a:spcPts val="0"/>
              </a:spcAft>
              <a:buClr>
                <a:schemeClr val="lt1"/>
              </a:buClr>
              <a:buSzPts val="1400"/>
              <a:buChar char="●"/>
              <a:defRPr>
                <a:solidFill>
                  <a:schemeClr val="lt1"/>
                </a:solidFill>
              </a:defRPr>
            </a:lvl7pPr>
            <a:lvl8pPr marL="3657600" lvl="7" indent="-317500">
              <a:spcBef>
                <a:spcPts val="1000"/>
              </a:spcBef>
              <a:spcAft>
                <a:spcPts val="0"/>
              </a:spcAft>
              <a:buClr>
                <a:schemeClr val="lt1"/>
              </a:buClr>
              <a:buSzPts val="1400"/>
              <a:buChar char="○"/>
              <a:defRPr>
                <a:solidFill>
                  <a:schemeClr val="lt1"/>
                </a:solidFill>
              </a:defRPr>
            </a:lvl8pPr>
            <a:lvl9pPr marL="4114800" lvl="8" indent="-317500">
              <a:spcBef>
                <a:spcPts val="1000"/>
              </a:spcBef>
              <a:spcAft>
                <a:spcPts val="1000"/>
              </a:spcAft>
              <a:buClr>
                <a:schemeClr val="lt1"/>
              </a:buClr>
              <a:buSzPts val="1400"/>
              <a:buChar char="■"/>
              <a:defRPr>
                <a:solidFill>
                  <a:schemeClr val="lt1"/>
                </a:solidFill>
              </a:defRPr>
            </a:lvl9pPr>
          </a:lstStyle>
          <a:p>
            <a:endParaRPr/>
          </a:p>
        </p:txBody>
      </p:sp>
      <p:sp>
        <p:nvSpPr>
          <p:cNvPr id="112" name="Google Shape;112;p16"/>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311700" y="4663200"/>
            <a:ext cx="7082100" cy="480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sz="1000"/>
            </a:lvl1pPr>
          </a:lstStyle>
          <a:p>
            <a:endParaRPr/>
          </a:p>
        </p:txBody>
      </p:sp>
      <p:sp>
        <p:nvSpPr>
          <p:cNvPr id="115" name="Google Shape;115;p17"/>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1">
  <p:cSld name="BIG_NUMBER">
    <p:spTree>
      <p:nvGrpSpPr>
        <p:cNvPr id="1" name="Shape 116"/>
        <p:cNvGrpSpPr/>
        <p:nvPr/>
      </p:nvGrpSpPr>
      <p:grpSpPr>
        <a:xfrm>
          <a:off x="0" y="0"/>
          <a:ext cx="0" cy="0"/>
          <a:chOff x="0" y="0"/>
          <a:chExt cx="0" cy="0"/>
        </a:xfrm>
      </p:grpSpPr>
      <p:sp>
        <p:nvSpPr>
          <p:cNvPr id="117" name="Google Shape;117;p18"/>
          <p:cNvSpPr txBox="1">
            <a:spLocks noGrp="1"/>
          </p:cNvSpPr>
          <p:nvPr>
            <p:ph type="title" hasCustomPrompt="1"/>
          </p:nvPr>
        </p:nvSpPr>
        <p:spPr>
          <a:xfrm>
            <a:off x="311700" y="898300"/>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accent4"/>
              </a:buClr>
              <a:buSzPts val="12000"/>
              <a:buNone/>
              <a:defRPr sz="12000">
                <a:solidFill>
                  <a:schemeClr val="accent4"/>
                </a:solidFill>
              </a:defRPr>
            </a:lvl1pPr>
            <a:lvl2pPr lvl="1" algn="ctr">
              <a:spcBef>
                <a:spcPts val="0"/>
              </a:spcBef>
              <a:spcAft>
                <a:spcPts val="0"/>
              </a:spcAft>
              <a:buClr>
                <a:schemeClr val="accent4"/>
              </a:buClr>
              <a:buSzPts val="12000"/>
              <a:buNone/>
              <a:defRPr sz="12000">
                <a:solidFill>
                  <a:schemeClr val="accent4"/>
                </a:solidFill>
              </a:defRPr>
            </a:lvl2pPr>
            <a:lvl3pPr lvl="2" algn="ctr">
              <a:spcBef>
                <a:spcPts val="0"/>
              </a:spcBef>
              <a:spcAft>
                <a:spcPts val="0"/>
              </a:spcAft>
              <a:buClr>
                <a:schemeClr val="accent4"/>
              </a:buClr>
              <a:buSzPts val="12000"/>
              <a:buNone/>
              <a:defRPr sz="12000">
                <a:solidFill>
                  <a:schemeClr val="accent4"/>
                </a:solidFill>
              </a:defRPr>
            </a:lvl3pPr>
            <a:lvl4pPr lvl="3" algn="ctr">
              <a:spcBef>
                <a:spcPts val="0"/>
              </a:spcBef>
              <a:spcAft>
                <a:spcPts val="0"/>
              </a:spcAft>
              <a:buClr>
                <a:schemeClr val="accent4"/>
              </a:buClr>
              <a:buSzPts val="12000"/>
              <a:buNone/>
              <a:defRPr sz="12000">
                <a:solidFill>
                  <a:schemeClr val="accent4"/>
                </a:solidFill>
              </a:defRPr>
            </a:lvl4pPr>
            <a:lvl5pPr lvl="4" algn="ctr">
              <a:spcBef>
                <a:spcPts val="0"/>
              </a:spcBef>
              <a:spcAft>
                <a:spcPts val="0"/>
              </a:spcAft>
              <a:buClr>
                <a:schemeClr val="accent4"/>
              </a:buClr>
              <a:buSzPts val="12000"/>
              <a:buNone/>
              <a:defRPr sz="12000">
                <a:solidFill>
                  <a:schemeClr val="accent4"/>
                </a:solidFill>
              </a:defRPr>
            </a:lvl5pPr>
            <a:lvl6pPr lvl="5" algn="ctr">
              <a:spcBef>
                <a:spcPts val="0"/>
              </a:spcBef>
              <a:spcAft>
                <a:spcPts val="0"/>
              </a:spcAft>
              <a:buClr>
                <a:schemeClr val="accent4"/>
              </a:buClr>
              <a:buSzPts val="12000"/>
              <a:buNone/>
              <a:defRPr sz="12000">
                <a:solidFill>
                  <a:schemeClr val="accent4"/>
                </a:solidFill>
              </a:defRPr>
            </a:lvl6pPr>
            <a:lvl7pPr lvl="6" algn="ctr">
              <a:spcBef>
                <a:spcPts val="0"/>
              </a:spcBef>
              <a:spcAft>
                <a:spcPts val="0"/>
              </a:spcAft>
              <a:buClr>
                <a:schemeClr val="accent4"/>
              </a:buClr>
              <a:buSzPts val="12000"/>
              <a:buNone/>
              <a:defRPr sz="12000">
                <a:solidFill>
                  <a:schemeClr val="accent4"/>
                </a:solidFill>
              </a:defRPr>
            </a:lvl7pPr>
            <a:lvl8pPr lvl="7" algn="ctr">
              <a:spcBef>
                <a:spcPts val="0"/>
              </a:spcBef>
              <a:spcAft>
                <a:spcPts val="0"/>
              </a:spcAft>
              <a:buClr>
                <a:schemeClr val="accent4"/>
              </a:buClr>
              <a:buSzPts val="12000"/>
              <a:buNone/>
              <a:defRPr sz="12000">
                <a:solidFill>
                  <a:schemeClr val="accent4"/>
                </a:solidFill>
              </a:defRPr>
            </a:lvl8pPr>
            <a:lvl9pPr lvl="8" algn="ctr">
              <a:spcBef>
                <a:spcPts val="0"/>
              </a:spcBef>
              <a:spcAft>
                <a:spcPts val="0"/>
              </a:spcAft>
              <a:buClr>
                <a:schemeClr val="accent4"/>
              </a:buClr>
              <a:buSzPts val="12000"/>
              <a:buNone/>
              <a:defRPr sz="12000">
                <a:solidFill>
                  <a:schemeClr val="accent4"/>
                </a:solidFill>
              </a:defRPr>
            </a:lvl9pPr>
          </a:lstStyle>
          <a:p>
            <a:r>
              <a:t>xx%</a:t>
            </a:r>
          </a:p>
        </p:txBody>
      </p:sp>
      <p:sp>
        <p:nvSpPr>
          <p:cNvPr id="118" name="Google Shape;118;p18"/>
          <p:cNvSpPr txBox="1">
            <a:spLocks noGrp="1"/>
          </p:cNvSpPr>
          <p:nvPr>
            <p:ph type="body" idx="1"/>
          </p:nvPr>
        </p:nvSpPr>
        <p:spPr>
          <a:xfrm>
            <a:off x="311700" y="2944400"/>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1000"/>
              </a:spcBef>
              <a:spcAft>
                <a:spcPts val="0"/>
              </a:spcAft>
              <a:buSzPts val="1400"/>
              <a:buChar char="○"/>
              <a:defRPr/>
            </a:lvl2pPr>
            <a:lvl3pPr marL="1371600" lvl="2" indent="-317500" algn="ctr">
              <a:spcBef>
                <a:spcPts val="1000"/>
              </a:spcBef>
              <a:spcAft>
                <a:spcPts val="0"/>
              </a:spcAft>
              <a:buSzPts val="1400"/>
              <a:buChar char="■"/>
              <a:defRPr/>
            </a:lvl3pPr>
            <a:lvl4pPr marL="1828800" lvl="3" indent="-317500" algn="ctr">
              <a:spcBef>
                <a:spcPts val="1000"/>
              </a:spcBef>
              <a:spcAft>
                <a:spcPts val="0"/>
              </a:spcAft>
              <a:buSzPts val="1400"/>
              <a:buChar char="●"/>
              <a:defRPr/>
            </a:lvl4pPr>
            <a:lvl5pPr marL="2286000" lvl="4" indent="-317500" algn="ctr">
              <a:spcBef>
                <a:spcPts val="1000"/>
              </a:spcBef>
              <a:spcAft>
                <a:spcPts val="0"/>
              </a:spcAft>
              <a:buSzPts val="1400"/>
              <a:buChar char="○"/>
              <a:defRPr/>
            </a:lvl5pPr>
            <a:lvl6pPr marL="2743200" lvl="5" indent="-317500" algn="ctr">
              <a:spcBef>
                <a:spcPts val="1000"/>
              </a:spcBef>
              <a:spcAft>
                <a:spcPts val="0"/>
              </a:spcAft>
              <a:buSzPts val="1400"/>
              <a:buChar char="■"/>
              <a:defRPr/>
            </a:lvl6pPr>
            <a:lvl7pPr marL="3200400" lvl="6" indent="-317500" algn="ctr">
              <a:spcBef>
                <a:spcPts val="1000"/>
              </a:spcBef>
              <a:spcAft>
                <a:spcPts val="0"/>
              </a:spcAft>
              <a:buSzPts val="1400"/>
              <a:buChar char="●"/>
              <a:defRPr/>
            </a:lvl7pPr>
            <a:lvl8pPr marL="3657600" lvl="7" indent="-317500" algn="ctr">
              <a:spcBef>
                <a:spcPts val="1000"/>
              </a:spcBef>
              <a:spcAft>
                <a:spcPts val="0"/>
              </a:spcAft>
              <a:buSzPts val="1400"/>
              <a:buChar char="○"/>
              <a:defRPr/>
            </a:lvl8pPr>
            <a:lvl9pPr marL="4114800" lvl="8" indent="-317500" algn="ctr">
              <a:spcBef>
                <a:spcPts val="1000"/>
              </a:spcBef>
              <a:spcAft>
                <a:spcPts val="1000"/>
              </a:spcAft>
              <a:buSzPts val="1400"/>
              <a:buChar char="■"/>
              <a:defRPr/>
            </a:lvl9pPr>
          </a:lstStyle>
          <a:p>
            <a:endParaRPr/>
          </a:p>
        </p:txBody>
      </p:sp>
      <p:sp>
        <p:nvSpPr>
          <p:cNvPr id="119" name="Google Shape;119;p18"/>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0"/>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311725" y="1243584"/>
            <a:ext cx="6089100" cy="1776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1"/>
              </a:buClr>
              <a:buSzPts val="5200"/>
              <a:buNone/>
              <a:defRPr sz="5200">
                <a:solidFill>
                  <a:schemeClr val="accent1"/>
                </a:solidFill>
              </a:defRPr>
            </a:lvl1pPr>
            <a:lvl2pPr lvl="1" rtl="0">
              <a:lnSpc>
                <a:spcPct val="100000"/>
              </a:lnSpc>
              <a:spcBef>
                <a:spcPts val="0"/>
              </a:spcBef>
              <a:spcAft>
                <a:spcPts val="0"/>
              </a:spcAft>
              <a:buClr>
                <a:schemeClr val="accent1"/>
              </a:buClr>
              <a:buSzPts val="5200"/>
              <a:buNone/>
              <a:defRPr sz="5200">
                <a:solidFill>
                  <a:schemeClr val="accent1"/>
                </a:solidFill>
              </a:defRPr>
            </a:lvl2pPr>
            <a:lvl3pPr lvl="2" rtl="0">
              <a:lnSpc>
                <a:spcPct val="100000"/>
              </a:lnSpc>
              <a:spcBef>
                <a:spcPts val="0"/>
              </a:spcBef>
              <a:spcAft>
                <a:spcPts val="0"/>
              </a:spcAft>
              <a:buClr>
                <a:schemeClr val="accent1"/>
              </a:buClr>
              <a:buSzPts val="5200"/>
              <a:buNone/>
              <a:defRPr sz="5200">
                <a:solidFill>
                  <a:schemeClr val="accent1"/>
                </a:solidFill>
              </a:defRPr>
            </a:lvl3pPr>
            <a:lvl4pPr lvl="3" rtl="0">
              <a:lnSpc>
                <a:spcPct val="100000"/>
              </a:lnSpc>
              <a:spcBef>
                <a:spcPts val="0"/>
              </a:spcBef>
              <a:spcAft>
                <a:spcPts val="0"/>
              </a:spcAft>
              <a:buClr>
                <a:schemeClr val="accent1"/>
              </a:buClr>
              <a:buSzPts val="5200"/>
              <a:buNone/>
              <a:defRPr sz="5200">
                <a:solidFill>
                  <a:schemeClr val="accent1"/>
                </a:solidFill>
              </a:defRPr>
            </a:lvl4pPr>
            <a:lvl5pPr lvl="4" rtl="0">
              <a:lnSpc>
                <a:spcPct val="100000"/>
              </a:lnSpc>
              <a:spcBef>
                <a:spcPts val="0"/>
              </a:spcBef>
              <a:spcAft>
                <a:spcPts val="0"/>
              </a:spcAft>
              <a:buClr>
                <a:schemeClr val="accent1"/>
              </a:buClr>
              <a:buSzPts val="5200"/>
              <a:buNone/>
              <a:defRPr sz="5200">
                <a:solidFill>
                  <a:schemeClr val="accent1"/>
                </a:solidFill>
              </a:defRPr>
            </a:lvl5pPr>
            <a:lvl6pPr lvl="5" rtl="0">
              <a:lnSpc>
                <a:spcPct val="100000"/>
              </a:lnSpc>
              <a:spcBef>
                <a:spcPts val="0"/>
              </a:spcBef>
              <a:spcAft>
                <a:spcPts val="0"/>
              </a:spcAft>
              <a:buClr>
                <a:schemeClr val="accent1"/>
              </a:buClr>
              <a:buSzPts val="5200"/>
              <a:buNone/>
              <a:defRPr sz="5200">
                <a:solidFill>
                  <a:schemeClr val="accent1"/>
                </a:solidFill>
              </a:defRPr>
            </a:lvl6pPr>
            <a:lvl7pPr lvl="6" rtl="0">
              <a:lnSpc>
                <a:spcPct val="100000"/>
              </a:lnSpc>
              <a:spcBef>
                <a:spcPts val="0"/>
              </a:spcBef>
              <a:spcAft>
                <a:spcPts val="0"/>
              </a:spcAft>
              <a:buClr>
                <a:schemeClr val="accent1"/>
              </a:buClr>
              <a:buSzPts val="5200"/>
              <a:buNone/>
              <a:defRPr sz="5200">
                <a:solidFill>
                  <a:schemeClr val="accent1"/>
                </a:solidFill>
              </a:defRPr>
            </a:lvl7pPr>
            <a:lvl8pPr lvl="7" rtl="0">
              <a:lnSpc>
                <a:spcPct val="100000"/>
              </a:lnSpc>
              <a:spcBef>
                <a:spcPts val="0"/>
              </a:spcBef>
              <a:spcAft>
                <a:spcPts val="0"/>
              </a:spcAft>
              <a:buClr>
                <a:schemeClr val="accent1"/>
              </a:buClr>
              <a:buSzPts val="5200"/>
              <a:buNone/>
              <a:defRPr sz="5200">
                <a:solidFill>
                  <a:schemeClr val="accent1"/>
                </a:solidFill>
              </a:defRPr>
            </a:lvl8pPr>
            <a:lvl9pPr lvl="8" rtl="0">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29" name="Google Shape;29;p3"/>
          <p:cNvSpPr txBox="1">
            <a:spLocks noGrp="1"/>
          </p:cNvSpPr>
          <p:nvPr>
            <p:ph type="subTitle" idx="1"/>
          </p:nvPr>
        </p:nvSpPr>
        <p:spPr>
          <a:xfrm>
            <a:off x="311725" y="3019874"/>
            <a:ext cx="60891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1"/>
              </a:buClr>
              <a:buSzPts val="2800"/>
              <a:buNone/>
              <a:defRPr sz="2800">
                <a:solidFill>
                  <a:schemeClr val="accent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30" name="Google Shape;30;p3"/>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3"/>
          <p:cNvSpPr/>
          <p:nvPr/>
        </p:nvSpPr>
        <p:spPr>
          <a:xfrm>
            <a:off x="0" y="1243584"/>
            <a:ext cx="128100" cy="2568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33" name="Google Shape;33;p3"/>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65"/>
              <a:buNone/>
            </a:pPr>
            <a:r>
              <a:rPr lang="en" sz="1000" b="1">
                <a:solidFill>
                  <a:schemeClr val="lt1"/>
                </a:solidFill>
                <a:latin typeface="Assistant"/>
                <a:ea typeface="Assistant"/>
                <a:cs typeface="Assistant"/>
                <a:sym typeface="Assistant"/>
              </a:rPr>
              <a:t>We use tech to connect human potential and opportunity with dignity &amp; humility   </a:t>
            </a:r>
            <a:endParaRPr sz="1000" b="1">
              <a:solidFill>
                <a:schemeClr val="lt1"/>
              </a:solidFill>
              <a:latin typeface="Assistant"/>
              <a:ea typeface="Assistant"/>
              <a:cs typeface="Assistant"/>
              <a:sym typeface="Assistant"/>
            </a:endParaRPr>
          </a:p>
        </p:txBody>
      </p:sp>
      <p:sp>
        <p:nvSpPr>
          <p:cNvPr id="34" name="Google Shape;34;p3"/>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
        <p:nvSpPr>
          <p:cNvPr id="35" name="Google Shape;35;p3"/>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311726" y="342910"/>
            <a:ext cx="2560500" cy="520800"/>
            <a:chOff x="311726" y="342910"/>
            <a:chExt cx="2560500" cy="520800"/>
          </a:xfrm>
        </p:grpSpPr>
        <p:sp>
          <p:nvSpPr>
            <p:cNvPr id="37" name="Google Shape;37;p3"/>
            <p:cNvSpPr/>
            <p:nvPr/>
          </p:nvSpPr>
          <p:spPr>
            <a:xfrm>
              <a:off x="311726" y="342910"/>
              <a:ext cx="2560500" cy="52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3"/>
            <p:cNvPicPr preferRelativeResize="0"/>
            <p:nvPr/>
          </p:nvPicPr>
          <p:blipFill rotWithShape="1">
            <a:blip r:embed="rId2">
              <a:alphaModFix/>
            </a:blip>
            <a:srcRect l="377" r="387"/>
            <a:stretch/>
          </p:blipFill>
          <p:spPr>
            <a:xfrm>
              <a:off x="391788" y="382839"/>
              <a:ext cx="2400300" cy="441046"/>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noFill/>
        <a:effectLst/>
      </p:bgPr>
    </p:bg>
    <p:spTree>
      <p:nvGrpSpPr>
        <p:cNvPr id="1" name="Shape 43"/>
        <p:cNvGrpSpPr/>
        <p:nvPr/>
      </p:nvGrpSpPr>
      <p:grpSpPr>
        <a:xfrm>
          <a:off x="0" y="0"/>
          <a:ext cx="0" cy="0"/>
          <a:chOff x="0" y="0"/>
          <a:chExt cx="0" cy="0"/>
        </a:xfrm>
      </p:grpSpPr>
      <p:sp>
        <p:nvSpPr>
          <p:cNvPr id="44" name="Google Shape;44;p5"/>
          <p:cNvSpPr/>
          <p:nvPr/>
        </p:nvSpPr>
        <p:spPr>
          <a:xfrm>
            <a:off x="7000" y="4663200"/>
            <a:ext cx="9144000" cy="49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7000" y="-7000"/>
            <a:ext cx="9144000" cy="34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883930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311700" y="214884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5"/>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noFill/>
        <a:effectLst/>
      </p:bgPr>
    </p:bg>
    <p:spTree>
      <p:nvGrpSpPr>
        <p:cNvPr id="1" name="Shape 50"/>
        <p:cNvGrpSpPr/>
        <p:nvPr/>
      </p:nvGrpSpPr>
      <p:grpSpPr>
        <a:xfrm>
          <a:off x="0" y="0"/>
          <a:ext cx="0" cy="0"/>
          <a:chOff x="0" y="0"/>
          <a:chExt cx="0" cy="0"/>
        </a:xfrm>
      </p:grpSpPr>
      <p:sp>
        <p:nvSpPr>
          <p:cNvPr id="51" name="Google Shape;51;p6"/>
          <p:cNvSpPr/>
          <p:nvPr/>
        </p:nvSpPr>
        <p:spPr>
          <a:xfrm>
            <a:off x="7000" y="4663225"/>
            <a:ext cx="9144000" cy="49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7000" y="-7000"/>
            <a:ext cx="9144000" cy="349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883930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6"/>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1" type="tx">
  <p:cSld name="TITLE_AND_BOD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7"/>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sp>
        <p:nvSpPr>
          <p:cNvPr id="60" name="Google Shape;60;p7"/>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2">
  <p:cSld name="TITLE_AND_BODY_1">
    <p:spTree>
      <p:nvGrpSpPr>
        <p:cNvPr id="1" name="Shape 61"/>
        <p:cNvGrpSpPr/>
        <p:nvPr/>
      </p:nvGrpSpPr>
      <p:grpSpPr>
        <a:xfrm>
          <a:off x="0" y="0"/>
          <a:ext cx="0" cy="0"/>
          <a:chOff x="0" y="0"/>
          <a:chExt cx="0" cy="0"/>
        </a:xfrm>
      </p:grpSpPr>
      <p:sp>
        <p:nvSpPr>
          <p:cNvPr id="62" name="Google Shape;62;p8"/>
          <p:cNvSpPr/>
          <p:nvPr/>
        </p:nvSpPr>
        <p:spPr>
          <a:xfrm>
            <a:off x="7000" y="4663225"/>
            <a:ext cx="9144000" cy="49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7000" y="-7000"/>
            <a:ext cx="9144000" cy="349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883930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8"/>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68" name="Google Shape;68;p8"/>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1_1">
    <p:spTree>
      <p:nvGrpSpPr>
        <p:cNvPr id="1" name="Shape 69"/>
        <p:cNvGrpSpPr/>
        <p:nvPr/>
      </p:nvGrpSpPr>
      <p:grpSpPr>
        <a:xfrm>
          <a:off x="0" y="0"/>
          <a:ext cx="0" cy="0"/>
          <a:chOff x="0" y="0"/>
          <a:chExt cx="0" cy="0"/>
        </a:xfrm>
      </p:grpSpPr>
      <p:sp>
        <p:nvSpPr>
          <p:cNvPr id="70" name="Google Shape;70;p9"/>
          <p:cNvSpPr/>
          <p:nvPr/>
        </p:nvSpPr>
        <p:spPr>
          <a:xfrm>
            <a:off x="7000" y="4663225"/>
            <a:ext cx="9144000" cy="49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000" y="-7000"/>
            <a:ext cx="9144000" cy="349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a:off x="883930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9"/>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76" name="Google Shape;76;p9"/>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9" name="Google Shape;79;p10"/>
          <p:cNvSpPr txBox="1">
            <a:spLocks noGrp="1"/>
          </p:cNvSpPr>
          <p:nvPr>
            <p:ph type="body" idx="1"/>
          </p:nvPr>
        </p:nvSpPr>
        <p:spPr>
          <a:xfrm>
            <a:off x="311700" y="1005850"/>
            <a:ext cx="3999900" cy="3657300"/>
          </a:xfrm>
          <a:prstGeom prst="rect">
            <a:avLst/>
          </a:prstGeom>
          <a:solidFill>
            <a:schemeClr val="accent3"/>
          </a:solidFill>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80" name="Google Shape;80;p10"/>
          <p:cNvSpPr txBox="1">
            <a:spLocks noGrp="1"/>
          </p:cNvSpPr>
          <p:nvPr>
            <p:ph type="body" idx="2"/>
          </p:nvPr>
        </p:nvSpPr>
        <p:spPr>
          <a:xfrm>
            <a:off x="4832400" y="1005850"/>
            <a:ext cx="3999900" cy="3657300"/>
          </a:xfrm>
          <a:prstGeom prst="rect">
            <a:avLst/>
          </a:prstGeom>
          <a:solidFill>
            <a:schemeClr val="accent3"/>
          </a:solidFill>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81" name="Google Shape;81;p10"/>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1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Assistant"/>
              <a:buNone/>
              <a:defRPr sz="2800" b="1">
                <a:solidFill>
                  <a:schemeClr val="dk1"/>
                </a:solidFill>
                <a:latin typeface="Assistant"/>
                <a:ea typeface="Assistant"/>
                <a:cs typeface="Assistant"/>
                <a:sym typeface="Assistan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1000"/>
              </a:spcBef>
              <a:spcAft>
                <a:spcPts val="10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lvl1pPr lvl="0" algn="r">
              <a:buNone/>
              <a:defRPr sz="800">
                <a:solidFill>
                  <a:schemeClr val="dk2"/>
                </a:solidFill>
                <a:latin typeface="Assistant"/>
                <a:ea typeface="Assistant"/>
                <a:cs typeface="Assistant"/>
                <a:sym typeface="Assistant"/>
              </a:defRPr>
            </a:lvl1pPr>
            <a:lvl2pPr lvl="1" algn="r">
              <a:buNone/>
              <a:defRPr sz="800">
                <a:solidFill>
                  <a:schemeClr val="dk2"/>
                </a:solidFill>
                <a:latin typeface="Assistant"/>
                <a:ea typeface="Assistant"/>
                <a:cs typeface="Assistant"/>
                <a:sym typeface="Assistant"/>
              </a:defRPr>
            </a:lvl2pPr>
            <a:lvl3pPr lvl="2" algn="r">
              <a:buNone/>
              <a:defRPr sz="800">
                <a:solidFill>
                  <a:schemeClr val="dk2"/>
                </a:solidFill>
                <a:latin typeface="Assistant"/>
                <a:ea typeface="Assistant"/>
                <a:cs typeface="Assistant"/>
                <a:sym typeface="Assistant"/>
              </a:defRPr>
            </a:lvl3pPr>
            <a:lvl4pPr lvl="3" algn="r">
              <a:buNone/>
              <a:defRPr sz="800">
                <a:solidFill>
                  <a:schemeClr val="dk2"/>
                </a:solidFill>
                <a:latin typeface="Assistant"/>
                <a:ea typeface="Assistant"/>
                <a:cs typeface="Assistant"/>
                <a:sym typeface="Assistant"/>
              </a:defRPr>
            </a:lvl4pPr>
            <a:lvl5pPr lvl="4" algn="r">
              <a:buNone/>
              <a:defRPr sz="800">
                <a:solidFill>
                  <a:schemeClr val="dk2"/>
                </a:solidFill>
                <a:latin typeface="Assistant"/>
                <a:ea typeface="Assistant"/>
                <a:cs typeface="Assistant"/>
                <a:sym typeface="Assistant"/>
              </a:defRPr>
            </a:lvl5pPr>
            <a:lvl6pPr lvl="5" algn="r">
              <a:buNone/>
              <a:defRPr sz="800">
                <a:solidFill>
                  <a:schemeClr val="dk2"/>
                </a:solidFill>
                <a:latin typeface="Assistant"/>
                <a:ea typeface="Assistant"/>
                <a:cs typeface="Assistant"/>
                <a:sym typeface="Assistant"/>
              </a:defRPr>
            </a:lvl6pPr>
            <a:lvl7pPr lvl="6" algn="r">
              <a:buNone/>
              <a:defRPr sz="800">
                <a:solidFill>
                  <a:schemeClr val="dk2"/>
                </a:solidFill>
                <a:latin typeface="Assistant"/>
                <a:ea typeface="Assistant"/>
                <a:cs typeface="Assistant"/>
                <a:sym typeface="Assistant"/>
              </a:defRPr>
            </a:lvl7pPr>
            <a:lvl8pPr lvl="7" algn="r">
              <a:buNone/>
              <a:defRPr sz="800">
                <a:solidFill>
                  <a:schemeClr val="dk2"/>
                </a:solidFill>
                <a:latin typeface="Assistant"/>
                <a:ea typeface="Assistant"/>
                <a:cs typeface="Assistant"/>
                <a:sym typeface="Assistant"/>
              </a:defRPr>
            </a:lvl8pPr>
            <a:lvl9pPr lvl="8" algn="r">
              <a:buNone/>
              <a:defRPr sz="800">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rotWithShape="1">
            <a:blip r:embed="rId17">
              <a:alphaModFix/>
            </a:blip>
            <a:srcRect l="79" r="79"/>
            <a:stretch/>
          </p:blipFill>
          <p:spPr>
            <a:xfrm>
              <a:off x="8480104" y="384425"/>
              <a:ext cx="338711" cy="497406"/>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 id="2147483661" r:id="rId11"/>
    <p:sldLayoutId id="2147483662" r:id="rId12"/>
    <p:sldLayoutId id="2147483663" r:id="rId13"/>
    <p:sldLayoutId id="2147483664"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311725" y="1243584"/>
            <a:ext cx="6089100" cy="1776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RU" sz="4400" dirty="0"/>
              <a:t>Справочник погодных условий</a:t>
            </a:r>
            <a:br>
              <a:rPr lang="ru-RU" sz="4400" dirty="0"/>
            </a:br>
            <a:r>
              <a:rPr lang="de-DE" sz="4400" dirty="0" err="1"/>
              <a:t>Weather</a:t>
            </a:r>
            <a:r>
              <a:rPr lang="de-DE" sz="4400" dirty="0"/>
              <a:t> Directory</a:t>
            </a:r>
            <a:endParaRPr sz="4400" dirty="0"/>
          </a:p>
        </p:txBody>
      </p:sp>
      <p:sp>
        <p:nvSpPr>
          <p:cNvPr id="135" name="Google Shape;135;p21"/>
          <p:cNvSpPr txBox="1">
            <a:spLocks noGrp="1"/>
          </p:cNvSpPr>
          <p:nvPr>
            <p:ph type="subTitle" idx="1"/>
          </p:nvPr>
        </p:nvSpPr>
        <p:spPr>
          <a:xfrm>
            <a:off x="311725" y="3019874"/>
            <a:ext cx="6089100" cy="792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Course</a:t>
            </a:r>
            <a:r>
              <a:rPr lang="ru-RU" dirty="0"/>
              <a:t> – </a:t>
            </a:r>
            <a:r>
              <a:rPr lang="en-US" dirty="0"/>
              <a:t>DCP- Python-ukr-s23</a:t>
            </a:r>
            <a:r>
              <a:rPr lang="en" dirty="0"/>
              <a:t> </a:t>
            </a:r>
          </a:p>
          <a:p>
            <a:pPr marL="0" lvl="0" indent="0" algn="l" rtl="0">
              <a:spcBef>
                <a:spcPts val="0"/>
              </a:spcBef>
              <a:spcAft>
                <a:spcPts val="0"/>
              </a:spcAft>
              <a:buNone/>
            </a:pPr>
            <a:r>
              <a:rPr lang="en" dirty="0"/>
              <a:t>Term – </a:t>
            </a:r>
            <a:r>
              <a:rPr lang="en-US" dirty="0"/>
              <a:t>4 months of training from scratch</a:t>
            </a:r>
            <a:endParaRPr dirty="0"/>
          </a:p>
        </p:txBody>
      </p:sp>
      <p:sp>
        <p:nvSpPr>
          <p:cNvPr id="136" name="Google Shape;136;p21"/>
          <p:cNvSpPr txBox="1"/>
          <p:nvPr/>
        </p:nvSpPr>
        <p:spPr>
          <a:xfrm>
            <a:off x="311725" y="4091755"/>
            <a:ext cx="2953800" cy="56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65"/>
              <a:buNone/>
            </a:pPr>
            <a:r>
              <a:rPr lang="de-DE" sz="1000" b="1" dirty="0">
                <a:solidFill>
                  <a:schemeClr val="dk1"/>
                </a:solidFill>
                <a:latin typeface="Assistant"/>
                <a:ea typeface="Assistant"/>
                <a:cs typeface="Assistant"/>
                <a:sym typeface="Assistant"/>
              </a:rPr>
              <a:t>Konstantin</a:t>
            </a:r>
            <a:r>
              <a:rPr lang="ru-RU" sz="1000" b="1" dirty="0">
                <a:solidFill>
                  <a:schemeClr val="dk1"/>
                </a:solidFill>
                <a:latin typeface="Assistant"/>
                <a:ea typeface="Assistant"/>
                <a:cs typeface="Assistant"/>
                <a:sym typeface="Assistant"/>
              </a:rPr>
              <a:t> </a:t>
            </a:r>
            <a:r>
              <a:rPr lang="en-US" sz="1000" b="1" dirty="0" err="1">
                <a:solidFill>
                  <a:schemeClr val="dk1"/>
                </a:solidFill>
                <a:latin typeface="Assistant"/>
                <a:ea typeface="Assistant"/>
                <a:cs typeface="Assistant"/>
                <a:sym typeface="Assistant"/>
              </a:rPr>
              <a:t>Skrypka</a:t>
            </a:r>
            <a:endParaRPr sz="1000" b="1" dirty="0">
              <a:solidFill>
                <a:schemeClr val="dk1"/>
              </a:solidFill>
              <a:latin typeface="Assistant"/>
              <a:ea typeface="Assistant"/>
              <a:cs typeface="Assistant"/>
              <a:sym typeface="Assistant"/>
            </a:endParaRPr>
          </a:p>
        </p:txBody>
      </p:sp>
      <p:sp>
        <p:nvSpPr>
          <p:cNvPr id="137" name="Google Shape;137;p21"/>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2</a:t>
            </a:fld>
            <a:endParaRPr/>
          </a:p>
        </p:txBody>
      </p:sp>
      <p:sp>
        <p:nvSpPr>
          <p:cNvPr id="4" name="Прямоугольник 3">
            <a:extLst>
              <a:ext uri="{FF2B5EF4-FFF2-40B4-BE49-F238E27FC236}">
                <a16:creationId xmlns:a16="http://schemas.microsoft.com/office/drawing/2014/main" id="{7C0EA7D5-86B5-5215-C095-05B41EA63F16}"/>
              </a:ext>
            </a:extLst>
          </p:cNvPr>
          <p:cNvSpPr/>
          <p:nvPr/>
        </p:nvSpPr>
        <p:spPr>
          <a:xfrm>
            <a:off x="396240" y="373380"/>
            <a:ext cx="3665220" cy="4549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ru-RU" b="1" i="1" kern="100" dirty="0">
                <a:effectLst/>
                <a:latin typeface="Times New Roman" panose="02020603050405020304" pitchFamily="18" charset="0"/>
                <a:ea typeface="Calibri" panose="020F0502020204030204" pitchFamily="34" charset="0"/>
                <a:cs typeface="Times New Roman" panose="02020603050405020304" pitchFamily="18" charset="0"/>
              </a:rPr>
              <a:t>История создания проекта:</a:t>
            </a:r>
            <a:endParaRPr lang="ru-UA"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ru-RU" i="1" kern="100" dirty="0">
                <a:effectLst/>
                <a:latin typeface="Times New Roman" panose="02020603050405020304" pitchFamily="18" charset="0"/>
                <a:ea typeface="Calibri" panose="020F0502020204030204" pitchFamily="34" charset="0"/>
                <a:cs typeface="Times New Roman" panose="02020603050405020304" pitchFamily="18" charset="0"/>
              </a:rPr>
              <a:t>Желания, мысли, ожидания, проблемы и итоговый результат….</a:t>
            </a:r>
            <a:endParaRPr lang="ru-UA"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Желаний, мыслей по созданию  проекта было много, хотелось многого, грандиозного и эксклюзивного, но выбрал я относительно простой  проект и простую идею решив ее реализовать как можно </a:t>
            </a:r>
            <a:r>
              <a:rPr lang="ru-RU" b="1" kern="100" dirty="0">
                <a:effectLst/>
                <a:latin typeface="Times New Roman" panose="02020603050405020304" pitchFamily="18" charset="0"/>
                <a:ea typeface="Calibri" panose="020F0502020204030204" pitchFamily="34" charset="0"/>
                <a:cs typeface="Times New Roman" panose="02020603050405020304" pitchFamily="18" charset="0"/>
              </a:rPr>
              <a:t>качественнее и полноценнее, подойдя к самому проекту более фундаментально и разносторонне.</a:t>
            </a:r>
            <a:endParaRPr lang="ru-UA"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ru-UA" dirty="0"/>
          </a:p>
        </p:txBody>
      </p:sp>
      <p:sp>
        <p:nvSpPr>
          <p:cNvPr id="5" name="Прямоугольник 4">
            <a:extLst>
              <a:ext uri="{FF2B5EF4-FFF2-40B4-BE49-F238E27FC236}">
                <a16:creationId xmlns:a16="http://schemas.microsoft.com/office/drawing/2014/main" id="{2FD4902A-1B34-E207-0C3B-EFD14D97C9B6}"/>
              </a:ext>
            </a:extLst>
          </p:cNvPr>
          <p:cNvSpPr/>
          <p:nvPr/>
        </p:nvSpPr>
        <p:spPr>
          <a:xfrm>
            <a:off x="4495800" y="373380"/>
            <a:ext cx="3726180" cy="4549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latin typeface="Times New Roman" panose="02020603050405020304" pitchFamily="18" charset="0"/>
                <a:cs typeface="Times New Roman" panose="02020603050405020304" pitchFamily="18" charset="0"/>
              </a:rPr>
              <a:t>History of the project:</a:t>
            </a:r>
            <a:endParaRPr lang="uk-UA" b="1" i="1" dirty="0">
              <a:latin typeface="Times New Roman" panose="02020603050405020304" pitchFamily="18" charset="0"/>
              <a:cs typeface="Times New Roman" panose="02020603050405020304" pitchFamily="18" charset="0"/>
            </a:endParaRPr>
          </a:p>
          <a:p>
            <a:pPr algn="ctr"/>
            <a:r>
              <a:rPr lang="en-US" i="1" dirty="0">
                <a:latin typeface="Times New Roman" panose="02020603050405020304" pitchFamily="18" charset="0"/>
                <a:cs typeface="Times New Roman" panose="02020603050405020304" pitchFamily="18" charset="0"/>
              </a:rPr>
              <a:t>Desires, thoughts, expectations, problems and the final result….</a:t>
            </a:r>
            <a:endParaRPr lang="uk-UA" i="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were many desires, thoughts on creating the project, I wanted a lot, grandiose and exclusive, but I chose a relatively simple project and a simple idea, deciding to implement it as efficiently and fully as possible, approaching the project itself more fundamentally and versatile.</a:t>
            </a:r>
            <a:endParaRPr lang="ru-UA"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B4BA1EE1-BC3D-0F67-9E9F-BBA8E5C104FB}"/>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3</a:t>
            </a:fld>
            <a:endParaRPr lang="en"/>
          </a:p>
        </p:txBody>
      </p:sp>
      <p:sp>
        <p:nvSpPr>
          <p:cNvPr id="5" name="Прямоугольник 4">
            <a:extLst>
              <a:ext uri="{FF2B5EF4-FFF2-40B4-BE49-F238E27FC236}">
                <a16:creationId xmlns:a16="http://schemas.microsoft.com/office/drawing/2014/main" id="{328A504F-22A9-41B8-AF07-34842742EEC8}"/>
              </a:ext>
            </a:extLst>
          </p:cNvPr>
          <p:cNvSpPr/>
          <p:nvPr/>
        </p:nvSpPr>
        <p:spPr>
          <a:xfrm>
            <a:off x="76841" y="228600"/>
            <a:ext cx="4083284" cy="4739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sz="1200" b="1" u="sng" kern="100" dirty="0">
                <a:effectLst/>
                <a:latin typeface="Times New Roman" panose="02020603050405020304" pitchFamily="18" charset="0"/>
                <a:ea typeface="Calibri" panose="020F0502020204030204" pitchFamily="34" charset="0"/>
                <a:cs typeface="Times New Roman" panose="02020603050405020304" pitchFamily="18" charset="0"/>
              </a:rPr>
              <a:t>Основной задачей</a:t>
            </a:r>
            <a:r>
              <a:rPr lang="ru-RU" sz="1200" kern="100" dirty="0">
                <a:effectLst/>
                <a:latin typeface="Times New Roman" panose="02020603050405020304" pitchFamily="18" charset="0"/>
                <a:ea typeface="Calibri" panose="020F0502020204030204" pitchFamily="34" charset="0"/>
                <a:cs typeface="Times New Roman" panose="02020603050405020304" pitchFamily="18" charset="0"/>
              </a:rPr>
              <a:t> моего проекта, который я назвал «Справочник погодных условий» является написание программы на языке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Python </a:t>
            </a:r>
            <a:r>
              <a:rPr lang="ru-RU" sz="1200" kern="100" dirty="0">
                <a:effectLst/>
                <a:latin typeface="Times New Roman" panose="02020603050405020304" pitchFamily="18" charset="0"/>
                <a:ea typeface="Calibri" panose="020F0502020204030204" pitchFamily="34" charset="0"/>
                <a:cs typeface="Times New Roman" panose="02020603050405020304" pitchFamily="18" charset="0"/>
              </a:rPr>
              <a:t>посредством программы </a:t>
            </a:r>
            <a:r>
              <a:rPr lang="ru-RU" sz="1200" kern="100" dirty="0" err="1">
                <a:effectLst/>
                <a:latin typeface="Times New Roman" panose="02020603050405020304" pitchFamily="18" charset="0"/>
                <a:ea typeface="Calibri" panose="020F0502020204030204" pitchFamily="34" charset="0"/>
                <a:cs typeface="Times New Roman" panose="02020603050405020304" pitchFamily="18" charset="0"/>
              </a:rPr>
              <a:t>PyCharm</a:t>
            </a:r>
            <a:r>
              <a:rPr lang="ru-RU" sz="1200" kern="100" dirty="0">
                <a:effectLst/>
                <a:latin typeface="Times New Roman" panose="02020603050405020304" pitchFamily="18" charset="0"/>
                <a:ea typeface="Calibri" panose="020F0502020204030204" pitchFamily="34" charset="0"/>
                <a:cs typeface="Times New Roman" panose="02020603050405020304" pitchFamily="18" charset="0"/>
              </a:rPr>
              <a:t> Community Edition.</a:t>
            </a:r>
            <a:endParaRPr lang="ru-UA"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200" b="1" kern="100" dirty="0">
                <a:effectLst/>
                <a:latin typeface="Times New Roman" panose="02020603050405020304" pitchFamily="18" charset="0"/>
                <a:ea typeface="Calibri" panose="020F0502020204030204" pitchFamily="34" charset="0"/>
                <a:cs typeface="Times New Roman" panose="02020603050405020304" pitchFamily="18" charset="0"/>
              </a:rPr>
              <a:t>Функционал программы предусматривает:</a:t>
            </a:r>
            <a:endParaRPr lang="ru-UA"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При написании в консоли программы </a:t>
            </a:r>
            <a:r>
              <a:rPr lang="ru-RU" kern="100" dirty="0" err="1">
                <a:effectLst/>
                <a:latin typeface="Times New Roman" panose="02020603050405020304" pitchFamily="18" charset="0"/>
                <a:ea typeface="Calibri" panose="020F0502020204030204" pitchFamily="34" charset="0"/>
                <a:cs typeface="Times New Roman" panose="02020603050405020304" pitchFamily="18" charset="0"/>
              </a:rPr>
              <a:t>PyCharm</a:t>
            </a:r>
            <a:r>
              <a:rPr lang="ru-RU" kern="100" dirty="0">
                <a:effectLst/>
                <a:latin typeface="Times New Roman" panose="02020603050405020304" pitchFamily="18" charset="0"/>
                <a:ea typeface="Calibri" panose="020F0502020204030204" pitchFamily="34" charset="0"/>
                <a:cs typeface="Times New Roman" panose="02020603050405020304" pitchFamily="18" charset="0"/>
              </a:rPr>
              <a:t> любого города в мире, на любом из основных языков таких как русский, украинский, английский, французский, немецкий, испанский и т.п. программа должна выдавать в консоль параметры погоды на дату запроса и также должна давать прогноз погодных условий на ближайшие 5 дней в следующем виде:</a:t>
            </a:r>
            <a:endParaRPr lang="ru-UA"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ru-RU" sz="1200" b="1" kern="100" dirty="0">
                <a:effectLst/>
                <a:latin typeface="Times New Roman" panose="02020603050405020304" pitchFamily="18" charset="0"/>
                <a:ea typeface="Calibri" panose="020F0502020204030204" pitchFamily="34" charset="0"/>
                <a:cs typeface="Times New Roman" panose="02020603050405020304" pitchFamily="18" charset="0"/>
              </a:rPr>
              <a:t>Наименование города</a:t>
            </a:r>
            <a:endParaRPr lang="ru-UA"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ru-RU" sz="1200" b="1" kern="100" dirty="0">
                <a:effectLst/>
                <a:latin typeface="Times New Roman" panose="02020603050405020304" pitchFamily="18" charset="0"/>
                <a:ea typeface="Calibri" panose="020F0502020204030204" pitchFamily="34" charset="0"/>
                <a:cs typeface="Times New Roman" panose="02020603050405020304" pitchFamily="18" charset="0"/>
              </a:rPr>
              <a:t>Дата и время</a:t>
            </a:r>
            <a:endParaRPr lang="ru-UA"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ru-RU" sz="1200" b="1" kern="100" dirty="0">
                <a:effectLst/>
                <a:latin typeface="Times New Roman" panose="02020603050405020304" pitchFamily="18" charset="0"/>
                <a:ea typeface="Calibri" panose="020F0502020204030204" pitchFamily="34" charset="0"/>
                <a:cs typeface="Times New Roman" panose="02020603050405020304" pitchFamily="18" charset="0"/>
              </a:rPr>
              <a:t>Температура: _______ °С</a:t>
            </a:r>
            <a:endParaRPr lang="ru-UA"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ru-RU" sz="1200" b="1" kern="100" dirty="0">
                <a:effectLst/>
                <a:latin typeface="Times New Roman" panose="02020603050405020304" pitchFamily="18" charset="0"/>
                <a:ea typeface="Calibri" panose="020F0502020204030204" pitchFamily="34" charset="0"/>
                <a:cs typeface="Times New Roman" panose="02020603050405020304" pitchFamily="18" charset="0"/>
              </a:rPr>
              <a:t>Описание погоды: _________</a:t>
            </a:r>
            <a:endParaRPr lang="ru-UA"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ru-RU" sz="1200" b="1" kern="100" dirty="0">
                <a:effectLst/>
                <a:latin typeface="Times New Roman" panose="02020603050405020304" pitchFamily="18" charset="0"/>
                <a:ea typeface="Calibri" panose="020F0502020204030204" pitchFamily="34" charset="0"/>
                <a:cs typeface="Times New Roman" panose="02020603050405020304" pitchFamily="18" charset="0"/>
              </a:rPr>
              <a:t>Влажность: _______ %</a:t>
            </a:r>
            <a:endParaRPr lang="ru-UA"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ru-RU" sz="1200" b="1" kern="100" dirty="0">
                <a:effectLst/>
                <a:latin typeface="Times New Roman" panose="02020603050405020304" pitchFamily="18" charset="0"/>
                <a:ea typeface="Calibri" panose="020F0502020204030204" pitchFamily="34" charset="0"/>
                <a:cs typeface="Times New Roman" panose="02020603050405020304" pitchFamily="18" charset="0"/>
              </a:rPr>
              <a:t>Скорость ветра: _______ м/с</a:t>
            </a:r>
            <a:endParaRPr lang="ru-UA"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ru-RU" sz="1200" i="1" kern="100" dirty="0">
                <a:effectLst/>
                <a:latin typeface="Times New Roman" panose="02020603050405020304" pitchFamily="18" charset="0"/>
                <a:ea typeface="Calibri" panose="020F0502020204030204" pitchFamily="34" charset="0"/>
                <a:cs typeface="Times New Roman" panose="02020603050405020304" pitchFamily="18" charset="0"/>
              </a:rPr>
              <a:t>Параметры погоды выдаются на английском языке.</a:t>
            </a:r>
            <a:endParaRPr lang="ru-UA" sz="1200" i="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ru-UA"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ru-UA" dirty="0"/>
          </a:p>
        </p:txBody>
      </p:sp>
      <p:sp>
        <p:nvSpPr>
          <p:cNvPr id="6" name="Прямоугольник 5">
            <a:extLst>
              <a:ext uri="{FF2B5EF4-FFF2-40B4-BE49-F238E27FC236}">
                <a16:creationId xmlns:a16="http://schemas.microsoft.com/office/drawing/2014/main" id="{BCED7A5E-BF76-5974-9974-E419B5B3A491}"/>
              </a:ext>
            </a:extLst>
          </p:cNvPr>
          <p:cNvSpPr/>
          <p:nvPr/>
        </p:nvSpPr>
        <p:spPr>
          <a:xfrm>
            <a:off x="4282439" y="228600"/>
            <a:ext cx="4184173" cy="4739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dirty="0">
                <a:latin typeface="Times New Roman" panose="02020603050405020304" pitchFamily="18" charset="0"/>
                <a:cs typeface="Times New Roman" panose="02020603050405020304" pitchFamily="18" charset="0"/>
              </a:rPr>
              <a:t>The main task of my project</a:t>
            </a:r>
            <a:r>
              <a:rPr lang="en-US" dirty="0">
                <a:latin typeface="Times New Roman" panose="02020603050405020304" pitchFamily="18" charset="0"/>
                <a:cs typeface="Times New Roman" panose="02020603050405020304" pitchFamily="18" charset="0"/>
              </a:rPr>
              <a:t>, which I called "Weather Conditions Directory", is to write a program in Python using the PyCharm Community Edition program.</a:t>
            </a:r>
            <a:endParaRPr lang="ru-RU"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The functionality of the program provides:</a:t>
            </a:r>
            <a:endParaRPr lang="ru-RU" b="1"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When writing in the console of the PyCharm program of any city in the world, in any of the main languages such as Russian, Ukrainian, English, French, German, Spanish, etc. the program should output to the console the weather parameters for the date of the request and should also give a forecast of weather conditions for the next 5 days in the following form:</a:t>
            </a:r>
            <a:endParaRPr lang="ru-RU"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City name</a:t>
            </a:r>
            <a:endParaRPr lang="ru-RU"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date and time</a:t>
            </a:r>
            <a:endParaRPr lang="ru-RU"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Temperature: _______ °С</a:t>
            </a:r>
            <a:endParaRPr lang="ru-RU"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Weather description: _________</a:t>
            </a:r>
            <a:endParaRPr lang="ru-RU"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Humidity: _______ %</a:t>
            </a:r>
            <a:endParaRPr lang="ru-RU"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Wind speed: _______ m/s</a:t>
            </a:r>
            <a:endParaRPr lang="ru-RU" b="1"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Weather parameters are given in English.</a:t>
            </a:r>
            <a:endParaRPr lang="ru-UA"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16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9681A91A-5497-6DF0-1AAE-5DC611C5E217}"/>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4</a:t>
            </a:fld>
            <a:endParaRPr lang="en"/>
          </a:p>
        </p:txBody>
      </p:sp>
      <p:sp>
        <p:nvSpPr>
          <p:cNvPr id="5" name="Прямоугольник 4">
            <a:extLst>
              <a:ext uri="{FF2B5EF4-FFF2-40B4-BE49-F238E27FC236}">
                <a16:creationId xmlns:a16="http://schemas.microsoft.com/office/drawing/2014/main" id="{CF3FE59E-3E88-8745-8328-744E4316DCF4}"/>
              </a:ext>
            </a:extLst>
          </p:cNvPr>
          <p:cNvSpPr/>
          <p:nvPr/>
        </p:nvSpPr>
        <p:spPr>
          <a:xfrm>
            <a:off x="289560" y="243840"/>
            <a:ext cx="3901440" cy="3252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07000"/>
              </a:lnSpc>
              <a:spcAft>
                <a:spcPts val="800"/>
              </a:spcAft>
            </a:pPr>
            <a:r>
              <a:rPr lang="ru-RU"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При написании кода программы мной был использован модуль </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requests</a:t>
            </a:r>
            <a:r>
              <a:rPr lang="ru-RU"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который был импортирован в код, а также мной использовалась работа с соответствующим </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API</a:t>
            </a:r>
            <a:r>
              <a:rPr lang="ru-RU"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x-none"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Application Programming Interface</a:t>
            </a:r>
            <a:r>
              <a:rPr lang="ru-RU"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x-none"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описание способов взаимодействия одной компьютерной программы с другими</a:t>
            </a:r>
            <a:r>
              <a:rPr lang="ru-RU"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api</a:t>
            </a:r>
            <a:r>
              <a:rPr lang="ru-RU"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openweatermap</a:t>
            </a:r>
            <a:r>
              <a:rPr lang="ru-RU"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org </a:t>
            </a:r>
            <a:r>
              <a:rPr lang="ru-RU"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что позволило моему программному продукту посылать соответствующие запросы на определенный сайт и используя его базы данных получать соответствующие ответы.</a:t>
            </a:r>
            <a:endParaRPr lang="ru-UA"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ru-UA" dirty="0"/>
          </a:p>
        </p:txBody>
      </p:sp>
      <p:sp>
        <p:nvSpPr>
          <p:cNvPr id="6" name="Прямоугольник 5">
            <a:extLst>
              <a:ext uri="{FF2B5EF4-FFF2-40B4-BE49-F238E27FC236}">
                <a16:creationId xmlns:a16="http://schemas.microsoft.com/office/drawing/2014/main" id="{0AA3BF1F-8593-68C4-5B62-5656886AEED2}"/>
              </a:ext>
            </a:extLst>
          </p:cNvPr>
          <p:cNvSpPr/>
          <p:nvPr/>
        </p:nvSpPr>
        <p:spPr>
          <a:xfrm>
            <a:off x="4472940" y="243840"/>
            <a:ext cx="3901440" cy="3252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latin typeface="Times New Roman" panose="02020603050405020304" pitchFamily="18" charset="0"/>
                <a:cs typeface="Times New Roman" panose="02020603050405020304" pitchFamily="18" charset="0"/>
              </a:rPr>
              <a:t>When writing the program code, I used the requests module, which was imported into the code, and I also used the corresponding API (Application Programming Interface / description of how one computer program interacts with others) api.openweatermap.org, which allowed my software product to send the appropriate requests to a specific site and using its database to get the appropriate answers.</a:t>
            </a:r>
            <a:endParaRPr lang="ru-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84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27F782-98DD-17E9-A8B0-529586D72364}"/>
              </a:ext>
            </a:extLst>
          </p:cNvPr>
          <p:cNvSpPr>
            <a:spLocks noGrp="1"/>
          </p:cNvSpPr>
          <p:nvPr>
            <p:ph type="title"/>
          </p:nvPr>
        </p:nvSpPr>
        <p:spPr>
          <a:xfrm>
            <a:off x="311700" y="106680"/>
            <a:ext cx="8085540" cy="1030557"/>
          </a:xfrm>
        </p:spPr>
        <p:txBody>
          <a:bodyPr>
            <a:normAutofit fontScale="90000"/>
          </a:bodyPr>
          <a:lstStyle/>
          <a:p>
            <a:pPr>
              <a:lnSpc>
                <a:spcPct val="107000"/>
              </a:lnSpc>
              <a:spcAft>
                <a:spcPts val="800"/>
              </a:spcAft>
            </a:pPr>
            <a:r>
              <a:rPr lang="ru-RU" sz="1100" b="0" kern="1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Положительным в такой работе является то, что моя программа не нуждается в собственной базе данных и позволяет использовать минимальный ресурс для своей работы, а также отсутствует необходимость обновления базы данных погодных условий.</a:t>
            </a:r>
            <a:br>
              <a:rPr lang="ru-UA" sz="1100" b="0" kern="100" dirty="0">
                <a:effectLst/>
                <a:latin typeface="Calibri" panose="020F0502020204030204" pitchFamily="34" charset="0"/>
                <a:ea typeface="Calibri" panose="020F0502020204030204" pitchFamily="34" charset="0"/>
                <a:cs typeface="Times New Roman" panose="02020603050405020304" pitchFamily="18" charset="0"/>
              </a:rPr>
            </a:br>
            <a:r>
              <a:rPr lang="ru-RU" sz="1100" b="0" kern="1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Негативным фактором является то, что мой программный продукт зависит от работоспособности стороннего сайта и сторонней базы данных.</a:t>
            </a:r>
            <a:br>
              <a:rPr lang="ru-RU" sz="1100" b="0" kern="1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100" b="0" kern="1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The positive thing about this work is that my program does not need its own database and allows you to use a minimum resource for its work, and there is no need to update the weather database. The negative factor is that my software product depends on the performance of a third-party site and a third-party database.</a:t>
            </a:r>
            <a:br>
              <a:rPr lang="ru-UA"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ru-UA" sz="1050" dirty="0"/>
          </a:p>
        </p:txBody>
      </p:sp>
      <p:sp>
        <p:nvSpPr>
          <p:cNvPr id="4" name="Номер слайда 3">
            <a:extLst>
              <a:ext uri="{FF2B5EF4-FFF2-40B4-BE49-F238E27FC236}">
                <a16:creationId xmlns:a16="http://schemas.microsoft.com/office/drawing/2014/main" id="{D5F13DCF-AC21-67A4-D1E0-B7B3EF072FCE}"/>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5</a:t>
            </a:fld>
            <a:endParaRPr lang="en"/>
          </a:p>
        </p:txBody>
      </p:sp>
      <p:pic>
        <p:nvPicPr>
          <p:cNvPr id="5" name="Рисунок 4">
            <a:extLst>
              <a:ext uri="{FF2B5EF4-FFF2-40B4-BE49-F238E27FC236}">
                <a16:creationId xmlns:a16="http://schemas.microsoft.com/office/drawing/2014/main" id="{1479518A-1D5E-E2E8-6678-E4E3F0068FA9}"/>
              </a:ext>
            </a:extLst>
          </p:cNvPr>
          <p:cNvPicPr>
            <a:picLocks noChangeAspect="1"/>
          </p:cNvPicPr>
          <p:nvPr/>
        </p:nvPicPr>
        <p:blipFill>
          <a:blip r:embed="rId2"/>
          <a:stretch>
            <a:fillRect/>
          </a:stretch>
        </p:blipFill>
        <p:spPr>
          <a:xfrm>
            <a:off x="190500" y="1252496"/>
            <a:ext cx="8763000" cy="3807375"/>
          </a:xfrm>
          <a:prstGeom prst="rect">
            <a:avLst/>
          </a:prstGeom>
        </p:spPr>
      </p:pic>
    </p:spTree>
    <p:extLst>
      <p:ext uri="{BB962C8B-B14F-4D97-AF65-F5344CB8AC3E}">
        <p14:creationId xmlns:p14="http://schemas.microsoft.com/office/powerpoint/2010/main" val="294010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C0425315-DE25-F71A-91B8-C6AC42B94231}"/>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6</a:t>
            </a:fld>
            <a:endParaRPr lang="en"/>
          </a:p>
        </p:txBody>
      </p:sp>
      <p:sp>
        <p:nvSpPr>
          <p:cNvPr id="5" name="Прямоугольник 4">
            <a:extLst>
              <a:ext uri="{FF2B5EF4-FFF2-40B4-BE49-F238E27FC236}">
                <a16:creationId xmlns:a16="http://schemas.microsoft.com/office/drawing/2014/main" id="{1702F6CA-2CE1-45E8-1EF3-CC9137162AB3}"/>
              </a:ext>
            </a:extLst>
          </p:cNvPr>
          <p:cNvSpPr/>
          <p:nvPr/>
        </p:nvSpPr>
        <p:spPr>
          <a:xfrm>
            <a:off x="259080" y="121856"/>
            <a:ext cx="4175760" cy="484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ru-RU" sz="12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ru-RU" sz="1200" b="1" dirty="0">
                <a:effectLst/>
                <a:latin typeface="Times New Roman" panose="02020603050405020304" pitchFamily="18" charset="0"/>
                <a:ea typeface="Calibri" panose="020F0502020204030204" pitchFamily="34" charset="0"/>
                <a:cs typeface="Times New Roman" panose="02020603050405020304" pitchFamily="18" charset="0"/>
              </a:rPr>
              <a:t>Дополнительной задачей </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по данному проекту, для его полноты, фундаментальности и разносторонности, я для себя поставил создание:</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1. Написание Технического задания.</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2. Написание Программы и методика испытаний программы «Справочник погодных условий» которая предусматривает написание и прохождение Test Plan (тест плана)</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предусматривающего как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Manual</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Testing</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так и написание кода на языке Python для</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автоматизированного тестирования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automated</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testing</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3.Проведение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Manual</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Testing</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с написанием соответствующих Test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Cаse</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включающего в себя как позитивное так и негативное тестирование. </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4.Написание и проведение автоматизированного тестирования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automated</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testing</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на языке Python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unittest</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которые будут проверять: </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на позитивность код состояния ответа (равен 200), а также будет проверять </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данные ответа на наличие ожидаемой структуры и значений;</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проверку  является ли ключ </a:t>
            </a:r>
            <a:r>
              <a:rPr lang="ru-RU" sz="1200" dirty="0" err="1">
                <a:effectLst/>
                <a:latin typeface="Times New Roman" panose="02020603050405020304" pitchFamily="18" charset="0"/>
                <a:ea typeface="Calibri" panose="020F0502020204030204" pitchFamily="34" charset="0"/>
                <a:cs typeface="Times New Roman" panose="02020603050405020304" pitchFamily="18" charset="0"/>
              </a:rPr>
              <a:t>weather</a:t>
            </a:r>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списком,  и является ли длинна списка </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  больше нуля, также проверку наличия ключей для каждого прогноза погоды.</a:t>
            </a:r>
          </a:p>
          <a:p>
            <a:pPr algn="just"/>
            <a:r>
              <a:rPr lang="ru-RU" sz="1200" dirty="0">
                <a:effectLst/>
                <a:latin typeface="Times New Roman" panose="02020603050405020304" pitchFamily="18" charset="0"/>
                <a:ea typeface="Calibri" panose="020F0502020204030204" pitchFamily="34" charset="0"/>
                <a:cs typeface="Times New Roman" panose="02020603050405020304" pitchFamily="18" charset="0"/>
              </a:rPr>
              <a:t>5. Написание руководство пользователя для использования программы.</a:t>
            </a:r>
          </a:p>
          <a:p>
            <a:pPr algn="just"/>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ru-UA" dirty="0"/>
          </a:p>
        </p:txBody>
      </p:sp>
      <p:sp>
        <p:nvSpPr>
          <p:cNvPr id="6" name="Прямоугольник 5">
            <a:extLst>
              <a:ext uri="{FF2B5EF4-FFF2-40B4-BE49-F238E27FC236}">
                <a16:creationId xmlns:a16="http://schemas.microsoft.com/office/drawing/2014/main" id="{7F5A5C7E-A8DC-CB28-038E-331C81368FE3}"/>
              </a:ext>
            </a:extLst>
          </p:cNvPr>
          <p:cNvSpPr/>
          <p:nvPr/>
        </p:nvSpPr>
        <p:spPr>
          <a:xfrm>
            <a:off x="4572000" y="144780"/>
            <a:ext cx="3771900" cy="484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250" b="1" dirty="0">
                <a:latin typeface="Times New Roman" panose="02020603050405020304" pitchFamily="18" charset="0"/>
                <a:cs typeface="Times New Roman" panose="02020603050405020304" pitchFamily="18" charset="0"/>
              </a:rPr>
              <a:t>An additional task for this project</a:t>
            </a:r>
            <a:r>
              <a:rPr lang="en-US" sz="1250" dirty="0">
                <a:latin typeface="Times New Roman" panose="02020603050405020304" pitchFamily="18" charset="0"/>
                <a:cs typeface="Times New Roman" panose="02020603050405020304" pitchFamily="18" charset="0"/>
              </a:rPr>
              <a:t>, for its completeness, fundamentality and versatility, I set for myself the creation of:</a:t>
            </a:r>
            <a:endParaRPr lang="ru-RU" sz="1250" dirty="0">
              <a:latin typeface="Times New Roman" panose="02020603050405020304" pitchFamily="18" charset="0"/>
              <a:cs typeface="Times New Roman" panose="02020603050405020304" pitchFamily="18" charset="0"/>
            </a:endParaRPr>
          </a:p>
          <a:p>
            <a:pPr marL="342900" indent="-342900" algn="just">
              <a:buAutoNum type="arabicPeriod"/>
            </a:pPr>
            <a:r>
              <a:rPr lang="en-US" sz="1250" dirty="0">
                <a:latin typeface="Times New Roman" panose="02020603050405020304" pitchFamily="18" charset="0"/>
                <a:cs typeface="Times New Roman" panose="02020603050405020304" pitchFamily="18" charset="0"/>
              </a:rPr>
              <a:t>Writing Terms of Reference.</a:t>
            </a:r>
            <a:endParaRPr lang="ru-RU" sz="1250" dirty="0">
              <a:latin typeface="Times New Roman" panose="02020603050405020304" pitchFamily="18" charset="0"/>
              <a:cs typeface="Times New Roman" panose="02020603050405020304" pitchFamily="18" charset="0"/>
            </a:endParaRPr>
          </a:p>
          <a:p>
            <a:pPr marL="342900" indent="-342900" algn="just">
              <a:buAutoNum type="arabicPeriod"/>
            </a:pPr>
            <a:r>
              <a:rPr lang="en-US" sz="1250" dirty="0">
                <a:latin typeface="Times New Roman" panose="02020603050405020304" pitchFamily="18" charset="0"/>
                <a:cs typeface="Times New Roman" panose="02020603050405020304" pitchFamily="18" charset="0"/>
              </a:rPr>
              <a:t>Writing the Program and testing methodology for the program "Directory of weather conditions" which provides for writing and passing the Test Plan (test plan)providing both Manual Testing and writing code in Python for</a:t>
            </a:r>
            <a:r>
              <a:rPr lang="ru-RU" sz="1250" dirty="0">
                <a:latin typeface="Times New Roman" panose="02020603050405020304" pitchFamily="18" charset="0"/>
                <a:cs typeface="Times New Roman" panose="02020603050405020304" pitchFamily="18" charset="0"/>
              </a:rPr>
              <a:t> </a:t>
            </a:r>
            <a:r>
              <a:rPr lang="en-US" sz="1250" dirty="0">
                <a:latin typeface="Times New Roman" panose="02020603050405020304" pitchFamily="18" charset="0"/>
                <a:cs typeface="Times New Roman" panose="02020603050405020304" pitchFamily="18" charset="0"/>
              </a:rPr>
              <a:t>automated testing (automated testing).</a:t>
            </a:r>
            <a:endParaRPr lang="ru-RU" sz="1250" dirty="0">
              <a:latin typeface="Times New Roman" panose="02020603050405020304" pitchFamily="18" charset="0"/>
              <a:cs typeface="Times New Roman" panose="02020603050405020304" pitchFamily="18" charset="0"/>
            </a:endParaRPr>
          </a:p>
          <a:p>
            <a:pPr marL="342900" indent="-342900" algn="just">
              <a:buAutoNum type="arabicPeriod"/>
            </a:pPr>
            <a:r>
              <a:rPr lang="en-US" sz="1250" dirty="0">
                <a:latin typeface="Times New Roman" panose="02020603050405020304" pitchFamily="18" charset="0"/>
                <a:cs typeface="Times New Roman" panose="02020603050405020304" pitchFamily="18" charset="0"/>
              </a:rPr>
              <a:t>Conducting Manual Testing with writing the appropriate Test Case, which includes both positive and negative testing.</a:t>
            </a:r>
            <a:endParaRPr lang="ru-RU" sz="1250" dirty="0">
              <a:latin typeface="Times New Roman" panose="02020603050405020304" pitchFamily="18" charset="0"/>
              <a:cs typeface="Times New Roman" panose="02020603050405020304" pitchFamily="18" charset="0"/>
            </a:endParaRPr>
          </a:p>
          <a:p>
            <a:pPr marL="342900" indent="-342900" algn="just">
              <a:buAutoNum type="arabicPeriod"/>
            </a:pPr>
            <a:r>
              <a:rPr lang="en-US" sz="1250" dirty="0">
                <a:latin typeface="Times New Roman" panose="02020603050405020304" pitchFamily="18" charset="0"/>
                <a:cs typeface="Times New Roman" panose="02020603050405020304" pitchFamily="18" charset="0"/>
              </a:rPr>
              <a:t>Writing and conducting automated testing (automated testing) in Python </a:t>
            </a:r>
            <a:r>
              <a:rPr lang="en-US" sz="1250" dirty="0" err="1">
                <a:latin typeface="Times New Roman" panose="02020603050405020304" pitchFamily="18" charset="0"/>
                <a:cs typeface="Times New Roman" panose="02020603050405020304" pitchFamily="18" charset="0"/>
              </a:rPr>
              <a:t>unittest</a:t>
            </a:r>
            <a:r>
              <a:rPr lang="en-US" sz="1250" dirty="0">
                <a:latin typeface="Times New Roman" panose="02020603050405020304" pitchFamily="18" charset="0"/>
                <a:cs typeface="Times New Roman" panose="02020603050405020304" pitchFamily="18" charset="0"/>
              </a:rPr>
              <a:t> that will check:- for positive response status code (equal to 200), and will also check   response data for the presence of the expected structure and values;- checking if the weather key is a list, and if the list is long   greater than zero, also checking for keys for each weather forecast.</a:t>
            </a:r>
            <a:endParaRPr lang="ru-RU" sz="1250" dirty="0">
              <a:latin typeface="Times New Roman" panose="02020603050405020304" pitchFamily="18" charset="0"/>
              <a:cs typeface="Times New Roman" panose="02020603050405020304" pitchFamily="18" charset="0"/>
            </a:endParaRPr>
          </a:p>
          <a:p>
            <a:pPr marL="342900" indent="-342900" algn="just">
              <a:buAutoNum type="arabicPeriod"/>
            </a:pPr>
            <a:r>
              <a:rPr lang="en-US" sz="1250" dirty="0">
                <a:latin typeface="Times New Roman" panose="02020603050405020304" pitchFamily="18" charset="0"/>
                <a:cs typeface="Times New Roman" panose="02020603050405020304" pitchFamily="18" charset="0"/>
              </a:rPr>
              <a:t>Writing a user manual for using the program.</a:t>
            </a:r>
            <a:endParaRPr lang="ru-UA" sz="1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02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AD581389-0097-CCDF-3E79-26160A869566}"/>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7</a:t>
            </a:fld>
            <a:endParaRPr lang="en"/>
          </a:p>
        </p:txBody>
      </p:sp>
      <p:sp>
        <p:nvSpPr>
          <p:cNvPr id="8" name="Прямоугольник 7">
            <a:extLst>
              <a:ext uri="{FF2B5EF4-FFF2-40B4-BE49-F238E27FC236}">
                <a16:creationId xmlns:a16="http://schemas.microsoft.com/office/drawing/2014/main" id="{58D20718-1C6F-9EC5-A241-AFCEFFA3D9AB}"/>
              </a:ext>
            </a:extLst>
          </p:cNvPr>
          <p:cNvSpPr/>
          <p:nvPr/>
        </p:nvSpPr>
        <p:spPr>
          <a:xfrm>
            <a:off x="829876" y="175260"/>
            <a:ext cx="7254944" cy="4010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sz="1200" b="1" dirty="0" err="1">
                <a:effectLst/>
                <a:latin typeface="Times New Roman" panose="02020603050405020304" pitchFamily="18" charset="0"/>
                <a:ea typeface="Calibri" panose="020F0502020204030204" pitchFamily="34" charset="0"/>
                <a:cs typeface="Times New Roman" panose="02020603050405020304" pitchFamily="18" charset="0"/>
              </a:rPr>
              <a:t>automated</a:t>
            </a:r>
            <a:r>
              <a:rPr lang="ru-RU"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200" b="1" dirty="0" err="1">
                <a:effectLst/>
                <a:latin typeface="Times New Roman" panose="02020603050405020304" pitchFamily="18" charset="0"/>
                <a:ea typeface="Calibri" panose="020F0502020204030204" pitchFamily="34" charset="0"/>
                <a:cs typeface="Times New Roman" panose="02020603050405020304" pitchFamily="18" charset="0"/>
              </a:rPr>
              <a:t>testing</a:t>
            </a:r>
            <a:r>
              <a:rPr lang="ru-RU" sz="1200" b="1" dirty="0">
                <a:effectLst/>
                <a:latin typeface="Times New Roman" panose="02020603050405020304" pitchFamily="18" charset="0"/>
                <a:ea typeface="Calibri" panose="020F0502020204030204" pitchFamily="34" charset="0"/>
                <a:cs typeface="Times New Roman" panose="02020603050405020304" pitchFamily="18" charset="0"/>
              </a:rPr>
              <a:t> на языке Python </a:t>
            </a:r>
            <a:r>
              <a:rPr lang="ru-RU" sz="1200" b="1" dirty="0" err="1">
                <a:effectLst/>
                <a:latin typeface="Times New Roman" panose="02020603050405020304" pitchFamily="18" charset="0"/>
                <a:ea typeface="Calibri" panose="020F0502020204030204" pitchFamily="34" charset="0"/>
                <a:cs typeface="Times New Roman" panose="02020603050405020304" pitchFamily="18" charset="0"/>
              </a:rPr>
              <a:t>unittest</a:t>
            </a:r>
            <a:endParaRPr lang="ru-UA" sz="1200" b="1"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BCC246B7-9D6A-9454-5136-F3130787FF71}"/>
              </a:ext>
            </a:extLst>
          </p:cNvPr>
          <p:cNvPicPr>
            <a:picLocks noChangeAspect="1"/>
          </p:cNvPicPr>
          <p:nvPr/>
        </p:nvPicPr>
        <p:blipFill>
          <a:blip r:embed="rId2"/>
          <a:stretch>
            <a:fillRect/>
          </a:stretch>
        </p:blipFill>
        <p:spPr>
          <a:xfrm>
            <a:off x="99892" y="691564"/>
            <a:ext cx="8366721" cy="4345308"/>
          </a:xfrm>
          <a:prstGeom prst="rect">
            <a:avLst/>
          </a:prstGeom>
        </p:spPr>
      </p:pic>
    </p:spTree>
    <p:extLst>
      <p:ext uri="{BB962C8B-B14F-4D97-AF65-F5344CB8AC3E}">
        <p14:creationId xmlns:p14="http://schemas.microsoft.com/office/powerpoint/2010/main" val="35906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41E83E0F-9A22-076F-CEE2-AD0F6888ED64}"/>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8</a:t>
            </a:fld>
            <a:endParaRPr lang="en"/>
          </a:p>
        </p:txBody>
      </p:sp>
      <p:sp>
        <p:nvSpPr>
          <p:cNvPr id="6" name="Прямоугольник 5">
            <a:extLst>
              <a:ext uri="{FF2B5EF4-FFF2-40B4-BE49-F238E27FC236}">
                <a16:creationId xmlns:a16="http://schemas.microsoft.com/office/drawing/2014/main" id="{C6076693-7E42-9A79-FD60-CB54CF83302E}"/>
              </a:ext>
            </a:extLst>
          </p:cNvPr>
          <p:cNvSpPr/>
          <p:nvPr/>
        </p:nvSpPr>
        <p:spPr>
          <a:xfrm>
            <a:off x="152400" y="434340"/>
            <a:ext cx="4297680" cy="3695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pPr>
            <a:r>
              <a:rPr lang="ru-RU" sz="1200" kern="100" dirty="0">
                <a:effectLst/>
                <a:latin typeface="Times New Roman" panose="02020603050405020304" pitchFamily="18" charset="0"/>
                <a:ea typeface="Calibri" panose="020F0502020204030204" pitchFamily="34" charset="0"/>
                <a:cs typeface="Times New Roman" panose="02020603050405020304" pitchFamily="18" charset="0"/>
              </a:rPr>
              <a:t>По моему мнению, создание всего выше приведенного, позволяет продукту иметь более законченную реализацию как проекта в целом т.е. не отрывочный код который делает что то, а позволяет увидеть и понять, какие именно требования к продукту были предъявлены до начала его создания, какие действия были предприняты по проверке его качества.  </a:t>
            </a: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In my opinion, the creation of all of the above allows the product to have a more complete implementation as a project as a whole i.e. not a fragmentary code that does something, but allows you to see and understand exactly what requirements were imposed on the product before it was created, what actions were taken to check its quality.</a:t>
            </a:r>
            <a:endParaRPr lang="ru-UA"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U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Рисунок 6">
            <a:extLst>
              <a:ext uri="{FF2B5EF4-FFF2-40B4-BE49-F238E27FC236}">
                <a16:creationId xmlns:a16="http://schemas.microsoft.com/office/drawing/2014/main" id="{17AEC08C-A6D4-8921-DF4E-351D2D270285}"/>
              </a:ext>
            </a:extLst>
          </p:cNvPr>
          <p:cNvPicPr>
            <a:picLocks noChangeAspect="1"/>
          </p:cNvPicPr>
          <p:nvPr/>
        </p:nvPicPr>
        <p:blipFill>
          <a:blip r:embed="rId2"/>
          <a:stretch>
            <a:fillRect/>
          </a:stretch>
        </p:blipFill>
        <p:spPr>
          <a:xfrm>
            <a:off x="4450080" y="1013460"/>
            <a:ext cx="4446597" cy="3116580"/>
          </a:xfrm>
          <a:prstGeom prst="rect">
            <a:avLst/>
          </a:prstGeom>
        </p:spPr>
      </p:pic>
    </p:spTree>
    <p:extLst>
      <p:ext uri="{BB962C8B-B14F-4D97-AF65-F5344CB8AC3E}">
        <p14:creationId xmlns:p14="http://schemas.microsoft.com/office/powerpoint/2010/main" val="83016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9</a:t>
            </a:fld>
            <a:endParaRPr/>
          </a:p>
        </p:txBody>
      </p:sp>
      <p:sp>
        <p:nvSpPr>
          <p:cNvPr id="352" name="Google Shape;352;p32"/>
          <p:cNvSpPr txBox="1">
            <a:spLocks noGrp="1"/>
          </p:cNvSpPr>
          <p:nvPr>
            <p:ph type="body" idx="4294967295"/>
          </p:nvPr>
        </p:nvSpPr>
        <p:spPr>
          <a:xfrm>
            <a:off x="1596900" y="2586975"/>
            <a:ext cx="5767500" cy="145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t>Contact</a:t>
            </a:r>
            <a:endParaRPr sz="1400" b="1" dirty="0"/>
          </a:p>
          <a:p>
            <a:pPr marL="0" indent="0">
              <a:buNone/>
            </a:pPr>
            <a:r>
              <a:rPr lang="de-DE" sz="1400" b="1" dirty="0">
                <a:solidFill>
                  <a:schemeClr val="dk1"/>
                </a:solidFill>
                <a:latin typeface="Assistant"/>
                <a:ea typeface="Assistant"/>
                <a:cs typeface="Assistant"/>
                <a:sym typeface="Assistant"/>
              </a:rPr>
              <a:t>Konstantin </a:t>
            </a:r>
            <a:r>
              <a:rPr lang="de-DE" sz="1400" b="1" dirty="0" err="1">
                <a:solidFill>
                  <a:schemeClr val="dk1"/>
                </a:solidFill>
                <a:latin typeface="Assistant"/>
                <a:ea typeface="Assistant"/>
                <a:cs typeface="Assistant"/>
                <a:sym typeface="Assistant"/>
              </a:rPr>
              <a:t>Skrypka</a:t>
            </a:r>
            <a:endParaRPr lang="de-DE" sz="1400" b="1" dirty="0">
              <a:solidFill>
                <a:schemeClr val="dk1"/>
              </a:solidFill>
              <a:latin typeface="Assistant"/>
              <a:ea typeface="Assistant"/>
              <a:cs typeface="Assistant"/>
              <a:sym typeface="Assistant"/>
            </a:endParaRP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Course –  DCP- Python-ukr-s23 </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Term – 4 months of training from scratch</a:t>
            </a:r>
          </a:p>
          <a:p>
            <a:pPr marL="0" lvl="0" indent="0" algn="l" rtl="0">
              <a:spcBef>
                <a:spcPts val="1000"/>
              </a:spcBef>
              <a:spcAft>
                <a:spcPts val="1000"/>
              </a:spcAft>
              <a:buNone/>
            </a:pPr>
            <a:endParaRPr sz="1400" dirty="0"/>
          </a:p>
        </p:txBody>
      </p:sp>
      <p:sp>
        <p:nvSpPr>
          <p:cNvPr id="354" name="Google Shape;354;p32"/>
          <p:cNvSpPr txBox="1">
            <a:spLocks noGrp="1"/>
          </p:cNvSpPr>
          <p:nvPr>
            <p:ph type="title"/>
          </p:nvPr>
        </p:nvSpPr>
        <p:spPr>
          <a:xfrm>
            <a:off x="311700" y="342900"/>
            <a:ext cx="8100000" cy="2094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RU" dirty="0"/>
              <a:t> </a:t>
            </a:r>
            <a:br>
              <a:rPr lang="ru-RU" dirty="0"/>
            </a:br>
            <a:r>
              <a:rPr lang="ru-RU" dirty="0"/>
              <a:t>Большое спасибо!</a:t>
            </a:r>
            <a:br>
              <a:rPr lang="ru-RU" dirty="0"/>
            </a:br>
            <a:r>
              <a:rPr lang="en" dirty="0"/>
              <a:t>Thanks a lot!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1159</Words>
  <Application>Microsoft Office PowerPoint</Application>
  <PresentationFormat>Экран (16:9)</PresentationFormat>
  <Paragraphs>73</Paragraphs>
  <Slides>9</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Times New Roman</vt:lpstr>
      <vt:lpstr>Arial</vt:lpstr>
      <vt:lpstr>Assistant</vt:lpstr>
      <vt:lpstr>Calibri</vt:lpstr>
      <vt:lpstr>Simple Light</vt:lpstr>
      <vt:lpstr>Справочник погодных условий Weather Directory</vt:lpstr>
      <vt:lpstr>Презентация PowerPoint</vt:lpstr>
      <vt:lpstr>Презентация PowerPoint</vt:lpstr>
      <vt:lpstr>Презентация PowerPoint</vt:lpstr>
      <vt:lpstr>Положительным в такой работе является то, что моя программа не нуждается в собственной базе данных и позволяет использовать минимальный ресурс для своей работы, а также отсутствует необходимость обновления базы данных погодных условий. Негативным фактором является то, что мой программный продукт зависит от работоспособности стороннего сайта и сторонней базы данных. The positive thing about this work is that my program does not need its own database and allows you to use a minimum resource for its work, and there is no need to update the weather database. The negative factor is that my software product depends on the performance of a third-party site and a third-party database. </vt:lpstr>
      <vt:lpstr>Презентация PowerPoint</vt:lpstr>
      <vt:lpstr>Презентация PowerPoint</vt:lpstr>
      <vt:lpstr>Презентация PowerPoint</vt:lpstr>
      <vt:lpstr>  Большое спасибо! 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Все замки Германии All castles in Germany</dc:title>
  <dc:creator>Елена</dc:creator>
  <cp:lastModifiedBy>Елена Резникова</cp:lastModifiedBy>
  <cp:revision>12</cp:revision>
  <dcterms:modified xsi:type="dcterms:W3CDTF">2023-05-04T17:00:35Z</dcterms:modified>
</cp:coreProperties>
</file>