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5" r:id="rId3"/>
    <p:sldId id="267" r:id="rId4"/>
    <p:sldId id="291" r:id="rId5"/>
    <p:sldId id="292" r:id="rId6"/>
    <p:sldId id="288" r:id="rId7"/>
  </p:sldIdLst>
  <p:sldSz cx="9144000" cy="5143500" type="screen16x9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pos="748">
          <p15:clr>
            <a:srgbClr val="A4A3A4"/>
          </p15:clr>
        </p15:guide>
        <p15:guide id="4" pos="5602">
          <p15:clr>
            <a:srgbClr val="A4A3A4"/>
          </p15:clr>
        </p15:guide>
        <p15:guide id="5" pos="385">
          <p15:clr>
            <a:srgbClr val="A4A3A4"/>
          </p15:clr>
        </p15:guide>
        <p15:guide id="6" pos="204">
          <p15:clr>
            <a:srgbClr val="A4A3A4"/>
          </p15:clr>
        </p15:guide>
        <p15:guide id="7" orient="horz" pos="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9644" autoAdjust="0"/>
  </p:normalViewPr>
  <p:slideViewPr>
    <p:cSldViewPr showGuides="1">
      <p:cViewPr varScale="1">
        <p:scale>
          <a:sx n="91" d="100"/>
          <a:sy n="91" d="100"/>
        </p:scale>
        <p:origin x="548" y="56"/>
      </p:cViewPr>
      <p:guideLst>
        <p:guide orient="horz" pos="1620"/>
        <p:guide orient="horz" pos="214"/>
        <p:guide pos="748"/>
        <p:guide pos="5602"/>
        <p:guide pos="385"/>
        <p:guide pos="204"/>
        <p:guide orient="horz" pos="7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18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FF9EB-1CC3-4B2D-9181-41E4EC012010}" type="datetimeFigureOut">
              <a:rPr lang="uk-UA" smtClean="0"/>
              <a:t>10.09.2020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69121-0433-4DD1-8253-AFA4EC1494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6869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07CB7-381A-48CC-A338-ABA7DBFC029B}" type="datetimeFigureOut">
              <a:rPr lang="uk-UA" smtClean="0"/>
              <a:t>10.09.2020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970B3-83A0-4A78-91A4-08826445F6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3306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188" y="1059582"/>
            <a:ext cx="8075612" cy="35553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43608" y="-1"/>
            <a:ext cx="705678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 b="1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6256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680CDED1-8D9D-45E0-8506-504F9114EB9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987574"/>
            <a:ext cx="4038600" cy="362736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87574"/>
            <a:ext cx="4038600" cy="362736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43608" y="-1"/>
            <a:ext cx="698477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6256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680CDED1-8D9D-45E0-8506-504F9114EB9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6182" y="939800"/>
            <a:ext cx="4040188" cy="47982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419622"/>
            <a:ext cx="4040188" cy="3175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008" y="939800"/>
            <a:ext cx="4041775" cy="47982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419622"/>
            <a:ext cx="4041775" cy="3175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43608" y="-1"/>
            <a:ext cx="712879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76256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680CDED1-8D9D-45E0-8506-504F9114EB93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560" y="1597819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uk-UA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80CDED1-8D9D-45E0-8506-504F9114EB9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882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9148763" cy="51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835696" cy="206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7544" y="1707654"/>
            <a:ext cx="3528392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/>
          <a:srcRect l="9052" t="17331" r="8263" b="12144"/>
          <a:stretch/>
        </p:blipFill>
        <p:spPr>
          <a:xfrm>
            <a:off x="523874" y="555526"/>
            <a:ext cx="2001399" cy="7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4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- from Disk 1 -\Мои документы\РАБОТА\DTEK\2019\УК\16х9\Re__исходники_КВ____УК\ЦЭ 16к9 слайд 2-03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95" t="4395"/>
          <a:stretch/>
        </p:blipFill>
        <p:spPr bwMode="auto">
          <a:xfrm>
            <a:off x="3034602" y="1705573"/>
            <a:ext cx="6109397" cy="343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835696" cy="206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7544" y="1707654"/>
            <a:ext cx="590465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2" name="Rectangle 1"/>
          <p:cNvSpPr/>
          <p:nvPr userDrawn="1"/>
        </p:nvSpPr>
        <p:spPr>
          <a:xfrm>
            <a:off x="7956376" y="0"/>
            <a:ext cx="1187623" cy="843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/>
          <a:srcRect l="9052" t="17331" r="8263" b="12144"/>
          <a:stretch/>
        </p:blipFill>
        <p:spPr>
          <a:xfrm>
            <a:off x="523874" y="555526"/>
            <a:ext cx="2001399" cy="7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CDED1-8D9D-45E0-8506-504F9114EB9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329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0F59-F281-45B4-916A-C2D8C18AA77E}" type="slidenum">
              <a:rPr lang="uk-UA" smtClean="0"/>
              <a:t>‹#›</a:t>
            </a:fld>
            <a:endParaRPr lang="uk-UA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763688" cy="1275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546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- from Disk 1 -\Мои документы\РАБОТА\DTEK\2019\УК\16х9\Re__исходники_КВ____УК\ЦЭ 16к9 слайд 2-03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95" t="4395"/>
          <a:stretch/>
        </p:blipFill>
        <p:spPr bwMode="auto">
          <a:xfrm>
            <a:off x="3034601" y="1716824"/>
            <a:ext cx="6109397" cy="343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835696" cy="206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7544" y="1707654"/>
            <a:ext cx="5400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2" name="Rectangle 1"/>
          <p:cNvSpPr/>
          <p:nvPr userDrawn="1"/>
        </p:nvSpPr>
        <p:spPr>
          <a:xfrm>
            <a:off x="7956376" y="0"/>
            <a:ext cx="1187623" cy="843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3"/>
          <a:srcRect l="9052" t="17331" r="8263" b="12144"/>
          <a:stretch/>
        </p:blipFill>
        <p:spPr>
          <a:xfrm>
            <a:off x="523874" y="555526"/>
            <a:ext cx="2001399" cy="7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6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- from Disk 1 -\Мои документы\РАБОТА\DTEK\2019\УК\16х9\Re__исходники_КВ____УК\ЦЭ 16к9 слайд 2-02.png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04247" cy="38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971600" y="0"/>
            <a:ext cx="705678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6256" y="4767263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680CDED1-8D9D-45E0-8506-504F9114EB93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13"/>
          <a:srcRect t="1" r="9259" b="30578"/>
          <a:stretch/>
        </p:blipFill>
        <p:spPr>
          <a:xfrm>
            <a:off x="7884369" y="195486"/>
            <a:ext cx="1152127" cy="4036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4" r:id="rId4"/>
    <p:sldLayoutId id="2147483675" r:id="rId5"/>
    <p:sldLayoutId id="2147483677" r:id="rId6"/>
    <p:sldLayoutId id="2147483678" r:id="rId7"/>
    <p:sldLayoutId id="2147483690" r:id="rId8"/>
    <p:sldLayoutId id="2147483688" r:id="rId9"/>
  </p:sldLayoutIdLst>
  <p:txStyles>
    <p:titleStyle>
      <a:lvl1pPr algn="l" defTabSz="914400" rtl="0" eaLnBrk="1" latinLnBrk="0" hangingPunct="1">
        <a:spcBef>
          <a:spcPct val="0"/>
        </a:spcBef>
        <a:buNone/>
        <a:defRPr lang="uk-UA" sz="1800" b="1" kern="1200">
          <a:solidFill>
            <a:schemeClr val="tx2">
              <a:lumMod val="7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0" dirty="0" smtClean="0">
                <a:ea typeface="Malgun Gothic" panose="020B0503020000020004" pitchFamily="34" charset="-127"/>
              </a:rPr>
              <a:t>Рішення для моніторингу та зібрання даних щодо пташиних гнізд на лінії електропередачі</a:t>
            </a:r>
            <a:endParaRPr lang="uk-UA" b="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4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>
            <a:off x="0" y="1094857"/>
            <a:ext cx="9144000" cy="3571504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Tahoma" panose="020B0604030504040204" pitchFamily="34" charset="0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21" name="Rectangle 26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>
            <a:spLocks/>
          </p:cNvSpPr>
          <p:nvPr/>
        </p:nvSpPr>
        <p:spPr bwMode="auto">
          <a:xfrm>
            <a:off x="673035" y="1612604"/>
            <a:ext cx="3319070" cy="75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just" eaLnBrk="1" hangingPunct="1">
              <a:spcBef>
                <a:spcPts val="1275"/>
              </a:spcBef>
            </a:pPr>
            <a:r>
              <a:rPr lang="uk-UA" altLang="zh-CN" sz="1000" dirty="0" err="1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Лелеки</a:t>
            </a:r>
            <a:r>
              <a:rPr lang="uk-UA" altLang="zh-CN" sz="1000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можуть гніздитися на опорах лінії електропередачі. Це небезпечно і для птахів, і для мереж, тому що гніздо вагою до 500 кілограмів може сповзти вниз, на дроти. В 2012 році ДТЕК запровадив спеціальну програму орнітологічної безпеки</a:t>
            </a:r>
            <a:r>
              <a:rPr lang="uk-UA" altLang="zh-CN" sz="10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. Це відповідає принципам Глобального договору ООН, яких дотримується Група ДТЕК у галузі охорони довкілля. Як відповідальний бізнес, ДТЕК інтегрував цілі сталого розвитку ООН у свою стратегію </a:t>
            </a:r>
            <a:r>
              <a:rPr lang="en-US" altLang="zh-CN" sz="10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ESG.</a:t>
            </a:r>
            <a:endParaRPr lang="uk-UA" altLang="zh-CN" sz="1000" dirty="0" smtClean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ato Regular" pitchFamily="2" charset="0"/>
            </a:endParaRPr>
          </a:p>
          <a:p>
            <a:pPr algn="just" eaLnBrk="1" hangingPunct="1">
              <a:spcBef>
                <a:spcPts val="1275"/>
              </a:spcBef>
            </a:pPr>
            <a:r>
              <a:rPr lang="uk-UA" altLang="zh-CN" sz="1000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Енергетики </a:t>
            </a:r>
            <a:r>
              <a:rPr lang="uk-UA" altLang="zh-CN" sz="10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встановлюють на електроопори, уподобані лелеками, спеціальні платформи, які міцно тримають гнізда.</a:t>
            </a:r>
          </a:p>
          <a:p>
            <a:pPr algn="just" eaLnBrk="1" hangingPunct="1">
              <a:spcBef>
                <a:spcPts val="1275"/>
              </a:spcBef>
            </a:pPr>
            <a:r>
              <a:rPr lang="ru-RU" altLang="zh-CN" sz="1000" dirty="0" err="1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Вже</a:t>
            </a:r>
            <a:r>
              <a:rPr lang="ru-RU" altLang="zh-CN" sz="10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</a:t>
            </a:r>
            <a:r>
              <a:rPr lang="ru-RU" altLang="zh-CN" sz="1000" dirty="0" err="1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встановлено</a:t>
            </a:r>
            <a:r>
              <a:rPr lang="ru-RU" altLang="zh-CN" sz="10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178 платформ у </a:t>
            </a:r>
            <a:r>
              <a:rPr lang="ru-RU" altLang="zh-CN" sz="1000" dirty="0" err="1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Дніпровському</a:t>
            </a:r>
            <a:r>
              <a:rPr lang="ru-RU" altLang="zh-CN" sz="10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, </a:t>
            </a:r>
            <a:r>
              <a:rPr lang="ru-RU" altLang="zh-CN" sz="1000" dirty="0" err="1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Донецькому</a:t>
            </a:r>
            <a:r>
              <a:rPr lang="ru-RU" altLang="zh-CN" sz="10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, </a:t>
            </a:r>
            <a:r>
              <a:rPr lang="ru-RU" altLang="zh-CN" sz="1000" dirty="0" err="1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Київському</a:t>
            </a:r>
            <a:r>
              <a:rPr lang="ru-RU" altLang="zh-CN" sz="10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та </a:t>
            </a:r>
            <a:r>
              <a:rPr lang="ru-RU" altLang="zh-CN" sz="1000" dirty="0" err="1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Одеському</a:t>
            </a:r>
            <a:r>
              <a:rPr lang="ru-RU" altLang="zh-CN" sz="1000" dirty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</a:t>
            </a:r>
            <a:r>
              <a:rPr lang="ru-RU" altLang="zh-CN" sz="1000" dirty="0" err="1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регіоні</a:t>
            </a:r>
            <a:r>
              <a:rPr lang="ru-RU" altLang="zh-CN" sz="1000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.</a:t>
            </a:r>
            <a:endParaRPr lang="en-US" altLang="zh-CN" sz="1000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ato Regular" pitchFamily="2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 hidden="1"/>
          <p:cNvSpPr txBox="1"/>
          <p:nvPr/>
        </p:nvSpPr>
        <p:spPr>
          <a:xfrm>
            <a:off x="-266700" y="1352550"/>
            <a:ext cx="284180" cy="762000"/>
          </a:xfrm>
          <a:prstGeom prst="rect">
            <a:avLst/>
          </a:prstGeom>
          <a:noFill/>
        </p:spPr>
        <p:txBody>
          <a:bodyPr vert="wordArtVert" lIns="68580" tIns="34290" rIns="68580" bIns="34290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</a:t>
            </a:r>
            <a:endParaRPr lang="zh-CN" altLang="en-US" sz="1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ПРОГРАМА ОРНІТОЛОГІЧНОЇ БЕЗПЕКИ ДТЕК</a:t>
            </a:r>
            <a:endParaRPr lang="uk-U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94857"/>
            <a:ext cx="3559324" cy="35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0" b="26155"/>
          <a:stretch/>
        </p:blipFill>
        <p:spPr>
          <a:xfrm>
            <a:off x="0" y="1129300"/>
            <a:ext cx="9144000" cy="2485716"/>
          </a:xfrm>
          <a:prstGeom prst="rect">
            <a:avLst/>
          </a:prstGeom>
        </p:spPr>
      </p:pic>
      <p:sp>
        <p:nvSpPr>
          <p:cNvPr id="5" name="矩形 4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>
            <a:off x="3131" y="1129300"/>
            <a:ext cx="9144001" cy="2485716"/>
          </a:xfrm>
          <a:prstGeom prst="rect">
            <a:avLst/>
          </a:prstGeom>
          <a:solidFill>
            <a:srgbClr val="424242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Tahoma" panose="020B0604030504040204" pitchFamily="34" charset="0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28" name="Oval 21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>
            <a:spLocks noChangeArrowheads="1"/>
          </p:cNvSpPr>
          <p:nvPr/>
        </p:nvSpPr>
        <p:spPr bwMode="auto">
          <a:xfrm>
            <a:off x="5102599" y="3019942"/>
            <a:ext cx="747896" cy="751362"/>
          </a:xfrm>
          <a:prstGeom prst="ellipse">
            <a:avLst/>
          </a:prstGeom>
          <a:solidFill>
            <a:srgbClr val="FFCA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b="1">
              <a:solidFill>
                <a:srgbClr val="424242"/>
              </a:solidFill>
              <a:latin typeface="Tahoma" panose="020B0604030504040204" pitchFamily="34" charset="0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23" name="Oval 21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>
            <a:spLocks noChangeArrowheads="1"/>
          </p:cNvSpPr>
          <p:nvPr/>
        </p:nvSpPr>
        <p:spPr bwMode="auto">
          <a:xfrm>
            <a:off x="1030191" y="3019942"/>
            <a:ext cx="747896" cy="751362"/>
          </a:xfrm>
          <a:prstGeom prst="ellipse">
            <a:avLst/>
          </a:prstGeom>
          <a:solidFill>
            <a:srgbClr val="FFCA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b="1">
              <a:solidFill>
                <a:srgbClr val="424242"/>
              </a:solidFill>
              <a:latin typeface="Tahoma" panose="020B0604030504040204" pitchFamily="34" charset="0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19" name="Oval 21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>
            <a:spLocks noChangeArrowheads="1"/>
          </p:cNvSpPr>
          <p:nvPr/>
        </p:nvSpPr>
        <p:spPr bwMode="auto">
          <a:xfrm>
            <a:off x="3066395" y="3019942"/>
            <a:ext cx="747896" cy="751362"/>
          </a:xfrm>
          <a:prstGeom prst="ellipse">
            <a:avLst/>
          </a:prstGeom>
          <a:solidFill>
            <a:srgbClr val="FFCA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b="1">
              <a:solidFill>
                <a:srgbClr val="424242"/>
              </a:solidFill>
              <a:latin typeface="Tahoma" panose="020B0604030504040204" pitchFamily="34" charset="0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grpSp>
        <p:nvGrpSpPr>
          <p:cNvPr id="20" name="组合 19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GrpSpPr/>
          <p:nvPr/>
        </p:nvGrpSpPr>
        <p:grpSpPr>
          <a:xfrm>
            <a:off x="5363395" y="3305339"/>
            <a:ext cx="226304" cy="223970"/>
            <a:chOff x="6967126" y="4092464"/>
            <a:chExt cx="453105" cy="448433"/>
          </a:xfrm>
          <a:solidFill>
            <a:srgbClr val="424242"/>
          </a:solidFill>
          <a:effectLst/>
        </p:grpSpPr>
        <p:sp>
          <p:nvSpPr>
            <p:cNvPr id="21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24242"/>
                </a:solidFill>
                <a:latin typeface="Tahoma" panose="020B0604030504040204" pitchFamily="34" charset="0"/>
                <a:ea typeface="Malgun Gothic" panose="020B0503020000020004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22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24242"/>
                </a:solidFill>
                <a:latin typeface="Tahoma" panose="020B0604030504040204" pitchFamily="34" charset="0"/>
                <a:ea typeface="Malgun Gothic" panose="020B0503020000020004" pitchFamily="34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4" name="Oval 21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>
            <a:spLocks noChangeArrowheads="1"/>
          </p:cNvSpPr>
          <p:nvPr/>
        </p:nvSpPr>
        <p:spPr bwMode="auto">
          <a:xfrm>
            <a:off x="7138804" y="3019942"/>
            <a:ext cx="747896" cy="751362"/>
          </a:xfrm>
          <a:prstGeom prst="ellipse">
            <a:avLst/>
          </a:prstGeom>
          <a:solidFill>
            <a:srgbClr val="FFCA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b="1">
              <a:solidFill>
                <a:srgbClr val="424242"/>
              </a:solidFill>
              <a:latin typeface="Tahoma" panose="020B0604030504040204" pitchFamily="34" charset="0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grpSp>
        <p:nvGrpSpPr>
          <p:cNvPr id="15" name="组合 14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GrpSpPr/>
          <p:nvPr/>
        </p:nvGrpSpPr>
        <p:grpSpPr>
          <a:xfrm>
            <a:off x="7383847" y="3322248"/>
            <a:ext cx="233027" cy="222863"/>
            <a:chOff x="1004888" y="993775"/>
            <a:chExt cx="2438400" cy="2332038"/>
          </a:xfrm>
          <a:solidFill>
            <a:srgbClr val="424242"/>
          </a:solidFill>
          <a:effectLst/>
        </p:grpSpPr>
        <p:sp>
          <p:nvSpPr>
            <p:cNvPr id="17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24242"/>
                </a:solidFill>
                <a:latin typeface="Tahoma" panose="020B0604030504040204" pitchFamily="34" charset="0"/>
                <a:ea typeface="Malgun Gothic" panose="020B0503020000020004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18" name="任意多边形 17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rgbClr val="424242"/>
                </a:solidFill>
                <a:latin typeface="Tahoma" panose="020B0604030504040204" pitchFamily="34" charset="0"/>
                <a:ea typeface="Malgun Gothic" panose="020B0503020000020004" pitchFamily="34" charset="-127"/>
                <a:cs typeface="Tahoma" panose="020B0604030504040204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>
            <a:off x="689835" y="3579862"/>
            <a:ext cx="1403268" cy="53219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uk-UA" altLang="zh-CN" b="1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Екологічні</a:t>
            </a:r>
            <a:endParaRPr lang="en-US" altLang="zh-CN" sz="900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>
            <a:off x="2847114" y="3579862"/>
            <a:ext cx="1138773" cy="53219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uk-UA" altLang="zh-CN" b="1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Технічні</a:t>
            </a:r>
            <a:endParaRPr lang="en-US" altLang="zh-CN" sz="900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>
            <a:off x="4851182" y="3579862"/>
            <a:ext cx="1250983" cy="53219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uk-UA" altLang="zh-CN" b="1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Бізнесові</a:t>
            </a:r>
            <a:endParaRPr lang="en-US" altLang="zh-CN" sz="900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>
            <a:off x="6916290" y="3579862"/>
            <a:ext cx="1170833" cy="532197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uk-UA" altLang="zh-CN" b="1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Ресурсні</a:t>
            </a:r>
            <a:endParaRPr lang="en-US" altLang="zh-CN" sz="900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>
            <a:off x="727173" y="4220024"/>
            <a:ext cx="1353931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Загибель птахів у пожежі чи від високого струму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Локальні пожежі</a:t>
            </a: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矩形 36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>
            <a:off x="2739534" y="4220024"/>
            <a:ext cx="1353931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Обриви лінії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Відключення від струму населених пунктів </a:t>
            </a:r>
          </a:p>
        </p:txBody>
      </p:sp>
      <p:sp>
        <p:nvSpPr>
          <p:cNvPr id="38" name="任意多边形 37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 flipV="1">
            <a:off x="1204419" y="4083918"/>
            <a:ext cx="324055" cy="53270"/>
          </a:xfrm>
          <a:custGeom>
            <a:avLst/>
            <a:gdLst>
              <a:gd name="connsiteX0" fmla="*/ 0 w 1363579"/>
              <a:gd name="connsiteY0" fmla="*/ 0 h 0"/>
              <a:gd name="connsiteX1" fmla="*/ 1363579 w 136357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3579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39" name="任意多边形 38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 flipV="1">
            <a:off x="3254471" y="4083918"/>
            <a:ext cx="324055" cy="53270"/>
          </a:xfrm>
          <a:custGeom>
            <a:avLst/>
            <a:gdLst>
              <a:gd name="connsiteX0" fmla="*/ 0 w 1363579"/>
              <a:gd name="connsiteY0" fmla="*/ 0 h 0"/>
              <a:gd name="connsiteX1" fmla="*/ 1363579 w 136357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3579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40" name="矩形 39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>
            <a:off x="4844607" y="4220024"/>
            <a:ext cx="1815625" cy="83869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Страждає репутація компанії як надійного постачальника енергії</a:t>
            </a:r>
            <a:endParaRPr lang="uk-UA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Непередбачувані витрати коштів та часу на ремонт</a:t>
            </a:r>
          </a:p>
        </p:txBody>
      </p:sp>
      <p:sp>
        <p:nvSpPr>
          <p:cNvPr id="41" name="矩形 40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>
            <a:off x="6819307" y="4211052"/>
            <a:ext cx="2289197" cy="99257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Невисока швидкість моніторингу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Відсутність єдиної бази для зібраних даних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altLang="zh-CN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Відсутня система сповіщення про такі об'єкти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任意多边形 41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 flipV="1">
            <a:off x="5321852" y="4083918"/>
            <a:ext cx="324055" cy="53270"/>
          </a:xfrm>
          <a:custGeom>
            <a:avLst/>
            <a:gdLst>
              <a:gd name="connsiteX0" fmla="*/ 0 w 1363579"/>
              <a:gd name="connsiteY0" fmla="*/ 0 h 0"/>
              <a:gd name="connsiteX1" fmla="*/ 1363579 w 136357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3579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43" name="任意多边形 42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 flipV="1">
            <a:off x="7371904" y="4083918"/>
            <a:ext cx="324055" cy="53270"/>
          </a:xfrm>
          <a:custGeom>
            <a:avLst/>
            <a:gdLst>
              <a:gd name="connsiteX0" fmla="*/ 0 w 1363579"/>
              <a:gd name="connsiteY0" fmla="*/ 0 h 0"/>
              <a:gd name="connsiteX1" fmla="*/ 1363579 w 136357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3579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44" name="任意多边形 43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 flipV="1">
            <a:off x="4329697" y="2109114"/>
            <a:ext cx="324055" cy="53270"/>
          </a:xfrm>
          <a:custGeom>
            <a:avLst/>
            <a:gdLst>
              <a:gd name="connsiteX0" fmla="*/ 0 w 1363579"/>
              <a:gd name="connsiteY0" fmla="*/ 0 h 0"/>
              <a:gd name="connsiteX1" fmla="*/ 1363579 w 136357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3579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38100">
            <a:solidFill>
              <a:srgbClr val="FFC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Tahoma" panose="020B0604030504040204" pitchFamily="34" charset="0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45" name="矩形 44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>
            <a:off x="2327474" y="1741198"/>
            <a:ext cx="4652556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uk-UA" altLang="zh-CN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Які питання потребують вирішення? </a:t>
            </a:r>
            <a:endParaRPr lang="en-US" altLang="zh-CN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Rectangle 26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>
            <a:spLocks/>
          </p:cNvSpPr>
          <p:nvPr/>
        </p:nvSpPr>
        <p:spPr bwMode="auto">
          <a:xfrm>
            <a:off x="1165066" y="2238592"/>
            <a:ext cx="6977372" cy="75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>
              <a:spcBef>
                <a:spcPts val="1275"/>
              </a:spcBef>
            </a:pP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Мереж</a:t>
            </a:r>
            <a:r>
              <a:rPr lang="uk-UA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і – одна з найбільших </a:t>
            </a:r>
            <a:r>
              <a:rPr lang="uk-UA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інфраструктур</a:t>
            </a:r>
            <a:r>
              <a:rPr lang="uk-UA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в Україні: тільки в ДТЕК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–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більше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186 000 км мереж.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Моніторинг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мереж проводиться на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регулярній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основі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,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однак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обслуговувати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таку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інфраструктуру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складно.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Потрібні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динамічніші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рішення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для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своєчасного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виявлення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лелечих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гнізд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на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лініях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електропередач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та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вживання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заходів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для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вирішення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наступних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</a:t>
            </a:r>
            <a:r>
              <a:rPr lang="ru-RU" altLang="zh-CN" sz="1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питань</a:t>
            </a:r>
            <a:r>
              <a:rPr lang="ru-RU" altLang="zh-CN" sz="1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:</a:t>
            </a:r>
            <a:endParaRPr lang="en-US" altLang="zh-CN" sz="1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ato Regular" pitchFamily="2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 hidden="1"/>
          <p:cNvSpPr txBox="1"/>
          <p:nvPr/>
        </p:nvSpPr>
        <p:spPr>
          <a:xfrm>
            <a:off x="-266700" y="1352550"/>
            <a:ext cx="284180" cy="762000"/>
          </a:xfrm>
          <a:prstGeom prst="rect">
            <a:avLst/>
          </a:prstGeom>
          <a:noFill/>
        </p:spPr>
        <p:txBody>
          <a:bodyPr vert="wordArtVert" lIns="68580" tIns="34290" rIns="68580" bIns="34290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</a:t>
            </a:r>
            <a:endParaRPr lang="zh-CN" altLang="en-US" sz="1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ПРОБЛЕМАТИКА</a:t>
            </a:r>
            <a:endParaRPr lang="uk-U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9" name="组合 28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GrpSpPr/>
          <p:nvPr/>
        </p:nvGrpSpPr>
        <p:grpSpPr>
          <a:xfrm>
            <a:off x="3276913" y="3277299"/>
            <a:ext cx="348309" cy="264647"/>
            <a:chOff x="4268086" y="4221191"/>
            <a:chExt cx="509646" cy="387231"/>
          </a:xfrm>
          <a:solidFill>
            <a:srgbClr val="424242"/>
          </a:solidFill>
          <a:effectLst/>
        </p:grpSpPr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24242"/>
                </a:solidFill>
                <a:latin typeface="Tahoma" panose="020B0604030504040204" pitchFamily="34" charset="0"/>
                <a:ea typeface="Malgun Gothic" panose="020B0503020000020004" pitchFamily="34" charset="-127"/>
                <a:cs typeface="Tahoma" panose="020B0604030504040204" pitchFamily="34" charset="0"/>
              </a:endParaRPr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424242"/>
                </a:solidFill>
                <a:latin typeface="Tahoma" panose="020B0604030504040204" pitchFamily="34" charset="0"/>
                <a:ea typeface="Malgun Gothic" panose="020B0503020000020004" pitchFamily="34" charset="-127"/>
                <a:cs typeface="Tahoma" panose="020B0604030504040204" pitchFamily="34" charset="0"/>
              </a:endParaRPr>
            </a:p>
          </p:txBody>
        </p:sp>
      </p:grpSp>
      <p:pic>
        <p:nvPicPr>
          <p:cNvPr id="1026" name="Picture 2" descr="Ecological Management Svg Png Icon Free Download (#334751) -  OnlineWebFonts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24" y="3229292"/>
            <a:ext cx="328890" cy="32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9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>
            <a:off x="-2" y="1094857"/>
            <a:ext cx="9144002" cy="3571504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Tahoma" panose="020B0604030504040204" pitchFamily="34" charset="0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15" name="任意多边形 14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 flipV="1">
            <a:off x="604858" y="1765871"/>
            <a:ext cx="324055" cy="53270"/>
          </a:xfrm>
          <a:custGeom>
            <a:avLst/>
            <a:gdLst>
              <a:gd name="connsiteX0" fmla="*/ 0 w 1363579"/>
              <a:gd name="connsiteY0" fmla="*/ 0 h 0"/>
              <a:gd name="connsiteX1" fmla="*/ 1363579 w 136357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3579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3810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24242"/>
              </a:solidFill>
              <a:latin typeface="Tahoma" panose="020B0604030504040204" pitchFamily="34" charset="0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20" name="矩形 19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>
            <a:off x="467544" y="1419622"/>
            <a:ext cx="2555828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ru-RU" altLang="zh-CN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Яке р</a:t>
            </a:r>
            <a:r>
              <a:rPr lang="uk-UA" altLang="zh-CN" dirty="0" err="1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ішення</a:t>
            </a:r>
            <a:r>
              <a:rPr lang="uk-UA" altLang="zh-CN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потрібне?</a:t>
            </a:r>
            <a:endParaRPr lang="en-US" altLang="zh-CN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6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>
            <a:spLocks/>
          </p:cNvSpPr>
          <p:nvPr/>
        </p:nvSpPr>
        <p:spPr bwMode="auto">
          <a:xfrm>
            <a:off x="467544" y="1991629"/>
            <a:ext cx="2743006" cy="75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just" eaLnBrk="1" hangingPunct="1">
              <a:spcBef>
                <a:spcPts val="1275"/>
              </a:spcBef>
            </a:pPr>
            <a:r>
              <a:rPr lang="uk-UA" altLang="zh-CN" sz="1000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Єдина база для всіх об</a:t>
            </a:r>
            <a:r>
              <a:rPr lang="en-US" altLang="zh-CN" sz="1000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’</a:t>
            </a:r>
            <a:r>
              <a:rPr lang="uk-UA" altLang="zh-CN" sz="1000" dirty="0" err="1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єктів</a:t>
            </a:r>
            <a:r>
              <a:rPr lang="uk-UA" altLang="zh-CN" sz="1000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(пташині гнізда на лініях </a:t>
            </a:r>
            <a:r>
              <a:rPr lang="uk-UA" altLang="zh-CN" sz="1000" dirty="0" err="1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електропередач</a:t>
            </a:r>
            <a:r>
              <a:rPr lang="uk-UA" altLang="zh-CN" sz="1000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):</a:t>
            </a:r>
          </a:p>
          <a:p>
            <a:pPr marL="171450" indent="-171450" algn="just" eaLnBrk="1" hangingPunct="1">
              <a:spcBef>
                <a:spcPts val="1275"/>
              </a:spcBef>
              <a:buFont typeface="Arial" panose="020B0604020202020204" pitchFamily="34" charset="0"/>
              <a:buChar char="•"/>
            </a:pPr>
            <a:r>
              <a:rPr lang="uk-UA" altLang="zh-CN" sz="1000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Градація об'єктів на перевірені, такі, що потребують перевірки, такі, де вже встановлені платформи чи вжито інших заходів в рамках програми орнітологічної безпеки ДТЕК</a:t>
            </a:r>
          </a:p>
          <a:p>
            <a:pPr marL="171450" indent="-171450" algn="just" eaLnBrk="1" hangingPunct="1">
              <a:spcBef>
                <a:spcPts val="1275"/>
              </a:spcBef>
              <a:buFont typeface="Arial" panose="020B0604020202020204" pitchFamily="34" charset="0"/>
              <a:buChar char="•"/>
            </a:pPr>
            <a:r>
              <a:rPr lang="uk-UA" altLang="zh-CN" sz="1000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Інтеграція з онлайн-картами, присвоєння географічних міток для об'єктів</a:t>
            </a:r>
          </a:p>
          <a:p>
            <a:pPr marL="171450" indent="-171450" algn="just" eaLnBrk="1" hangingPunct="1">
              <a:spcBef>
                <a:spcPts val="1275"/>
              </a:spcBef>
              <a:buFont typeface="Arial" panose="020B0604020202020204" pitchFamily="34" charset="0"/>
              <a:buChar char="•"/>
            </a:pPr>
            <a:r>
              <a:rPr lang="uk-UA" altLang="zh-CN" sz="1000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Можливість надсилання інформації від населення на місцях та локальних туристів</a:t>
            </a:r>
            <a:endParaRPr lang="en-US" altLang="zh-CN" sz="1000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ato Regular" pitchFamily="2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 hidden="1"/>
          <p:cNvSpPr txBox="1"/>
          <p:nvPr/>
        </p:nvSpPr>
        <p:spPr>
          <a:xfrm>
            <a:off x="-266700" y="1352550"/>
            <a:ext cx="284180" cy="762000"/>
          </a:xfrm>
          <a:prstGeom prst="rect">
            <a:avLst/>
          </a:prstGeom>
          <a:noFill/>
        </p:spPr>
        <p:txBody>
          <a:bodyPr vert="wordArtVert" lIns="68580" tIns="34290" rIns="68580" bIns="34290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</a:t>
            </a:r>
            <a:endParaRPr lang="zh-CN" altLang="en-US" sz="1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3608" y="-21844"/>
            <a:ext cx="7056784" cy="85725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uk-UA" dirty="0" smtClean="0"/>
              <a:t>ЗАВДАННЯ</a:t>
            </a:r>
            <a:endParaRPr lang="uk-U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4" name="Picture 6" descr="Ukrainian Eco Map Locates 30,000 Garbage Dumps - Newsc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90" y="1584465"/>
            <a:ext cx="48116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creen Laptop Png - Free image on Pixab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80" y="1419622"/>
            <a:ext cx="5493308" cy="308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0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>
            <a:off x="-2" y="1094857"/>
            <a:ext cx="9144002" cy="3571504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Tahoma" panose="020B0604030504040204" pitchFamily="34" charset="0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15" name="任意多边形 14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 flipV="1">
            <a:off x="575537" y="2125918"/>
            <a:ext cx="324055" cy="53270"/>
          </a:xfrm>
          <a:custGeom>
            <a:avLst/>
            <a:gdLst>
              <a:gd name="connsiteX0" fmla="*/ 0 w 1363579"/>
              <a:gd name="connsiteY0" fmla="*/ 0 h 0"/>
              <a:gd name="connsiteX1" fmla="*/ 1363579 w 136357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3579">
                <a:moveTo>
                  <a:pt x="0" y="0"/>
                </a:moveTo>
                <a:lnTo>
                  <a:pt x="1363579" y="0"/>
                </a:lnTo>
              </a:path>
            </a:pathLst>
          </a:custGeom>
          <a:noFill/>
          <a:ln w="3810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rgbClr val="424242"/>
              </a:solidFill>
              <a:latin typeface="Tahoma" panose="020B0604030504040204" pitchFamily="34" charset="0"/>
              <a:ea typeface="Malgun Gothic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20" name="矩形 19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/>
          <p:nvPr/>
        </p:nvSpPr>
        <p:spPr>
          <a:xfrm>
            <a:off x="506563" y="1707654"/>
            <a:ext cx="2780248" cy="3462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uk-UA" altLang="zh-CN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Концепція та платформа</a:t>
            </a:r>
            <a:endParaRPr lang="en-US" altLang="zh-CN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6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/>
          <p:cNvSpPr>
            <a:spLocks/>
          </p:cNvSpPr>
          <p:nvPr/>
        </p:nvSpPr>
        <p:spPr bwMode="auto">
          <a:xfrm>
            <a:off x="604858" y="2338664"/>
            <a:ext cx="2502837" cy="75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marL="171450" indent="-171450" algn="just" eaLnBrk="1" hangingPunct="1">
              <a:spcBef>
                <a:spcPts val="1275"/>
              </a:spcBef>
              <a:buFont typeface="Arial" panose="020B0604020202020204" pitchFamily="34" charset="0"/>
              <a:buChar char="•"/>
            </a:pPr>
            <a:r>
              <a:rPr lang="uk-UA" altLang="zh-CN" sz="1000" dirty="0" err="1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Фінально</a:t>
            </a:r>
            <a:r>
              <a:rPr lang="uk-UA" altLang="zh-CN" sz="1000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ми очікуємо детально описаний концепт рішення та </a:t>
            </a:r>
            <a:r>
              <a:rPr lang="uk-UA" altLang="zh-CN" sz="1000" dirty="0" err="1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роудмеп</a:t>
            </a:r>
            <a:r>
              <a:rPr lang="uk-UA" altLang="zh-CN" sz="1000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 для користувача, що надсилає дані про об'єкт до системи. </a:t>
            </a:r>
          </a:p>
          <a:p>
            <a:pPr marL="171450" indent="-171450" algn="just" eaLnBrk="1" hangingPunct="1">
              <a:spcBef>
                <a:spcPts val="1275"/>
              </a:spcBef>
              <a:buFont typeface="Arial" panose="020B0604020202020204" pitchFamily="34" charset="0"/>
              <a:buChar char="•"/>
            </a:pPr>
            <a:r>
              <a:rPr lang="uk-UA" altLang="zh-CN" sz="1000" dirty="0" smtClean="0">
                <a:solidFill>
                  <a:srgbClr val="4242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Lato Regular" pitchFamily="2" charset="0"/>
              </a:rPr>
              <a:t>Прототип платформи для моніторингу та зібрання даних про пташині гнізда на лінії електропередачі.</a:t>
            </a:r>
            <a:endParaRPr lang="en-US" altLang="zh-CN" sz="1000" dirty="0">
              <a:solidFill>
                <a:srgbClr val="4242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Lato Regular" pitchFamily="2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 hidden="1"/>
          <p:cNvSpPr txBox="1"/>
          <p:nvPr/>
        </p:nvSpPr>
        <p:spPr>
          <a:xfrm>
            <a:off x="-266700" y="1352550"/>
            <a:ext cx="284180" cy="762000"/>
          </a:xfrm>
          <a:prstGeom prst="rect">
            <a:avLst/>
          </a:prstGeom>
          <a:noFill/>
        </p:spPr>
        <p:txBody>
          <a:bodyPr vert="wordArtVert" lIns="68580" tIns="34290" rIns="68580" bIns="34290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</a:t>
            </a:r>
            <a:endParaRPr lang="zh-CN" altLang="en-US" sz="1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ЩО МИ ЧЕКА</a:t>
            </a:r>
            <a:r>
              <a:rPr lang="uk-UA" dirty="0" smtClean="0"/>
              <a:t>ЄМО ВІД УЧАСНИКІВ?</a:t>
            </a:r>
            <a:endParaRPr lang="uk-U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Волиньобленерго» витратить 85 мільйонів на приєднання до мереж у семи  районах Волині - Волинь Onl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" r="12961"/>
          <a:stretch/>
        </p:blipFill>
        <p:spPr bwMode="auto">
          <a:xfrm>
            <a:off x="3995935" y="1095376"/>
            <a:ext cx="4464497" cy="357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23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" hidden="1"/>
          <p:cNvSpPr txBox="1"/>
          <p:nvPr/>
        </p:nvSpPr>
        <p:spPr>
          <a:xfrm>
            <a:off x="-266700" y="1352550"/>
            <a:ext cx="284180" cy="762000"/>
          </a:xfrm>
          <a:prstGeom prst="rect">
            <a:avLst/>
          </a:prstGeom>
          <a:noFill/>
        </p:spPr>
        <p:txBody>
          <a:bodyPr vert="wordArtVert" lIns="68580" tIns="34290" rIns="68580" bIns="34290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5D1D50A563851278EF7DF2FE4F40C92192B9ED5EA768956BE2246E0BF6035636F6F75B60B8AEC972E421E52A8B17D29F968E748A6E930DC4D89BFEF1CE64F86B</a:t>
            </a:r>
            <a:endParaRPr lang="zh-CN" altLang="en-US" sz="1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067694"/>
            <a:ext cx="4752528" cy="857250"/>
          </a:xfrm>
        </p:spPr>
        <p:txBody>
          <a:bodyPr/>
          <a:lstStyle/>
          <a:p>
            <a:r>
              <a:rPr lang="uk-UA" dirty="0" smtClean="0"/>
              <a:t>Дякуємо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861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Другая 4">
      <a:dk1>
        <a:srgbClr val="3E3E3E"/>
      </a:dk1>
      <a:lt1>
        <a:srgbClr val="FFFFFF"/>
      </a:lt1>
      <a:dk2>
        <a:srgbClr val="8B8D8E"/>
      </a:dk2>
      <a:lt2>
        <a:srgbClr val="3E3E3E"/>
      </a:lt2>
      <a:accent1>
        <a:srgbClr val="FED100"/>
      </a:accent1>
      <a:accent2>
        <a:srgbClr val="F0AB00"/>
      </a:accent2>
      <a:accent3>
        <a:srgbClr val="FF7900"/>
      </a:accent3>
      <a:accent4>
        <a:srgbClr val="7AB800"/>
      </a:accent4>
      <a:accent5>
        <a:srgbClr val="00C6D7"/>
      </a:accent5>
      <a:accent6>
        <a:srgbClr val="BFBFBF"/>
      </a:accent6>
      <a:hlink>
        <a:srgbClr val="F2F2F2"/>
      </a:hlink>
      <a:folHlink>
        <a:srgbClr val="5F5F5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3535</TotalTime>
  <Words>345</Words>
  <Application>Microsoft Office PowerPoint</Application>
  <PresentationFormat>Экран (16:9)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Malgun Gothic</vt:lpstr>
      <vt:lpstr>宋体</vt:lpstr>
      <vt:lpstr>Arial</vt:lpstr>
      <vt:lpstr>Calibri</vt:lpstr>
      <vt:lpstr>Lato Regular</vt:lpstr>
      <vt:lpstr>Tahoma</vt:lpstr>
      <vt:lpstr>Wingdings</vt:lpstr>
      <vt:lpstr>Theme1</vt:lpstr>
      <vt:lpstr>Рішення для моніторингу та зібрання даних щодо пташиних гнізд на лінії електропередачі</vt:lpstr>
      <vt:lpstr>ПРОГРАМА ОРНІТОЛОГІЧНОЇ БЕЗПЕКИ ДТЕК</vt:lpstr>
      <vt:lpstr>ПРОБЛЕМАТИКА</vt:lpstr>
      <vt:lpstr> ЗАВДАННЯ</vt:lpstr>
      <vt:lpstr> ЩО МИ ЧЕКАЄМО ВІД УЧАСНИКІВ?</vt:lpstr>
      <vt:lpstr>Дякуємо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</dc:creator>
  <cp:lastModifiedBy>Arseniuk-Shokotko Liudmyla</cp:lastModifiedBy>
  <cp:revision>64</cp:revision>
  <dcterms:created xsi:type="dcterms:W3CDTF">2019-04-16T19:13:41Z</dcterms:created>
  <dcterms:modified xsi:type="dcterms:W3CDTF">2020-09-10T07:37:51Z</dcterms:modified>
</cp:coreProperties>
</file>