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3" r:id="rId1"/>
  </p:sldMasterIdLst>
  <p:sldIdLst>
    <p:sldId id="256" r:id="rId2"/>
    <p:sldId id="257" r:id="rId3"/>
    <p:sldId id="258" r:id="rId4"/>
    <p:sldId id="260" r:id="rId5"/>
    <p:sldId id="261" r:id="rId6"/>
    <p:sldId id="263" r:id="rId7"/>
    <p:sldId id="264" r:id="rId8"/>
    <p:sldId id="265" r:id="rId9"/>
    <p:sldId id="268"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7AFFB9B-9FB8-469E-96F9-4D32314110B6}" type="datetimeFigureOut">
              <a:rPr lang="en-US" smtClean="0"/>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3166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C35BB1C6-BF8F-4481-8AB2-603A1C8A906A}" type="datetimeFigureOut">
              <a:rPr lang="en-US" smtClean="0"/>
              <a:t>7/27/2019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7572690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4B9363-8B87-41B7-9F8E-64519CBB8F34}" type="datetimeFigureOut">
              <a:rPr lang="en-US" smtClean="0"/>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6470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EF5746-5284-4951-9F37-7AE924EDBCB7}" type="datetimeFigureOut">
              <a:rPr lang="en-US" smtClean="0"/>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57996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398B29-7265-4A65-A2A4-6703C057B7C1}" type="datetimeFigureOut">
              <a:rPr lang="en-US" smtClean="0"/>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88620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5BB1C6-BF8F-4481-8AB2-603A1C8A906A}" type="datetimeFigureOut">
              <a:rPr lang="en-US" smtClean="0"/>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4351071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5BB1C6-BF8F-4481-8AB2-603A1C8A906A}" type="datetimeFigureOut">
              <a:rPr lang="en-US" smtClean="0"/>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9578286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smtClean="0"/>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5072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smtClean="0"/>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53475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smtClean="0"/>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9828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7F47CF-67C9-420C-80A5-E2069FF0C2DF}" type="datetimeFigureOut">
              <a:rPr lang="en-US" smtClean="0"/>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70246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smtClean="0"/>
              <a:t>7/27/2019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9540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smtClean="0"/>
              <a:t>7/27/2019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5940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smtClean="0"/>
              <a:t>7/27/2019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4564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smtClean="0"/>
              <a:t>7/27/2019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07944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0C3BFE2-83B7-4B0A-B9D3-AB28331082B3}" type="datetimeFigureOut">
              <a:rPr lang="en-US" smtClean="0"/>
              <a:t>7/27/2019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8980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2EF78E3-FDA3-4D28-AAA2-0B81F349A39D}" type="datetimeFigureOut">
              <a:rPr lang="en-US" smtClean="0"/>
              <a:t>7/27/2019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8248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35BB1C6-BF8F-4481-8AB2-603A1C8A906A}" type="datetimeFigureOut">
              <a:rPr lang="en-US" smtClean="0"/>
              <a:t>7/27/2019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79257400"/>
      </p:ext>
    </p:extLst>
  </p:cSld>
  <p:clrMap bg1="dk1" tx1="lt1" bg2="dk2" tx2="lt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statisticshowto.datasciencecentral.com/trend-analysis/"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www.statisticshowto.datasciencecentral.com/arithmetic-mean/"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STOCK MARKET OF YES BANK"/>
          <p:cNvPicPr>
            <a:picLocks noChangeAspect="1" noChangeArrowheads="1"/>
          </p:cNvPicPr>
          <p:nvPr/>
        </p:nvPicPr>
        <p:blipFill>
          <a:blip r:embed="rId2">
            <a:extLst>
              <a:ext uri="{BEBA8EAE-BF5A-486C-A8C5-ECC9F3942E4B}">
                <a14:imgProps xmlns:a14="http://schemas.microsoft.com/office/drawing/2010/main">
                  <a14:imgLayer r:embed="rId3">
                    <a14:imgEffect>
                      <a14:artisticMarker trans="52000"/>
                    </a14:imgEffect>
                  </a14:imgLayer>
                </a14:imgProps>
              </a:ext>
              <a:ext uri="{28A0092B-C50C-407E-A947-70E740481C1C}">
                <a14:useLocalDpi xmlns:a14="http://schemas.microsoft.com/office/drawing/2010/main" val="0"/>
              </a:ext>
            </a:extLst>
          </a:blip>
          <a:srcRect/>
          <a:stretch>
            <a:fillRect/>
          </a:stretch>
        </p:blipFill>
        <p:spPr bwMode="auto">
          <a:xfrm>
            <a:off x="-43947" y="0"/>
            <a:ext cx="12235947" cy="6122125"/>
          </a:xfrm>
          <a:prstGeom prst="rect">
            <a:avLst/>
          </a:prstGeom>
          <a:noFill/>
          <a:effectLst>
            <a:glow rad="127000">
              <a:schemeClr val="accent1"/>
            </a:glow>
            <a:outerShdw blurRad="520700" dist="50800" algn="ctr" rotWithShape="0">
              <a:schemeClr val="tx1">
                <a:alpha val="0"/>
              </a:schemeClr>
            </a:outerShdw>
            <a:reflection stA="84000" endPos="65000" dist="63500" dir="5400000" sy="-100000" algn="bl" rotWithShape="0"/>
          </a:effectLst>
        </p:spPr>
      </p:pic>
      <p:sp>
        <p:nvSpPr>
          <p:cNvPr id="2" name="Title 1"/>
          <p:cNvSpPr>
            <a:spLocks noGrp="1"/>
          </p:cNvSpPr>
          <p:nvPr>
            <p:ph type="ctrTitle"/>
          </p:nvPr>
        </p:nvSpPr>
        <p:spPr>
          <a:xfrm rot="20970128">
            <a:off x="746500" y="2085670"/>
            <a:ext cx="10964623" cy="2262781"/>
          </a:xfrm>
          <a:effectLst>
            <a:glow rad="127000">
              <a:schemeClr val="accent1">
                <a:alpha val="6000"/>
              </a:schemeClr>
            </a:glow>
          </a:effectLst>
        </p:spPr>
        <p:txBody>
          <a:bodyPr>
            <a:normAutofit fontScale="90000"/>
          </a:bodyPr>
          <a:lstStyle/>
          <a:p>
            <a:r>
              <a:rPr lang="en-US" sz="6600" b="1" dirty="0" smtClean="0">
                <a:solidFill>
                  <a:srgbClr val="00B050"/>
                </a:solidFill>
                <a:latin typeface="Arial Black" panose="020B0A04020102020204" pitchFamily="34" charset="0"/>
              </a:rPr>
              <a:t>Stock </a:t>
            </a:r>
            <a:r>
              <a:rPr lang="en-US" sz="6600" b="1" dirty="0" smtClean="0">
                <a:solidFill>
                  <a:srgbClr val="00B050"/>
                </a:solidFill>
                <a:latin typeface="Arial Black" panose="020B0A04020102020204" pitchFamily="34" charset="0"/>
              </a:rPr>
              <a:t>Prediction </a:t>
            </a:r>
            <a:r>
              <a:rPr lang="en-US" sz="6600" b="1" dirty="0" smtClean="0">
                <a:solidFill>
                  <a:srgbClr val="00B050"/>
                </a:solidFill>
                <a:latin typeface="Arial Black" panose="020B0A04020102020204" pitchFamily="34" charset="0"/>
              </a:rPr>
              <a:t>of </a:t>
            </a:r>
            <a:r>
              <a:rPr lang="en-US" sz="13800" b="1" dirty="0" smtClean="0">
                <a:solidFill>
                  <a:schemeClr val="accent6"/>
                </a:solidFill>
                <a:latin typeface="Arial Black" panose="020B0A04020102020204" pitchFamily="34" charset="0"/>
              </a:rPr>
              <a:t>Yes Bank</a:t>
            </a:r>
            <a:endParaRPr lang="en-US" sz="6600" b="1" dirty="0">
              <a:solidFill>
                <a:schemeClr val="accent6"/>
              </a:solidFill>
              <a:latin typeface="Arial Black" panose="020B0A04020102020204" pitchFamily="34" charset="0"/>
            </a:endParaRPr>
          </a:p>
        </p:txBody>
      </p:sp>
      <p:sp>
        <p:nvSpPr>
          <p:cNvPr id="3" name="Subtitle 2"/>
          <p:cNvSpPr>
            <a:spLocks noGrp="1"/>
          </p:cNvSpPr>
          <p:nvPr>
            <p:ph type="subTitle" idx="1"/>
          </p:nvPr>
        </p:nvSpPr>
        <p:spPr>
          <a:xfrm>
            <a:off x="1507067" y="6122125"/>
            <a:ext cx="7766936" cy="478971"/>
          </a:xfrm>
        </p:spPr>
        <p:txBody>
          <a:bodyPr/>
          <a:lstStyle/>
          <a:p>
            <a:r>
              <a:rPr lang="en-US" b="1" dirty="0" smtClean="0">
                <a:solidFill>
                  <a:srgbClr val="002060"/>
                </a:solidFill>
                <a:latin typeface="Arial Black" panose="020B0A04020102020204" pitchFamily="34" charset="0"/>
              </a:rPr>
              <a:t>Submitted by :- Sudhanshu Kumar Singh</a:t>
            </a:r>
            <a:endParaRPr lang="en-US" b="1" dirty="0">
              <a:solidFill>
                <a:srgbClr val="002060"/>
              </a:solidFill>
              <a:latin typeface="Arial Black" panose="020B0A04020102020204" pitchFamily="34" charset="0"/>
            </a:endParaRPr>
          </a:p>
        </p:txBody>
      </p:sp>
    </p:spTree>
    <p:extLst>
      <p:ext uri="{BB962C8B-B14F-4D97-AF65-F5344CB8AC3E}">
        <p14:creationId xmlns:p14="http://schemas.microsoft.com/office/powerpoint/2010/main" val="2129548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8000" b="1" dirty="0" smtClean="0"/>
              <a:t>Thank you</a:t>
            </a:r>
            <a:endParaRPr lang="en-US" sz="8000" b="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212179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972" y="41803"/>
            <a:ext cx="8534400" cy="1507067"/>
          </a:xfrm>
        </p:spPr>
        <p:txBody>
          <a:bodyPr>
            <a:normAutofit/>
          </a:bodyPr>
          <a:lstStyle/>
          <a:p>
            <a:r>
              <a:rPr lang="en-US" sz="4400" b="1" dirty="0" smtClean="0"/>
              <a:t>Introduction</a:t>
            </a:r>
            <a:endParaRPr lang="en-US" sz="4400" b="1" dirty="0"/>
          </a:p>
        </p:txBody>
      </p:sp>
      <p:sp>
        <p:nvSpPr>
          <p:cNvPr id="3" name="Content Placeholder 2"/>
          <p:cNvSpPr>
            <a:spLocks noGrp="1"/>
          </p:cNvSpPr>
          <p:nvPr>
            <p:ph idx="1"/>
          </p:nvPr>
        </p:nvSpPr>
        <p:spPr>
          <a:xfrm>
            <a:off x="714692" y="2697480"/>
            <a:ext cx="8534400" cy="3615267"/>
          </a:xfrm>
        </p:spPr>
        <p:txBody>
          <a:bodyPr>
            <a:normAutofit lnSpcReduction="10000"/>
          </a:bodyPr>
          <a:lstStyle/>
          <a:p>
            <a:r>
              <a:rPr lang="en-US" sz="3200" cap="none" dirty="0" smtClean="0">
                <a:solidFill>
                  <a:schemeClr val="bg2">
                    <a:lumMod val="50000"/>
                  </a:schemeClr>
                </a:solidFill>
                <a:latin typeface="Times New Roman" panose="02020603050405020304" pitchFamily="18" charset="0"/>
                <a:cs typeface="Times New Roman" panose="02020603050405020304" pitchFamily="18" charset="0"/>
              </a:rPr>
              <a:t>Stock market analysis </a:t>
            </a:r>
            <a:r>
              <a:rPr lang="en-US" sz="3200" cap="none" dirty="0" smtClean="0">
                <a:solidFill>
                  <a:schemeClr val="bg2">
                    <a:lumMod val="50000"/>
                  </a:schemeClr>
                </a:solidFill>
                <a:latin typeface="Times New Roman" panose="02020603050405020304" pitchFamily="18" charset="0"/>
                <a:cs typeface="Times New Roman" panose="02020603050405020304" pitchFamily="18" charset="0"/>
              </a:rPr>
              <a:t> </a:t>
            </a:r>
            <a:r>
              <a:rPr lang="en-US" sz="3200" cap="none" dirty="0" smtClean="0">
                <a:solidFill>
                  <a:schemeClr val="bg2">
                    <a:lumMod val="50000"/>
                  </a:schemeClr>
                </a:solidFill>
                <a:latin typeface="Times New Roman" panose="02020603050405020304" pitchFamily="18" charset="0"/>
                <a:cs typeface="Times New Roman" panose="02020603050405020304" pitchFamily="18" charset="0"/>
              </a:rPr>
              <a:t>of Yes Bank Stock with the help of python </a:t>
            </a:r>
            <a:r>
              <a:rPr lang="en-US" sz="3200" cap="none" dirty="0" smtClean="0">
                <a:solidFill>
                  <a:schemeClr val="bg2">
                    <a:lumMod val="50000"/>
                  </a:schemeClr>
                </a:solidFill>
                <a:latin typeface="Times New Roman" panose="02020603050405020304" pitchFamily="18" charset="0"/>
                <a:cs typeface="Times New Roman" panose="02020603050405020304" pitchFamily="18" charset="0"/>
              </a:rPr>
              <a:t>programming.</a:t>
            </a:r>
          </a:p>
          <a:p>
            <a:r>
              <a:rPr lang="en-US" sz="3200" dirty="0" smtClean="0">
                <a:solidFill>
                  <a:schemeClr val="bg2">
                    <a:lumMod val="50000"/>
                  </a:schemeClr>
                </a:solidFill>
                <a:latin typeface="Times New Roman" panose="02020603050405020304" pitchFamily="18" charset="0"/>
                <a:cs typeface="Times New Roman" panose="02020603050405020304" pitchFamily="18" charset="0"/>
              </a:rPr>
              <a:t>The data was analyzed with Time Series.</a:t>
            </a:r>
            <a:r>
              <a:rPr lang="en-US" sz="3200" cap="none" dirty="0" smtClean="0">
                <a:solidFill>
                  <a:schemeClr val="bg2">
                    <a:lumMod val="50000"/>
                  </a:schemeClr>
                </a:solidFill>
                <a:latin typeface="Times New Roman" panose="02020603050405020304" pitchFamily="18" charset="0"/>
                <a:cs typeface="Times New Roman" panose="02020603050405020304" pitchFamily="18" charset="0"/>
              </a:rPr>
              <a:t> </a:t>
            </a:r>
            <a:endParaRPr lang="en-US" sz="3200" cap="none" dirty="0" smtClean="0">
              <a:solidFill>
                <a:schemeClr val="bg2">
                  <a:lumMod val="50000"/>
                </a:schemeClr>
              </a:solidFill>
              <a:latin typeface="Times New Roman" panose="02020603050405020304" pitchFamily="18" charset="0"/>
              <a:cs typeface="Times New Roman" panose="02020603050405020304" pitchFamily="18" charset="0"/>
            </a:endParaRPr>
          </a:p>
          <a:p>
            <a:r>
              <a:rPr lang="en-US" sz="3200" cap="none" dirty="0" smtClean="0">
                <a:solidFill>
                  <a:schemeClr val="bg2">
                    <a:lumMod val="50000"/>
                  </a:schemeClr>
                </a:solidFill>
                <a:latin typeface="Times New Roman" panose="02020603050405020304" pitchFamily="18" charset="0"/>
                <a:cs typeface="Times New Roman" panose="02020603050405020304" pitchFamily="18" charset="0"/>
              </a:rPr>
              <a:t>Taking the data from </a:t>
            </a:r>
            <a:r>
              <a:rPr lang="en-US" sz="3200" cap="none" dirty="0" smtClean="0">
                <a:solidFill>
                  <a:schemeClr val="bg2">
                    <a:lumMod val="50000"/>
                  </a:schemeClr>
                </a:solidFill>
                <a:latin typeface="Times New Roman" panose="02020603050405020304" pitchFamily="18" charset="0"/>
                <a:cs typeface="Times New Roman" panose="02020603050405020304" pitchFamily="18" charset="0"/>
              </a:rPr>
              <a:t>Yahoo.</a:t>
            </a:r>
            <a:endParaRPr lang="en-US" sz="3200" cap="none" dirty="0" smtClean="0">
              <a:solidFill>
                <a:schemeClr val="bg2">
                  <a:lumMod val="50000"/>
                </a:schemeClr>
              </a:solidFill>
              <a:latin typeface="Times New Roman" panose="02020603050405020304" pitchFamily="18" charset="0"/>
              <a:cs typeface="Times New Roman" panose="02020603050405020304" pitchFamily="18" charset="0"/>
            </a:endParaRPr>
          </a:p>
          <a:p>
            <a:r>
              <a:rPr lang="en-US" sz="3200" cap="none" dirty="0" smtClean="0">
                <a:solidFill>
                  <a:schemeClr val="bg2">
                    <a:lumMod val="50000"/>
                  </a:schemeClr>
                </a:solidFill>
                <a:latin typeface="Times New Roman" panose="02020603050405020304" pitchFamily="18" charset="0"/>
                <a:cs typeface="Times New Roman" panose="02020603050405020304" pitchFamily="18" charset="0"/>
              </a:rPr>
              <a:t>There were </a:t>
            </a:r>
            <a:r>
              <a:rPr lang="en-US" sz="3200" dirty="0">
                <a:solidFill>
                  <a:schemeClr val="bg2">
                    <a:lumMod val="50000"/>
                  </a:schemeClr>
                </a:solidFill>
                <a:latin typeface="Times New Roman" panose="02020603050405020304" pitchFamily="18" charset="0"/>
                <a:cs typeface="Times New Roman" panose="02020603050405020304" pitchFamily="18" charset="0"/>
              </a:rPr>
              <a:t>878 rows × 6 </a:t>
            </a:r>
            <a:r>
              <a:rPr lang="en-US" sz="3200" dirty="0" smtClean="0">
                <a:solidFill>
                  <a:schemeClr val="bg2">
                    <a:lumMod val="50000"/>
                  </a:schemeClr>
                </a:solidFill>
                <a:latin typeface="Times New Roman" panose="02020603050405020304" pitchFamily="18" charset="0"/>
                <a:cs typeface="Times New Roman" panose="02020603050405020304" pitchFamily="18" charset="0"/>
              </a:rPr>
              <a:t>column in whole data.</a:t>
            </a:r>
          </a:p>
          <a:p>
            <a:r>
              <a:rPr lang="en-US" sz="3200" cap="none" dirty="0" smtClean="0">
                <a:solidFill>
                  <a:schemeClr val="bg2">
                    <a:lumMod val="50000"/>
                  </a:schemeClr>
                </a:solidFill>
                <a:latin typeface="Times New Roman" panose="02020603050405020304" pitchFamily="18" charset="0"/>
                <a:cs typeface="Times New Roman" panose="02020603050405020304" pitchFamily="18" charset="0"/>
              </a:rPr>
              <a:t>The data is from 1-Jan-2016 to 25-July-2019.</a:t>
            </a:r>
          </a:p>
          <a:p>
            <a:endParaRPr lang="en-US" sz="3200" cap="none" dirty="0" smtClean="0">
              <a:latin typeface="Times New Roman" panose="02020603050405020304" pitchFamily="18" charset="0"/>
              <a:cs typeface="Times New Roman" panose="02020603050405020304" pitchFamily="18" charset="0"/>
            </a:endParaRPr>
          </a:p>
          <a:p>
            <a:endParaRPr lang="en-US" sz="3200" cap="none" dirty="0">
              <a:latin typeface="Times New Roman" panose="02020603050405020304" pitchFamily="18" charset="0"/>
              <a:cs typeface="Times New Roman" panose="02020603050405020304" pitchFamily="18" charset="0"/>
            </a:endParaRPr>
          </a:p>
        </p:txBody>
      </p:sp>
      <p:pic>
        <p:nvPicPr>
          <p:cNvPr id="205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4975" y="0"/>
            <a:ext cx="2867025" cy="159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3207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214" y="618309"/>
            <a:ext cx="8596668" cy="1320800"/>
          </a:xfrm>
        </p:spPr>
        <p:txBody>
          <a:bodyPr>
            <a:normAutofit/>
          </a:bodyPr>
          <a:lstStyle/>
          <a:p>
            <a:r>
              <a:rPr lang="en-US" sz="4400" b="1" dirty="0" smtClean="0">
                <a:solidFill>
                  <a:schemeClr val="tx1"/>
                </a:solidFill>
              </a:rPr>
              <a:t>OBJECTIVE</a:t>
            </a:r>
            <a:endParaRPr lang="en-US" sz="4400" b="1" dirty="0">
              <a:solidFill>
                <a:schemeClr val="tx1"/>
              </a:solidFill>
            </a:endParaRPr>
          </a:p>
        </p:txBody>
      </p:sp>
      <p:sp>
        <p:nvSpPr>
          <p:cNvPr id="3" name="Content Placeholder 2"/>
          <p:cNvSpPr>
            <a:spLocks noGrp="1"/>
          </p:cNvSpPr>
          <p:nvPr>
            <p:ph idx="1"/>
          </p:nvPr>
        </p:nvSpPr>
        <p:spPr>
          <a:xfrm>
            <a:off x="645161" y="2557418"/>
            <a:ext cx="10394706" cy="3536820"/>
          </a:xfrm>
        </p:spPr>
        <p:txBody>
          <a:bodyPr>
            <a:noAutofit/>
          </a:bodyPr>
          <a:lstStyle/>
          <a:p>
            <a:pPr lvl="0"/>
            <a:r>
              <a:rPr lang="en-US" sz="2800" b="1" dirty="0">
                <a:solidFill>
                  <a:schemeClr val="bg2">
                    <a:lumMod val="50000"/>
                  </a:schemeClr>
                </a:solidFill>
              </a:rPr>
              <a:t>To find out the future predication of Yes Bank Stock market.</a:t>
            </a:r>
          </a:p>
          <a:p>
            <a:pPr lvl="0"/>
            <a:r>
              <a:rPr lang="en-US" sz="2800" b="1" dirty="0">
                <a:solidFill>
                  <a:schemeClr val="bg2">
                    <a:lumMod val="50000"/>
                  </a:schemeClr>
                </a:solidFill>
              </a:rPr>
              <a:t>To analyze the stock price of Yes </a:t>
            </a:r>
            <a:r>
              <a:rPr lang="en-US" sz="2800" b="1" dirty="0" smtClean="0">
                <a:solidFill>
                  <a:schemeClr val="bg2">
                    <a:lumMod val="50000"/>
                  </a:schemeClr>
                </a:solidFill>
              </a:rPr>
              <a:t>Bank.</a:t>
            </a:r>
            <a:endParaRPr lang="en-US" sz="2800" b="1" dirty="0">
              <a:solidFill>
                <a:schemeClr val="bg2">
                  <a:lumMod val="50000"/>
                </a:schemeClr>
              </a:solidFill>
            </a:endParaRPr>
          </a:p>
          <a:p>
            <a:pPr lvl="0"/>
            <a:r>
              <a:rPr lang="en-US" sz="2800" b="1" dirty="0" smtClean="0">
                <a:solidFill>
                  <a:schemeClr val="bg2">
                    <a:lumMod val="50000"/>
                  </a:schemeClr>
                </a:solidFill>
              </a:rPr>
              <a:t>To </a:t>
            </a:r>
            <a:r>
              <a:rPr lang="en-US" sz="2800" b="1" dirty="0">
                <a:solidFill>
                  <a:schemeClr val="bg2">
                    <a:lumMod val="50000"/>
                  </a:schemeClr>
                </a:solidFill>
              </a:rPr>
              <a:t>Summaries weekly and monthly averages and </a:t>
            </a:r>
            <a:r>
              <a:rPr lang="en-US" sz="2800" b="1" dirty="0" smtClean="0">
                <a:solidFill>
                  <a:schemeClr val="bg2">
                    <a:lumMod val="50000"/>
                  </a:schemeClr>
                </a:solidFill>
              </a:rPr>
              <a:t>plot.</a:t>
            </a:r>
            <a:endParaRPr lang="en-US" sz="2800" b="1" dirty="0">
              <a:solidFill>
                <a:schemeClr val="bg2">
                  <a:lumMod val="50000"/>
                </a:schemeClr>
              </a:solidFill>
            </a:endParaRPr>
          </a:p>
          <a:p>
            <a:pPr lvl="0"/>
            <a:r>
              <a:rPr lang="en-US" sz="2800" b="1" dirty="0">
                <a:solidFill>
                  <a:schemeClr val="bg2">
                    <a:lumMod val="50000"/>
                  </a:schemeClr>
                </a:solidFill>
              </a:rPr>
              <a:t>  Plot open and closing </a:t>
            </a:r>
            <a:r>
              <a:rPr lang="en-US" sz="2800" b="1" dirty="0" smtClean="0">
                <a:solidFill>
                  <a:schemeClr val="bg2">
                    <a:lumMod val="50000"/>
                  </a:schemeClr>
                </a:solidFill>
              </a:rPr>
              <a:t>rates.</a:t>
            </a:r>
            <a:endParaRPr lang="en-US" sz="2800" b="1" dirty="0">
              <a:solidFill>
                <a:schemeClr val="bg2">
                  <a:lumMod val="50000"/>
                </a:schemeClr>
              </a:solidFill>
            </a:endParaRPr>
          </a:p>
          <a:p>
            <a:pPr lvl="0"/>
            <a:r>
              <a:rPr lang="en-US" sz="2800" b="1" dirty="0">
                <a:solidFill>
                  <a:schemeClr val="bg2">
                    <a:lumMod val="50000"/>
                  </a:schemeClr>
                </a:solidFill>
              </a:rPr>
              <a:t> Forecast next periods rates using any forecasting methods - Moving Average, ARIMA etc.</a:t>
            </a:r>
          </a:p>
          <a:p>
            <a:pPr lvl="0"/>
            <a:r>
              <a:rPr lang="en-US" sz="2800" b="1" dirty="0">
                <a:solidFill>
                  <a:schemeClr val="bg2">
                    <a:lumMod val="50000"/>
                  </a:schemeClr>
                </a:solidFill>
              </a:rPr>
              <a:t> Additional plots to be explored - candlestick diagrams, heat map.</a:t>
            </a:r>
          </a:p>
          <a:p>
            <a:endParaRPr lang="en-US" sz="2800" b="1" dirty="0">
              <a:solidFill>
                <a:schemeClr val="bg2">
                  <a:lumMod val="50000"/>
                </a:schemeClr>
              </a:solidFill>
            </a:endParaRPr>
          </a:p>
        </p:txBody>
      </p:sp>
      <p:pic>
        <p:nvPicPr>
          <p:cNvPr id="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4975" y="0"/>
            <a:ext cx="2867025" cy="159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3688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372" y="108372"/>
            <a:ext cx="8534400" cy="1507067"/>
          </a:xfrm>
        </p:spPr>
        <p:txBody>
          <a:bodyPr>
            <a:normAutofit/>
          </a:bodyPr>
          <a:lstStyle/>
          <a:p>
            <a:r>
              <a:rPr lang="en-US" sz="4400" b="1" dirty="0" smtClean="0"/>
              <a:t>Stock price of yes bank</a:t>
            </a:r>
            <a:endParaRPr lang="en-US" sz="4400" b="1" dirty="0"/>
          </a:p>
        </p:txBody>
      </p:sp>
      <p:sp>
        <p:nvSpPr>
          <p:cNvPr id="6" name="Content Placeholder 5"/>
          <p:cNvSpPr>
            <a:spLocks noGrp="1"/>
          </p:cNvSpPr>
          <p:nvPr>
            <p:ph idx="1"/>
          </p:nvPr>
        </p:nvSpPr>
        <p:spPr>
          <a:xfrm flipH="1">
            <a:off x="-748937" y="1907178"/>
            <a:ext cx="748937" cy="45719"/>
          </a:xfrm>
        </p:spPr>
        <p:txBody>
          <a:bodyPr>
            <a:noAutofit/>
          </a:bodyPr>
          <a:lstStyle/>
          <a:p>
            <a:endParaRPr lang="en-US" sz="200" dirty="0"/>
          </a:p>
        </p:txBody>
      </p:sp>
      <p:graphicFrame>
        <p:nvGraphicFramePr>
          <p:cNvPr id="5" name="Table 4"/>
          <p:cNvGraphicFramePr>
            <a:graphicFrameLocks noGrp="1"/>
          </p:cNvGraphicFramePr>
          <p:nvPr>
            <p:extLst>
              <p:ext uri="{D42A27DB-BD31-4B8C-83A1-F6EECF244321}">
                <p14:modId xmlns:p14="http://schemas.microsoft.com/office/powerpoint/2010/main" val="3843747667"/>
              </p:ext>
            </p:extLst>
          </p:nvPr>
        </p:nvGraphicFramePr>
        <p:xfrm>
          <a:off x="1132114" y="2426545"/>
          <a:ext cx="10659292" cy="3931920"/>
        </p:xfrm>
        <a:graphic>
          <a:graphicData uri="http://schemas.openxmlformats.org/drawingml/2006/table">
            <a:tbl>
              <a:tblPr/>
              <a:tblGrid>
                <a:gridCol w="1522756">
                  <a:extLst>
                    <a:ext uri="{9D8B030D-6E8A-4147-A177-3AD203B41FA5}">
                      <a16:colId xmlns:a16="http://schemas.microsoft.com/office/drawing/2014/main" val="1697792542"/>
                    </a:ext>
                  </a:extLst>
                </a:gridCol>
                <a:gridCol w="1522756">
                  <a:extLst>
                    <a:ext uri="{9D8B030D-6E8A-4147-A177-3AD203B41FA5}">
                      <a16:colId xmlns:a16="http://schemas.microsoft.com/office/drawing/2014/main" val="911244394"/>
                    </a:ext>
                  </a:extLst>
                </a:gridCol>
                <a:gridCol w="1522756">
                  <a:extLst>
                    <a:ext uri="{9D8B030D-6E8A-4147-A177-3AD203B41FA5}">
                      <a16:colId xmlns:a16="http://schemas.microsoft.com/office/drawing/2014/main" val="1820959613"/>
                    </a:ext>
                  </a:extLst>
                </a:gridCol>
                <a:gridCol w="1522756">
                  <a:extLst>
                    <a:ext uri="{9D8B030D-6E8A-4147-A177-3AD203B41FA5}">
                      <a16:colId xmlns:a16="http://schemas.microsoft.com/office/drawing/2014/main" val="2721849638"/>
                    </a:ext>
                  </a:extLst>
                </a:gridCol>
                <a:gridCol w="1522756">
                  <a:extLst>
                    <a:ext uri="{9D8B030D-6E8A-4147-A177-3AD203B41FA5}">
                      <a16:colId xmlns:a16="http://schemas.microsoft.com/office/drawing/2014/main" val="2163670978"/>
                    </a:ext>
                  </a:extLst>
                </a:gridCol>
                <a:gridCol w="1522756">
                  <a:extLst>
                    <a:ext uri="{9D8B030D-6E8A-4147-A177-3AD203B41FA5}">
                      <a16:colId xmlns:a16="http://schemas.microsoft.com/office/drawing/2014/main" val="2382541181"/>
                    </a:ext>
                  </a:extLst>
                </a:gridCol>
                <a:gridCol w="1522756">
                  <a:extLst>
                    <a:ext uri="{9D8B030D-6E8A-4147-A177-3AD203B41FA5}">
                      <a16:colId xmlns:a16="http://schemas.microsoft.com/office/drawing/2014/main" val="1273362879"/>
                    </a:ext>
                  </a:extLst>
                </a:gridCol>
              </a:tblGrid>
              <a:tr h="275286">
                <a:tc>
                  <a:txBody>
                    <a:bodyPr/>
                    <a:lstStyle/>
                    <a:p>
                      <a:pPr algn="r" fontAlgn="ctr"/>
                      <a:endParaRPr lang="en-US" sz="1800" b="1" dirty="0">
                        <a:solidFill>
                          <a:schemeClr val="bg1"/>
                        </a:solidFill>
                        <a:effectLst/>
                      </a:endParaRPr>
                    </a:p>
                  </a:txBody>
                  <a:tcPr anchor="ctr">
                    <a:lnL>
                      <a:noFill/>
                    </a:lnL>
                    <a:lnR>
                      <a:noFill/>
                    </a:lnR>
                    <a:lnT>
                      <a:noFill/>
                    </a:lnT>
                    <a:lnB>
                      <a:noFill/>
                    </a:lnB>
                    <a:solidFill>
                      <a:srgbClr val="FFFFFF"/>
                    </a:solidFill>
                  </a:tcPr>
                </a:tc>
                <a:tc>
                  <a:txBody>
                    <a:bodyPr/>
                    <a:lstStyle/>
                    <a:p>
                      <a:pPr algn="r" fontAlgn="ctr"/>
                      <a:r>
                        <a:rPr lang="en-US" sz="1800" b="1" dirty="0">
                          <a:solidFill>
                            <a:schemeClr val="bg1"/>
                          </a:solidFill>
                          <a:effectLst/>
                        </a:rPr>
                        <a:t>High</a:t>
                      </a:r>
                    </a:p>
                  </a:txBody>
                  <a:tcPr anchor="ctr">
                    <a:lnL>
                      <a:noFill/>
                    </a:lnL>
                    <a:lnR>
                      <a:noFill/>
                    </a:lnR>
                    <a:lnT>
                      <a:noFill/>
                    </a:lnT>
                    <a:lnB>
                      <a:noFill/>
                    </a:lnB>
                    <a:solidFill>
                      <a:srgbClr val="FFFFFF"/>
                    </a:solidFill>
                  </a:tcPr>
                </a:tc>
                <a:tc>
                  <a:txBody>
                    <a:bodyPr/>
                    <a:lstStyle/>
                    <a:p>
                      <a:pPr algn="r" fontAlgn="ctr"/>
                      <a:r>
                        <a:rPr lang="en-US" sz="1800" b="1" dirty="0">
                          <a:solidFill>
                            <a:schemeClr val="bg1"/>
                          </a:solidFill>
                          <a:effectLst/>
                        </a:rPr>
                        <a:t>Low</a:t>
                      </a:r>
                    </a:p>
                  </a:txBody>
                  <a:tcPr anchor="ctr">
                    <a:lnL>
                      <a:noFill/>
                    </a:lnL>
                    <a:lnR>
                      <a:noFill/>
                    </a:lnR>
                    <a:lnT>
                      <a:noFill/>
                    </a:lnT>
                    <a:lnB>
                      <a:noFill/>
                    </a:lnB>
                    <a:solidFill>
                      <a:srgbClr val="FFFFFF"/>
                    </a:solidFill>
                  </a:tcPr>
                </a:tc>
                <a:tc>
                  <a:txBody>
                    <a:bodyPr/>
                    <a:lstStyle/>
                    <a:p>
                      <a:pPr algn="r" fontAlgn="ctr"/>
                      <a:r>
                        <a:rPr lang="en-US" sz="1800" b="1">
                          <a:solidFill>
                            <a:schemeClr val="bg1"/>
                          </a:solidFill>
                          <a:effectLst/>
                        </a:rPr>
                        <a:t>Open</a:t>
                      </a:r>
                    </a:p>
                  </a:txBody>
                  <a:tcPr anchor="ctr">
                    <a:lnL>
                      <a:noFill/>
                    </a:lnL>
                    <a:lnR>
                      <a:noFill/>
                    </a:lnR>
                    <a:lnT>
                      <a:noFill/>
                    </a:lnT>
                    <a:lnB>
                      <a:noFill/>
                    </a:lnB>
                    <a:solidFill>
                      <a:srgbClr val="FFFFFF"/>
                    </a:solidFill>
                  </a:tcPr>
                </a:tc>
                <a:tc>
                  <a:txBody>
                    <a:bodyPr/>
                    <a:lstStyle/>
                    <a:p>
                      <a:pPr algn="r" fontAlgn="ctr"/>
                      <a:r>
                        <a:rPr lang="en-US" sz="1800" b="1">
                          <a:solidFill>
                            <a:schemeClr val="bg1"/>
                          </a:solidFill>
                          <a:effectLst/>
                        </a:rPr>
                        <a:t>Close</a:t>
                      </a:r>
                    </a:p>
                  </a:txBody>
                  <a:tcPr anchor="ctr">
                    <a:lnL>
                      <a:noFill/>
                    </a:lnL>
                    <a:lnR>
                      <a:noFill/>
                    </a:lnR>
                    <a:lnT>
                      <a:noFill/>
                    </a:lnT>
                    <a:lnB>
                      <a:noFill/>
                    </a:lnB>
                    <a:solidFill>
                      <a:srgbClr val="FFFFFF"/>
                    </a:solidFill>
                  </a:tcPr>
                </a:tc>
                <a:tc>
                  <a:txBody>
                    <a:bodyPr/>
                    <a:lstStyle/>
                    <a:p>
                      <a:pPr algn="r" fontAlgn="ctr"/>
                      <a:r>
                        <a:rPr lang="en-US" sz="1800" b="1">
                          <a:solidFill>
                            <a:schemeClr val="bg1"/>
                          </a:solidFill>
                          <a:effectLst/>
                        </a:rPr>
                        <a:t>Volume</a:t>
                      </a:r>
                    </a:p>
                  </a:txBody>
                  <a:tcPr anchor="ctr">
                    <a:lnL>
                      <a:noFill/>
                    </a:lnL>
                    <a:lnR>
                      <a:noFill/>
                    </a:lnR>
                    <a:lnT>
                      <a:noFill/>
                    </a:lnT>
                    <a:lnB>
                      <a:noFill/>
                    </a:lnB>
                    <a:solidFill>
                      <a:srgbClr val="FFFFFF"/>
                    </a:solidFill>
                  </a:tcPr>
                </a:tc>
                <a:tc>
                  <a:txBody>
                    <a:bodyPr/>
                    <a:lstStyle/>
                    <a:p>
                      <a:pPr algn="r" fontAlgn="ctr"/>
                      <a:r>
                        <a:rPr lang="en-US" sz="1800" b="1" dirty="0" err="1">
                          <a:solidFill>
                            <a:schemeClr val="bg1"/>
                          </a:solidFill>
                          <a:effectLst/>
                        </a:rPr>
                        <a:t>Adj</a:t>
                      </a:r>
                      <a:r>
                        <a:rPr lang="en-US" sz="1800" b="1" dirty="0">
                          <a:solidFill>
                            <a:schemeClr val="bg1"/>
                          </a:solidFill>
                          <a:effectLst/>
                        </a:rPr>
                        <a:t> Close</a:t>
                      </a:r>
                    </a:p>
                  </a:txBody>
                  <a:tcPr anchor="ctr">
                    <a:lnL>
                      <a:noFill/>
                    </a:lnL>
                    <a:lnR>
                      <a:noFill/>
                    </a:lnR>
                    <a:lnT>
                      <a:noFill/>
                    </a:lnT>
                    <a:lnB>
                      <a:noFill/>
                    </a:lnB>
                    <a:solidFill>
                      <a:srgbClr val="FFFFFF"/>
                    </a:solidFill>
                  </a:tcPr>
                </a:tc>
                <a:extLst>
                  <a:ext uri="{0D108BD9-81ED-4DB2-BD59-A6C34878D82A}">
                    <a16:rowId xmlns:a16="http://schemas.microsoft.com/office/drawing/2014/main" val="3034111540"/>
                  </a:ext>
                </a:extLst>
              </a:tr>
              <a:tr h="275286">
                <a:tc>
                  <a:txBody>
                    <a:bodyPr/>
                    <a:lstStyle/>
                    <a:p>
                      <a:pPr algn="r" fontAlgn="ctr"/>
                      <a:r>
                        <a:rPr lang="en-US" sz="1800" b="1">
                          <a:solidFill>
                            <a:schemeClr val="bg1"/>
                          </a:solidFill>
                          <a:effectLst/>
                        </a:rPr>
                        <a:t>Date</a:t>
                      </a:r>
                    </a:p>
                  </a:txBody>
                  <a:tcPr anchor="ctr">
                    <a:lnL>
                      <a:noFill/>
                    </a:lnL>
                    <a:lnR>
                      <a:noFill/>
                    </a:lnR>
                    <a:lnT>
                      <a:noFill/>
                    </a:lnT>
                    <a:lnB>
                      <a:noFill/>
                    </a:lnB>
                    <a:solidFill>
                      <a:srgbClr val="FFFFFF"/>
                    </a:solidFill>
                  </a:tcPr>
                </a:tc>
                <a:tc>
                  <a:txBody>
                    <a:bodyPr/>
                    <a:lstStyle/>
                    <a:p>
                      <a:pPr algn="r" fontAlgn="ctr"/>
                      <a:endParaRPr lang="en-US" sz="1800" b="1" dirty="0">
                        <a:solidFill>
                          <a:schemeClr val="bg1"/>
                        </a:solidFill>
                        <a:effectLst/>
                      </a:endParaRPr>
                    </a:p>
                  </a:txBody>
                  <a:tcPr anchor="ctr">
                    <a:lnL>
                      <a:noFill/>
                    </a:lnL>
                    <a:lnR>
                      <a:noFill/>
                    </a:lnR>
                    <a:lnT>
                      <a:noFill/>
                    </a:lnT>
                    <a:lnB>
                      <a:noFill/>
                    </a:lnB>
                    <a:solidFill>
                      <a:srgbClr val="FFFFFF"/>
                    </a:solidFill>
                  </a:tcPr>
                </a:tc>
                <a:tc>
                  <a:txBody>
                    <a:bodyPr/>
                    <a:lstStyle/>
                    <a:p>
                      <a:pPr algn="r" fontAlgn="ctr"/>
                      <a:endParaRPr lang="en-US" sz="1800" b="1" dirty="0">
                        <a:solidFill>
                          <a:schemeClr val="bg1"/>
                        </a:solidFill>
                        <a:effectLst/>
                      </a:endParaRPr>
                    </a:p>
                  </a:txBody>
                  <a:tcPr anchor="ctr">
                    <a:lnL>
                      <a:noFill/>
                    </a:lnL>
                    <a:lnR>
                      <a:noFill/>
                    </a:lnR>
                    <a:lnT>
                      <a:noFill/>
                    </a:lnT>
                    <a:lnB>
                      <a:noFill/>
                    </a:lnB>
                    <a:solidFill>
                      <a:srgbClr val="FFFFFF"/>
                    </a:solidFill>
                  </a:tcPr>
                </a:tc>
                <a:tc>
                  <a:txBody>
                    <a:bodyPr/>
                    <a:lstStyle/>
                    <a:p>
                      <a:pPr algn="r" fontAlgn="ctr"/>
                      <a:endParaRPr lang="en-US" sz="1800" b="1" dirty="0">
                        <a:solidFill>
                          <a:schemeClr val="bg1"/>
                        </a:solidFill>
                        <a:effectLst/>
                      </a:endParaRPr>
                    </a:p>
                  </a:txBody>
                  <a:tcPr anchor="ctr">
                    <a:lnL>
                      <a:noFill/>
                    </a:lnL>
                    <a:lnR>
                      <a:noFill/>
                    </a:lnR>
                    <a:lnT>
                      <a:noFill/>
                    </a:lnT>
                    <a:lnB>
                      <a:noFill/>
                    </a:lnB>
                    <a:solidFill>
                      <a:srgbClr val="FFFFFF"/>
                    </a:solidFill>
                  </a:tcPr>
                </a:tc>
                <a:tc>
                  <a:txBody>
                    <a:bodyPr/>
                    <a:lstStyle/>
                    <a:p>
                      <a:pPr algn="r" fontAlgn="ctr"/>
                      <a:endParaRPr lang="en-US" sz="1800" b="1">
                        <a:solidFill>
                          <a:schemeClr val="bg1"/>
                        </a:solidFill>
                        <a:effectLst/>
                      </a:endParaRPr>
                    </a:p>
                  </a:txBody>
                  <a:tcPr anchor="ctr">
                    <a:lnL>
                      <a:noFill/>
                    </a:lnL>
                    <a:lnR>
                      <a:noFill/>
                    </a:lnR>
                    <a:lnT>
                      <a:noFill/>
                    </a:lnT>
                    <a:lnB>
                      <a:noFill/>
                    </a:lnB>
                    <a:solidFill>
                      <a:srgbClr val="FFFFFF"/>
                    </a:solidFill>
                  </a:tcPr>
                </a:tc>
                <a:tc>
                  <a:txBody>
                    <a:bodyPr/>
                    <a:lstStyle/>
                    <a:p>
                      <a:pPr algn="r" fontAlgn="ctr"/>
                      <a:endParaRPr lang="en-US" sz="1800" b="1">
                        <a:solidFill>
                          <a:schemeClr val="bg1"/>
                        </a:solidFill>
                        <a:effectLst/>
                      </a:endParaRPr>
                    </a:p>
                  </a:txBody>
                  <a:tcPr anchor="ctr">
                    <a:lnL>
                      <a:noFill/>
                    </a:lnL>
                    <a:lnR>
                      <a:noFill/>
                    </a:lnR>
                    <a:lnT>
                      <a:noFill/>
                    </a:lnT>
                    <a:lnB>
                      <a:noFill/>
                    </a:lnB>
                    <a:solidFill>
                      <a:srgbClr val="FFFFFF"/>
                    </a:solidFill>
                  </a:tcPr>
                </a:tc>
                <a:tc>
                  <a:txBody>
                    <a:bodyPr/>
                    <a:lstStyle/>
                    <a:p>
                      <a:pPr algn="r" fontAlgn="ctr"/>
                      <a:endParaRPr lang="en-US" sz="1800" b="1">
                        <a:solidFill>
                          <a:schemeClr val="bg1"/>
                        </a:solidFill>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3223694233"/>
                  </a:ext>
                </a:extLst>
              </a:tr>
              <a:tr h="481751">
                <a:tc>
                  <a:txBody>
                    <a:bodyPr/>
                    <a:lstStyle/>
                    <a:p>
                      <a:pPr algn="r" fontAlgn="ctr"/>
                      <a:r>
                        <a:rPr lang="en-US" sz="1800" b="1">
                          <a:solidFill>
                            <a:schemeClr val="bg1"/>
                          </a:solidFill>
                          <a:effectLst/>
                        </a:rPr>
                        <a:t>2019-07-18</a:t>
                      </a:r>
                    </a:p>
                  </a:txBody>
                  <a:tcPr anchor="ctr">
                    <a:lnL>
                      <a:noFill/>
                    </a:lnL>
                    <a:lnR>
                      <a:noFill/>
                    </a:lnR>
                    <a:lnT>
                      <a:noFill/>
                    </a:lnT>
                    <a:lnB>
                      <a:noFill/>
                    </a:lnB>
                    <a:solidFill>
                      <a:srgbClr val="F5F5F5"/>
                    </a:solidFill>
                  </a:tcPr>
                </a:tc>
                <a:tc>
                  <a:txBody>
                    <a:bodyPr/>
                    <a:lstStyle/>
                    <a:p>
                      <a:pPr algn="r" fontAlgn="ctr"/>
                      <a:r>
                        <a:rPr lang="en-US" sz="1800" b="1" dirty="0">
                          <a:solidFill>
                            <a:schemeClr val="bg1"/>
                          </a:solidFill>
                          <a:effectLst/>
                        </a:rPr>
                        <a:t>90.250000</a:t>
                      </a:r>
                    </a:p>
                  </a:txBody>
                  <a:tcPr anchor="ctr">
                    <a:lnL>
                      <a:noFill/>
                    </a:lnL>
                    <a:lnR>
                      <a:noFill/>
                    </a:lnR>
                    <a:lnT>
                      <a:noFill/>
                    </a:lnT>
                    <a:lnB>
                      <a:noFill/>
                    </a:lnB>
                    <a:solidFill>
                      <a:srgbClr val="F5F5F5"/>
                    </a:solidFill>
                  </a:tcPr>
                </a:tc>
                <a:tc>
                  <a:txBody>
                    <a:bodyPr/>
                    <a:lstStyle/>
                    <a:p>
                      <a:pPr algn="r" fontAlgn="ctr"/>
                      <a:r>
                        <a:rPr lang="en-US" sz="1800" b="1">
                          <a:solidFill>
                            <a:schemeClr val="bg1"/>
                          </a:solidFill>
                          <a:effectLst/>
                        </a:rPr>
                        <a:t>79.150002</a:t>
                      </a:r>
                    </a:p>
                  </a:txBody>
                  <a:tcPr anchor="ctr">
                    <a:lnL>
                      <a:noFill/>
                    </a:lnL>
                    <a:lnR>
                      <a:noFill/>
                    </a:lnR>
                    <a:lnT>
                      <a:noFill/>
                    </a:lnT>
                    <a:lnB>
                      <a:noFill/>
                    </a:lnB>
                    <a:solidFill>
                      <a:srgbClr val="F5F5F5"/>
                    </a:solidFill>
                  </a:tcPr>
                </a:tc>
                <a:tc>
                  <a:txBody>
                    <a:bodyPr/>
                    <a:lstStyle/>
                    <a:p>
                      <a:pPr algn="r" fontAlgn="ctr"/>
                      <a:r>
                        <a:rPr lang="en-US" sz="1800" b="1" dirty="0">
                          <a:solidFill>
                            <a:schemeClr val="bg1"/>
                          </a:solidFill>
                          <a:effectLst/>
                        </a:rPr>
                        <a:t>88.599998</a:t>
                      </a:r>
                    </a:p>
                  </a:txBody>
                  <a:tcPr anchor="ctr">
                    <a:lnL>
                      <a:noFill/>
                    </a:lnL>
                    <a:lnR>
                      <a:noFill/>
                    </a:lnR>
                    <a:lnT>
                      <a:noFill/>
                    </a:lnT>
                    <a:lnB>
                      <a:noFill/>
                    </a:lnB>
                    <a:solidFill>
                      <a:srgbClr val="F5F5F5"/>
                    </a:solidFill>
                  </a:tcPr>
                </a:tc>
                <a:tc>
                  <a:txBody>
                    <a:bodyPr/>
                    <a:lstStyle/>
                    <a:p>
                      <a:pPr algn="r" fontAlgn="ctr"/>
                      <a:r>
                        <a:rPr lang="en-US" sz="1800" b="1" dirty="0">
                          <a:solidFill>
                            <a:schemeClr val="bg1"/>
                          </a:solidFill>
                          <a:effectLst/>
                        </a:rPr>
                        <a:t>85.800003</a:t>
                      </a:r>
                    </a:p>
                  </a:txBody>
                  <a:tcPr anchor="ctr">
                    <a:lnL>
                      <a:noFill/>
                    </a:lnL>
                    <a:lnR>
                      <a:noFill/>
                    </a:lnR>
                    <a:lnT>
                      <a:noFill/>
                    </a:lnT>
                    <a:lnB>
                      <a:noFill/>
                    </a:lnB>
                    <a:solidFill>
                      <a:srgbClr val="F5F5F5"/>
                    </a:solidFill>
                  </a:tcPr>
                </a:tc>
                <a:tc>
                  <a:txBody>
                    <a:bodyPr/>
                    <a:lstStyle/>
                    <a:p>
                      <a:pPr algn="r" fontAlgn="ctr"/>
                      <a:r>
                        <a:rPr lang="en-US" sz="1800" b="1">
                          <a:solidFill>
                            <a:schemeClr val="bg1"/>
                          </a:solidFill>
                          <a:effectLst/>
                        </a:rPr>
                        <a:t>229258092.0</a:t>
                      </a:r>
                    </a:p>
                  </a:txBody>
                  <a:tcPr anchor="ctr">
                    <a:lnL>
                      <a:noFill/>
                    </a:lnL>
                    <a:lnR>
                      <a:noFill/>
                    </a:lnR>
                    <a:lnT>
                      <a:noFill/>
                    </a:lnT>
                    <a:lnB>
                      <a:noFill/>
                    </a:lnB>
                    <a:solidFill>
                      <a:srgbClr val="F5F5F5"/>
                    </a:solidFill>
                  </a:tcPr>
                </a:tc>
                <a:tc>
                  <a:txBody>
                    <a:bodyPr/>
                    <a:lstStyle/>
                    <a:p>
                      <a:pPr algn="r" fontAlgn="ctr"/>
                      <a:r>
                        <a:rPr lang="en-US" sz="1800" b="1">
                          <a:solidFill>
                            <a:schemeClr val="bg1"/>
                          </a:solidFill>
                          <a:effectLst/>
                        </a:rPr>
                        <a:t>85.800003</a:t>
                      </a:r>
                    </a:p>
                  </a:txBody>
                  <a:tcPr anchor="ctr">
                    <a:lnL>
                      <a:noFill/>
                    </a:lnL>
                    <a:lnR>
                      <a:noFill/>
                    </a:lnR>
                    <a:lnT>
                      <a:noFill/>
                    </a:lnT>
                    <a:lnB>
                      <a:noFill/>
                    </a:lnB>
                    <a:solidFill>
                      <a:srgbClr val="F5F5F5"/>
                    </a:solidFill>
                  </a:tcPr>
                </a:tc>
                <a:extLst>
                  <a:ext uri="{0D108BD9-81ED-4DB2-BD59-A6C34878D82A}">
                    <a16:rowId xmlns:a16="http://schemas.microsoft.com/office/drawing/2014/main" val="3424083234"/>
                  </a:ext>
                </a:extLst>
              </a:tr>
              <a:tr h="481751">
                <a:tc>
                  <a:txBody>
                    <a:bodyPr/>
                    <a:lstStyle/>
                    <a:p>
                      <a:pPr algn="r" fontAlgn="ctr"/>
                      <a:r>
                        <a:rPr lang="en-US" sz="1800" b="1">
                          <a:solidFill>
                            <a:schemeClr val="bg1"/>
                          </a:solidFill>
                          <a:effectLst/>
                        </a:rPr>
                        <a:t>2019-07-19</a:t>
                      </a:r>
                    </a:p>
                  </a:txBody>
                  <a:tcPr anchor="ctr">
                    <a:lnL>
                      <a:noFill/>
                    </a:lnL>
                    <a:lnR>
                      <a:noFill/>
                    </a:lnR>
                    <a:lnT>
                      <a:noFill/>
                    </a:lnT>
                    <a:lnB>
                      <a:noFill/>
                    </a:lnB>
                    <a:solidFill>
                      <a:srgbClr val="FFFFFF"/>
                    </a:solidFill>
                  </a:tcPr>
                </a:tc>
                <a:tc>
                  <a:txBody>
                    <a:bodyPr/>
                    <a:lstStyle/>
                    <a:p>
                      <a:pPr algn="r" fontAlgn="ctr"/>
                      <a:r>
                        <a:rPr lang="en-US" sz="1800" b="1">
                          <a:solidFill>
                            <a:schemeClr val="bg1"/>
                          </a:solidFill>
                          <a:effectLst/>
                        </a:rPr>
                        <a:t>86.900002</a:t>
                      </a:r>
                    </a:p>
                  </a:txBody>
                  <a:tcPr anchor="ctr">
                    <a:lnL>
                      <a:noFill/>
                    </a:lnL>
                    <a:lnR>
                      <a:noFill/>
                    </a:lnR>
                    <a:lnT>
                      <a:noFill/>
                    </a:lnT>
                    <a:lnB>
                      <a:noFill/>
                    </a:lnB>
                    <a:solidFill>
                      <a:srgbClr val="FFFFFF"/>
                    </a:solidFill>
                  </a:tcPr>
                </a:tc>
                <a:tc>
                  <a:txBody>
                    <a:bodyPr/>
                    <a:lstStyle/>
                    <a:p>
                      <a:pPr algn="r" fontAlgn="ctr"/>
                      <a:r>
                        <a:rPr lang="en-US" sz="1800" b="1">
                          <a:solidFill>
                            <a:schemeClr val="bg1"/>
                          </a:solidFill>
                          <a:effectLst/>
                        </a:rPr>
                        <a:t>82.599998</a:t>
                      </a:r>
                    </a:p>
                  </a:txBody>
                  <a:tcPr anchor="ctr">
                    <a:lnL>
                      <a:noFill/>
                    </a:lnL>
                    <a:lnR>
                      <a:noFill/>
                    </a:lnR>
                    <a:lnT>
                      <a:noFill/>
                    </a:lnT>
                    <a:lnB>
                      <a:noFill/>
                    </a:lnB>
                    <a:solidFill>
                      <a:srgbClr val="FFFFFF"/>
                    </a:solidFill>
                  </a:tcPr>
                </a:tc>
                <a:tc>
                  <a:txBody>
                    <a:bodyPr/>
                    <a:lstStyle/>
                    <a:p>
                      <a:pPr algn="r" fontAlgn="ctr"/>
                      <a:r>
                        <a:rPr lang="en-US" sz="1800" b="1" dirty="0">
                          <a:solidFill>
                            <a:schemeClr val="bg1"/>
                          </a:solidFill>
                          <a:effectLst/>
                        </a:rPr>
                        <a:t>86.000000</a:t>
                      </a:r>
                    </a:p>
                  </a:txBody>
                  <a:tcPr anchor="ctr">
                    <a:lnL>
                      <a:noFill/>
                    </a:lnL>
                    <a:lnR>
                      <a:noFill/>
                    </a:lnR>
                    <a:lnT>
                      <a:noFill/>
                    </a:lnT>
                    <a:lnB>
                      <a:noFill/>
                    </a:lnB>
                    <a:solidFill>
                      <a:srgbClr val="FFFFFF"/>
                    </a:solidFill>
                  </a:tcPr>
                </a:tc>
                <a:tc>
                  <a:txBody>
                    <a:bodyPr/>
                    <a:lstStyle/>
                    <a:p>
                      <a:pPr algn="r" fontAlgn="ctr"/>
                      <a:r>
                        <a:rPr lang="en-US" sz="1800" b="1" dirty="0">
                          <a:solidFill>
                            <a:schemeClr val="bg1"/>
                          </a:solidFill>
                          <a:effectLst/>
                        </a:rPr>
                        <a:t>83.250000</a:t>
                      </a:r>
                    </a:p>
                  </a:txBody>
                  <a:tcPr anchor="ctr">
                    <a:lnL>
                      <a:noFill/>
                    </a:lnL>
                    <a:lnR>
                      <a:noFill/>
                    </a:lnR>
                    <a:lnT>
                      <a:noFill/>
                    </a:lnT>
                    <a:lnB>
                      <a:noFill/>
                    </a:lnB>
                    <a:solidFill>
                      <a:srgbClr val="FFFFFF"/>
                    </a:solidFill>
                  </a:tcPr>
                </a:tc>
                <a:tc>
                  <a:txBody>
                    <a:bodyPr/>
                    <a:lstStyle/>
                    <a:p>
                      <a:pPr algn="r" fontAlgn="ctr"/>
                      <a:r>
                        <a:rPr lang="en-US" sz="1800" b="1" dirty="0">
                          <a:solidFill>
                            <a:schemeClr val="bg1"/>
                          </a:solidFill>
                          <a:effectLst/>
                        </a:rPr>
                        <a:t>145863654.0</a:t>
                      </a:r>
                    </a:p>
                  </a:txBody>
                  <a:tcPr anchor="ctr">
                    <a:lnL>
                      <a:noFill/>
                    </a:lnL>
                    <a:lnR>
                      <a:noFill/>
                    </a:lnR>
                    <a:lnT>
                      <a:noFill/>
                    </a:lnT>
                    <a:lnB>
                      <a:noFill/>
                    </a:lnB>
                    <a:solidFill>
                      <a:srgbClr val="FFFFFF"/>
                    </a:solidFill>
                  </a:tcPr>
                </a:tc>
                <a:tc>
                  <a:txBody>
                    <a:bodyPr/>
                    <a:lstStyle/>
                    <a:p>
                      <a:pPr algn="r" fontAlgn="ctr"/>
                      <a:r>
                        <a:rPr lang="en-US" sz="1800" b="1">
                          <a:solidFill>
                            <a:schemeClr val="bg1"/>
                          </a:solidFill>
                          <a:effectLst/>
                        </a:rPr>
                        <a:t>83.250000</a:t>
                      </a:r>
                    </a:p>
                  </a:txBody>
                  <a:tcPr anchor="ctr">
                    <a:lnL>
                      <a:noFill/>
                    </a:lnL>
                    <a:lnR>
                      <a:noFill/>
                    </a:lnR>
                    <a:lnT>
                      <a:noFill/>
                    </a:lnT>
                    <a:lnB>
                      <a:noFill/>
                    </a:lnB>
                    <a:solidFill>
                      <a:srgbClr val="FFFFFF"/>
                    </a:solidFill>
                  </a:tcPr>
                </a:tc>
                <a:extLst>
                  <a:ext uri="{0D108BD9-81ED-4DB2-BD59-A6C34878D82A}">
                    <a16:rowId xmlns:a16="http://schemas.microsoft.com/office/drawing/2014/main" val="2572227431"/>
                  </a:ext>
                </a:extLst>
              </a:tr>
              <a:tr h="275286">
                <a:tc>
                  <a:txBody>
                    <a:bodyPr/>
                    <a:lstStyle/>
                    <a:p>
                      <a:pPr algn="r" fontAlgn="ctr"/>
                      <a:r>
                        <a:rPr lang="en-US" sz="1800" b="1">
                          <a:solidFill>
                            <a:schemeClr val="bg1"/>
                          </a:solidFill>
                          <a:effectLst/>
                        </a:rPr>
                        <a:t>2019-07-22</a:t>
                      </a:r>
                    </a:p>
                  </a:txBody>
                  <a:tcPr anchor="ctr">
                    <a:lnL>
                      <a:noFill/>
                    </a:lnL>
                    <a:lnR>
                      <a:noFill/>
                    </a:lnR>
                    <a:lnT>
                      <a:noFill/>
                    </a:lnT>
                    <a:lnB>
                      <a:noFill/>
                    </a:lnB>
                    <a:solidFill>
                      <a:srgbClr val="F5F5F5"/>
                    </a:solidFill>
                  </a:tcPr>
                </a:tc>
                <a:tc>
                  <a:txBody>
                    <a:bodyPr/>
                    <a:lstStyle/>
                    <a:p>
                      <a:pPr algn="r" fontAlgn="ctr"/>
                      <a:r>
                        <a:rPr lang="en-US" sz="1800" b="1">
                          <a:solidFill>
                            <a:schemeClr val="bg1"/>
                          </a:solidFill>
                          <a:effectLst/>
                        </a:rPr>
                        <a:t>92.500000</a:t>
                      </a:r>
                    </a:p>
                  </a:txBody>
                  <a:tcPr anchor="ctr">
                    <a:lnL>
                      <a:noFill/>
                    </a:lnL>
                    <a:lnR>
                      <a:noFill/>
                    </a:lnR>
                    <a:lnT>
                      <a:noFill/>
                    </a:lnT>
                    <a:lnB>
                      <a:noFill/>
                    </a:lnB>
                    <a:solidFill>
                      <a:srgbClr val="F5F5F5"/>
                    </a:solidFill>
                  </a:tcPr>
                </a:tc>
                <a:tc>
                  <a:txBody>
                    <a:bodyPr/>
                    <a:lstStyle/>
                    <a:p>
                      <a:pPr algn="r" fontAlgn="ctr"/>
                      <a:r>
                        <a:rPr lang="en-US" sz="1800" b="1">
                          <a:solidFill>
                            <a:schemeClr val="bg1"/>
                          </a:solidFill>
                          <a:effectLst/>
                        </a:rPr>
                        <a:t>81.699997</a:t>
                      </a:r>
                    </a:p>
                  </a:txBody>
                  <a:tcPr anchor="ctr">
                    <a:lnL>
                      <a:noFill/>
                    </a:lnL>
                    <a:lnR>
                      <a:noFill/>
                    </a:lnR>
                    <a:lnT>
                      <a:noFill/>
                    </a:lnT>
                    <a:lnB>
                      <a:noFill/>
                    </a:lnB>
                    <a:solidFill>
                      <a:srgbClr val="F5F5F5"/>
                    </a:solidFill>
                  </a:tcPr>
                </a:tc>
                <a:tc>
                  <a:txBody>
                    <a:bodyPr/>
                    <a:lstStyle/>
                    <a:p>
                      <a:pPr algn="r" fontAlgn="ctr"/>
                      <a:r>
                        <a:rPr lang="en-US" sz="1800" b="1">
                          <a:solidFill>
                            <a:schemeClr val="bg1"/>
                          </a:solidFill>
                          <a:effectLst/>
                        </a:rPr>
                        <a:t>83.300003</a:t>
                      </a:r>
                    </a:p>
                  </a:txBody>
                  <a:tcPr anchor="ctr">
                    <a:lnL>
                      <a:noFill/>
                    </a:lnL>
                    <a:lnR>
                      <a:noFill/>
                    </a:lnR>
                    <a:lnT>
                      <a:noFill/>
                    </a:lnT>
                    <a:lnB>
                      <a:noFill/>
                    </a:lnB>
                    <a:solidFill>
                      <a:srgbClr val="F5F5F5"/>
                    </a:solidFill>
                  </a:tcPr>
                </a:tc>
                <a:tc>
                  <a:txBody>
                    <a:bodyPr/>
                    <a:lstStyle/>
                    <a:p>
                      <a:pPr algn="r" fontAlgn="ctr"/>
                      <a:r>
                        <a:rPr lang="en-US" sz="1800" b="1" dirty="0">
                          <a:solidFill>
                            <a:schemeClr val="bg1"/>
                          </a:solidFill>
                          <a:effectLst/>
                        </a:rPr>
                        <a:t>91.150002</a:t>
                      </a:r>
                    </a:p>
                  </a:txBody>
                  <a:tcPr anchor="ctr">
                    <a:lnL>
                      <a:noFill/>
                    </a:lnL>
                    <a:lnR>
                      <a:noFill/>
                    </a:lnR>
                    <a:lnT>
                      <a:noFill/>
                    </a:lnT>
                    <a:lnB>
                      <a:noFill/>
                    </a:lnB>
                    <a:solidFill>
                      <a:srgbClr val="F5F5F5"/>
                    </a:solidFill>
                  </a:tcPr>
                </a:tc>
                <a:tc>
                  <a:txBody>
                    <a:bodyPr/>
                    <a:lstStyle/>
                    <a:p>
                      <a:pPr algn="r" fontAlgn="ctr"/>
                      <a:r>
                        <a:rPr lang="en-US" sz="1800" b="1" dirty="0">
                          <a:solidFill>
                            <a:schemeClr val="bg1"/>
                          </a:solidFill>
                          <a:effectLst/>
                        </a:rPr>
                        <a:t>208758719.0</a:t>
                      </a:r>
                    </a:p>
                  </a:txBody>
                  <a:tcPr anchor="ctr">
                    <a:lnL>
                      <a:noFill/>
                    </a:lnL>
                    <a:lnR>
                      <a:noFill/>
                    </a:lnR>
                    <a:lnT>
                      <a:noFill/>
                    </a:lnT>
                    <a:lnB>
                      <a:noFill/>
                    </a:lnB>
                    <a:solidFill>
                      <a:srgbClr val="F5F5F5"/>
                    </a:solidFill>
                  </a:tcPr>
                </a:tc>
                <a:tc>
                  <a:txBody>
                    <a:bodyPr/>
                    <a:lstStyle/>
                    <a:p>
                      <a:pPr algn="r" fontAlgn="ctr"/>
                      <a:r>
                        <a:rPr lang="en-US" sz="1800" b="1">
                          <a:solidFill>
                            <a:schemeClr val="bg1"/>
                          </a:solidFill>
                          <a:effectLst/>
                        </a:rPr>
                        <a:t>91.150002</a:t>
                      </a:r>
                    </a:p>
                  </a:txBody>
                  <a:tcPr anchor="ctr">
                    <a:lnL>
                      <a:noFill/>
                    </a:lnL>
                    <a:lnR>
                      <a:noFill/>
                    </a:lnR>
                    <a:lnT>
                      <a:noFill/>
                    </a:lnT>
                    <a:lnB>
                      <a:noFill/>
                    </a:lnB>
                    <a:solidFill>
                      <a:srgbClr val="F5F5F5"/>
                    </a:solidFill>
                  </a:tcPr>
                </a:tc>
                <a:extLst>
                  <a:ext uri="{0D108BD9-81ED-4DB2-BD59-A6C34878D82A}">
                    <a16:rowId xmlns:a16="http://schemas.microsoft.com/office/drawing/2014/main" val="3764073487"/>
                  </a:ext>
                </a:extLst>
              </a:tr>
              <a:tr h="481751">
                <a:tc>
                  <a:txBody>
                    <a:bodyPr/>
                    <a:lstStyle/>
                    <a:p>
                      <a:pPr algn="r" fontAlgn="ctr"/>
                      <a:r>
                        <a:rPr lang="en-US" sz="1800" b="1">
                          <a:solidFill>
                            <a:schemeClr val="bg1"/>
                          </a:solidFill>
                          <a:effectLst/>
                        </a:rPr>
                        <a:t>2019-07-23</a:t>
                      </a:r>
                    </a:p>
                  </a:txBody>
                  <a:tcPr anchor="ctr">
                    <a:lnL>
                      <a:noFill/>
                    </a:lnL>
                    <a:lnR>
                      <a:noFill/>
                    </a:lnR>
                    <a:lnT>
                      <a:noFill/>
                    </a:lnT>
                    <a:lnB>
                      <a:noFill/>
                    </a:lnB>
                    <a:solidFill>
                      <a:srgbClr val="FFFFFF"/>
                    </a:solidFill>
                  </a:tcPr>
                </a:tc>
                <a:tc>
                  <a:txBody>
                    <a:bodyPr/>
                    <a:lstStyle/>
                    <a:p>
                      <a:pPr algn="r" fontAlgn="ctr"/>
                      <a:r>
                        <a:rPr lang="en-US" sz="1800" b="1">
                          <a:solidFill>
                            <a:schemeClr val="bg1"/>
                          </a:solidFill>
                          <a:effectLst/>
                        </a:rPr>
                        <a:t>93.900002</a:t>
                      </a:r>
                    </a:p>
                  </a:txBody>
                  <a:tcPr anchor="ctr">
                    <a:lnL>
                      <a:noFill/>
                    </a:lnL>
                    <a:lnR>
                      <a:noFill/>
                    </a:lnR>
                    <a:lnT>
                      <a:noFill/>
                    </a:lnT>
                    <a:lnB>
                      <a:noFill/>
                    </a:lnB>
                    <a:solidFill>
                      <a:srgbClr val="FFFFFF"/>
                    </a:solidFill>
                  </a:tcPr>
                </a:tc>
                <a:tc>
                  <a:txBody>
                    <a:bodyPr/>
                    <a:lstStyle/>
                    <a:p>
                      <a:pPr algn="r" fontAlgn="ctr"/>
                      <a:r>
                        <a:rPr lang="en-US" sz="1800" b="1">
                          <a:solidFill>
                            <a:schemeClr val="bg1"/>
                          </a:solidFill>
                          <a:effectLst/>
                        </a:rPr>
                        <a:t>87.099998</a:t>
                      </a:r>
                    </a:p>
                  </a:txBody>
                  <a:tcPr anchor="ctr">
                    <a:lnL>
                      <a:noFill/>
                    </a:lnL>
                    <a:lnR>
                      <a:noFill/>
                    </a:lnR>
                    <a:lnT>
                      <a:noFill/>
                    </a:lnT>
                    <a:lnB>
                      <a:noFill/>
                    </a:lnB>
                    <a:solidFill>
                      <a:srgbClr val="FFFFFF"/>
                    </a:solidFill>
                  </a:tcPr>
                </a:tc>
                <a:tc>
                  <a:txBody>
                    <a:bodyPr/>
                    <a:lstStyle/>
                    <a:p>
                      <a:pPr algn="r" fontAlgn="ctr"/>
                      <a:r>
                        <a:rPr lang="en-US" sz="1800" b="1">
                          <a:solidFill>
                            <a:schemeClr val="bg1"/>
                          </a:solidFill>
                          <a:effectLst/>
                        </a:rPr>
                        <a:t>89.000000</a:t>
                      </a:r>
                    </a:p>
                  </a:txBody>
                  <a:tcPr anchor="ctr">
                    <a:lnL>
                      <a:noFill/>
                    </a:lnL>
                    <a:lnR>
                      <a:noFill/>
                    </a:lnR>
                    <a:lnT>
                      <a:noFill/>
                    </a:lnT>
                    <a:lnB>
                      <a:noFill/>
                    </a:lnB>
                    <a:solidFill>
                      <a:srgbClr val="FFFFFF"/>
                    </a:solidFill>
                  </a:tcPr>
                </a:tc>
                <a:tc>
                  <a:txBody>
                    <a:bodyPr/>
                    <a:lstStyle/>
                    <a:p>
                      <a:pPr algn="r" fontAlgn="ctr"/>
                      <a:r>
                        <a:rPr lang="en-US" sz="1800" b="1">
                          <a:solidFill>
                            <a:schemeClr val="bg1"/>
                          </a:solidFill>
                          <a:effectLst/>
                        </a:rPr>
                        <a:t>90.650002</a:t>
                      </a:r>
                    </a:p>
                  </a:txBody>
                  <a:tcPr anchor="ctr">
                    <a:lnL>
                      <a:noFill/>
                    </a:lnL>
                    <a:lnR>
                      <a:noFill/>
                    </a:lnR>
                    <a:lnT>
                      <a:noFill/>
                    </a:lnT>
                    <a:lnB>
                      <a:noFill/>
                    </a:lnB>
                    <a:solidFill>
                      <a:srgbClr val="FFFFFF"/>
                    </a:solidFill>
                  </a:tcPr>
                </a:tc>
                <a:tc>
                  <a:txBody>
                    <a:bodyPr/>
                    <a:lstStyle/>
                    <a:p>
                      <a:pPr algn="r" fontAlgn="ctr"/>
                      <a:r>
                        <a:rPr lang="en-US" sz="1800" b="1" dirty="0">
                          <a:solidFill>
                            <a:schemeClr val="bg1"/>
                          </a:solidFill>
                          <a:effectLst/>
                        </a:rPr>
                        <a:t>164958204.0</a:t>
                      </a:r>
                    </a:p>
                  </a:txBody>
                  <a:tcPr anchor="ctr">
                    <a:lnL>
                      <a:noFill/>
                    </a:lnL>
                    <a:lnR>
                      <a:noFill/>
                    </a:lnR>
                    <a:lnT>
                      <a:noFill/>
                    </a:lnT>
                    <a:lnB>
                      <a:noFill/>
                    </a:lnB>
                    <a:solidFill>
                      <a:srgbClr val="FFFFFF"/>
                    </a:solidFill>
                  </a:tcPr>
                </a:tc>
                <a:tc>
                  <a:txBody>
                    <a:bodyPr/>
                    <a:lstStyle/>
                    <a:p>
                      <a:pPr algn="r" fontAlgn="ctr"/>
                      <a:r>
                        <a:rPr lang="en-US" sz="1800" b="1" dirty="0">
                          <a:solidFill>
                            <a:schemeClr val="bg1"/>
                          </a:solidFill>
                          <a:effectLst/>
                        </a:rPr>
                        <a:t>90.650002</a:t>
                      </a:r>
                    </a:p>
                  </a:txBody>
                  <a:tcPr anchor="ctr">
                    <a:lnL>
                      <a:noFill/>
                    </a:lnL>
                    <a:lnR>
                      <a:noFill/>
                    </a:lnR>
                    <a:lnT>
                      <a:noFill/>
                    </a:lnT>
                    <a:lnB>
                      <a:noFill/>
                    </a:lnB>
                    <a:solidFill>
                      <a:srgbClr val="FFFFFF"/>
                    </a:solidFill>
                  </a:tcPr>
                </a:tc>
                <a:extLst>
                  <a:ext uri="{0D108BD9-81ED-4DB2-BD59-A6C34878D82A}">
                    <a16:rowId xmlns:a16="http://schemas.microsoft.com/office/drawing/2014/main" val="3892145721"/>
                  </a:ext>
                </a:extLst>
              </a:tr>
              <a:tr h="481751">
                <a:tc>
                  <a:txBody>
                    <a:bodyPr/>
                    <a:lstStyle/>
                    <a:p>
                      <a:pPr algn="r" fontAlgn="ctr"/>
                      <a:r>
                        <a:rPr lang="en-US" sz="1800" b="1">
                          <a:solidFill>
                            <a:schemeClr val="bg1"/>
                          </a:solidFill>
                          <a:effectLst/>
                        </a:rPr>
                        <a:t>2019-07-24</a:t>
                      </a:r>
                    </a:p>
                  </a:txBody>
                  <a:tcPr anchor="ctr">
                    <a:lnL>
                      <a:noFill/>
                    </a:lnL>
                    <a:lnR>
                      <a:noFill/>
                    </a:lnR>
                    <a:lnT>
                      <a:noFill/>
                    </a:lnT>
                    <a:lnB>
                      <a:noFill/>
                    </a:lnB>
                    <a:solidFill>
                      <a:srgbClr val="F5F5F5"/>
                    </a:solidFill>
                  </a:tcPr>
                </a:tc>
                <a:tc>
                  <a:txBody>
                    <a:bodyPr/>
                    <a:lstStyle/>
                    <a:p>
                      <a:pPr algn="r" fontAlgn="ctr"/>
                      <a:r>
                        <a:rPr lang="en-US" sz="1800" b="1">
                          <a:solidFill>
                            <a:schemeClr val="bg1"/>
                          </a:solidFill>
                          <a:effectLst/>
                        </a:rPr>
                        <a:t>93.650002</a:t>
                      </a:r>
                    </a:p>
                  </a:txBody>
                  <a:tcPr anchor="ctr">
                    <a:lnL>
                      <a:noFill/>
                    </a:lnL>
                    <a:lnR>
                      <a:noFill/>
                    </a:lnR>
                    <a:lnT>
                      <a:noFill/>
                    </a:lnT>
                    <a:lnB>
                      <a:noFill/>
                    </a:lnB>
                    <a:solidFill>
                      <a:srgbClr val="F5F5F5"/>
                    </a:solidFill>
                  </a:tcPr>
                </a:tc>
                <a:tc>
                  <a:txBody>
                    <a:bodyPr/>
                    <a:lstStyle/>
                    <a:p>
                      <a:pPr algn="r" fontAlgn="ctr"/>
                      <a:r>
                        <a:rPr lang="en-US" sz="1800" b="1">
                          <a:solidFill>
                            <a:schemeClr val="bg1"/>
                          </a:solidFill>
                          <a:effectLst/>
                        </a:rPr>
                        <a:t>88.150002</a:t>
                      </a:r>
                    </a:p>
                  </a:txBody>
                  <a:tcPr anchor="ctr">
                    <a:lnL>
                      <a:noFill/>
                    </a:lnL>
                    <a:lnR>
                      <a:noFill/>
                    </a:lnR>
                    <a:lnT>
                      <a:noFill/>
                    </a:lnT>
                    <a:lnB>
                      <a:noFill/>
                    </a:lnB>
                    <a:solidFill>
                      <a:srgbClr val="F5F5F5"/>
                    </a:solidFill>
                  </a:tcPr>
                </a:tc>
                <a:tc>
                  <a:txBody>
                    <a:bodyPr/>
                    <a:lstStyle/>
                    <a:p>
                      <a:pPr algn="r" fontAlgn="ctr"/>
                      <a:r>
                        <a:rPr lang="en-US" sz="1800" b="1">
                          <a:solidFill>
                            <a:schemeClr val="bg1"/>
                          </a:solidFill>
                          <a:effectLst/>
                        </a:rPr>
                        <a:t>0.000000</a:t>
                      </a:r>
                    </a:p>
                  </a:txBody>
                  <a:tcPr anchor="ctr">
                    <a:lnL>
                      <a:noFill/>
                    </a:lnL>
                    <a:lnR>
                      <a:noFill/>
                    </a:lnR>
                    <a:lnT>
                      <a:noFill/>
                    </a:lnT>
                    <a:lnB>
                      <a:noFill/>
                    </a:lnB>
                    <a:solidFill>
                      <a:srgbClr val="F5F5F5"/>
                    </a:solidFill>
                  </a:tcPr>
                </a:tc>
                <a:tc>
                  <a:txBody>
                    <a:bodyPr/>
                    <a:lstStyle/>
                    <a:p>
                      <a:pPr algn="r" fontAlgn="ctr"/>
                      <a:r>
                        <a:rPr lang="en-US" sz="1800" b="1">
                          <a:solidFill>
                            <a:schemeClr val="bg1"/>
                          </a:solidFill>
                          <a:effectLst/>
                        </a:rPr>
                        <a:t>89.150002</a:t>
                      </a:r>
                    </a:p>
                  </a:txBody>
                  <a:tcPr anchor="ctr">
                    <a:lnL>
                      <a:noFill/>
                    </a:lnL>
                    <a:lnR>
                      <a:noFill/>
                    </a:lnR>
                    <a:lnT>
                      <a:noFill/>
                    </a:lnT>
                    <a:lnB>
                      <a:noFill/>
                    </a:lnB>
                    <a:solidFill>
                      <a:srgbClr val="F5F5F5"/>
                    </a:solidFill>
                  </a:tcPr>
                </a:tc>
                <a:tc>
                  <a:txBody>
                    <a:bodyPr/>
                    <a:lstStyle/>
                    <a:p>
                      <a:pPr algn="r" fontAlgn="ctr"/>
                      <a:r>
                        <a:rPr lang="en-US" sz="1800" b="1">
                          <a:solidFill>
                            <a:schemeClr val="bg1"/>
                          </a:solidFill>
                          <a:effectLst/>
                        </a:rPr>
                        <a:t>103986283.0</a:t>
                      </a:r>
                    </a:p>
                  </a:txBody>
                  <a:tcPr anchor="ctr">
                    <a:lnL>
                      <a:noFill/>
                    </a:lnL>
                    <a:lnR>
                      <a:noFill/>
                    </a:lnR>
                    <a:lnT>
                      <a:noFill/>
                    </a:lnT>
                    <a:lnB>
                      <a:noFill/>
                    </a:lnB>
                    <a:solidFill>
                      <a:srgbClr val="F5F5F5"/>
                    </a:solidFill>
                  </a:tcPr>
                </a:tc>
                <a:tc>
                  <a:txBody>
                    <a:bodyPr/>
                    <a:lstStyle/>
                    <a:p>
                      <a:pPr algn="r" fontAlgn="ctr"/>
                      <a:r>
                        <a:rPr lang="en-US" sz="1800" b="1" dirty="0">
                          <a:solidFill>
                            <a:schemeClr val="bg1"/>
                          </a:solidFill>
                          <a:effectLst/>
                        </a:rPr>
                        <a:t>89.150002</a:t>
                      </a:r>
                    </a:p>
                  </a:txBody>
                  <a:tcPr anchor="ctr">
                    <a:lnL>
                      <a:noFill/>
                    </a:lnL>
                    <a:lnR>
                      <a:noFill/>
                    </a:lnR>
                    <a:lnT>
                      <a:noFill/>
                    </a:lnT>
                    <a:lnB>
                      <a:noFill/>
                    </a:lnB>
                    <a:solidFill>
                      <a:srgbClr val="F5F5F5"/>
                    </a:solidFill>
                  </a:tcPr>
                </a:tc>
                <a:extLst>
                  <a:ext uri="{0D108BD9-81ED-4DB2-BD59-A6C34878D82A}">
                    <a16:rowId xmlns:a16="http://schemas.microsoft.com/office/drawing/2014/main" val="2814252736"/>
                  </a:ext>
                </a:extLst>
              </a:tr>
            </a:tbl>
          </a:graphicData>
        </a:graphic>
      </p:graphicFrame>
    </p:spTree>
    <p:extLst>
      <p:ext uri="{BB962C8B-B14F-4D97-AF65-F5344CB8AC3E}">
        <p14:creationId xmlns:p14="http://schemas.microsoft.com/office/powerpoint/2010/main" val="1769643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572" y="209972"/>
            <a:ext cx="8534400" cy="1507067"/>
          </a:xfrm>
        </p:spPr>
        <p:txBody>
          <a:bodyPr>
            <a:normAutofit/>
          </a:bodyPr>
          <a:lstStyle/>
          <a:p>
            <a:r>
              <a:rPr lang="en-US" sz="4000" b="1" dirty="0" smtClean="0"/>
              <a:t>The graph of Stock prices</a:t>
            </a:r>
            <a:endParaRPr lang="en-US" sz="4000" b="1"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567999" y="1432560"/>
            <a:ext cx="8028881" cy="4747578"/>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6503412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252" y="272383"/>
            <a:ext cx="8534400" cy="1507067"/>
          </a:xfrm>
        </p:spPr>
        <p:txBody>
          <a:bodyPr>
            <a:normAutofit/>
          </a:bodyPr>
          <a:lstStyle/>
          <a:p>
            <a:r>
              <a:rPr lang="en-US" sz="4400" b="1" dirty="0" smtClean="0"/>
              <a:t>Naive </a:t>
            </a:r>
            <a:r>
              <a:rPr lang="en-US" sz="4400" b="1" dirty="0" smtClean="0"/>
              <a:t>Forecast</a:t>
            </a:r>
            <a:endParaRPr lang="en-US" sz="4400" b="1" dirty="0"/>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l="23840" t="20617" r="24122" b="10962"/>
          <a:stretch/>
        </p:blipFill>
        <p:spPr bwMode="auto">
          <a:xfrm>
            <a:off x="6548846" y="3579223"/>
            <a:ext cx="4572000" cy="3196046"/>
          </a:xfrm>
          <a:prstGeom prst="rect">
            <a:avLst/>
          </a:prstGeom>
          <a:ln>
            <a:noFill/>
          </a:ln>
          <a:extLst>
            <a:ext uri="{53640926-AAD7-44D8-BBD7-CCE9431645EC}">
              <a14:shadowObscured xmlns:a14="http://schemas.microsoft.com/office/drawing/2010/main"/>
            </a:ext>
          </a:extLst>
        </p:spPr>
      </p:pic>
      <p:sp>
        <p:nvSpPr>
          <p:cNvPr id="3" name="Rectangle 2"/>
          <p:cNvSpPr/>
          <p:nvPr/>
        </p:nvSpPr>
        <p:spPr>
          <a:xfrm>
            <a:off x="623251" y="1680142"/>
            <a:ext cx="10706599" cy="2062103"/>
          </a:xfrm>
          <a:prstGeom prst="rect">
            <a:avLst/>
          </a:prstGeom>
        </p:spPr>
        <p:txBody>
          <a:bodyPr wrap="square">
            <a:spAutoFit/>
          </a:bodyPr>
          <a:lstStyle/>
          <a:p>
            <a:r>
              <a:rPr lang="en-US" sz="3200" dirty="0">
                <a:solidFill>
                  <a:srgbClr val="505050"/>
                </a:solidFill>
                <a:latin typeface="Times New Roman" panose="02020603050405020304" pitchFamily="18" charset="0"/>
                <a:cs typeface="Times New Roman" panose="02020603050405020304" pitchFamily="18" charset="0"/>
              </a:rPr>
              <a:t>Estimating technique in which the last period's actuals are used as this period's forecast, without adjusting them or attempting to establish causal factors. It is used only for comparison with the forecasts generated by the better (sophisticated) techniques</a:t>
            </a:r>
            <a:r>
              <a:rPr lang="en-US" sz="2800" dirty="0">
                <a:solidFill>
                  <a:srgbClr val="505050"/>
                </a:solidFill>
                <a:latin typeface="Arial" panose="020B0604020202020204" pitchFamily="34" charset="0"/>
              </a:rPr>
              <a:t>.</a:t>
            </a:r>
            <a:endParaRPr lang="en-US" sz="2800" dirty="0"/>
          </a:p>
        </p:txBody>
      </p:sp>
    </p:spTree>
    <p:extLst>
      <p:ext uri="{BB962C8B-B14F-4D97-AF65-F5344CB8AC3E}">
        <p14:creationId xmlns:p14="http://schemas.microsoft.com/office/powerpoint/2010/main" val="23346062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417" y="455264"/>
            <a:ext cx="8534400" cy="1507067"/>
          </a:xfrm>
        </p:spPr>
        <p:txBody>
          <a:bodyPr>
            <a:normAutofit/>
          </a:bodyPr>
          <a:lstStyle/>
          <a:p>
            <a:r>
              <a:rPr lang="en-US" sz="4400" b="1" dirty="0" smtClean="0"/>
              <a:t>Average forecasting</a:t>
            </a:r>
            <a:endParaRPr lang="en-US" sz="4400" b="1" dirty="0"/>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tretch/>
        </p:blipFill>
        <p:spPr bwMode="auto">
          <a:xfrm>
            <a:off x="4886960" y="2943981"/>
            <a:ext cx="7222535" cy="3914019"/>
          </a:xfrm>
          <a:prstGeom prst="rect">
            <a:avLst/>
          </a:prstGeom>
          <a:ln>
            <a:noFill/>
          </a:ln>
          <a:extLst>
            <a:ext uri="{53640926-AAD7-44D8-BBD7-CCE9431645EC}">
              <a14:shadowObscured xmlns:a14="http://schemas.microsoft.com/office/drawing/2010/main"/>
            </a:ext>
          </a:extLst>
        </p:spPr>
      </p:pic>
      <p:sp>
        <p:nvSpPr>
          <p:cNvPr id="3" name="Rectangle 2"/>
          <p:cNvSpPr/>
          <p:nvPr/>
        </p:nvSpPr>
        <p:spPr>
          <a:xfrm>
            <a:off x="775063" y="1436914"/>
            <a:ext cx="8917577" cy="1938992"/>
          </a:xfrm>
          <a:prstGeom prst="rect">
            <a:avLst/>
          </a:prstGeom>
        </p:spPr>
        <p:txBody>
          <a:bodyPr wrap="square">
            <a:spAutoFit/>
          </a:bodyPr>
          <a:lstStyle/>
          <a:p>
            <a:r>
              <a:rPr lang="en-US" sz="2000" b="1" dirty="0">
                <a:solidFill>
                  <a:schemeClr val="bg1"/>
                </a:solidFill>
                <a:latin typeface="Times New Roman" panose="02020603050405020304" pitchFamily="18" charset="0"/>
                <a:cs typeface="Times New Roman" panose="02020603050405020304" pitchFamily="18" charset="0"/>
              </a:rPr>
              <a:t>A moving average is a technique to get an overall idea of the </a:t>
            </a:r>
            <a:r>
              <a:rPr lang="en-US" sz="2000" b="1" dirty="0">
                <a:solidFill>
                  <a:schemeClr val="bg1"/>
                </a:solidFill>
                <a:latin typeface="Times New Roman" panose="02020603050405020304" pitchFamily="18" charset="0"/>
                <a:cs typeface="Times New Roman" panose="02020603050405020304" pitchFamily="18" charset="0"/>
                <a:hlinkClick r:id="rId3"/>
              </a:rPr>
              <a:t>trends </a:t>
            </a:r>
            <a:r>
              <a:rPr lang="en-US" sz="2000" b="1" dirty="0">
                <a:solidFill>
                  <a:schemeClr val="bg1"/>
                </a:solidFill>
                <a:latin typeface="Times New Roman" panose="02020603050405020304" pitchFamily="18" charset="0"/>
                <a:cs typeface="Times New Roman" panose="02020603050405020304" pitchFamily="18" charset="0"/>
              </a:rPr>
              <a:t>in a data set; it is an </a:t>
            </a:r>
            <a:r>
              <a:rPr lang="en-US" sz="2000" b="1" dirty="0">
                <a:solidFill>
                  <a:schemeClr val="bg1"/>
                </a:solidFill>
                <a:latin typeface="Times New Roman" panose="02020603050405020304" pitchFamily="18" charset="0"/>
                <a:cs typeface="Times New Roman" panose="02020603050405020304" pitchFamily="18" charset="0"/>
                <a:hlinkClick r:id="rId4"/>
              </a:rPr>
              <a:t>average </a:t>
            </a:r>
            <a:r>
              <a:rPr lang="en-US" sz="2000" b="1" dirty="0">
                <a:solidFill>
                  <a:schemeClr val="bg1"/>
                </a:solidFill>
                <a:latin typeface="Times New Roman" panose="02020603050405020304" pitchFamily="18" charset="0"/>
                <a:cs typeface="Times New Roman" panose="02020603050405020304" pitchFamily="18" charset="0"/>
              </a:rPr>
              <a:t>of any subset of numbers. The moving average is extremely useful for forecasting long-term trends. You can calculate it for any period of time. For example, if you have sales data for a twenty-year period, you can calculate a five-year moving average, a four-year moving average, a three-year moving average and so on.</a:t>
            </a:r>
          </a:p>
        </p:txBody>
      </p:sp>
    </p:spTree>
    <p:extLst>
      <p:ext uri="{BB962C8B-B14F-4D97-AF65-F5344CB8AC3E}">
        <p14:creationId xmlns:p14="http://schemas.microsoft.com/office/powerpoint/2010/main" val="8880053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908" y="356447"/>
            <a:ext cx="8534400" cy="1507067"/>
          </a:xfrm>
        </p:spPr>
        <p:txBody>
          <a:bodyPr>
            <a:normAutofit/>
          </a:bodyPr>
          <a:lstStyle/>
          <a:p>
            <a:r>
              <a:rPr lang="en-US" sz="4400" b="1" dirty="0" smtClean="0"/>
              <a:t>Moving average method</a:t>
            </a:r>
            <a:endParaRPr lang="en-US" sz="4400" b="1" dirty="0"/>
          </a:p>
        </p:txBody>
      </p:sp>
      <p:sp>
        <p:nvSpPr>
          <p:cNvPr id="3" name="Content Placeholder 2"/>
          <p:cNvSpPr>
            <a:spLocks noGrp="1"/>
          </p:cNvSpPr>
          <p:nvPr>
            <p:ph idx="1"/>
          </p:nvPr>
        </p:nvSpPr>
        <p:spPr>
          <a:xfrm>
            <a:off x="1222692" y="4739641"/>
            <a:ext cx="8534400" cy="848360"/>
          </a:xfrm>
        </p:spPr>
        <p:txBody>
          <a:bodyPr/>
          <a:lstStyle/>
          <a:p>
            <a:endParaRPr lang="en-US" dirty="0"/>
          </a:p>
        </p:txBody>
      </p:sp>
      <p:pic>
        <p:nvPicPr>
          <p:cNvPr id="4" name="Picture 3"/>
          <p:cNvPicPr/>
          <p:nvPr/>
        </p:nvPicPr>
        <p:blipFill rotWithShape="1">
          <a:blip r:embed="rId2">
            <a:extLst>
              <a:ext uri="{28A0092B-C50C-407E-A947-70E740481C1C}">
                <a14:useLocalDpi xmlns:a14="http://schemas.microsoft.com/office/drawing/2010/main" val="0"/>
              </a:ext>
            </a:extLst>
          </a:blip>
          <a:srcRect l="29940" t="36630" r="26182" b="9715"/>
          <a:stretch/>
        </p:blipFill>
        <p:spPr bwMode="auto">
          <a:xfrm>
            <a:off x="6644640" y="1863514"/>
            <a:ext cx="5473337" cy="5068387"/>
          </a:xfrm>
          <a:prstGeom prst="rect">
            <a:avLst/>
          </a:prstGeom>
          <a:ln>
            <a:noFill/>
          </a:ln>
          <a:extLst>
            <a:ext uri="{53640926-AAD7-44D8-BBD7-CCE9431645EC}">
              <a14:shadowObscured xmlns:a14="http://schemas.microsoft.com/office/drawing/2010/main"/>
            </a:ext>
          </a:extLst>
        </p:spPr>
      </p:pic>
      <p:sp>
        <p:nvSpPr>
          <p:cNvPr id="5" name="Rectangle 4"/>
          <p:cNvSpPr/>
          <p:nvPr/>
        </p:nvSpPr>
        <p:spPr>
          <a:xfrm>
            <a:off x="917892" y="1627523"/>
            <a:ext cx="5513388" cy="1815882"/>
          </a:xfrm>
          <a:prstGeom prst="rect">
            <a:avLst/>
          </a:prstGeom>
        </p:spPr>
        <p:txBody>
          <a:bodyPr wrap="square">
            <a:spAutoFit/>
          </a:bodyPr>
          <a:lstStyle/>
          <a:p>
            <a:r>
              <a:rPr lang="en-US" sz="2800" dirty="0">
                <a:solidFill>
                  <a:srgbClr val="222222"/>
                </a:solidFill>
                <a:latin typeface="arial" panose="020B0604020202020204" pitchFamily="34" charset="0"/>
              </a:rPr>
              <a:t>The moving </a:t>
            </a:r>
            <a:r>
              <a:rPr lang="en-US" sz="2800" b="1" dirty="0">
                <a:solidFill>
                  <a:srgbClr val="222222"/>
                </a:solidFill>
                <a:latin typeface="arial" panose="020B0604020202020204" pitchFamily="34" charset="0"/>
              </a:rPr>
              <a:t>average</a:t>
            </a:r>
            <a:r>
              <a:rPr lang="en-US" sz="2800" dirty="0">
                <a:solidFill>
                  <a:srgbClr val="222222"/>
                </a:solidFill>
                <a:latin typeface="arial" panose="020B0604020202020204" pitchFamily="34" charset="0"/>
              </a:rPr>
              <a:t> is extremely useful </a:t>
            </a:r>
            <a:r>
              <a:rPr lang="en-US" sz="2800" dirty="0" smtClean="0">
                <a:solidFill>
                  <a:srgbClr val="222222"/>
                </a:solidFill>
                <a:latin typeface="arial" panose="020B0604020202020204" pitchFamily="34" charset="0"/>
              </a:rPr>
              <a:t>for </a:t>
            </a:r>
            <a:r>
              <a:rPr lang="en-US" sz="2800" b="1" dirty="0" smtClean="0">
                <a:solidFill>
                  <a:srgbClr val="222222"/>
                </a:solidFill>
                <a:latin typeface="arial" panose="020B0604020202020204" pitchFamily="34" charset="0"/>
              </a:rPr>
              <a:t>forecasting</a:t>
            </a:r>
            <a:r>
              <a:rPr lang="en-US" sz="2800" dirty="0">
                <a:solidFill>
                  <a:srgbClr val="222222"/>
                </a:solidFill>
                <a:latin typeface="arial" panose="020B0604020202020204" pitchFamily="34" charset="0"/>
              </a:rPr>
              <a:t> long-term trends. You can calculate it for any period of time.</a:t>
            </a:r>
            <a:endParaRPr lang="en-US" sz="2800" dirty="0"/>
          </a:p>
        </p:txBody>
      </p:sp>
    </p:spTree>
    <p:extLst>
      <p:ext uri="{BB962C8B-B14F-4D97-AF65-F5344CB8AC3E}">
        <p14:creationId xmlns:p14="http://schemas.microsoft.com/office/powerpoint/2010/main" val="3366438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1092" y="685800"/>
            <a:ext cx="8534400" cy="1507067"/>
          </a:xfrm>
        </p:spPr>
        <p:txBody>
          <a:bodyPr/>
          <a:lstStyle/>
          <a:p>
            <a:r>
              <a:rPr lang="en-US" sz="4400" b="1" dirty="0" smtClean="0"/>
              <a:t>Suggestion</a:t>
            </a:r>
            <a:r>
              <a:rPr lang="en-US" dirty="0" smtClean="0"/>
              <a:t> </a:t>
            </a:r>
            <a:endParaRPr lang="en-US" dirty="0"/>
          </a:p>
        </p:txBody>
      </p:sp>
      <p:sp>
        <p:nvSpPr>
          <p:cNvPr id="3" name="Content Placeholder 2"/>
          <p:cNvSpPr>
            <a:spLocks noGrp="1"/>
          </p:cNvSpPr>
          <p:nvPr>
            <p:ph idx="1"/>
          </p:nvPr>
        </p:nvSpPr>
        <p:spPr>
          <a:xfrm>
            <a:off x="1121092" y="2687320"/>
            <a:ext cx="8534400" cy="3615267"/>
          </a:xfrm>
        </p:spPr>
        <p:txBody>
          <a:bodyPr>
            <a:normAutofit/>
          </a:bodyPr>
          <a:lstStyle/>
          <a:p>
            <a:r>
              <a:rPr lang="en-US" sz="3600" dirty="0" smtClean="0"/>
              <a:t>If you are buying for short period of time then avoid to buy share of Yes Bank.</a:t>
            </a:r>
          </a:p>
          <a:p>
            <a:r>
              <a:rPr lang="en-US" sz="3600" dirty="0" smtClean="0"/>
              <a:t>If you are Buying for Long Period of time then you can buy the share  of Yes Bank</a:t>
            </a:r>
            <a:endParaRPr lang="en-US" sz="3600" dirty="0"/>
          </a:p>
        </p:txBody>
      </p:sp>
    </p:spTree>
    <p:extLst>
      <p:ext uri="{BB962C8B-B14F-4D97-AF65-F5344CB8AC3E}">
        <p14:creationId xmlns:p14="http://schemas.microsoft.com/office/powerpoint/2010/main" val="1414559000"/>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384</TotalTime>
  <Words>283</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vt:lpstr>
      <vt:lpstr>Arial Black</vt:lpstr>
      <vt:lpstr>Century Gothic</vt:lpstr>
      <vt:lpstr>Times New Roman</vt:lpstr>
      <vt:lpstr>Wingdings 3</vt:lpstr>
      <vt:lpstr>Slice</vt:lpstr>
      <vt:lpstr>Stock Prediction of Yes Bank</vt:lpstr>
      <vt:lpstr>Introduction</vt:lpstr>
      <vt:lpstr>OBJECTIVE</vt:lpstr>
      <vt:lpstr>Stock price of yes bank</vt:lpstr>
      <vt:lpstr>The graph of Stock prices</vt:lpstr>
      <vt:lpstr>Naive Forecast</vt:lpstr>
      <vt:lpstr>Average forecasting</vt:lpstr>
      <vt:lpstr>Moving average method</vt:lpstr>
      <vt:lpstr>Suggestion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Predication of Yes bank</dc:title>
  <dc:creator>Sudhanshu Kumar Singh</dc:creator>
  <cp:lastModifiedBy>Sudhanshu Kumar Singh</cp:lastModifiedBy>
  <cp:revision>14</cp:revision>
  <dcterms:created xsi:type="dcterms:W3CDTF">2019-07-26T20:08:46Z</dcterms:created>
  <dcterms:modified xsi:type="dcterms:W3CDTF">2019-07-27T07:36:34Z</dcterms:modified>
</cp:coreProperties>
</file>