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62" r:id="rId3"/>
    <p:sldId id="264" r:id="rId4"/>
    <p:sldId id="265" r:id="rId5"/>
    <p:sldId id="277" r:id="rId6"/>
    <p:sldId id="278" r:id="rId7"/>
    <p:sldId id="279" r:id="rId8"/>
    <p:sldId id="280" r:id="rId9"/>
    <p:sldId id="28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2886-3EE1-4C1A-8A15-94FA6CD1F6BD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A210-1E53-441F-898C-3DC6D11797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67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2886-3EE1-4C1A-8A15-94FA6CD1F6BD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A210-1E53-441F-898C-3DC6D11797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2886-3EE1-4C1A-8A15-94FA6CD1F6BD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A210-1E53-441F-898C-3DC6D11797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933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2886-3EE1-4C1A-8A15-94FA6CD1F6BD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A210-1E53-441F-898C-3DC6D1179716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798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2886-3EE1-4C1A-8A15-94FA6CD1F6BD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A210-1E53-441F-898C-3DC6D11797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657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2886-3EE1-4C1A-8A15-94FA6CD1F6BD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A210-1E53-441F-898C-3DC6D11797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0232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2886-3EE1-4C1A-8A15-94FA6CD1F6BD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A210-1E53-441F-898C-3DC6D11797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755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2886-3EE1-4C1A-8A15-94FA6CD1F6BD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A210-1E53-441F-898C-3DC6D11797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764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2886-3EE1-4C1A-8A15-94FA6CD1F6BD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A210-1E53-441F-898C-3DC6D11797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1802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2886-3EE1-4C1A-8A15-94FA6CD1F6BD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A210-1E53-441F-898C-3DC6D11797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075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2886-3EE1-4C1A-8A15-94FA6CD1F6BD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A210-1E53-441F-898C-3DC6D11797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396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2886-3EE1-4C1A-8A15-94FA6CD1F6BD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A210-1E53-441F-898C-3DC6D11797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7728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2886-3EE1-4C1A-8A15-94FA6CD1F6BD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A210-1E53-441F-898C-3DC6D11797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923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2886-3EE1-4C1A-8A15-94FA6CD1F6BD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A210-1E53-441F-898C-3DC6D11797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86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2886-3EE1-4C1A-8A15-94FA6CD1F6BD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A210-1E53-441F-898C-3DC6D11797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8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2886-3EE1-4C1A-8A15-94FA6CD1F6BD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A210-1E53-441F-898C-3DC6D11797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135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2886-3EE1-4C1A-8A15-94FA6CD1F6BD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A210-1E53-441F-898C-3DC6D11797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217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D652886-3EE1-4C1A-8A15-94FA6CD1F6BD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9A210-1E53-441F-898C-3DC6D11797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1289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Система сбора логов для обнаружения инцидентов ИБ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Подготовил студент</a:t>
            </a:r>
          </a:p>
          <a:p>
            <a:r>
              <a:rPr lang="ru-RU" dirty="0"/>
              <a:t>Группы ББМО-02-22</a:t>
            </a:r>
          </a:p>
          <a:p>
            <a:r>
              <a:rPr lang="ru-RU" dirty="0"/>
              <a:t>Давыдов Иван Дмитриевич</a:t>
            </a:r>
          </a:p>
        </p:txBody>
      </p:sp>
    </p:spTree>
    <p:extLst>
      <p:ext uri="{BB962C8B-B14F-4D97-AF65-F5344CB8AC3E}">
        <p14:creationId xmlns:p14="http://schemas.microsoft.com/office/powerpoint/2010/main" val="3896555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Описание и назначение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Мониторинга событий информационной безопасности — это процесс проверки всех событий безопасности, получаемых от различных источников. Источниками событий могут быть антивирусные системы, журналы операционных систем, сканеры анализа защищенности инфраструктуры, сетевое оборудование и другие источники, расположенные в инфраструктуре организации.</a:t>
            </a:r>
          </a:p>
        </p:txBody>
      </p:sp>
    </p:spTree>
    <p:extLst>
      <p:ext uri="{BB962C8B-B14F-4D97-AF65-F5344CB8AC3E}">
        <p14:creationId xmlns:p14="http://schemas.microsoft.com/office/powerpoint/2010/main" val="2551095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369247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ru-RU" dirty="0" err="1"/>
              <a:t>истемы</a:t>
            </a:r>
            <a:r>
              <a:rPr lang="ru-RU" dirty="0"/>
              <a:t> мониторинга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77752" y="1560132"/>
            <a:ext cx="9036496" cy="2664296"/>
          </a:xfrm>
        </p:spPr>
        <p:txBody>
          <a:bodyPr>
            <a:normAutofit fontScale="25000" lnSpcReduction="20000"/>
          </a:bodyPr>
          <a:lstStyle/>
          <a:p>
            <a:pPr marR="5080">
              <a:lnSpc>
                <a:spcPct val="106100"/>
              </a:lnSpc>
              <a:spcBef>
                <a:spcPts val="100"/>
              </a:spcBef>
            </a:pPr>
            <a:r>
              <a:rPr lang="ru-RU" sz="6400" dirty="0"/>
              <a:t>Решения по управлению информацией о безопасности и событиями (SIEM) используют правила и статистические корреляции для преобразования записей журналов и событий из систем безопасности в полезную информацию. Эта информация может помочь группам безопасности обнаруживать угрозы в режиме реального времени, управлять реагированием на инциденты, проводить судебно-медицинское расследование прошлых инцидентов безопасности и готовить аудиты в целях обеспечения соответствия.</a:t>
            </a:r>
          </a:p>
          <a:p>
            <a:pPr marR="5080">
              <a:lnSpc>
                <a:spcPct val="106100"/>
              </a:lnSpc>
              <a:spcBef>
                <a:spcPts val="100"/>
              </a:spcBef>
            </a:pPr>
            <a:endParaRPr lang="ru-RU" sz="6400" dirty="0"/>
          </a:p>
          <a:p>
            <a:pPr marR="5080">
              <a:lnSpc>
                <a:spcPct val="106100"/>
              </a:lnSpc>
              <a:spcBef>
                <a:spcPts val="100"/>
              </a:spcBef>
            </a:pPr>
            <a:r>
              <a:rPr lang="ru-RU" sz="6400" dirty="0"/>
              <a:t>Аналитика поведения пользователей и объектов (UEBA) –  продвинутые SIEM выходят за рамки правил и корреляций, используя искусственный интеллект и методы глубокого обучения для изучения моделей человеческого поведения. Это может помочь обнаружить внутренние угрозы, целевые атаки и мошенничество.</a:t>
            </a:r>
          </a:p>
          <a:p>
            <a:pPr marR="5080">
              <a:lnSpc>
                <a:spcPct val="106100"/>
              </a:lnSpc>
              <a:spcBef>
                <a:spcPts val="100"/>
              </a:spcBef>
            </a:pPr>
            <a:endParaRPr lang="ru-RU" sz="6400" dirty="0"/>
          </a:p>
          <a:p>
            <a:pPr marR="5080">
              <a:lnSpc>
                <a:spcPct val="106100"/>
              </a:lnSpc>
              <a:spcBef>
                <a:spcPts val="100"/>
              </a:spcBef>
            </a:pPr>
            <a:r>
              <a:rPr lang="ru-RU" sz="6400" dirty="0"/>
              <a:t>Управление безопасностью, автоматизация и реагирование (SOAR) — SIEM нового поколения интегрируются с корпоративными системами и автоматизируют реагирование на инциденты. Например, SIEM может обнаружить предупреждение о программах-вымогателях и автоматически выполнить меры сдерживания в затронутых системах, прежде чем злоумышленник сможет зашифровать данные.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6839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22275" y="427742"/>
            <a:ext cx="8229600" cy="1066800"/>
          </a:xfrm>
        </p:spPr>
        <p:txBody>
          <a:bodyPr>
            <a:normAutofit/>
          </a:bodyPr>
          <a:lstStyle/>
          <a:p>
            <a:r>
              <a:rPr lang="en-US" b="1" spc="90" dirty="0">
                <a:latin typeface="Trebuchet MS"/>
                <a:cs typeface="Trebuchet MS"/>
              </a:rPr>
              <a:t>SIEM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16405" y="1589438"/>
            <a:ext cx="8229600" cy="1944216"/>
          </a:xfrm>
        </p:spPr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ru-RU" sz="1400" dirty="0"/>
              <a:t>SIEM (Security Information </a:t>
            </a:r>
            <a:r>
              <a:rPr lang="ru-RU" sz="1400" dirty="0" err="1"/>
              <a:t>and</a:t>
            </a:r>
            <a:r>
              <a:rPr lang="ru-RU" sz="1400" dirty="0"/>
              <a:t> Event Management) - Система управления информацией и событиями безопасности:</a:t>
            </a:r>
          </a:p>
          <a:p>
            <a:pPr marL="457200" lvl="1" indent="0" algn="l">
              <a:buNone/>
            </a:pPr>
            <a:r>
              <a:rPr lang="ru-RU" sz="1400" dirty="0"/>
              <a:t>SIEM объединяет в себе функции сбора, анализа и управления событиями безопасности в реальном времени. Эта система позволяет отслеживать и реагировать на потенциальные инциденты, обеспечивая централизованный источник данных о безопасности.</a:t>
            </a:r>
          </a:p>
          <a:p>
            <a:pPr algn="l">
              <a:buFont typeface="+mj-lt"/>
              <a:buAutoNum type="arabicPeriod"/>
            </a:pPr>
            <a:r>
              <a:rPr lang="ru-RU" sz="1400" dirty="0"/>
              <a:t>SIM (Security Information Management) - Управление информацией о безопасности:</a:t>
            </a:r>
          </a:p>
          <a:p>
            <a:pPr marL="457200" lvl="1" indent="0" algn="l">
              <a:buNone/>
            </a:pPr>
            <a:r>
              <a:rPr lang="ru-RU" sz="1400" dirty="0"/>
              <a:t>SIM фокусируется на сборе, хранении и анализе данных о безопасности, обеспечивая централизованный доступ к информации. Однако, в отличие от SIEM, SIM может не всегда предоставлять функционал для реального времени и автоматического реагирования на события безопасности.</a:t>
            </a:r>
          </a:p>
          <a:p>
            <a:pPr algn="l">
              <a:buFont typeface="+mj-lt"/>
              <a:buAutoNum type="arabicPeriod"/>
            </a:pPr>
            <a:r>
              <a:rPr lang="ru-RU" sz="1400" dirty="0"/>
              <a:t>SEM (Security Event Management) - Управление событиями безопасности:</a:t>
            </a:r>
          </a:p>
          <a:p>
            <a:pPr marL="457200" lvl="1" indent="0" algn="l">
              <a:buNone/>
            </a:pPr>
            <a:r>
              <a:rPr lang="ru-RU" sz="1400" dirty="0"/>
              <a:t>SEM фокусируется на мониторинге и управлении событиями безопасности в реальном времени. Это обеспечивает более оперативное реагирование на потенциальные угрозы и инциденты. SEM может рассматриваться как подмножество SIEM, обеспечивающее возможности для эффективного управления и реагирования на события безопасности.</a:t>
            </a:r>
          </a:p>
          <a:p>
            <a:pPr marL="109728" indent="0">
              <a:buNone/>
            </a:pP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74038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F3F500-693F-3889-2F96-24FAA4AEC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SIEM </a:t>
            </a:r>
            <a:r>
              <a:rPr lang="ru-RU" dirty="0"/>
              <a:t>функции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FCCA92-F9E6-59D5-5812-57DED9877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lang="ru-RU" dirty="0"/>
              <a:t>Мониторинг безопасности</a:t>
            </a:r>
            <a:r>
              <a:rPr lang="en-US" dirty="0"/>
              <a:t>. </a:t>
            </a:r>
            <a:r>
              <a:rPr lang="ru-RU" dirty="0"/>
              <a:t>SIEM помогают в режиме реального времени отслеживать организационные системы на предмет инцидентов безопасности.</a:t>
            </a: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endParaRPr lang="ru-RU" dirty="0"/>
          </a:p>
          <a:p>
            <a:pPr>
              <a:spcBef>
                <a:spcPts val="409"/>
              </a:spcBef>
            </a:pPr>
            <a:r>
              <a:rPr lang="ru-RU" dirty="0"/>
              <a:t>Расширенное обнаружение угроз</a:t>
            </a:r>
            <a:r>
              <a:rPr lang="en-US" dirty="0"/>
              <a:t>. </a:t>
            </a:r>
            <a:r>
              <a:rPr lang="ru-RU" dirty="0"/>
              <a:t>SIEM могут помочь обнаружить, смягчить и предотвратить сложные угрозы. В том числе </a:t>
            </a:r>
          </a:p>
          <a:p>
            <a:pPr lvl="1">
              <a:spcBef>
                <a:spcPts val="409"/>
              </a:spcBef>
              <a:buFont typeface="Arial" panose="020B0604020202020204" pitchFamily="34" charset="0"/>
              <a:buChar char="•"/>
            </a:pPr>
            <a:r>
              <a:rPr lang="ru-RU" dirty="0"/>
              <a:t>Вредоносные инсайдеры - SIEM может использовать анализ браузера, сетевые данные, аутентификацию и другие данные для выявления инсайдеров, планирующих или осуществляющих атаку</a:t>
            </a:r>
          </a:p>
          <a:p>
            <a:pPr lvl="1">
              <a:spcBef>
                <a:spcPts val="409"/>
              </a:spcBef>
              <a:buFont typeface="Arial" panose="020B0604020202020204" pitchFamily="34" charset="0"/>
              <a:buChar char="•"/>
            </a:pPr>
            <a:r>
              <a:rPr lang="ru-RU" dirty="0" err="1"/>
              <a:t>Эксфильтрация</a:t>
            </a:r>
            <a:r>
              <a:rPr lang="ru-RU" dirty="0"/>
              <a:t> данных (конфиденциальные данные незаконно передаются за пределы организации) – SIEM может обнаруживать передачи данных, которые являются аномальными по размеру, частоте или полезной нагрузке 	</a:t>
            </a:r>
          </a:p>
          <a:p>
            <a:pPr lvl="1">
              <a:spcBef>
                <a:spcPts val="409"/>
              </a:spcBef>
              <a:buFont typeface="Arial" panose="020B0604020202020204" pitchFamily="34" charset="0"/>
              <a:buChar char="•"/>
            </a:pPr>
            <a:r>
              <a:rPr lang="ru-RU" dirty="0"/>
              <a:t>Внешние объекты, включая сложные постоянные угрозы - SIEM может обнаруживать сигналы раннего предупреждения, указывающие на то, что внешний объект проводит целенаправленную атаку или долгосрочную кампанию против организации</a:t>
            </a:r>
          </a:p>
          <a:p>
            <a:pPr lvl="1">
              <a:spcBef>
                <a:spcPts val="409"/>
              </a:spcBef>
              <a:buFont typeface="Arial" panose="020B0604020202020204" pitchFamily="34" charset="0"/>
              <a:buChar char="•"/>
            </a:pPr>
            <a:endParaRPr lang="ru-RU" dirty="0"/>
          </a:p>
          <a:p>
            <a:pPr marL="12700" marR="118745">
              <a:lnSpc>
                <a:spcPts val="1400"/>
              </a:lnSpc>
              <a:spcBef>
                <a:spcPts val="490"/>
              </a:spcBef>
            </a:pPr>
            <a:r>
              <a:rPr lang="ru-RU" dirty="0" err="1"/>
              <a:t>Форензика</a:t>
            </a:r>
            <a:r>
              <a:rPr lang="ru-RU" dirty="0"/>
              <a:t> и реагирование на инциденты. SIEM могут помочь аналитикам безопасности понять, что происходит инцидент безопасности, отсортировать событие и определить немедленные шаги по устранению.</a:t>
            </a:r>
          </a:p>
          <a:p>
            <a:pPr marL="12700" marR="118745">
              <a:lnSpc>
                <a:spcPts val="1400"/>
              </a:lnSpc>
              <a:spcBef>
                <a:spcPts val="490"/>
              </a:spcBef>
            </a:pPr>
            <a:endParaRPr lang="ru-RU" dirty="0"/>
          </a:p>
          <a:p>
            <a:pPr marL="12700" marR="132080">
              <a:lnSpc>
                <a:spcPts val="1400"/>
              </a:lnSpc>
              <a:spcBef>
                <a:spcPts val="490"/>
              </a:spcBef>
            </a:pPr>
            <a:r>
              <a:rPr lang="ru-RU" dirty="0"/>
              <a:t>Соответствие отчетности и аудита. SIEM могут помочь организациям доказать аудиторам и регулирующим органам, что они имеют надлежащие меры безопасности и что инциденты безопасности известны и локализованы.</a:t>
            </a:r>
          </a:p>
          <a:p>
            <a:pPr marL="12700" marR="118745">
              <a:lnSpc>
                <a:spcPts val="1400"/>
              </a:lnSpc>
              <a:spcBef>
                <a:spcPts val="490"/>
              </a:spcBef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1147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FA94BE-C82E-B182-A4CF-0F951317B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03" y="476164"/>
            <a:ext cx="9404723" cy="1400530"/>
          </a:xfrm>
        </p:spPr>
        <p:txBody>
          <a:bodyPr/>
          <a:lstStyle/>
          <a:p>
            <a:r>
              <a:rPr lang="en-US" dirty="0"/>
              <a:t>UEBA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371D3C-5DBB-B8B6-EA8A-CB67CA3DF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marR="5080">
              <a:lnSpc>
                <a:spcPct val="106100"/>
              </a:lnSpc>
              <a:spcBef>
                <a:spcPts val="1460"/>
              </a:spcBef>
            </a:pPr>
            <a:r>
              <a:rPr lang="ru-RU" dirty="0"/>
              <a:t>Решения UEBA создают профили, которые моделируют стандартное поведение пользователей и объектов в ИТ-среде, таких как серверы, маршрутизаторы и хранилища данных. Это известно как базовый уровень. Используя различные методы аналитики, технология UEBA может выявлять активность, которая является аномальной по сравнению с установленными базовыми показателями, обнаруживать угрозы и обнаруживать инциденты безопасности.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5737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2AF281-9251-B3CD-C6FB-CA9C8CBA2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UEBA по трем направлениям: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273A39-4297-C041-1AB5-8F0B6AF05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Случаи использования – решения UEBA предоставляют информацию о поведении пользователей и других объектов в корпоративной сети. Они должны осуществлять мониторинг, обнаружение и оповещение об аномалиях. И они должны быть применимы для множества случаев использования — в отличие от специализированных инструментов для мониторинга сотрудников, мониторинга доверенных хостов, мошенничества и т. д.</a:t>
            </a:r>
          </a:p>
          <a:p>
            <a:r>
              <a:rPr lang="ru-RU" dirty="0"/>
              <a:t>Источники данных – решения EBA могут принимать данные из общего хранилища данных, такого как озеро данных или хранилище данных, или через SIEM. Им не следует развертывать агентов непосредственно в ИТ-среде для сбора данных.</a:t>
            </a:r>
          </a:p>
          <a:p>
            <a:r>
              <a:rPr lang="ru-RU" dirty="0"/>
              <a:t>Аналитика – решения UEBA обнаруживают аномалии, используя различные аналитические подходы: статистические модели, машинное обучение, правила, сигнатуры угроз и многое другое.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5962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583814-B17F-D69F-E5DD-C25ED7A24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Слияние </a:t>
            </a:r>
            <a:r>
              <a:rPr lang="en-US" dirty="0"/>
              <a:t>UEBA </a:t>
            </a:r>
            <a:r>
              <a:rPr lang="ru-RU" dirty="0"/>
              <a:t>и </a:t>
            </a:r>
            <a:r>
              <a:rPr lang="en-US" dirty="0"/>
              <a:t>SIEM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17F9BA-CF63-8826-B48A-373246FC4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Между технологиями UEBA и SIEM существует тесная связь, поскольку UEBA полагается на </a:t>
            </a:r>
            <a:r>
              <a:rPr lang="ru-RU" dirty="0" err="1"/>
              <a:t>межорганизационные</a:t>
            </a:r>
            <a:r>
              <a:rPr lang="ru-RU" dirty="0"/>
              <a:t> данные безопасности для выполнения своего анализа, и эти данные обычно собираются и хранятся SIEM.</a:t>
            </a:r>
          </a:p>
          <a:p>
            <a:r>
              <a:rPr lang="ru-RU" dirty="0"/>
              <a:t>Мониторинг пользователей, включая базовую и расширенную аналитику для анализа данных доступа и аутентификации, установления пользовательского контекста и составления отчетов о подозрительном поведении.</a:t>
            </a:r>
          </a:p>
          <a:p>
            <a:r>
              <a:rPr lang="ru-RU" dirty="0"/>
              <a:t>Расширенная аналитика – применение сложных статистических и количественных моделей, таких как машинное обучение и глубокое обучение, к журналам безопасности и данным событий для обнаружения аномальной активности. Расширенная аналитика должна дополнять традиционную аналитику на основе правил и корреляций, доступную в традиционных SIEM.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4102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C7CB3D-775A-F3E3-60BC-96823E3F5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EC7D5E-FAA0-539B-6800-1D9D19B13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заключение хочется подчеркнуть, что реализация системы управления информацией и событиями безопасности (SIEM) и продвинутых технологий анализа пользовательского поведения (UEBA) - ключевые шаги в обеспечении безопасности информации. SIEM обеспечивает централизованный контроль и реагирование на события безопасности, тогда как UEBA позволяет выявлять необычные и аномальные шаблоны поведения пользователей. Вместе эти подходы создают мощный инструментарий для защиты от современных угроз в сфере информационной безопасности.</a:t>
            </a:r>
          </a:p>
        </p:txBody>
      </p:sp>
    </p:spTree>
    <p:extLst>
      <p:ext uri="{BB962C8B-B14F-4D97-AF65-F5344CB8AC3E}">
        <p14:creationId xmlns:p14="http://schemas.microsoft.com/office/powerpoint/2010/main" val="40627716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1349</TotalTime>
  <Words>910</Words>
  <Application>Microsoft Office PowerPoint</Application>
  <PresentationFormat>Широкоэкранный</PresentationFormat>
  <Paragraphs>42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Trebuchet MS</vt:lpstr>
      <vt:lpstr>Wingdings 3</vt:lpstr>
      <vt:lpstr>Ион</vt:lpstr>
      <vt:lpstr>Система сбора логов для обнаружения инцидентов ИБ</vt:lpstr>
      <vt:lpstr>Описание и назначение</vt:lpstr>
      <vt:lpstr>Cистемы мониторинга</vt:lpstr>
      <vt:lpstr>SIEM</vt:lpstr>
      <vt:lpstr>SIEM функции </vt:lpstr>
      <vt:lpstr>UEBA</vt:lpstr>
      <vt:lpstr>UEBA по трем направлениям: </vt:lpstr>
      <vt:lpstr>Слияние UEBA и SIEM 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Классификация известных платформ киберразведки, TIP</dc:title>
  <dc:creator>Skotoboynya</dc:creator>
  <cp:lastModifiedBy>Skotoboynya</cp:lastModifiedBy>
  <cp:revision>11</cp:revision>
  <dcterms:created xsi:type="dcterms:W3CDTF">2023-12-15T13:53:46Z</dcterms:created>
  <dcterms:modified xsi:type="dcterms:W3CDTF">2024-02-01T13:22:04Z</dcterms:modified>
</cp:coreProperties>
</file>