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7" r:id="rId3"/>
    <p:sldId id="258" r:id="rId4"/>
    <p:sldId id="257" r:id="rId5"/>
    <p:sldId id="259" r:id="rId6"/>
    <p:sldId id="260" r:id="rId7"/>
    <p:sldId id="261" r:id="rId8"/>
    <p:sldId id="262" r:id="rId9"/>
    <p:sldId id="263" r:id="rId10"/>
    <p:sldId id="264" r:id="rId11"/>
    <p:sldId id="265" r:id="rId12"/>
    <p:sldId id="272" r:id="rId13"/>
    <p:sldId id="266" r:id="rId14"/>
    <p:sldId id="267" r:id="rId15"/>
    <p:sldId id="268" r:id="rId16"/>
    <p:sldId id="269" r:id="rId17"/>
    <p:sldId id="270" r:id="rId18"/>
    <p:sldId id="271" r:id="rId19"/>
    <p:sldId id="273" r:id="rId20"/>
    <p:sldId id="281" r:id="rId21"/>
    <p:sldId id="282" r:id="rId22"/>
    <p:sldId id="283" r:id="rId23"/>
    <p:sldId id="284" r:id="rId24"/>
    <p:sldId id="274" r:id="rId25"/>
    <p:sldId id="275" r:id="rId26"/>
    <p:sldId id="286" r:id="rId27"/>
    <p:sldId id="290" r:id="rId28"/>
    <p:sldId id="276" r:id="rId29"/>
    <p:sldId id="277" r:id="rId30"/>
    <p:sldId id="279" r:id="rId31"/>
    <p:sldId id="278" r:id="rId32"/>
    <p:sldId id="280" r:id="rId33"/>
    <p:sldId id="289" r:id="rId34"/>
    <p:sldId id="285" r:id="rId35"/>
    <p:sldId id="288" r:id="rId36"/>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7F3C0-D9FC-4E6D-8657-E7A70E14992A}" type="datetimeFigureOut">
              <a:rPr lang="sk-SK" smtClean="0"/>
              <a:t>17. 2. 2020</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63DC8-C244-453D-8903-5AFBAEE96CF8}" type="slidenum">
              <a:rPr lang="sk-SK" smtClean="0"/>
              <a:t>‹#›</a:t>
            </a:fld>
            <a:endParaRPr lang="sk-SK"/>
          </a:p>
        </p:txBody>
      </p:sp>
    </p:spTree>
    <p:extLst>
      <p:ext uri="{BB962C8B-B14F-4D97-AF65-F5344CB8AC3E}">
        <p14:creationId xmlns:p14="http://schemas.microsoft.com/office/powerpoint/2010/main" val="5469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0A863DC8-C244-453D-8903-5AFBAEE96CF8}" type="slidenum">
              <a:rPr lang="sk-SK" smtClean="0"/>
              <a:t>3</a:t>
            </a:fld>
            <a:endParaRPr lang="sk-SK"/>
          </a:p>
        </p:txBody>
      </p:sp>
    </p:spTree>
    <p:extLst>
      <p:ext uri="{BB962C8B-B14F-4D97-AF65-F5344CB8AC3E}">
        <p14:creationId xmlns:p14="http://schemas.microsoft.com/office/powerpoint/2010/main" val="3771175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5"/>
          </p:nvPr>
        </p:nvSpPr>
        <p:spPr/>
        <p:txBody>
          <a:bodyPr/>
          <a:lstStyle/>
          <a:p>
            <a:fld id="{0A863DC8-C244-453D-8903-5AFBAEE96CF8}" type="slidenum">
              <a:rPr lang="sk-SK" smtClean="0"/>
              <a:t>9</a:t>
            </a:fld>
            <a:endParaRPr lang="sk-SK"/>
          </a:p>
        </p:txBody>
      </p:sp>
    </p:spTree>
    <p:extLst>
      <p:ext uri="{BB962C8B-B14F-4D97-AF65-F5344CB8AC3E}">
        <p14:creationId xmlns:p14="http://schemas.microsoft.com/office/powerpoint/2010/main" val="3593294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D849520-087F-4617-8691-2FEABDA9F932}"/>
              </a:ext>
            </a:extLst>
          </p:cNvPr>
          <p:cNvSpPr>
            <a:spLocks noGrp="1"/>
          </p:cNvSpPr>
          <p:nvPr>
            <p:ph type="ctrTitle"/>
          </p:nvPr>
        </p:nvSpPr>
        <p:spPr>
          <a:xfrm>
            <a:off x="1524000" y="1122363"/>
            <a:ext cx="9144000" cy="2387600"/>
          </a:xfrm>
        </p:spPr>
        <p:txBody>
          <a:bodyPr anchor="b"/>
          <a:lstStyle>
            <a:lvl1pPr algn="ctr">
              <a:defRPr sz="6000"/>
            </a:lvl1pPr>
          </a:lstStyle>
          <a:p>
            <a:r>
              <a:rPr lang="sk-SK"/>
              <a:t>Kliknutím upravte štýl predlohy nadpisu</a:t>
            </a:r>
          </a:p>
        </p:txBody>
      </p:sp>
      <p:sp>
        <p:nvSpPr>
          <p:cNvPr id="3" name="Podnadpis 2">
            <a:extLst>
              <a:ext uri="{FF2B5EF4-FFF2-40B4-BE49-F238E27FC236}">
                <a16:creationId xmlns:a16="http://schemas.microsoft.com/office/drawing/2014/main" id="{A7FAB282-AEE3-409A-9DB9-EF6B10BD88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p>
        </p:txBody>
      </p:sp>
      <p:sp>
        <p:nvSpPr>
          <p:cNvPr id="4" name="Zástupný objekt pre dátum 3">
            <a:extLst>
              <a:ext uri="{FF2B5EF4-FFF2-40B4-BE49-F238E27FC236}">
                <a16:creationId xmlns:a16="http://schemas.microsoft.com/office/drawing/2014/main" id="{F121A3C7-759C-473D-808A-DC99B4628B86}"/>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5" name="Zástupný objekt pre pätu 4">
            <a:extLst>
              <a:ext uri="{FF2B5EF4-FFF2-40B4-BE49-F238E27FC236}">
                <a16:creationId xmlns:a16="http://schemas.microsoft.com/office/drawing/2014/main" id="{41B99E0D-082A-43AA-A8BE-59CE3A87ECF0}"/>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01FB4761-3634-4239-9AE3-5696784690E1}"/>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242861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AA3272-F542-498C-9812-9A9422549E2F}"/>
              </a:ext>
            </a:extLst>
          </p:cNvPr>
          <p:cNvSpPr>
            <a:spLocks noGrp="1"/>
          </p:cNvSpPr>
          <p:nvPr>
            <p:ph type="title"/>
          </p:nvPr>
        </p:nvSpPr>
        <p:spPr/>
        <p:txBody>
          <a:bodyPr/>
          <a:lstStyle/>
          <a:p>
            <a:r>
              <a:rPr lang="sk-SK"/>
              <a:t>Kliknutím upravte štýl predlohy nadpisu</a:t>
            </a:r>
          </a:p>
        </p:txBody>
      </p:sp>
      <p:sp>
        <p:nvSpPr>
          <p:cNvPr id="3" name="Zástupný objekt pre zvislý text 2">
            <a:extLst>
              <a:ext uri="{FF2B5EF4-FFF2-40B4-BE49-F238E27FC236}">
                <a16:creationId xmlns:a16="http://schemas.microsoft.com/office/drawing/2014/main" id="{B8093055-1CC2-4849-8CD9-BE69162FB8F6}"/>
              </a:ext>
            </a:extLst>
          </p:cNvPr>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2911DB9E-D812-47D5-B5D1-0E884C00A192}"/>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5" name="Zástupný objekt pre pätu 4">
            <a:extLst>
              <a:ext uri="{FF2B5EF4-FFF2-40B4-BE49-F238E27FC236}">
                <a16:creationId xmlns:a16="http://schemas.microsoft.com/office/drawing/2014/main" id="{0A7F0B61-A0E0-4442-9F14-A03FA4C6315C}"/>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5BE1521A-BFF0-4938-98AC-39892289F672}"/>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46550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a:extLst>
              <a:ext uri="{FF2B5EF4-FFF2-40B4-BE49-F238E27FC236}">
                <a16:creationId xmlns:a16="http://schemas.microsoft.com/office/drawing/2014/main" id="{9BA1F440-DEEB-4999-AF50-7F559CB50288}"/>
              </a:ext>
            </a:extLst>
          </p:cNvPr>
          <p:cNvSpPr>
            <a:spLocks noGrp="1"/>
          </p:cNvSpPr>
          <p:nvPr>
            <p:ph type="title" orient="vert"/>
          </p:nvPr>
        </p:nvSpPr>
        <p:spPr>
          <a:xfrm>
            <a:off x="8724900" y="365125"/>
            <a:ext cx="2628900" cy="5811838"/>
          </a:xfrm>
        </p:spPr>
        <p:txBody>
          <a:bodyPr vert="eaVert"/>
          <a:lstStyle/>
          <a:p>
            <a:r>
              <a:rPr lang="sk-SK"/>
              <a:t>Kliknutím upravte štýl predlohy nadpisu</a:t>
            </a:r>
          </a:p>
        </p:txBody>
      </p:sp>
      <p:sp>
        <p:nvSpPr>
          <p:cNvPr id="3" name="Zástupný objekt pre zvislý text 2">
            <a:extLst>
              <a:ext uri="{FF2B5EF4-FFF2-40B4-BE49-F238E27FC236}">
                <a16:creationId xmlns:a16="http://schemas.microsoft.com/office/drawing/2014/main" id="{D84BDE8F-D352-49A1-BC1C-75FA594D582E}"/>
              </a:ext>
            </a:extLst>
          </p:cNvPr>
          <p:cNvSpPr>
            <a:spLocks noGrp="1"/>
          </p:cNvSpPr>
          <p:nvPr>
            <p:ph type="body" orient="vert" idx="1"/>
          </p:nvPr>
        </p:nvSpPr>
        <p:spPr>
          <a:xfrm>
            <a:off x="838200" y="365125"/>
            <a:ext cx="7734300" cy="58118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C9FAE4F1-6704-4520-AB13-AEBE20670E61}"/>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5" name="Zástupný objekt pre pätu 4">
            <a:extLst>
              <a:ext uri="{FF2B5EF4-FFF2-40B4-BE49-F238E27FC236}">
                <a16:creationId xmlns:a16="http://schemas.microsoft.com/office/drawing/2014/main" id="{D9C59EFA-97DC-45B8-A0F5-72AF30511372}"/>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FD40EE67-8CFC-4C73-A94F-30B54967FD66}"/>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270545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EDD1ADC-E00D-4FF3-9C03-AFDAAF785B9E}"/>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62F54770-296A-481F-AA00-238283AD113F}"/>
              </a:ext>
            </a:extLst>
          </p:cNvPr>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08AA3E8E-8F11-42C8-B638-DA47A7C38AE2}"/>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5" name="Zástupný objekt pre pätu 4">
            <a:extLst>
              <a:ext uri="{FF2B5EF4-FFF2-40B4-BE49-F238E27FC236}">
                <a16:creationId xmlns:a16="http://schemas.microsoft.com/office/drawing/2014/main" id="{071B7ECE-5C14-42D6-95ED-2543A93DE800}"/>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2224A04F-6038-421D-9652-9F36A061F4D2}"/>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283145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CE4999-BB00-4A83-ABE9-C92ABE94D0A8}"/>
              </a:ext>
            </a:extLst>
          </p:cNvPr>
          <p:cNvSpPr>
            <a:spLocks noGrp="1"/>
          </p:cNvSpPr>
          <p:nvPr>
            <p:ph type="title"/>
          </p:nvPr>
        </p:nvSpPr>
        <p:spPr>
          <a:xfrm>
            <a:off x="831850" y="1709738"/>
            <a:ext cx="10515600" cy="2852737"/>
          </a:xfrm>
        </p:spPr>
        <p:txBody>
          <a:bodyPr anchor="b"/>
          <a:lstStyle>
            <a:lvl1pPr>
              <a:defRPr sz="6000"/>
            </a:lvl1pPr>
          </a:lstStyle>
          <a:p>
            <a:r>
              <a:rPr lang="sk-SK"/>
              <a:t>Kliknutím upravte štýl predlohy nadpisu</a:t>
            </a:r>
          </a:p>
        </p:txBody>
      </p:sp>
      <p:sp>
        <p:nvSpPr>
          <p:cNvPr id="3" name="Zástupný objekt pre text 2">
            <a:extLst>
              <a:ext uri="{FF2B5EF4-FFF2-40B4-BE49-F238E27FC236}">
                <a16:creationId xmlns:a16="http://schemas.microsoft.com/office/drawing/2014/main" id="{A734060A-3FE4-45F1-BC49-96AFB9712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Zástupný objekt pre dátum 3">
            <a:extLst>
              <a:ext uri="{FF2B5EF4-FFF2-40B4-BE49-F238E27FC236}">
                <a16:creationId xmlns:a16="http://schemas.microsoft.com/office/drawing/2014/main" id="{5DF33C28-BF7C-49F2-9081-099BB6B15AEE}"/>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5" name="Zástupný objekt pre pätu 4">
            <a:extLst>
              <a:ext uri="{FF2B5EF4-FFF2-40B4-BE49-F238E27FC236}">
                <a16:creationId xmlns:a16="http://schemas.microsoft.com/office/drawing/2014/main" id="{E71E02FF-D8A5-442B-B9B6-1E5F1EA0BCDC}"/>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029406DE-BE02-41DB-8F57-5E63D3F1B7E1}"/>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349288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2CCD69F-74CD-4843-B2BE-1A47046C9C21}"/>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196A74E7-7DC1-4B4A-97DF-84D6BA04D749}"/>
              </a:ext>
            </a:extLst>
          </p:cNvPr>
          <p:cNvSpPr>
            <a:spLocks noGrp="1"/>
          </p:cNvSpPr>
          <p:nvPr>
            <p:ph sz="half" idx="1"/>
          </p:nvPr>
        </p:nvSpPr>
        <p:spPr>
          <a:xfrm>
            <a:off x="838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obsah 3">
            <a:extLst>
              <a:ext uri="{FF2B5EF4-FFF2-40B4-BE49-F238E27FC236}">
                <a16:creationId xmlns:a16="http://schemas.microsoft.com/office/drawing/2014/main" id="{205E02A3-C620-43D1-8041-472605ACF2A1}"/>
              </a:ext>
            </a:extLst>
          </p:cNvPr>
          <p:cNvSpPr>
            <a:spLocks noGrp="1"/>
          </p:cNvSpPr>
          <p:nvPr>
            <p:ph sz="half" idx="2"/>
          </p:nvPr>
        </p:nvSpPr>
        <p:spPr>
          <a:xfrm>
            <a:off x="6172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objekt pre dátum 4">
            <a:extLst>
              <a:ext uri="{FF2B5EF4-FFF2-40B4-BE49-F238E27FC236}">
                <a16:creationId xmlns:a16="http://schemas.microsoft.com/office/drawing/2014/main" id="{D1AA2F46-A1A9-479B-B130-22704416E29B}"/>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6" name="Zástupný objekt pre pätu 5">
            <a:extLst>
              <a:ext uri="{FF2B5EF4-FFF2-40B4-BE49-F238E27FC236}">
                <a16:creationId xmlns:a16="http://schemas.microsoft.com/office/drawing/2014/main" id="{E56A4FD4-D1D4-4DFE-8E4C-C6B53337EB05}"/>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D253C16F-BC65-4B09-A898-2182904CB87B}"/>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80741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B71AEC-3C8B-4CA2-B165-807D549402C8}"/>
              </a:ext>
            </a:extLst>
          </p:cNvPr>
          <p:cNvSpPr>
            <a:spLocks noGrp="1"/>
          </p:cNvSpPr>
          <p:nvPr>
            <p:ph type="title"/>
          </p:nvPr>
        </p:nvSpPr>
        <p:spPr>
          <a:xfrm>
            <a:off x="839788" y="365125"/>
            <a:ext cx="10515600" cy="1325563"/>
          </a:xfrm>
        </p:spPr>
        <p:txBody>
          <a:bodyPr/>
          <a:lstStyle/>
          <a:p>
            <a:r>
              <a:rPr lang="sk-SK"/>
              <a:t>Kliknutím upravte štýl predlohy nadpisu</a:t>
            </a:r>
          </a:p>
        </p:txBody>
      </p:sp>
      <p:sp>
        <p:nvSpPr>
          <p:cNvPr id="3" name="Zástupný objekt pre text 2">
            <a:extLst>
              <a:ext uri="{FF2B5EF4-FFF2-40B4-BE49-F238E27FC236}">
                <a16:creationId xmlns:a16="http://schemas.microsoft.com/office/drawing/2014/main" id="{7504214B-8D11-4A5F-A93E-59C242B01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objekt pre obsah 3">
            <a:extLst>
              <a:ext uri="{FF2B5EF4-FFF2-40B4-BE49-F238E27FC236}">
                <a16:creationId xmlns:a16="http://schemas.microsoft.com/office/drawing/2014/main" id="{DB170ECE-22A7-4278-9E11-2BD6AB161E2A}"/>
              </a:ext>
            </a:extLst>
          </p:cNvPr>
          <p:cNvSpPr>
            <a:spLocks noGrp="1"/>
          </p:cNvSpPr>
          <p:nvPr>
            <p:ph sz="half" idx="2"/>
          </p:nvPr>
        </p:nvSpPr>
        <p:spPr>
          <a:xfrm>
            <a:off x="839788" y="2505075"/>
            <a:ext cx="5157787"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objekt pre text 4">
            <a:extLst>
              <a:ext uri="{FF2B5EF4-FFF2-40B4-BE49-F238E27FC236}">
                <a16:creationId xmlns:a16="http://schemas.microsoft.com/office/drawing/2014/main" id="{6DFB2D20-2FC3-4EF5-8439-CA4778159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objekt pre obsah 5">
            <a:extLst>
              <a:ext uri="{FF2B5EF4-FFF2-40B4-BE49-F238E27FC236}">
                <a16:creationId xmlns:a16="http://schemas.microsoft.com/office/drawing/2014/main" id="{EF6C9F22-3BF4-4BFB-82DA-E37B89889256}"/>
              </a:ext>
            </a:extLst>
          </p:cNvPr>
          <p:cNvSpPr>
            <a:spLocks noGrp="1"/>
          </p:cNvSpPr>
          <p:nvPr>
            <p:ph sz="quarter" idx="4"/>
          </p:nvPr>
        </p:nvSpPr>
        <p:spPr>
          <a:xfrm>
            <a:off x="6172200" y="2505075"/>
            <a:ext cx="5183188"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objekt pre dátum 6">
            <a:extLst>
              <a:ext uri="{FF2B5EF4-FFF2-40B4-BE49-F238E27FC236}">
                <a16:creationId xmlns:a16="http://schemas.microsoft.com/office/drawing/2014/main" id="{D7520C3E-7B31-4C22-8A26-FB15D6FE0851}"/>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8" name="Zástupný objekt pre pätu 7">
            <a:extLst>
              <a:ext uri="{FF2B5EF4-FFF2-40B4-BE49-F238E27FC236}">
                <a16:creationId xmlns:a16="http://schemas.microsoft.com/office/drawing/2014/main" id="{37F8CF31-D482-4B0C-9251-FB24B605A104}"/>
              </a:ext>
            </a:extLst>
          </p:cNvPr>
          <p:cNvSpPr>
            <a:spLocks noGrp="1"/>
          </p:cNvSpPr>
          <p:nvPr>
            <p:ph type="ftr" sz="quarter" idx="11"/>
          </p:nvPr>
        </p:nvSpPr>
        <p:spPr/>
        <p:txBody>
          <a:bodyPr/>
          <a:lstStyle/>
          <a:p>
            <a:endParaRPr lang="sk-SK"/>
          </a:p>
        </p:txBody>
      </p:sp>
      <p:sp>
        <p:nvSpPr>
          <p:cNvPr id="9" name="Zástupný objekt pre číslo snímky 8">
            <a:extLst>
              <a:ext uri="{FF2B5EF4-FFF2-40B4-BE49-F238E27FC236}">
                <a16:creationId xmlns:a16="http://schemas.microsoft.com/office/drawing/2014/main" id="{7598D0FC-F4FE-4DD4-B837-2E0749CD701C}"/>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366282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DD13D5B-3A88-4804-BB98-EC3A997CC6E7}"/>
              </a:ext>
            </a:extLst>
          </p:cNvPr>
          <p:cNvSpPr>
            <a:spLocks noGrp="1"/>
          </p:cNvSpPr>
          <p:nvPr>
            <p:ph type="title"/>
          </p:nvPr>
        </p:nvSpPr>
        <p:spPr/>
        <p:txBody>
          <a:bodyPr/>
          <a:lstStyle/>
          <a:p>
            <a:r>
              <a:rPr lang="sk-SK"/>
              <a:t>Kliknutím upravte štýl predlohy nadpisu</a:t>
            </a:r>
          </a:p>
        </p:txBody>
      </p:sp>
      <p:sp>
        <p:nvSpPr>
          <p:cNvPr id="3" name="Zástupný objekt pre dátum 2">
            <a:extLst>
              <a:ext uri="{FF2B5EF4-FFF2-40B4-BE49-F238E27FC236}">
                <a16:creationId xmlns:a16="http://schemas.microsoft.com/office/drawing/2014/main" id="{8950A205-67F8-4CFA-860B-EE394411C713}"/>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4" name="Zástupný objekt pre pätu 3">
            <a:extLst>
              <a:ext uri="{FF2B5EF4-FFF2-40B4-BE49-F238E27FC236}">
                <a16:creationId xmlns:a16="http://schemas.microsoft.com/office/drawing/2014/main" id="{16930F4A-A713-4E91-AC27-C2D37A2AB94A}"/>
              </a:ext>
            </a:extLst>
          </p:cNvPr>
          <p:cNvSpPr>
            <a:spLocks noGrp="1"/>
          </p:cNvSpPr>
          <p:nvPr>
            <p:ph type="ftr" sz="quarter" idx="11"/>
          </p:nvPr>
        </p:nvSpPr>
        <p:spPr/>
        <p:txBody>
          <a:bodyPr/>
          <a:lstStyle/>
          <a:p>
            <a:endParaRPr lang="sk-SK"/>
          </a:p>
        </p:txBody>
      </p:sp>
      <p:sp>
        <p:nvSpPr>
          <p:cNvPr id="5" name="Zástupný objekt pre číslo snímky 4">
            <a:extLst>
              <a:ext uri="{FF2B5EF4-FFF2-40B4-BE49-F238E27FC236}">
                <a16:creationId xmlns:a16="http://schemas.microsoft.com/office/drawing/2014/main" id="{991890DF-CC6C-4022-85D9-E295C84BBCBD}"/>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113293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a:extLst>
              <a:ext uri="{FF2B5EF4-FFF2-40B4-BE49-F238E27FC236}">
                <a16:creationId xmlns:a16="http://schemas.microsoft.com/office/drawing/2014/main" id="{4B7DF3E2-65AF-48C7-B4EF-FFAAB2D090EF}"/>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3" name="Zástupný objekt pre pätu 2">
            <a:extLst>
              <a:ext uri="{FF2B5EF4-FFF2-40B4-BE49-F238E27FC236}">
                <a16:creationId xmlns:a16="http://schemas.microsoft.com/office/drawing/2014/main" id="{62EBC59B-02B9-4246-A661-5ED63018D71B}"/>
              </a:ext>
            </a:extLst>
          </p:cNvPr>
          <p:cNvSpPr>
            <a:spLocks noGrp="1"/>
          </p:cNvSpPr>
          <p:nvPr>
            <p:ph type="ftr" sz="quarter" idx="11"/>
          </p:nvPr>
        </p:nvSpPr>
        <p:spPr/>
        <p:txBody>
          <a:bodyPr/>
          <a:lstStyle/>
          <a:p>
            <a:endParaRPr lang="sk-SK"/>
          </a:p>
        </p:txBody>
      </p:sp>
      <p:sp>
        <p:nvSpPr>
          <p:cNvPr id="4" name="Zástupný objekt pre číslo snímky 3">
            <a:extLst>
              <a:ext uri="{FF2B5EF4-FFF2-40B4-BE49-F238E27FC236}">
                <a16:creationId xmlns:a16="http://schemas.microsoft.com/office/drawing/2014/main" id="{C66060EE-DD14-4A23-A711-7B42A1666AB6}"/>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390294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43BA6C-5791-499F-9B2C-AFEC3BD18A69}"/>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sah 2">
            <a:extLst>
              <a:ext uri="{FF2B5EF4-FFF2-40B4-BE49-F238E27FC236}">
                <a16:creationId xmlns:a16="http://schemas.microsoft.com/office/drawing/2014/main" id="{1B9CFD50-65EA-49CC-A834-544342C59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text 3">
            <a:extLst>
              <a:ext uri="{FF2B5EF4-FFF2-40B4-BE49-F238E27FC236}">
                <a16:creationId xmlns:a16="http://schemas.microsoft.com/office/drawing/2014/main" id="{E450680A-0886-4E75-B121-49FD0118E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5F8D2AF8-4204-440A-9F2B-C15A928607DB}"/>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6" name="Zástupný objekt pre pätu 5">
            <a:extLst>
              <a:ext uri="{FF2B5EF4-FFF2-40B4-BE49-F238E27FC236}">
                <a16:creationId xmlns:a16="http://schemas.microsoft.com/office/drawing/2014/main" id="{2C52949F-B89E-4236-92CC-67B5AAE627F5}"/>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75A9B918-C15C-4944-8A25-6E5850F00AEE}"/>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170716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2E3546F-3F8D-47FF-B511-1D8B047531CB}"/>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rázok 2">
            <a:extLst>
              <a:ext uri="{FF2B5EF4-FFF2-40B4-BE49-F238E27FC236}">
                <a16:creationId xmlns:a16="http://schemas.microsoft.com/office/drawing/2014/main" id="{2578F997-0C0E-4527-A8E4-30EE8469C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objekt pre text 3">
            <a:extLst>
              <a:ext uri="{FF2B5EF4-FFF2-40B4-BE49-F238E27FC236}">
                <a16:creationId xmlns:a16="http://schemas.microsoft.com/office/drawing/2014/main" id="{336C3104-4954-40B4-B0A5-5D73542E1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A09FD455-BD81-4514-8A0F-89257E6AE26F}"/>
              </a:ext>
            </a:extLst>
          </p:cNvPr>
          <p:cNvSpPr>
            <a:spLocks noGrp="1"/>
          </p:cNvSpPr>
          <p:nvPr>
            <p:ph type="dt" sz="half" idx="10"/>
          </p:nvPr>
        </p:nvSpPr>
        <p:spPr/>
        <p:txBody>
          <a:bodyPr/>
          <a:lstStyle/>
          <a:p>
            <a:fld id="{35B502B3-0DA6-4A9F-9C9B-2CAD65E7B24A}" type="datetimeFigureOut">
              <a:rPr lang="sk-SK" smtClean="0"/>
              <a:t>17. 2. 2020</a:t>
            </a:fld>
            <a:endParaRPr lang="sk-SK"/>
          </a:p>
        </p:txBody>
      </p:sp>
      <p:sp>
        <p:nvSpPr>
          <p:cNvPr id="6" name="Zástupný objekt pre pätu 5">
            <a:extLst>
              <a:ext uri="{FF2B5EF4-FFF2-40B4-BE49-F238E27FC236}">
                <a16:creationId xmlns:a16="http://schemas.microsoft.com/office/drawing/2014/main" id="{86854302-CF8D-4C7C-95D1-BF9754BADC51}"/>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4B873440-6D0F-448A-BC03-7256A017007F}"/>
              </a:ext>
            </a:extLst>
          </p:cNvPr>
          <p:cNvSpPr>
            <a:spLocks noGrp="1"/>
          </p:cNvSpPr>
          <p:nvPr>
            <p:ph type="sldNum" sz="quarter" idx="12"/>
          </p:nvPr>
        </p:nvSpPr>
        <p:spPr/>
        <p:txBody>
          <a:bodyPr/>
          <a:lstStyle/>
          <a:p>
            <a:fld id="{993727F4-8101-4CFD-B2AF-90C850061F5B}" type="slidenum">
              <a:rPr lang="sk-SK" smtClean="0"/>
              <a:t>‹#›</a:t>
            </a:fld>
            <a:endParaRPr lang="sk-SK"/>
          </a:p>
        </p:txBody>
      </p:sp>
    </p:spTree>
    <p:extLst>
      <p:ext uri="{BB962C8B-B14F-4D97-AF65-F5344CB8AC3E}">
        <p14:creationId xmlns:p14="http://schemas.microsoft.com/office/powerpoint/2010/main" val="106280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nadpis 1">
            <a:extLst>
              <a:ext uri="{FF2B5EF4-FFF2-40B4-BE49-F238E27FC236}">
                <a16:creationId xmlns:a16="http://schemas.microsoft.com/office/drawing/2014/main" id="{D58A8945-42CE-4858-9E2F-3E750F7A0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Kliknutím upravte štýl predlohy nadpisu</a:t>
            </a:r>
          </a:p>
        </p:txBody>
      </p:sp>
      <p:sp>
        <p:nvSpPr>
          <p:cNvPr id="3" name="Zástupný objekt pre text 2">
            <a:extLst>
              <a:ext uri="{FF2B5EF4-FFF2-40B4-BE49-F238E27FC236}">
                <a16:creationId xmlns:a16="http://schemas.microsoft.com/office/drawing/2014/main" id="{F22A2057-C3AF-479D-8A99-058D6F9F9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C3CCBBEB-8851-4CC7-8B3F-7823713FD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502B3-0DA6-4A9F-9C9B-2CAD65E7B24A}" type="datetimeFigureOut">
              <a:rPr lang="sk-SK" smtClean="0"/>
              <a:t>17. 2. 2020</a:t>
            </a:fld>
            <a:endParaRPr lang="sk-SK"/>
          </a:p>
        </p:txBody>
      </p:sp>
      <p:sp>
        <p:nvSpPr>
          <p:cNvPr id="5" name="Zástupný objekt pre pätu 4">
            <a:extLst>
              <a:ext uri="{FF2B5EF4-FFF2-40B4-BE49-F238E27FC236}">
                <a16:creationId xmlns:a16="http://schemas.microsoft.com/office/drawing/2014/main" id="{218AA7AF-5301-41BC-8B82-4AEF09495F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objekt pre číslo snímky 5">
            <a:extLst>
              <a:ext uri="{FF2B5EF4-FFF2-40B4-BE49-F238E27FC236}">
                <a16:creationId xmlns:a16="http://schemas.microsoft.com/office/drawing/2014/main" id="{180ACC8F-5029-4087-9F7A-9497A53153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27F4-8101-4CFD-B2AF-90C850061F5B}" type="slidenum">
              <a:rPr lang="sk-SK" smtClean="0"/>
              <a:t>‹#›</a:t>
            </a:fld>
            <a:endParaRPr lang="sk-SK"/>
          </a:p>
        </p:txBody>
      </p:sp>
    </p:spTree>
    <p:extLst>
      <p:ext uri="{BB962C8B-B14F-4D97-AF65-F5344CB8AC3E}">
        <p14:creationId xmlns:p14="http://schemas.microsoft.com/office/powerpoint/2010/main" val="372278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nl-nl/azure/azure-monitor/learn/media/tutorial-logs-dashboards/log-analytics-portal-dashboard.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dn1.plesk.com/wp-content/uploads/2018/07/24143712/large-visual-1.jp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genium.com/magenium/Magenium_Cloud_Services_Diagram.jpg"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itcoinforbeginners.io/wp-content/uploads/2018/02/Friend2-1024x616.png"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cdn.statcdn.com/Infographic/images/normal/7994.jpeg" TargetMode="External"/><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zdnet4.cbsistatic.com/hub/i/2018/02/09/1a47f155-1262-4ead-838d-97ec0e662d09/stacking-up-cloud-vendors-2018-right-scale-2.png"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obile.serverwatch.com/imagesvr_ce/1566/hypervisor-2.jpg"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centerfrontier.com/wp-content/uploads/2015/11/prineville-servers-brandt.jpg" TargetMode="External"/><Relationship Id="rId5" Type="http://schemas.openxmlformats.org/officeDocument/2006/relationships/image" Target="../media/image2.jpg"/><Relationship Id="rId4" Type="http://schemas.openxmlformats.org/officeDocument/2006/relationships/hyperlink" Target="https://media.datacenterdynamics.com/media/images/Prineville.width-880.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F2D293F-6D31-47D3-BB8C-5D285EA8EFDA}"/>
              </a:ext>
            </a:extLst>
          </p:cNvPr>
          <p:cNvSpPr>
            <a:spLocks noGrp="1"/>
          </p:cNvSpPr>
          <p:nvPr>
            <p:ph type="ctrTitle"/>
          </p:nvPr>
        </p:nvSpPr>
        <p:spPr/>
        <p:txBody>
          <a:bodyPr/>
          <a:lstStyle/>
          <a:p>
            <a:r>
              <a:rPr lang="sk-SK" dirty="0"/>
              <a:t>Základy cloudových technológií</a:t>
            </a:r>
          </a:p>
        </p:txBody>
      </p:sp>
      <p:sp>
        <p:nvSpPr>
          <p:cNvPr id="3" name="Podnadpis 2">
            <a:extLst>
              <a:ext uri="{FF2B5EF4-FFF2-40B4-BE49-F238E27FC236}">
                <a16:creationId xmlns:a16="http://schemas.microsoft.com/office/drawing/2014/main" id="{6D915BE8-A0F4-44DA-B707-39E0A450E4C7}"/>
              </a:ext>
            </a:extLst>
          </p:cNvPr>
          <p:cNvSpPr>
            <a:spLocks noGrp="1"/>
          </p:cNvSpPr>
          <p:nvPr>
            <p:ph type="subTitle" idx="1"/>
          </p:nvPr>
        </p:nvSpPr>
        <p:spPr/>
        <p:txBody>
          <a:bodyPr>
            <a:normAutofit lnSpcReduction="10000"/>
          </a:bodyPr>
          <a:lstStyle/>
          <a:p>
            <a:r>
              <a:rPr lang="sk-SK" dirty="0"/>
              <a:t>Úvod</a:t>
            </a:r>
          </a:p>
          <a:p>
            <a:endParaRPr lang="sk-SK" dirty="0"/>
          </a:p>
          <a:p>
            <a:endParaRPr lang="sk-SK" dirty="0"/>
          </a:p>
          <a:p>
            <a:pPr algn="r"/>
            <a:r>
              <a:rPr lang="sk-SK" dirty="0"/>
              <a:t>Sli.do - </a:t>
            </a:r>
            <a:r>
              <a:rPr lang="en-US" dirty="0"/>
              <a:t>#ZCT1</a:t>
            </a:r>
            <a:endParaRPr lang="sk-SK" dirty="0"/>
          </a:p>
        </p:txBody>
      </p:sp>
    </p:spTree>
    <p:extLst>
      <p:ext uri="{BB962C8B-B14F-4D97-AF65-F5344CB8AC3E}">
        <p14:creationId xmlns:p14="http://schemas.microsoft.com/office/powerpoint/2010/main" val="1615238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5DF26CE-C35E-4F94-9B54-52A7E71273C4}"/>
              </a:ext>
            </a:extLst>
          </p:cNvPr>
          <p:cNvSpPr>
            <a:spLocks noGrp="1"/>
          </p:cNvSpPr>
          <p:nvPr>
            <p:ph type="title"/>
          </p:nvPr>
        </p:nvSpPr>
        <p:spPr/>
        <p:txBody>
          <a:bodyPr/>
          <a:lstStyle/>
          <a:p>
            <a:pPr algn="ctr"/>
            <a:r>
              <a:rPr lang="sk-SK" dirty="0"/>
              <a:t>Rapid elasticity</a:t>
            </a:r>
          </a:p>
        </p:txBody>
      </p:sp>
      <p:sp>
        <p:nvSpPr>
          <p:cNvPr id="3" name="Zástupný objekt pre obsah 2">
            <a:extLst>
              <a:ext uri="{FF2B5EF4-FFF2-40B4-BE49-F238E27FC236}">
                <a16:creationId xmlns:a16="http://schemas.microsoft.com/office/drawing/2014/main" id="{00BF151B-0492-437E-994F-BDB729C8D7FF}"/>
              </a:ext>
            </a:extLst>
          </p:cNvPr>
          <p:cNvSpPr>
            <a:spLocks noGrp="1"/>
          </p:cNvSpPr>
          <p:nvPr>
            <p:ph idx="1"/>
          </p:nvPr>
        </p:nvSpPr>
        <p:spPr/>
        <p:txBody>
          <a:bodyPr/>
          <a:lstStyle/>
          <a:p>
            <a:r>
              <a:rPr lang="sk-SK" dirty="0"/>
              <a:t>Schopnosť pridávať alebo odoberať zdroje (škálovať), keď to je potrebné, niekedy automaticky</a:t>
            </a:r>
          </a:p>
          <a:p>
            <a:r>
              <a:rPr lang="sk-SK" dirty="0"/>
              <a:t>Zákazníkovi sa zdá, že zdroje sú nekonečné a môže si vypýtať ľubovoľné množstvo v ľubovoľný čas</a:t>
            </a:r>
          </a:p>
          <a:p>
            <a:r>
              <a:rPr lang="sk-SK" dirty="0"/>
              <a:t>Elasticita == škálovateľnosť</a:t>
            </a:r>
          </a:p>
          <a:p>
            <a:r>
              <a:rPr lang="sk-SK" dirty="0"/>
              <a:t>Vertikálna a horizontálna škálovateľnosť</a:t>
            </a:r>
            <a:r>
              <a:rPr lang="en-US" dirty="0"/>
              <a:t>, microservices</a:t>
            </a:r>
            <a:endParaRPr lang="sk-SK" dirty="0"/>
          </a:p>
        </p:txBody>
      </p:sp>
    </p:spTree>
    <p:extLst>
      <p:ext uri="{BB962C8B-B14F-4D97-AF65-F5344CB8AC3E}">
        <p14:creationId xmlns:p14="http://schemas.microsoft.com/office/powerpoint/2010/main" val="188096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74A5B7F-B134-4E48-B15F-0F87F3D37333}"/>
              </a:ext>
            </a:extLst>
          </p:cNvPr>
          <p:cNvSpPr>
            <a:spLocks noGrp="1"/>
          </p:cNvSpPr>
          <p:nvPr>
            <p:ph type="title"/>
          </p:nvPr>
        </p:nvSpPr>
        <p:spPr/>
        <p:txBody>
          <a:bodyPr/>
          <a:lstStyle/>
          <a:p>
            <a:pPr algn="ctr"/>
            <a:r>
              <a:rPr lang="sk-SK" dirty="0" err="1"/>
              <a:t>Measured</a:t>
            </a:r>
            <a:r>
              <a:rPr lang="sk-SK" dirty="0"/>
              <a:t> </a:t>
            </a:r>
            <a:r>
              <a:rPr lang="sk-SK" dirty="0" err="1"/>
              <a:t>service</a:t>
            </a:r>
            <a:endParaRPr lang="sk-SK" dirty="0"/>
          </a:p>
        </p:txBody>
      </p:sp>
      <p:sp>
        <p:nvSpPr>
          <p:cNvPr id="3" name="Zástupný objekt pre obsah 2">
            <a:extLst>
              <a:ext uri="{FF2B5EF4-FFF2-40B4-BE49-F238E27FC236}">
                <a16:creationId xmlns:a16="http://schemas.microsoft.com/office/drawing/2014/main" id="{38A4F414-2FF7-4C44-B0D8-30F850D1E11C}"/>
              </a:ext>
            </a:extLst>
          </p:cNvPr>
          <p:cNvSpPr>
            <a:spLocks noGrp="1"/>
          </p:cNvSpPr>
          <p:nvPr>
            <p:ph idx="1"/>
          </p:nvPr>
        </p:nvSpPr>
        <p:spPr>
          <a:xfrm>
            <a:off x="838200" y="1825625"/>
            <a:ext cx="4648200" cy="4351338"/>
          </a:xfrm>
        </p:spPr>
        <p:txBody>
          <a:bodyPr/>
          <a:lstStyle/>
          <a:p>
            <a:r>
              <a:rPr lang="sk-SK" dirty="0"/>
              <a:t>Používanie cloudových zdrojov je sledované/monitorované</a:t>
            </a:r>
          </a:p>
          <a:p>
            <a:r>
              <a:rPr lang="sk-SK" dirty="0"/>
              <a:t>Zdroje sú ovládané a optimalizované</a:t>
            </a:r>
          </a:p>
          <a:p>
            <a:r>
              <a:rPr lang="sk-SK" dirty="0" err="1"/>
              <a:t>Pay</a:t>
            </a:r>
            <a:r>
              <a:rPr lang="sk-SK" dirty="0"/>
              <a:t> as </a:t>
            </a:r>
            <a:r>
              <a:rPr lang="sk-SK" dirty="0" err="1"/>
              <a:t>you</a:t>
            </a:r>
            <a:r>
              <a:rPr lang="sk-SK" dirty="0"/>
              <a:t> go – platíme za to, čo použijeme</a:t>
            </a:r>
          </a:p>
          <a:p>
            <a:endParaRPr lang="sk-SK" dirty="0"/>
          </a:p>
        </p:txBody>
      </p:sp>
      <p:pic>
        <p:nvPicPr>
          <p:cNvPr id="5" name="Obrázok 4">
            <a:extLst>
              <a:ext uri="{FF2B5EF4-FFF2-40B4-BE49-F238E27FC236}">
                <a16:creationId xmlns:a16="http://schemas.microsoft.com/office/drawing/2014/main" id="{3456CDC6-AD47-44B2-8536-A6D7A9E44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827" y="1690688"/>
            <a:ext cx="6387865" cy="3837468"/>
          </a:xfrm>
          <a:prstGeom prst="rect">
            <a:avLst/>
          </a:prstGeom>
        </p:spPr>
      </p:pic>
      <p:sp>
        <p:nvSpPr>
          <p:cNvPr id="6" name="BlokTextu 5">
            <a:extLst>
              <a:ext uri="{FF2B5EF4-FFF2-40B4-BE49-F238E27FC236}">
                <a16:creationId xmlns:a16="http://schemas.microsoft.com/office/drawing/2014/main" id="{FCE4D99F-5ABA-49DE-84A2-CAE446F45BD5}"/>
              </a:ext>
            </a:extLst>
          </p:cNvPr>
          <p:cNvSpPr txBox="1"/>
          <p:nvPr/>
        </p:nvSpPr>
        <p:spPr>
          <a:xfrm>
            <a:off x="8940800" y="5992297"/>
            <a:ext cx="664606" cy="369332"/>
          </a:xfrm>
          <a:prstGeom prst="rect">
            <a:avLst/>
          </a:prstGeom>
          <a:noFill/>
        </p:spPr>
        <p:txBody>
          <a:bodyPr wrap="none" rtlCol="0">
            <a:spAutoFit/>
          </a:bodyPr>
          <a:lstStyle/>
          <a:p>
            <a:r>
              <a:rPr lang="en-US" dirty="0" err="1">
                <a:hlinkClick r:id="rId3"/>
              </a:rPr>
              <a:t>Zdroj</a:t>
            </a:r>
            <a:endParaRPr lang="sk-SK" dirty="0"/>
          </a:p>
        </p:txBody>
      </p:sp>
    </p:spTree>
    <p:extLst>
      <p:ext uri="{BB962C8B-B14F-4D97-AF65-F5344CB8AC3E}">
        <p14:creationId xmlns:p14="http://schemas.microsoft.com/office/powerpoint/2010/main" val="36742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850265-7C14-4E26-A957-0A07F9CC43BD}"/>
              </a:ext>
            </a:extLst>
          </p:cNvPr>
          <p:cNvSpPr>
            <a:spLocks noGrp="1"/>
          </p:cNvSpPr>
          <p:nvPr>
            <p:ph type="title"/>
          </p:nvPr>
        </p:nvSpPr>
        <p:spPr/>
        <p:txBody>
          <a:bodyPr/>
          <a:lstStyle/>
          <a:p>
            <a:pPr algn="ctr"/>
            <a:r>
              <a:rPr lang="sk-SK" dirty="0" err="1"/>
              <a:t>Evolution</a:t>
            </a:r>
            <a:r>
              <a:rPr lang="sk-SK" dirty="0"/>
              <a:t> of </a:t>
            </a:r>
            <a:r>
              <a:rPr lang="sk-SK" dirty="0" err="1"/>
              <a:t>cloud</a:t>
            </a:r>
            <a:r>
              <a:rPr lang="sk-SK" dirty="0"/>
              <a:t> </a:t>
            </a:r>
            <a:r>
              <a:rPr lang="sk-SK" dirty="0" err="1"/>
              <a:t>computing</a:t>
            </a:r>
            <a:endParaRPr lang="sk-SK" dirty="0"/>
          </a:p>
        </p:txBody>
      </p:sp>
      <p:sp>
        <p:nvSpPr>
          <p:cNvPr id="3" name="Zástupný objekt pre obsah 2">
            <a:extLst>
              <a:ext uri="{FF2B5EF4-FFF2-40B4-BE49-F238E27FC236}">
                <a16:creationId xmlns:a16="http://schemas.microsoft.com/office/drawing/2014/main" id="{9868CBDE-F1F8-4D31-AAA6-BA621003690E}"/>
              </a:ext>
            </a:extLst>
          </p:cNvPr>
          <p:cNvSpPr>
            <a:spLocks noGrp="1"/>
          </p:cNvSpPr>
          <p:nvPr>
            <p:ph idx="1"/>
          </p:nvPr>
        </p:nvSpPr>
        <p:spPr/>
        <p:txBody>
          <a:bodyPr/>
          <a:lstStyle/>
          <a:p>
            <a:r>
              <a:rPr lang="sk-SK" dirty="0"/>
              <a:t>DARPA </a:t>
            </a:r>
            <a:r>
              <a:rPr lang="sk-SK" dirty="0" err="1"/>
              <a:t>challenge</a:t>
            </a:r>
            <a:r>
              <a:rPr lang="sk-SK" dirty="0"/>
              <a:t> – 1963 - </a:t>
            </a:r>
            <a:r>
              <a:rPr lang="en-US" dirty="0"/>
              <a:t>“computer to be used by two or more people, simultaneously</a:t>
            </a:r>
            <a:r>
              <a:rPr lang="sk-SK" dirty="0"/>
              <a:t>“</a:t>
            </a:r>
          </a:p>
          <a:p>
            <a:r>
              <a:rPr lang="sk-SK" dirty="0"/>
              <a:t>Utility </a:t>
            </a:r>
            <a:r>
              <a:rPr lang="sk-SK" dirty="0" err="1"/>
              <a:t>computing</a:t>
            </a:r>
            <a:r>
              <a:rPr lang="sk-SK" dirty="0"/>
              <a:t> – model poskytovania služby, pri ktorom poskytovateľ ponúka zákazníkom výpočtové zdroje a správu výpočtovej infraštruktúry. Zákazníci platia len za používané zdroje (nie paušálny poplatok)</a:t>
            </a:r>
          </a:p>
          <a:p>
            <a:r>
              <a:rPr lang="sk-SK" dirty="0" err="1"/>
              <a:t>Grid</a:t>
            </a:r>
            <a:r>
              <a:rPr lang="sk-SK" dirty="0"/>
              <a:t> </a:t>
            </a:r>
            <a:r>
              <a:rPr lang="sk-SK" dirty="0" err="1"/>
              <a:t>computing</a:t>
            </a:r>
            <a:r>
              <a:rPr lang="sk-SK" dirty="0"/>
              <a:t> – distribuovaný systém výpočtových zdrojov, ktoré sa snažia o dosiahnutie spoločného cieľa</a:t>
            </a:r>
          </a:p>
          <a:p>
            <a:endParaRPr lang="sk-SK" dirty="0"/>
          </a:p>
        </p:txBody>
      </p:sp>
    </p:spTree>
    <p:extLst>
      <p:ext uri="{BB962C8B-B14F-4D97-AF65-F5344CB8AC3E}">
        <p14:creationId xmlns:p14="http://schemas.microsoft.com/office/powerpoint/2010/main" val="37068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11BCC26-5363-4E1A-9706-3D1EC23E9DD0}"/>
              </a:ext>
            </a:extLst>
          </p:cNvPr>
          <p:cNvSpPr>
            <a:spLocks noGrp="1"/>
          </p:cNvSpPr>
          <p:nvPr>
            <p:ph type="title"/>
          </p:nvPr>
        </p:nvSpPr>
        <p:spPr/>
        <p:txBody>
          <a:bodyPr/>
          <a:lstStyle/>
          <a:p>
            <a:pPr algn="ctr"/>
            <a:r>
              <a:rPr lang="sk-SK" dirty="0"/>
              <a:t>Modely cloudových služieb</a:t>
            </a:r>
          </a:p>
        </p:txBody>
      </p:sp>
      <p:sp>
        <p:nvSpPr>
          <p:cNvPr id="3" name="Zástupný objekt pre obsah 2">
            <a:extLst>
              <a:ext uri="{FF2B5EF4-FFF2-40B4-BE49-F238E27FC236}">
                <a16:creationId xmlns:a16="http://schemas.microsoft.com/office/drawing/2014/main" id="{6C0BE7A0-9287-46DB-A877-5277178C8E20}"/>
              </a:ext>
            </a:extLst>
          </p:cNvPr>
          <p:cNvSpPr>
            <a:spLocks noGrp="1"/>
          </p:cNvSpPr>
          <p:nvPr>
            <p:ph idx="1"/>
          </p:nvPr>
        </p:nvSpPr>
        <p:spPr/>
        <p:txBody>
          <a:bodyPr/>
          <a:lstStyle/>
          <a:p>
            <a:r>
              <a:rPr lang="sk-SK" dirty="0"/>
              <a:t>Software as a Service (</a:t>
            </a:r>
            <a:r>
              <a:rPr lang="sk-SK" dirty="0" err="1"/>
              <a:t>SaaS</a:t>
            </a:r>
            <a:r>
              <a:rPr lang="sk-SK" dirty="0"/>
              <a:t>)</a:t>
            </a:r>
          </a:p>
          <a:p>
            <a:r>
              <a:rPr lang="sk-SK" dirty="0" err="1"/>
              <a:t>Platform</a:t>
            </a:r>
            <a:r>
              <a:rPr lang="sk-SK" dirty="0"/>
              <a:t> as a Service (</a:t>
            </a:r>
            <a:r>
              <a:rPr lang="sk-SK" dirty="0" err="1"/>
              <a:t>PaaS</a:t>
            </a:r>
            <a:r>
              <a:rPr lang="sk-SK" dirty="0"/>
              <a:t>)</a:t>
            </a:r>
          </a:p>
          <a:p>
            <a:r>
              <a:rPr lang="sk-SK" dirty="0" err="1"/>
              <a:t>Infrastructure</a:t>
            </a:r>
            <a:r>
              <a:rPr lang="sk-SK" dirty="0"/>
              <a:t> as a Service (</a:t>
            </a:r>
            <a:r>
              <a:rPr lang="sk-SK" dirty="0" err="1"/>
              <a:t>Iaas</a:t>
            </a:r>
            <a:r>
              <a:rPr lang="sk-SK" dirty="0"/>
              <a:t>)</a:t>
            </a:r>
          </a:p>
        </p:txBody>
      </p:sp>
      <p:pic>
        <p:nvPicPr>
          <p:cNvPr id="5" name="Obrázok 4">
            <a:extLst>
              <a:ext uri="{FF2B5EF4-FFF2-40B4-BE49-F238E27FC236}">
                <a16:creationId xmlns:a16="http://schemas.microsoft.com/office/drawing/2014/main" id="{AFEE7CF3-0488-43AF-A460-5CAD57906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793" y="3429000"/>
            <a:ext cx="9992413" cy="3031032"/>
          </a:xfrm>
          <a:prstGeom prst="rect">
            <a:avLst/>
          </a:prstGeom>
        </p:spPr>
      </p:pic>
      <p:sp>
        <p:nvSpPr>
          <p:cNvPr id="6" name="BlokTextu 5">
            <a:extLst>
              <a:ext uri="{FF2B5EF4-FFF2-40B4-BE49-F238E27FC236}">
                <a16:creationId xmlns:a16="http://schemas.microsoft.com/office/drawing/2014/main" id="{C735BFDA-4E02-4050-B3EF-487CDC8DAE36}"/>
              </a:ext>
            </a:extLst>
          </p:cNvPr>
          <p:cNvSpPr txBox="1"/>
          <p:nvPr/>
        </p:nvSpPr>
        <p:spPr>
          <a:xfrm>
            <a:off x="10268134" y="6492875"/>
            <a:ext cx="664606" cy="369332"/>
          </a:xfrm>
          <a:prstGeom prst="rect">
            <a:avLst/>
          </a:prstGeom>
          <a:noFill/>
        </p:spPr>
        <p:txBody>
          <a:bodyPr wrap="none" rtlCol="0">
            <a:spAutoFit/>
          </a:bodyPr>
          <a:lstStyle/>
          <a:p>
            <a:r>
              <a:rPr lang="sk-SK" dirty="0">
                <a:hlinkClick r:id="rId3"/>
              </a:rPr>
              <a:t>Zdroj</a:t>
            </a:r>
            <a:endParaRPr lang="sk-SK" dirty="0"/>
          </a:p>
        </p:txBody>
      </p:sp>
    </p:spTree>
    <p:extLst>
      <p:ext uri="{BB962C8B-B14F-4D97-AF65-F5344CB8AC3E}">
        <p14:creationId xmlns:p14="http://schemas.microsoft.com/office/powerpoint/2010/main" val="270509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1F0832A-5896-48AD-808E-37573B16C325}"/>
              </a:ext>
            </a:extLst>
          </p:cNvPr>
          <p:cNvSpPr>
            <a:spLocks noGrp="1"/>
          </p:cNvSpPr>
          <p:nvPr>
            <p:ph type="title"/>
          </p:nvPr>
        </p:nvSpPr>
        <p:spPr/>
        <p:txBody>
          <a:bodyPr/>
          <a:lstStyle/>
          <a:p>
            <a:pPr algn="ctr"/>
            <a:r>
              <a:rPr lang="sk-SK" dirty="0"/>
              <a:t>Software as a Service</a:t>
            </a:r>
          </a:p>
        </p:txBody>
      </p:sp>
      <p:sp>
        <p:nvSpPr>
          <p:cNvPr id="3" name="Zástupný objekt pre obsah 2">
            <a:extLst>
              <a:ext uri="{FF2B5EF4-FFF2-40B4-BE49-F238E27FC236}">
                <a16:creationId xmlns:a16="http://schemas.microsoft.com/office/drawing/2014/main" id="{D4669D4A-1D28-493C-97B0-17AFA7603627}"/>
              </a:ext>
            </a:extLst>
          </p:cNvPr>
          <p:cNvSpPr>
            <a:spLocks noGrp="1"/>
          </p:cNvSpPr>
          <p:nvPr>
            <p:ph idx="1"/>
          </p:nvPr>
        </p:nvSpPr>
        <p:spPr/>
        <p:txBody>
          <a:bodyPr/>
          <a:lstStyle/>
          <a:p>
            <a:r>
              <a:rPr lang="en-US" dirty="0"/>
              <a:t>U</a:t>
            </a:r>
            <a:r>
              <a:rPr lang="sk-SK" dirty="0" err="1"/>
              <a:t>žívateľ</a:t>
            </a:r>
            <a:r>
              <a:rPr lang="sk-SK" dirty="0"/>
              <a:t> je schopný používať aplikáciu poskytovateľa na </a:t>
            </a:r>
            <a:r>
              <a:rPr lang="sk-SK" dirty="0" err="1"/>
              <a:t>cloude</a:t>
            </a:r>
            <a:endParaRPr lang="sk-SK" dirty="0"/>
          </a:p>
          <a:p>
            <a:r>
              <a:rPr lang="sk-SK" dirty="0"/>
              <a:t>Aplikácia je prístupná rôznym klientom pomocou tenkých klientov či programového rozhrania</a:t>
            </a:r>
          </a:p>
          <a:p>
            <a:r>
              <a:rPr lang="sk-SK" dirty="0"/>
              <a:t>Zákazník nemá prístup k sieti, serverom, úložisku... , ktoré aplikácia používa</a:t>
            </a:r>
          </a:p>
          <a:p>
            <a:r>
              <a:rPr lang="sk-SK" dirty="0"/>
              <a:t>Office 365, Gmail, Google </a:t>
            </a:r>
            <a:r>
              <a:rPr lang="sk-SK" dirty="0" err="1"/>
              <a:t>Docs</a:t>
            </a:r>
            <a:r>
              <a:rPr lang="sk-SK" dirty="0"/>
              <a:t>, OneDrive</a:t>
            </a:r>
          </a:p>
        </p:txBody>
      </p:sp>
    </p:spTree>
    <p:extLst>
      <p:ext uri="{BB962C8B-B14F-4D97-AF65-F5344CB8AC3E}">
        <p14:creationId xmlns:p14="http://schemas.microsoft.com/office/powerpoint/2010/main" val="23257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5044D5-CD62-4ED9-B1BE-FAF1B9FB6AED}"/>
              </a:ext>
            </a:extLst>
          </p:cNvPr>
          <p:cNvSpPr>
            <a:spLocks noGrp="1"/>
          </p:cNvSpPr>
          <p:nvPr>
            <p:ph type="title"/>
          </p:nvPr>
        </p:nvSpPr>
        <p:spPr/>
        <p:txBody>
          <a:bodyPr/>
          <a:lstStyle/>
          <a:p>
            <a:pPr algn="ctr"/>
            <a:r>
              <a:rPr lang="sk-SK" dirty="0" err="1"/>
              <a:t>Platform</a:t>
            </a:r>
            <a:r>
              <a:rPr lang="sk-SK" dirty="0"/>
              <a:t> as a Service</a:t>
            </a:r>
          </a:p>
        </p:txBody>
      </p:sp>
      <p:sp>
        <p:nvSpPr>
          <p:cNvPr id="3" name="Zástupný objekt pre obsah 2">
            <a:extLst>
              <a:ext uri="{FF2B5EF4-FFF2-40B4-BE49-F238E27FC236}">
                <a16:creationId xmlns:a16="http://schemas.microsoft.com/office/drawing/2014/main" id="{0824193E-39F7-4354-9AB1-E0996BCD8B05}"/>
              </a:ext>
            </a:extLst>
          </p:cNvPr>
          <p:cNvSpPr>
            <a:spLocks noGrp="1"/>
          </p:cNvSpPr>
          <p:nvPr>
            <p:ph idx="1"/>
          </p:nvPr>
        </p:nvSpPr>
        <p:spPr/>
        <p:txBody>
          <a:bodyPr/>
          <a:lstStyle/>
          <a:p>
            <a:r>
              <a:rPr lang="sk-SK" dirty="0"/>
              <a:t>Užívateľ dokáže nahrať aplikáciu na </a:t>
            </a:r>
            <a:r>
              <a:rPr lang="sk-SK" dirty="0" err="1"/>
              <a:t>cloud</a:t>
            </a:r>
            <a:endParaRPr lang="sk-SK" dirty="0"/>
          </a:p>
          <a:p>
            <a:r>
              <a:rPr lang="sk-SK" dirty="0"/>
              <a:t>Užívateľ opäť nedokáže spravovať sieť, servery..., no má kontrolu nad aplikáciou, nastaveniami, ktoré s ňou súvisia a dátami</a:t>
            </a:r>
          </a:p>
          <a:p>
            <a:r>
              <a:rPr lang="sk-SK" dirty="0" err="1"/>
              <a:t>Deploy</a:t>
            </a:r>
            <a:r>
              <a:rPr lang="sk-SK" dirty="0"/>
              <a:t> </a:t>
            </a:r>
            <a:r>
              <a:rPr lang="sk-SK" dirty="0" err="1"/>
              <a:t>WordPressu</a:t>
            </a:r>
            <a:r>
              <a:rPr lang="sk-SK" dirty="0"/>
              <a:t> či </a:t>
            </a:r>
            <a:r>
              <a:rPr lang="sk-SK" dirty="0" err="1"/>
              <a:t>Drupal</a:t>
            </a:r>
            <a:r>
              <a:rPr lang="sk-SK" dirty="0"/>
              <a:t>-u</a:t>
            </a:r>
          </a:p>
          <a:p>
            <a:r>
              <a:rPr lang="sk-SK" dirty="0" err="1"/>
              <a:t>Heroku</a:t>
            </a:r>
            <a:r>
              <a:rPr lang="sk-SK" dirty="0"/>
              <a:t>, Google </a:t>
            </a:r>
            <a:r>
              <a:rPr lang="sk-SK" dirty="0" err="1"/>
              <a:t>App</a:t>
            </a:r>
            <a:r>
              <a:rPr lang="sk-SK" dirty="0"/>
              <a:t> </a:t>
            </a:r>
            <a:r>
              <a:rPr lang="sk-SK" dirty="0" err="1"/>
              <a:t>Engine</a:t>
            </a:r>
            <a:r>
              <a:rPr lang="sk-SK" dirty="0"/>
              <a:t>, MS </a:t>
            </a:r>
            <a:r>
              <a:rPr lang="sk-SK" dirty="0" err="1"/>
              <a:t>Azure</a:t>
            </a:r>
            <a:endParaRPr lang="sk-SK" dirty="0"/>
          </a:p>
        </p:txBody>
      </p:sp>
    </p:spTree>
    <p:extLst>
      <p:ext uri="{BB962C8B-B14F-4D97-AF65-F5344CB8AC3E}">
        <p14:creationId xmlns:p14="http://schemas.microsoft.com/office/powerpoint/2010/main" val="82670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145BE2-0FC9-4426-AAB1-55185944B8CE}"/>
              </a:ext>
            </a:extLst>
          </p:cNvPr>
          <p:cNvSpPr>
            <a:spLocks noGrp="1"/>
          </p:cNvSpPr>
          <p:nvPr>
            <p:ph type="title"/>
          </p:nvPr>
        </p:nvSpPr>
        <p:spPr/>
        <p:txBody>
          <a:bodyPr/>
          <a:lstStyle/>
          <a:p>
            <a:pPr algn="ctr"/>
            <a:r>
              <a:rPr lang="sk-SK" dirty="0" err="1"/>
              <a:t>Infrastructure</a:t>
            </a:r>
            <a:r>
              <a:rPr lang="sk-SK" dirty="0"/>
              <a:t> as a Service</a:t>
            </a:r>
          </a:p>
        </p:txBody>
      </p:sp>
      <p:sp>
        <p:nvSpPr>
          <p:cNvPr id="3" name="Zástupný objekt pre obsah 2">
            <a:extLst>
              <a:ext uri="{FF2B5EF4-FFF2-40B4-BE49-F238E27FC236}">
                <a16:creationId xmlns:a16="http://schemas.microsoft.com/office/drawing/2014/main" id="{9AFF7AE7-F6EF-4C98-8E0F-866E3BBF8780}"/>
              </a:ext>
            </a:extLst>
          </p:cNvPr>
          <p:cNvSpPr>
            <a:spLocks noGrp="1"/>
          </p:cNvSpPr>
          <p:nvPr>
            <p:ph idx="1"/>
          </p:nvPr>
        </p:nvSpPr>
        <p:spPr/>
        <p:txBody>
          <a:bodyPr/>
          <a:lstStyle/>
          <a:p>
            <a:r>
              <a:rPr lang="sk-SK" dirty="0"/>
              <a:t>Užívateľ dokáže spravovať operačný systém, dáta, </a:t>
            </a:r>
            <a:r>
              <a:rPr lang="sk-SK" dirty="0" err="1"/>
              <a:t>deploynuté</a:t>
            </a:r>
            <a:r>
              <a:rPr lang="sk-SK" dirty="0"/>
              <a:t> aplikácie a čiastočne sieťové nastavenia (firewall)</a:t>
            </a:r>
          </a:p>
          <a:p>
            <a:r>
              <a:rPr lang="sk-SK" dirty="0"/>
              <a:t>Virtuálny stroj</a:t>
            </a:r>
          </a:p>
          <a:p>
            <a:r>
              <a:rPr lang="sk-SK" dirty="0"/>
              <a:t>Google </a:t>
            </a:r>
            <a:r>
              <a:rPr lang="sk-SK" dirty="0" err="1"/>
              <a:t>Compute</a:t>
            </a:r>
            <a:r>
              <a:rPr lang="sk-SK" dirty="0"/>
              <a:t> </a:t>
            </a:r>
            <a:r>
              <a:rPr lang="sk-SK" dirty="0" err="1"/>
              <a:t>Engine</a:t>
            </a:r>
            <a:r>
              <a:rPr lang="sk-SK" dirty="0"/>
              <a:t>, Microsoft </a:t>
            </a:r>
            <a:r>
              <a:rPr lang="sk-SK" dirty="0" err="1"/>
              <a:t>Azure</a:t>
            </a:r>
            <a:r>
              <a:rPr lang="sk-SK" dirty="0"/>
              <a:t>, EC2</a:t>
            </a:r>
          </a:p>
        </p:txBody>
      </p:sp>
    </p:spTree>
    <p:extLst>
      <p:ext uri="{BB962C8B-B14F-4D97-AF65-F5344CB8AC3E}">
        <p14:creationId xmlns:p14="http://schemas.microsoft.com/office/powerpoint/2010/main" val="3427724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2AA2ECF-72EC-4BF6-8F88-8768DCB06610}"/>
              </a:ext>
            </a:extLst>
          </p:cNvPr>
          <p:cNvSpPr>
            <a:spLocks noGrp="1"/>
          </p:cNvSpPr>
          <p:nvPr>
            <p:ph type="title"/>
          </p:nvPr>
        </p:nvSpPr>
        <p:spPr/>
        <p:txBody>
          <a:bodyPr/>
          <a:lstStyle/>
          <a:p>
            <a:pPr algn="ctr"/>
            <a:r>
              <a:rPr lang="sk-SK" dirty="0" err="1"/>
              <a:t>Anything</a:t>
            </a:r>
            <a:r>
              <a:rPr lang="sk-SK" dirty="0"/>
              <a:t> as a Service</a:t>
            </a:r>
          </a:p>
        </p:txBody>
      </p:sp>
      <p:sp>
        <p:nvSpPr>
          <p:cNvPr id="3" name="Zástupný objekt pre obsah 2">
            <a:extLst>
              <a:ext uri="{FF2B5EF4-FFF2-40B4-BE49-F238E27FC236}">
                <a16:creationId xmlns:a16="http://schemas.microsoft.com/office/drawing/2014/main" id="{8DE6DAD4-DB32-42C7-8BAB-E496A7A4281E}"/>
              </a:ext>
            </a:extLst>
          </p:cNvPr>
          <p:cNvSpPr>
            <a:spLocks noGrp="1"/>
          </p:cNvSpPr>
          <p:nvPr>
            <p:ph idx="1"/>
          </p:nvPr>
        </p:nvSpPr>
        <p:spPr/>
        <p:txBody>
          <a:bodyPr/>
          <a:lstStyle/>
          <a:p>
            <a:r>
              <a:rPr lang="sk-SK" dirty="0" err="1"/>
              <a:t>XaaS</a:t>
            </a:r>
            <a:endParaRPr lang="sk-SK" dirty="0"/>
          </a:p>
          <a:p>
            <a:r>
              <a:rPr lang="sk-SK" dirty="0"/>
              <a:t>Čim ďalej, tým viac vecí je poskytovaných na </a:t>
            </a:r>
            <a:r>
              <a:rPr lang="sk-SK" dirty="0" err="1"/>
              <a:t>cloude</a:t>
            </a:r>
            <a:r>
              <a:rPr lang="sk-SK" dirty="0"/>
              <a:t> -</a:t>
            </a:r>
            <a:r>
              <a:rPr lang="en-US" dirty="0"/>
              <a:t>&gt; </a:t>
            </a:r>
            <a:r>
              <a:rPr lang="sk-SK" dirty="0"/>
              <a:t>myšlienka, že tam vieme poskytnúť čokoľvek</a:t>
            </a:r>
          </a:p>
          <a:p>
            <a:r>
              <a:rPr lang="sk-SK" dirty="0"/>
              <a:t>Rôzne služby si používajú príponu „</a:t>
            </a:r>
            <a:r>
              <a:rPr lang="sk-SK" dirty="0" err="1"/>
              <a:t>aaS</a:t>
            </a:r>
            <a:r>
              <a:rPr lang="sk-SK" dirty="0"/>
              <a:t>“, no často nedodržujú princípy </a:t>
            </a:r>
            <a:r>
              <a:rPr lang="sk-SK" dirty="0" err="1"/>
              <a:t>cloudov</a:t>
            </a:r>
            <a:endParaRPr lang="sk-SK" dirty="0"/>
          </a:p>
          <a:p>
            <a:r>
              <a:rPr lang="sk-SK" dirty="0"/>
              <a:t>Príklad - </a:t>
            </a:r>
            <a:r>
              <a:rPr lang="sk-SK" dirty="0" err="1"/>
              <a:t>Games</a:t>
            </a:r>
            <a:r>
              <a:rPr lang="sk-SK" dirty="0"/>
              <a:t> as a </a:t>
            </a:r>
            <a:r>
              <a:rPr lang="sk-SK" dirty="0" err="1"/>
              <a:t>service</a:t>
            </a:r>
            <a:endParaRPr lang="sk-SK" dirty="0"/>
          </a:p>
        </p:txBody>
      </p:sp>
    </p:spTree>
    <p:extLst>
      <p:ext uri="{BB962C8B-B14F-4D97-AF65-F5344CB8AC3E}">
        <p14:creationId xmlns:p14="http://schemas.microsoft.com/office/powerpoint/2010/main" val="3308834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a:extLst>
              <a:ext uri="{FF2B5EF4-FFF2-40B4-BE49-F238E27FC236}">
                <a16:creationId xmlns:a16="http://schemas.microsoft.com/office/drawing/2014/main" id="{F9900C55-CA4C-41F1-AB19-4C0590586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417" y="112694"/>
            <a:ext cx="10637166" cy="6368662"/>
          </a:xfrm>
          <a:prstGeom prst="rect">
            <a:avLst/>
          </a:prstGeom>
        </p:spPr>
      </p:pic>
      <p:sp>
        <p:nvSpPr>
          <p:cNvPr id="4" name="BlokTextu 3">
            <a:extLst>
              <a:ext uri="{FF2B5EF4-FFF2-40B4-BE49-F238E27FC236}">
                <a16:creationId xmlns:a16="http://schemas.microsoft.com/office/drawing/2014/main" id="{B98C876E-A6B8-441C-85E6-B2BFBCAF3545}"/>
              </a:ext>
            </a:extLst>
          </p:cNvPr>
          <p:cNvSpPr txBox="1"/>
          <p:nvPr/>
        </p:nvSpPr>
        <p:spPr>
          <a:xfrm>
            <a:off x="10407192" y="6375974"/>
            <a:ext cx="664606" cy="369332"/>
          </a:xfrm>
          <a:prstGeom prst="rect">
            <a:avLst/>
          </a:prstGeom>
          <a:noFill/>
        </p:spPr>
        <p:txBody>
          <a:bodyPr wrap="none" rtlCol="0">
            <a:spAutoFit/>
          </a:bodyPr>
          <a:lstStyle/>
          <a:p>
            <a:r>
              <a:rPr lang="sk-SK" dirty="0">
                <a:hlinkClick r:id="rId3"/>
              </a:rPr>
              <a:t>Zdroj</a:t>
            </a:r>
            <a:endParaRPr lang="sk-SK" dirty="0"/>
          </a:p>
        </p:txBody>
      </p:sp>
    </p:spTree>
    <p:extLst>
      <p:ext uri="{BB962C8B-B14F-4D97-AF65-F5344CB8AC3E}">
        <p14:creationId xmlns:p14="http://schemas.microsoft.com/office/powerpoint/2010/main" val="3172864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F5625F-1E02-486B-A9A3-77A75AFD4D25}"/>
              </a:ext>
            </a:extLst>
          </p:cNvPr>
          <p:cNvSpPr>
            <a:spLocks noGrp="1"/>
          </p:cNvSpPr>
          <p:nvPr>
            <p:ph type="title"/>
          </p:nvPr>
        </p:nvSpPr>
        <p:spPr/>
        <p:txBody>
          <a:bodyPr/>
          <a:lstStyle/>
          <a:p>
            <a:pPr algn="ctr"/>
            <a:r>
              <a:rPr lang="en-US" dirty="0"/>
              <a:t>Cloud deployment models</a:t>
            </a:r>
            <a:endParaRPr lang="sk-SK" dirty="0"/>
          </a:p>
        </p:txBody>
      </p:sp>
      <p:sp>
        <p:nvSpPr>
          <p:cNvPr id="3" name="Zástupný objekt pre obsah 2">
            <a:extLst>
              <a:ext uri="{FF2B5EF4-FFF2-40B4-BE49-F238E27FC236}">
                <a16:creationId xmlns:a16="http://schemas.microsoft.com/office/drawing/2014/main" id="{B8DAED38-7358-4973-8693-D1416F54D956}"/>
              </a:ext>
            </a:extLst>
          </p:cNvPr>
          <p:cNvSpPr>
            <a:spLocks noGrp="1"/>
          </p:cNvSpPr>
          <p:nvPr>
            <p:ph idx="1"/>
          </p:nvPr>
        </p:nvSpPr>
        <p:spPr/>
        <p:txBody>
          <a:bodyPr/>
          <a:lstStyle/>
          <a:p>
            <a:r>
              <a:rPr lang="en-US" dirty="0"/>
              <a:t>Private cloud </a:t>
            </a:r>
            <a:r>
              <a:rPr lang="sk-SK" dirty="0"/>
              <a:t>- </a:t>
            </a:r>
            <a:r>
              <a:rPr lang="en-US" dirty="0" err="1"/>
              <a:t>pou</a:t>
            </a:r>
            <a:r>
              <a:rPr lang="sk-SK" dirty="0" err="1"/>
              <a:t>žívaný</a:t>
            </a:r>
            <a:r>
              <a:rPr lang="sk-SK" dirty="0"/>
              <a:t> jednou organizáciou, môže, no nemusí, ňou byť aj vlastnený a spravovaný</a:t>
            </a:r>
          </a:p>
          <a:p>
            <a:r>
              <a:rPr lang="sk-SK" dirty="0" err="1"/>
              <a:t>Community</a:t>
            </a:r>
            <a:r>
              <a:rPr lang="sk-SK" dirty="0"/>
              <a:t> </a:t>
            </a:r>
            <a:r>
              <a:rPr lang="sk-SK" dirty="0" err="1"/>
              <a:t>cloud</a:t>
            </a:r>
            <a:r>
              <a:rPr lang="sk-SK" dirty="0"/>
              <a:t> – používaný nejakou komunitou, ktorá ma spoločné záujmy, môže ho spravovať komunita, tretia strana alebo kombinácia</a:t>
            </a:r>
          </a:p>
          <a:p>
            <a:r>
              <a:rPr lang="sk-SK" dirty="0" err="1"/>
              <a:t>Public</a:t>
            </a:r>
            <a:r>
              <a:rPr lang="sk-SK" dirty="0"/>
              <a:t> </a:t>
            </a:r>
            <a:r>
              <a:rPr lang="sk-SK" dirty="0" err="1"/>
              <a:t>cloud</a:t>
            </a:r>
            <a:r>
              <a:rPr lang="sk-SK" dirty="0"/>
              <a:t> – používať ho môže široká verejnosť, správu môžu zastrešovať rôzne organizácie ako firmy, univerzity či vláda</a:t>
            </a:r>
          </a:p>
          <a:p>
            <a:r>
              <a:rPr lang="sk-SK" dirty="0"/>
              <a:t>Hybrid </a:t>
            </a:r>
            <a:r>
              <a:rPr lang="sk-SK" dirty="0" err="1"/>
              <a:t>cloud</a:t>
            </a:r>
            <a:r>
              <a:rPr lang="sk-SK" dirty="0"/>
              <a:t> – pozostáva z 2 a viac rôznych cloudových infraštruktúr, ktoré sú prepojené </a:t>
            </a:r>
            <a:r>
              <a:rPr lang="sk-SK" dirty="0" err="1"/>
              <a:t>propietárnou</a:t>
            </a:r>
            <a:r>
              <a:rPr lang="sk-SK" dirty="0"/>
              <a:t>/štandardnou technológiou </a:t>
            </a:r>
            <a:r>
              <a:rPr lang="sk-SK" dirty="0" err="1"/>
              <a:t>umožnujúcou</a:t>
            </a:r>
            <a:r>
              <a:rPr lang="sk-SK" dirty="0"/>
              <a:t> prenos dát a aplikácií</a:t>
            </a:r>
          </a:p>
        </p:txBody>
      </p:sp>
    </p:spTree>
    <p:extLst>
      <p:ext uri="{BB962C8B-B14F-4D97-AF65-F5344CB8AC3E}">
        <p14:creationId xmlns:p14="http://schemas.microsoft.com/office/powerpoint/2010/main" val="121155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5EAC075-DB73-493A-B365-18B3D9A3F4BF}"/>
              </a:ext>
            </a:extLst>
          </p:cNvPr>
          <p:cNvSpPr>
            <a:spLocks noGrp="1"/>
          </p:cNvSpPr>
          <p:nvPr>
            <p:ph type="title"/>
          </p:nvPr>
        </p:nvSpPr>
        <p:spPr/>
        <p:txBody>
          <a:bodyPr/>
          <a:lstStyle/>
          <a:p>
            <a:pPr algn="ctr"/>
            <a:r>
              <a:rPr lang="sk-SK" dirty="0"/>
              <a:t>Organizácia predmetu</a:t>
            </a:r>
          </a:p>
        </p:txBody>
      </p:sp>
      <p:sp>
        <p:nvSpPr>
          <p:cNvPr id="3" name="Zástupný objekt pre obsah 2">
            <a:extLst>
              <a:ext uri="{FF2B5EF4-FFF2-40B4-BE49-F238E27FC236}">
                <a16:creationId xmlns:a16="http://schemas.microsoft.com/office/drawing/2014/main" id="{B1A5F882-1F60-4FE5-8460-7F0A75125BE5}"/>
              </a:ext>
            </a:extLst>
          </p:cNvPr>
          <p:cNvSpPr>
            <a:spLocks noGrp="1"/>
          </p:cNvSpPr>
          <p:nvPr>
            <p:ph idx="1"/>
          </p:nvPr>
        </p:nvSpPr>
        <p:spPr/>
        <p:txBody>
          <a:bodyPr>
            <a:normAutofit/>
          </a:bodyPr>
          <a:lstStyle/>
          <a:p>
            <a:r>
              <a:rPr lang="sk-SK" dirty="0"/>
              <a:t>Minimálne 5 1,5 hodinových prednášok</a:t>
            </a:r>
          </a:p>
          <a:p>
            <a:r>
              <a:rPr lang="sk-SK" dirty="0"/>
              <a:t>Možné prednášky z firiem</a:t>
            </a:r>
          </a:p>
          <a:p>
            <a:r>
              <a:rPr lang="sk-SK" dirty="0"/>
              <a:t>Garant – Ing. Prof. Iveta Zolotová, CSc.</a:t>
            </a:r>
          </a:p>
          <a:p>
            <a:r>
              <a:rPr lang="sk-SK" dirty="0"/>
              <a:t>Cvičiaci – Ing. Daniel </a:t>
            </a:r>
            <a:r>
              <a:rPr lang="sk-SK" dirty="0" err="1"/>
              <a:t>Hládek</a:t>
            </a:r>
            <a:r>
              <a:rPr lang="sk-SK" dirty="0"/>
              <a:t>, PhD.</a:t>
            </a:r>
            <a:r>
              <a:rPr lang="en-US" dirty="0"/>
              <a:t> ; Ing. Ren</a:t>
            </a:r>
            <a:r>
              <a:rPr lang="sk-SK" dirty="0" err="1"/>
              <a:t>át</a:t>
            </a:r>
            <a:r>
              <a:rPr lang="sk-SK" dirty="0"/>
              <a:t> Haluška</a:t>
            </a:r>
            <a:r>
              <a:rPr lang="en-US" dirty="0"/>
              <a:t>;</a:t>
            </a:r>
            <a:r>
              <a:rPr lang="sk-SK" dirty="0"/>
              <a:t> Ing. Lukáš Hruška</a:t>
            </a:r>
            <a:r>
              <a:rPr lang="en-US" dirty="0"/>
              <a:t>;</a:t>
            </a:r>
            <a:r>
              <a:rPr lang="sk-SK" dirty="0"/>
              <a:t> Ing. Ladislav Pomšár</a:t>
            </a:r>
            <a:endParaRPr lang="en-US" dirty="0"/>
          </a:p>
          <a:p>
            <a:r>
              <a:rPr lang="sk-SK" dirty="0"/>
              <a:t>Zápočet – 40 bodov, 2 zadania – 10 a 30 bodov</a:t>
            </a:r>
          </a:p>
          <a:p>
            <a:r>
              <a:rPr lang="sk-SK" dirty="0"/>
              <a:t>Skúška – 60 bodov</a:t>
            </a:r>
            <a:endParaRPr lang="en-US" dirty="0"/>
          </a:p>
          <a:p>
            <a:r>
              <a:rPr lang="sk-SK" dirty="0"/>
              <a:t>Minuloročné prednášky z firiem – student.ui.fei.tuke.sk/</a:t>
            </a:r>
            <a:r>
              <a:rPr lang="sk-SK" dirty="0" err="1"/>
              <a:t>Courses</a:t>
            </a:r>
            <a:r>
              <a:rPr lang="sk-SK" dirty="0"/>
              <a:t> =</a:t>
            </a:r>
            <a:r>
              <a:rPr lang="en-US" dirty="0"/>
              <a:t>&gt; </a:t>
            </a:r>
            <a:r>
              <a:rPr lang="sk-SK" dirty="0"/>
              <a:t>Základy cloudových technológií</a:t>
            </a:r>
          </a:p>
        </p:txBody>
      </p:sp>
    </p:spTree>
    <p:extLst>
      <p:ext uri="{BB962C8B-B14F-4D97-AF65-F5344CB8AC3E}">
        <p14:creationId xmlns:p14="http://schemas.microsoft.com/office/powerpoint/2010/main" val="16834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ok 4">
            <a:extLst>
              <a:ext uri="{FF2B5EF4-FFF2-40B4-BE49-F238E27FC236}">
                <a16:creationId xmlns:a16="http://schemas.microsoft.com/office/drawing/2014/main" id="{BC518D16-252A-42EF-BDC0-C2F7C670F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9056"/>
            <a:ext cx="9753600" cy="5867400"/>
          </a:xfrm>
          <a:prstGeom prst="rect">
            <a:avLst/>
          </a:prstGeom>
        </p:spPr>
      </p:pic>
      <p:sp>
        <p:nvSpPr>
          <p:cNvPr id="6" name="BlokTextu 5">
            <a:extLst>
              <a:ext uri="{FF2B5EF4-FFF2-40B4-BE49-F238E27FC236}">
                <a16:creationId xmlns:a16="http://schemas.microsoft.com/office/drawing/2014/main" id="{8F9C2D6C-EC81-4B96-98DE-2EE869D02432}"/>
              </a:ext>
            </a:extLst>
          </p:cNvPr>
          <p:cNvSpPr txBox="1"/>
          <p:nvPr/>
        </p:nvSpPr>
        <p:spPr>
          <a:xfrm>
            <a:off x="9926425" y="6334813"/>
            <a:ext cx="664606" cy="369332"/>
          </a:xfrm>
          <a:prstGeom prst="rect">
            <a:avLst/>
          </a:prstGeom>
          <a:noFill/>
        </p:spPr>
        <p:txBody>
          <a:bodyPr wrap="none" rtlCol="0">
            <a:spAutoFit/>
          </a:bodyPr>
          <a:lstStyle/>
          <a:p>
            <a:r>
              <a:rPr lang="sk-SK" dirty="0">
                <a:hlinkClick r:id="rId3"/>
              </a:rPr>
              <a:t>Zdroj</a:t>
            </a:r>
            <a:endParaRPr lang="sk-SK" dirty="0"/>
          </a:p>
        </p:txBody>
      </p:sp>
    </p:spTree>
    <p:extLst>
      <p:ext uri="{BB962C8B-B14F-4D97-AF65-F5344CB8AC3E}">
        <p14:creationId xmlns:p14="http://schemas.microsoft.com/office/powerpoint/2010/main" val="2514357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a:extLst>
              <a:ext uri="{FF2B5EF4-FFF2-40B4-BE49-F238E27FC236}">
                <a16:creationId xmlns:a16="http://schemas.microsoft.com/office/drawing/2014/main" id="{ECF41CE5-D012-4BA5-BC3F-60F1BB82B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368" y="0"/>
            <a:ext cx="9625263" cy="6858000"/>
          </a:xfrm>
          <a:prstGeom prst="rect">
            <a:avLst/>
          </a:prstGeom>
        </p:spPr>
      </p:pic>
      <p:sp>
        <p:nvSpPr>
          <p:cNvPr id="4" name="BlokTextu 3">
            <a:extLst>
              <a:ext uri="{FF2B5EF4-FFF2-40B4-BE49-F238E27FC236}">
                <a16:creationId xmlns:a16="http://schemas.microsoft.com/office/drawing/2014/main" id="{7F5FB5C7-CA89-46CF-B92D-A70157DA6CEE}"/>
              </a:ext>
            </a:extLst>
          </p:cNvPr>
          <p:cNvSpPr txBox="1"/>
          <p:nvPr/>
        </p:nvSpPr>
        <p:spPr>
          <a:xfrm>
            <a:off x="11189616" y="5722070"/>
            <a:ext cx="664606" cy="369332"/>
          </a:xfrm>
          <a:prstGeom prst="rect">
            <a:avLst/>
          </a:prstGeom>
          <a:noFill/>
        </p:spPr>
        <p:txBody>
          <a:bodyPr wrap="none" rtlCol="0">
            <a:spAutoFit/>
          </a:bodyPr>
          <a:lstStyle/>
          <a:p>
            <a:r>
              <a:rPr lang="sk-SK" dirty="0">
                <a:hlinkClick r:id="rId3"/>
              </a:rPr>
              <a:t>Zdroj</a:t>
            </a:r>
            <a:endParaRPr lang="sk-SK" dirty="0"/>
          </a:p>
        </p:txBody>
      </p:sp>
    </p:spTree>
    <p:extLst>
      <p:ext uri="{BB962C8B-B14F-4D97-AF65-F5344CB8AC3E}">
        <p14:creationId xmlns:p14="http://schemas.microsoft.com/office/powerpoint/2010/main" val="2073536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a:extLst>
              <a:ext uri="{FF2B5EF4-FFF2-40B4-BE49-F238E27FC236}">
                <a16:creationId xmlns:a16="http://schemas.microsoft.com/office/drawing/2014/main" id="{42A93B8B-3820-4E49-9095-66FE398CA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80" y="610386"/>
            <a:ext cx="11096440" cy="5637228"/>
          </a:xfrm>
          <a:prstGeom prst="rect">
            <a:avLst/>
          </a:prstGeom>
        </p:spPr>
      </p:pic>
      <p:sp>
        <p:nvSpPr>
          <p:cNvPr id="4" name="BlokTextu 3">
            <a:extLst>
              <a:ext uri="{FF2B5EF4-FFF2-40B4-BE49-F238E27FC236}">
                <a16:creationId xmlns:a16="http://schemas.microsoft.com/office/drawing/2014/main" id="{19D665F0-DF7F-4212-94FD-BB507899390E}"/>
              </a:ext>
            </a:extLst>
          </p:cNvPr>
          <p:cNvSpPr txBox="1"/>
          <p:nvPr/>
        </p:nvSpPr>
        <p:spPr>
          <a:xfrm>
            <a:off x="10133814" y="6247614"/>
            <a:ext cx="664606" cy="369332"/>
          </a:xfrm>
          <a:prstGeom prst="rect">
            <a:avLst/>
          </a:prstGeom>
          <a:noFill/>
        </p:spPr>
        <p:txBody>
          <a:bodyPr wrap="none" rtlCol="0">
            <a:spAutoFit/>
          </a:bodyPr>
          <a:lstStyle/>
          <a:p>
            <a:r>
              <a:rPr lang="sk-SK" dirty="0">
                <a:hlinkClick r:id="rId3"/>
              </a:rPr>
              <a:t>Zdroj</a:t>
            </a:r>
            <a:endParaRPr lang="sk-SK" dirty="0"/>
          </a:p>
        </p:txBody>
      </p:sp>
    </p:spTree>
    <p:extLst>
      <p:ext uri="{BB962C8B-B14F-4D97-AF65-F5344CB8AC3E}">
        <p14:creationId xmlns:p14="http://schemas.microsoft.com/office/powerpoint/2010/main" val="3288441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8A657B6-304A-4BA5-9DB9-D909AB28A4B9}"/>
              </a:ext>
            </a:extLst>
          </p:cNvPr>
          <p:cNvSpPr>
            <a:spLocks noGrp="1"/>
          </p:cNvSpPr>
          <p:nvPr>
            <p:ph type="title"/>
          </p:nvPr>
        </p:nvSpPr>
        <p:spPr/>
        <p:txBody>
          <a:bodyPr/>
          <a:lstStyle/>
          <a:p>
            <a:pPr algn="ctr"/>
            <a:r>
              <a:rPr lang="sk-SK" dirty="0"/>
              <a:t>Výhody </a:t>
            </a:r>
            <a:r>
              <a:rPr lang="sk-SK" dirty="0" err="1"/>
              <a:t>cloudu</a:t>
            </a:r>
            <a:r>
              <a:rPr lang="sk-SK" dirty="0"/>
              <a:t> pre firmy</a:t>
            </a:r>
          </a:p>
        </p:txBody>
      </p:sp>
      <p:sp>
        <p:nvSpPr>
          <p:cNvPr id="3" name="Zástupný objekt pre obsah 2">
            <a:extLst>
              <a:ext uri="{FF2B5EF4-FFF2-40B4-BE49-F238E27FC236}">
                <a16:creationId xmlns:a16="http://schemas.microsoft.com/office/drawing/2014/main" id="{7991DF3B-8FB8-4DEB-A0D0-DE4984E44AAB}"/>
              </a:ext>
            </a:extLst>
          </p:cNvPr>
          <p:cNvSpPr>
            <a:spLocks noGrp="1"/>
          </p:cNvSpPr>
          <p:nvPr>
            <p:ph idx="1"/>
          </p:nvPr>
        </p:nvSpPr>
        <p:spPr/>
        <p:txBody>
          <a:bodyPr/>
          <a:lstStyle/>
          <a:p>
            <a:r>
              <a:rPr lang="sk-SK" dirty="0"/>
              <a:t>Menšie náklady na infraštruktúru</a:t>
            </a:r>
          </a:p>
          <a:p>
            <a:r>
              <a:rPr lang="sk-SK" dirty="0"/>
              <a:t>Bezpečnosť</a:t>
            </a:r>
          </a:p>
          <a:p>
            <a:r>
              <a:rPr lang="sk-SK" dirty="0"/>
              <a:t>Škálovateľnosť</a:t>
            </a:r>
          </a:p>
          <a:p>
            <a:r>
              <a:rPr lang="sk-SK" dirty="0"/>
              <a:t>Univerzálny prístup</a:t>
            </a:r>
          </a:p>
          <a:p>
            <a:r>
              <a:rPr lang="sk-SK" dirty="0"/>
              <a:t>Ochrana pred stratou dát</a:t>
            </a:r>
          </a:p>
          <a:p>
            <a:r>
              <a:rPr lang="sk-SK" dirty="0"/>
              <a:t>Automatické aktualizácie</a:t>
            </a:r>
          </a:p>
        </p:txBody>
      </p:sp>
    </p:spTree>
    <p:extLst>
      <p:ext uri="{BB962C8B-B14F-4D97-AF65-F5344CB8AC3E}">
        <p14:creationId xmlns:p14="http://schemas.microsoft.com/office/powerpoint/2010/main" val="429064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051923-1825-43E2-A45B-FDCFBEEA1689}"/>
              </a:ext>
            </a:extLst>
          </p:cNvPr>
          <p:cNvSpPr>
            <a:spLocks noGrp="1"/>
          </p:cNvSpPr>
          <p:nvPr>
            <p:ph type="title"/>
          </p:nvPr>
        </p:nvSpPr>
        <p:spPr/>
        <p:txBody>
          <a:bodyPr/>
          <a:lstStyle/>
          <a:p>
            <a:pPr algn="ctr"/>
            <a:r>
              <a:rPr lang="sk-SK" dirty="0"/>
              <a:t>Virtualizácia</a:t>
            </a:r>
          </a:p>
        </p:txBody>
      </p:sp>
      <p:sp>
        <p:nvSpPr>
          <p:cNvPr id="3" name="Zástupný objekt pre obsah 2">
            <a:extLst>
              <a:ext uri="{FF2B5EF4-FFF2-40B4-BE49-F238E27FC236}">
                <a16:creationId xmlns:a16="http://schemas.microsoft.com/office/drawing/2014/main" id="{2EFA72B3-6B89-4504-A419-6C4242A82033}"/>
              </a:ext>
            </a:extLst>
          </p:cNvPr>
          <p:cNvSpPr>
            <a:spLocks noGrp="1"/>
          </p:cNvSpPr>
          <p:nvPr>
            <p:ph idx="1"/>
          </p:nvPr>
        </p:nvSpPr>
        <p:spPr/>
        <p:txBody>
          <a:bodyPr>
            <a:normAutofit fontScale="92500" lnSpcReduction="10000"/>
          </a:bodyPr>
          <a:lstStyle/>
          <a:p>
            <a:r>
              <a:rPr lang="en-US" sz="2000" dirty="0"/>
              <a:t>Virtualization uses software to create an abstraction layer over computer hardware that allows the hardware elements of a single computer—processors, memory, storage and more—to be divided into multiple virtual computers, commonly called virtual machines (VMs). Each VM runs its own operating system (OS) and behaves like an independent computer, even though it is running on just a portion of the actual underlying computer hardware.</a:t>
            </a:r>
            <a:r>
              <a:rPr lang="sk-SK" sz="2000" dirty="0"/>
              <a:t> - IBM</a:t>
            </a:r>
          </a:p>
          <a:p>
            <a:r>
              <a:rPr lang="en-US" sz="2000" dirty="0"/>
              <a:t>A methodology for emulation or abstraction of hardware resources that enables complete execution stacks including software applications to run on it.</a:t>
            </a:r>
            <a:r>
              <a:rPr lang="sk-SK" sz="2000" dirty="0"/>
              <a:t> - NIST</a:t>
            </a:r>
          </a:p>
          <a:p>
            <a:r>
              <a:rPr lang="sk-SK" sz="2000" dirty="0"/>
              <a:t>„</a:t>
            </a:r>
            <a:r>
              <a:rPr lang="en-US" sz="2000" dirty="0"/>
              <a:t>Virtualization is technology that lets you create useful IT services using resources that are traditionally bound to hardware. It allows you to use a physical machine’s full capacity by distributing its capabilities among many users or environments.</a:t>
            </a:r>
            <a:r>
              <a:rPr lang="sk-SK" sz="2000" dirty="0"/>
              <a:t>“ – </a:t>
            </a:r>
            <a:r>
              <a:rPr lang="sk-SK" sz="2000" dirty="0" err="1"/>
              <a:t>Red</a:t>
            </a:r>
            <a:r>
              <a:rPr lang="sk-SK" sz="2000" dirty="0"/>
              <a:t> </a:t>
            </a:r>
            <a:r>
              <a:rPr lang="sk-SK" sz="2000" dirty="0" err="1"/>
              <a:t>Hat</a:t>
            </a:r>
            <a:endParaRPr lang="sk-SK" sz="2000" dirty="0"/>
          </a:p>
          <a:p>
            <a:r>
              <a:rPr lang="en-US" sz="2000" dirty="0" err="1"/>
              <a:t>Virtualisation</a:t>
            </a:r>
            <a:r>
              <a:rPr lang="en-US" sz="2000" dirty="0"/>
              <a:t> creates a simulated, or virtual, computing environment as opposed to a physical environment. </a:t>
            </a:r>
            <a:r>
              <a:rPr lang="en-US" sz="2000" dirty="0" err="1"/>
              <a:t>Virtualisation</a:t>
            </a:r>
            <a:r>
              <a:rPr lang="en-US" sz="2000" dirty="0"/>
              <a:t> often includes computer-generated versions of hardware, operating systems, storage devices and more. This allows </a:t>
            </a:r>
            <a:r>
              <a:rPr lang="en-US" sz="2000" dirty="0" err="1"/>
              <a:t>organisations</a:t>
            </a:r>
            <a:r>
              <a:rPr lang="en-US" sz="2000" dirty="0"/>
              <a:t> to partition a single physical computer or server into several virtual machines. Each virtual machine can then interact independently and run different operating systems or applications while sharing the resources of a single host machine.</a:t>
            </a:r>
            <a:r>
              <a:rPr lang="sk-SK" sz="2000" dirty="0"/>
              <a:t> - Microsoft</a:t>
            </a:r>
          </a:p>
        </p:txBody>
      </p:sp>
    </p:spTree>
    <p:extLst>
      <p:ext uri="{BB962C8B-B14F-4D97-AF65-F5344CB8AC3E}">
        <p14:creationId xmlns:p14="http://schemas.microsoft.com/office/powerpoint/2010/main" val="2283569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A94A63-899A-439D-9BE4-2E6053ADA4D5}"/>
              </a:ext>
            </a:extLst>
          </p:cNvPr>
          <p:cNvSpPr>
            <a:spLocks noGrp="1"/>
          </p:cNvSpPr>
          <p:nvPr>
            <p:ph type="title"/>
          </p:nvPr>
        </p:nvSpPr>
        <p:spPr/>
        <p:txBody>
          <a:bodyPr/>
          <a:lstStyle/>
          <a:p>
            <a:pPr algn="ctr"/>
            <a:r>
              <a:rPr lang="sk-SK" dirty="0"/>
              <a:t>Virtualizácia (2)</a:t>
            </a:r>
          </a:p>
        </p:txBody>
      </p:sp>
      <p:sp>
        <p:nvSpPr>
          <p:cNvPr id="3" name="Zástupný objekt pre obsah 2">
            <a:extLst>
              <a:ext uri="{FF2B5EF4-FFF2-40B4-BE49-F238E27FC236}">
                <a16:creationId xmlns:a16="http://schemas.microsoft.com/office/drawing/2014/main" id="{8C522D87-108E-43D8-91D7-A39CC27EA89B}"/>
              </a:ext>
            </a:extLst>
          </p:cNvPr>
          <p:cNvSpPr>
            <a:spLocks noGrp="1"/>
          </p:cNvSpPr>
          <p:nvPr>
            <p:ph idx="1"/>
          </p:nvPr>
        </p:nvSpPr>
        <p:spPr/>
        <p:txBody>
          <a:bodyPr/>
          <a:lstStyle/>
          <a:p>
            <a:r>
              <a:rPr lang="sk-SK" dirty="0"/>
              <a:t>Umožňuje nám delenie zdrojov jedného stroja medzi viac užívateľov</a:t>
            </a:r>
          </a:p>
          <a:p>
            <a:r>
              <a:rPr lang="sk-SK" dirty="0"/>
              <a:t>Umožňuje poskytovať užívateľom vyžadovanú úroveň abstrakcie</a:t>
            </a:r>
          </a:p>
          <a:p>
            <a:r>
              <a:rPr lang="sk-SK" dirty="0"/>
              <a:t>Vďaka abstrakcií umožňuje používať požadované aplikácie na rôznom HW</a:t>
            </a:r>
          </a:p>
          <a:p>
            <a:r>
              <a:rPr lang="sk-SK" dirty="0"/>
              <a:t>Virtuálny stroj je virtuálna reprezentácia/emulácia fyzického počítača, ktorý má svoj OS a zdroje</a:t>
            </a:r>
          </a:p>
        </p:txBody>
      </p:sp>
    </p:spTree>
    <p:extLst>
      <p:ext uri="{BB962C8B-B14F-4D97-AF65-F5344CB8AC3E}">
        <p14:creationId xmlns:p14="http://schemas.microsoft.com/office/powerpoint/2010/main" val="1816931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8D2DD4C-3863-4823-B3F7-3F6849472CAF}"/>
              </a:ext>
            </a:extLst>
          </p:cNvPr>
          <p:cNvSpPr>
            <a:spLocks noGrp="1"/>
          </p:cNvSpPr>
          <p:nvPr>
            <p:ph type="title"/>
          </p:nvPr>
        </p:nvSpPr>
        <p:spPr/>
        <p:txBody>
          <a:bodyPr/>
          <a:lstStyle/>
          <a:p>
            <a:pPr algn="ctr"/>
            <a:r>
              <a:rPr lang="sk-SK" dirty="0" err="1"/>
              <a:t>Hypervisor</a:t>
            </a:r>
            <a:endParaRPr lang="sk-SK" dirty="0"/>
          </a:p>
        </p:txBody>
      </p:sp>
      <p:sp>
        <p:nvSpPr>
          <p:cNvPr id="3" name="Zástupný objekt pre obsah 2">
            <a:extLst>
              <a:ext uri="{FF2B5EF4-FFF2-40B4-BE49-F238E27FC236}">
                <a16:creationId xmlns:a16="http://schemas.microsoft.com/office/drawing/2014/main" id="{AD404253-3CA4-4A39-A645-39A4320D5E97}"/>
              </a:ext>
            </a:extLst>
          </p:cNvPr>
          <p:cNvSpPr>
            <a:spLocks noGrp="1"/>
          </p:cNvSpPr>
          <p:nvPr>
            <p:ph idx="1"/>
          </p:nvPr>
        </p:nvSpPr>
        <p:spPr/>
        <p:txBody>
          <a:bodyPr/>
          <a:lstStyle/>
          <a:p>
            <a:r>
              <a:rPr lang="sk-SK" dirty="0"/>
              <a:t>Známy aj ako </a:t>
            </a:r>
            <a:r>
              <a:rPr lang="sk-SK" dirty="0" err="1"/>
              <a:t>virtual</a:t>
            </a:r>
            <a:r>
              <a:rPr lang="sk-SK" dirty="0"/>
              <a:t> </a:t>
            </a:r>
            <a:r>
              <a:rPr lang="sk-SK" dirty="0" err="1"/>
              <a:t>machine</a:t>
            </a:r>
            <a:r>
              <a:rPr lang="sk-SK" dirty="0"/>
              <a:t> monitor (VMM)</a:t>
            </a:r>
          </a:p>
          <a:p>
            <a:r>
              <a:rPr lang="sk-SK" dirty="0"/>
              <a:t>Software-</a:t>
            </a:r>
            <a:r>
              <a:rPr lang="sk-SK" dirty="0" err="1"/>
              <a:t>ová</a:t>
            </a:r>
            <a:r>
              <a:rPr lang="sk-SK" dirty="0"/>
              <a:t> vrstva, ktorá vytvára a spravuje virtuálne stroje</a:t>
            </a:r>
          </a:p>
          <a:p>
            <a:r>
              <a:rPr lang="sk-SK" dirty="0"/>
              <a:t>Alokuje zdroje HW pre jednotlivé virtuálne stroje</a:t>
            </a:r>
          </a:p>
          <a:p>
            <a:r>
              <a:rPr lang="sk-SK" dirty="0"/>
              <a:t>Oddeľuje virtuálne stroje od HW a </a:t>
            </a:r>
            <a:r>
              <a:rPr lang="sk-SK"/>
              <a:t>seba navzájom</a:t>
            </a:r>
            <a:endParaRPr lang="sk-SK" dirty="0"/>
          </a:p>
          <a:p>
            <a:r>
              <a:rPr lang="sk-SK" dirty="0"/>
              <a:t>Bare metal </a:t>
            </a:r>
            <a:r>
              <a:rPr lang="sk-SK" dirty="0" err="1"/>
              <a:t>hypervisor</a:t>
            </a:r>
            <a:r>
              <a:rPr lang="sk-SK" dirty="0"/>
              <a:t> – beží priamo na HW – Microsoft </a:t>
            </a:r>
            <a:r>
              <a:rPr lang="sk-SK" dirty="0" err="1"/>
              <a:t>Hyper</a:t>
            </a:r>
            <a:r>
              <a:rPr lang="sk-SK" dirty="0"/>
              <a:t>-V</a:t>
            </a:r>
          </a:p>
          <a:p>
            <a:pPr marL="0" indent="0">
              <a:buNone/>
            </a:pPr>
            <a:r>
              <a:rPr lang="sk-SK" dirty="0"/>
              <a:t>			         – výkonnejší a bezpečnejší</a:t>
            </a:r>
          </a:p>
          <a:p>
            <a:r>
              <a:rPr lang="sk-SK" dirty="0" err="1"/>
              <a:t>Hosted</a:t>
            </a:r>
            <a:r>
              <a:rPr lang="sk-SK" dirty="0"/>
              <a:t> </a:t>
            </a:r>
            <a:r>
              <a:rPr lang="sk-SK" dirty="0" err="1"/>
              <a:t>hypervisor</a:t>
            </a:r>
            <a:r>
              <a:rPr lang="sk-SK" dirty="0"/>
              <a:t> – beží na úrovni OS – Oracle </a:t>
            </a:r>
            <a:r>
              <a:rPr lang="sk-SK" dirty="0" err="1"/>
              <a:t>Virtual</a:t>
            </a:r>
            <a:r>
              <a:rPr lang="sk-SK" dirty="0"/>
              <a:t> Box</a:t>
            </a:r>
          </a:p>
          <a:p>
            <a:pPr marL="0" indent="0">
              <a:buNone/>
            </a:pPr>
            <a:r>
              <a:rPr lang="sk-SK" dirty="0"/>
              <a:t>			  – jednoduchší na </a:t>
            </a:r>
            <a:r>
              <a:rPr lang="sk-SK" dirty="0" err="1"/>
              <a:t>setup</a:t>
            </a:r>
            <a:endParaRPr lang="sk-SK" dirty="0"/>
          </a:p>
        </p:txBody>
      </p:sp>
    </p:spTree>
    <p:extLst>
      <p:ext uri="{BB962C8B-B14F-4D97-AF65-F5344CB8AC3E}">
        <p14:creationId xmlns:p14="http://schemas.microsoft.com/office/powerpoint/2010/main" val="2821865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ok 4">
            <a:extLst>
              <a:ext uri="{FF2B5EF4-FFF2-40B4-BE49-F238E27FC236}">
                <a16:creationId xmlns:a16="http://schemas.microsoft.com/office/drawing/2014/main" id="{12825A41-DC17-4887-9936-2EBD33E6F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252" y="489302"/>
            <a:ext cx="6773496" cy="5879395"/>
          </a:xfrm>
          <a:prstGeom prst="rect">
            <a:avLst/>
          </a:prstGeom>
        </p:spPr>
      </p:pic>
      <p:sp>
        <p:nvSpPr>
          <p:cNvPr id="6" name="BlokTextu 5">
            <a:extLst>
              <a:ext uri="{FF2B5EF4-FFF2-40B4-BE49-F238E27FC236}">
                <a16:creationId xmlns:a16="http://schemas.microsoft.com/office/drawing/2014/main" id="{C5F37A5A-36A8-4B75-8A0A-B32D2C9AFF09}"/>
              </a:ext>
            </a:extLst>
          </p:cNvPr>
          <p:cNvSpPr txBox="1"/>
          <p:nvPr/>
        </p:nvSpPr>
        <p:spPr>
          <a:xfrm>
            <a:off x="10574215" y="6184031"/>
            <a:ext cx="664606" cy="369332"/>
          </a:xfrm>
          <a:prstGeom prst="rect">
            <a:avLst/>
          </a:prstGeom>
          <a:noFill/>
        </p:spPr>
        <p:txBody>
          <a:bodyPr wrap="none" rtlCol="0">
            <a:spAutoFit/>
          </a:bodyPr>
          <a:lstStyle/>
          <a:p>
            <a:r>
              <a:rPr lang="en-US" dirty="0" err="1">
                <a:hlinkClick r:id="rId3"/>
              </a:rPr>
              <a:t>Zdroj</a:t>
            </a:r>
            <a:endParaRPr lang="sk-SK" dirty="0"/>
          </a:p>
        </p:txBody>
      </p:sp>
    </p:spTree>
    <p:extLst>
      <p:ext uri="{BB962C8B-B14F-4D97-AF65-F5344CB8AC3E}">
        <p14:creationId xmlns:p14="http://schemas.microsoft.com/office/powerpoint/2010/main" val="3095702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5B64DC8-3F06-40E5-BF06-78BBDC2ECF0A}"/>
              </a:ext>
            </a:extLst>
          </p:cNvPr>
          <p:cNvSpPr>
            <a:spLocks noGrp="1"/>
          </p:cNvSpPr>
          <p:nvPr>
            <p:ph type="title"/>
          </p:nvPr>
        </p:nvSpPr>
        <p:spPr/>
        <p:txBody>
          <a:bodyPr/>
          <a:lstStyle/>
          <a:p>
            <a:pPr algn="ctr"/>
            <a:r>
              <a:rPr lang="sk-SK" dirty="0"/>
              <a:t>Druhy virtualizácie</a:t>
            </a:r>
          </a:p>
        </p:txBody>
      </p:sp>
      <p:sp>
        <p:nvSpPr>
          <p:cNvPr id="3" name="Zástupný objekt pre obsah 2">
            <a:extLst>
              <a:ext uri="{FF2B5EF4-FFF2-40B4-BE49-F238E27FC236}">
                <a16:creationId xmlns:a16="http://schemas.microsoft.com/office/drawing/2014/main" id="{FA0A01F0-89AB-4776-A6B2-6184B150C025}"/>
              </a:ext>
            </a:extLst>
          </p:cNvPr>
          <p:cNvSpPr>
            <a:spLocks noGrp="1"/>
          </p:cNvSpPr>
          <p:nvPr>
            <p:ph idx="1"/>
          </p:nvPr>
        </p:nvSpPr>
        <p:spPr>
          <a:xfrm>
            <a:off x="838200" y="1863332"/>
            <a:ext cx="10515600" cy="4351338"/>
          </a:xfrm>
        </p:spPr>
        <p:txBody>
          <a:bodyPr/>
          <a:lstStyle/>
          <a:p>
            <a:r>
              <a:rPr lang="sk-SK" dirty="0" err="1"/>
              <a:t>Full</a:t>
            </a:r>
            <a:r>
              <a:rPr lang="sk-SK" dirty="0"/>
              <a:t>/</a:t>
            </a:r>
            <a:r>
              <a:rPr lang="sk-SK" dirty="0" err="1"/>
              <a:t>native</a:t>
            </a:r>
            <a:endParaRPr lang="sk-SK" dirty="0"/>
          </a:p>
          <a:p>
            <a:r>
              <a:rPr lang="sk-SK" dirty="0"/>
              <a:t>Para-virtualizácia</a:t>
            </a:r>
          </a:p>
          <a:p>
            <a:r>
              <a:rPr lang="sk-SK" dirty="0"/>
              <a:t>Hardware </a:t>
            </a:r>
            <a:r>
              <a:rPr lang="sk-SK" dirty="0" err="1"/>
              <a:t>assisted</a:t>
            </a:r>
            <a:endParaRPr lang="sk-SK" dirty="0"/>
          </a:p>
          <a:p>
            <a:r>
              <a:rPr lang="sk-SK" dirty="0"/>
              <a:t>OS-level</a:t>
            </a:r>
          </a:p>
          <a:p>
            <a:pPr marL="0" indent="0">
              <a:buNone/>
            </a:pPr>
            <a:endParaRPr lang="sk-SK" dirty="0"/>
          </a:p>
        </p:txBody>
      </p:sp>
    </p:spTree>
    <p:extLst>
      <p:ext uri="{BB962C8B-B14F-4D97-AF65-F5344CB8AC3E}">
        <p14:creationId xmlns:p14="http://schemas.microsoft.com/office/powerpoint/2010/main" val="2550980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FE96DB6-1F5B-48CF-A877-B5B681C1266C}"/>
              </a:ext>
            </a:extLst>
          </p:cNvPr>
          <p:cNvSpPr>
            <a:spLocks noGrp="1"/>
          </p:cNvSpPr>
          <p:nvPr>
            <p:ph type="title"/>
          </p:nvPr>
        </p:nvSpPr>
        <p:spPr/>
        <p:txBody>
          <a:bodyPr/>
          <a:lstStyle/>
          <a:p>
            <a:pPr algn="ctr"/>
            <a:r>
              <a:rPr lang="sk-SK" dirty="0" err="1"/>
              <a:t>Full</a:t>
            </a:r>
            <a:r>
              <a:rPr lang="sk-SK" dirty="0"/>
              <a:t>/</a:t>
            </a:r>
            <a:r>
              <a:rPr lang="sk-SK" dirty="0" err="1"/>
              <a:t>native</a:t>
            </a:r>
            <a:r>
              <a:rPr lang="sk-SK" dirty="0"/>
              <a:t> virtualizácia</a:t>
            </a:r>
          </a:p>
        </p:txBody>
      </p:sp>
      <p:sp>
        <p:nvSpPr>
          <p:cNvPr id="3" name="Zástupný objekt pre obsah 2">
            <a:extLst>
              <a:ext uri="{FF2B5EF4-FFF2-40B4-BE49-F238E27FC236}">
                <a16:creationId xmlns:a16="http://schemas.microsoft.com/office/drawing/2014/main" id="{14F8868F-2881-4CAD-B0AB-2D1732C1F858}"/>
              </a:ext>
            </a:extLst>
          </p:cNvPr>
          <p:cNvSpPr>
            <a:spLocks noGrp="1"/>
          </p:cNvSpPr>
          <p:nvPr>
            <p:ph idx="1"/>
          </p:nvPr>
        </p:nvSpPr>
        <p:spPr/>
        <p:txBody>
          <a:bodyPr/>
          <a:lstStyle/>
          <a:p>
            <a:r>
              <a:rPr lang="sk-SK" dirty="0"/>
              <a:t>Virtuálny stroj simuluje dostatok HW na to, aby v ňom mohol izolovane bežať zvolený operačný systém</a:t>
            </a:r>
          </a:p>
          <a:p>
            <a:r>
              <a:rPr lang="sk-SK" dirty="0"/>
              <a:t>Operačný systém musí podporovať inštrukčnú sadu procesora (emulácia </a:t>
            </a:r>
            <a:r>
              <a:rPr lang="sk-SK" dirty="0" err="1"/>
              <a:t>vs</a:t>
            </a:r>
            <a:r>
              <a:rPr lang="sk-SK" dirty="0"/>
              <a:t> virtualizácia)</a:t>
            </a:r>
          </a:p>
          <a:p>
            <a:r>
              <a:rPr lang="sk-SK" dirty="0"/>
              <a:t>Oracle VM </a:t>
            </a:r>
            <a:r>
              <a:rPr lang="sk-SK" dirty="0" err="1"/>
              <a:t>VirtualBox</a:t>
            </a:r>
            <a:r>
              <a:rPr lang="sk-SK" dirty="0"/>
              <a:t>, </a:t>
            </a:r>
            <a:r>
              <a:rPr lang="sk-SK" dirty="0" err="1"/>
              <a:t>Vmware</a:t>
            </a:r>
            <a:r>
              <a:rPr lang="sk-SK" dirty="0"/>
              <a:t> Workstation, </a:t>
            </a:r>
            <a:r>
              <a:rPr lang="sk-SK" dirty="0" err="1"/>
              <a:t>XenCenter</a:t>
            </a:r>
            <a:endParaRPr lang="sk-SK" dirty="0"/>
          </a:p>
        </p:txBody>
      </p:sp>
    </p:spTree>
    <p:extLst>
      <p:ext uri="{BB962C8B-B14F-4D97-AF65-F5344CB8AC3E}">
        <p14:creationId xmlns:p14="http://schemas.microsoft.com/office/powerpoint/2010/main" val="30781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30461A51-F481-49C6-9F41-DD5562A0873F}"/>
              </a:ext>
            </a:extLst>
          </p:cNvPr>
          <p:cNvSpPr>
            <a:spLocks noGrp="1"/>
          </p:cNvSpPr>
          <p:nvPr>
            <p:ph idx="1"/>
          </p:nvPr>
        </p:nvSpPr>
        <p:spPr>
          <a:xfrm>
            <a:off x="838200" y="1253331"/>
            <a:ext cx="10515600" cy="4351338"/>
          </a:xfrm>
        </p:spPr>
        <p:txBody>
          <a:bodyPr/>
          <a:lstStyle/>
          <a:p>
            <a:pPr marL="0" indent="0" algn="ctr">
              <a:buNone/>
            </a:pPr>
            <a:r>
              <a:rPr lang="en-US" dirty="0"/>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p>
          <a:p>
            <a:pPr marL="0" indent="0" algn="ctr">
              <a:buNone/>
            </a:pPr>
            <a:r>
              <a:rPr lang="sk-SK" dirty="0"/>
              <a:t>- Amazon</a:t>
            </a:r>
          </a:p>
        </p:txBody>
      </p:sp>
    </p:spTree>
    <p:extLst>
      <p:ext uri="{BB962C8B-B14F-4D97-AF65-F5344CB8AC3E}">
        <p14:creationId xmlns:p14="http://schemas.microsoft.com/office/powerpoint/2010/main" val="3413759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85EDFB8-4A27-42C8-9C4D-4FDB5BA59B24}"/>
              </a:ext>
            </a:extLst>
          </p:cNvPr>
          <p:cNvSpPr>
            <a:spLocks noGrp="1"/>
          </p:cNvSpPr>
          <p:nvPr>
            <p:ph type="title"/>
          </p:nvPr>
        </p:nvSpPr>
        <p:spPr/>
        <p:txBody>
          <a:bodyPr/>
          <a:lstStyle/>
          <a:p>
            <a:pPr algn="ctr"/>
            <a:r>
              <a:rPr lang="sk-SK" dirty="0"/>
              <a:t>Para-virtualizácia</a:t>
            </a:r>
          </a:p>
        </p:txBody>
      </p:sp>
      <p:sp>
        <p:nvSpPr>
          <p:cNvPr id="3" name="Zástupný objekt pre obsah 2">
            <a:extLst>
              <a:ext uri="{FF2B5EF4-FFF2-40B4-BE49-F238E27FC236}">
                <a16:creationId xmlns:a16="http://schemas.microsoft.com/office/drawing/2014/main" id="{E72649F6-583A-4D8A-A094-3E942866D03C}"/>
              </a:ext>
            </a:extLst>
          </p:cNvPr>
          <p:cNvSpPr>
            <a:spLocks noGrp="1"/>
          </p:cNvSpPr>
          <p:nvPr>
            <p:ph idx="1"/>
          </p:nvPr>
        </p:nvSpPr>
        <p:spPr/>
        <p:txBody>
          <a:bodyPr/>
          <a:lstStyle/>
          <a:p>
            <a:r>
              <a:rPr lang="sk-SK" dirty="0"/>
              <a:t>Plná síce umožňuje používať požadovaný OS bez zmien, no za cenu straty výkonu</a:t>
            </a:r>
          </a:p>
          <a:p>
            <a:r>
              <a:rPr lang="sk-SK" dirty="0"/>
              <a:t>Tento problém rieši para-virtualizácia úpravou jadra OS a poskytnutím API na prácu s HW</a:t>
            </a:r>
          </a:p>
          <a:p>
            <a:r>
              <a:rPr lang="sk-SK" dirty="0"/>
              <a:t>Virtuálna mašina nemusí simulovať</a:t>
            </a:r>
            <a:r>
              <a:rPr lang="en-US" dirty="0"/>
              <a:t> </a:t>
            </a:r>
            <a:r>
              <a:rPr lang="sk-SK" dirty="0"/>
              <a:t>HW</a:t>
            </a:r>
            <a:endParaRPr lang="en-US" dirty="0"/>
          </a:p>
          <a:p>
            <a:r>
              <a:rPr lang="en-US" dirty="0"/>
              <a:t>Hos</a:t>
            </a:r>
            <a:r>
              <a:rPr lang="sk-SK" dirty="0" err="1"/>
              <a:t>ťovský</a:t>
            </a:r>
            <a:r>
              <a:rPr lang="sk-SK" dirty="0"/>
              <a:t> OS si je vedomý, že je </a:t>
            </a:r>
            <a:r>
              <a:rPr lang="sk-SK"/>
              <a:t>virtualizovaný</a:t>
            </a:r>
            <a:endParaRPr lang="sk-SK" dirty="0"/>
          </a:p>
          <a:p>
            <a:r>
              <a:rPr lang="sk-SK" dirty="0" err="1"/>
              <a:t>VMWare</a:t>
            </a:r>
            <a:r>
              <a:rPr lang="sk-SK" dirty="0"/>
              <a:t> VMI</a:t>
            </a:r>
          </a:p>
        </p:txBody>
      </p:sp>
    </p:spTree>
    <p:extLst>
      <p:ext uri="{BB962C8B-B14F-4D97-AF65-F5344CB8AC3E}">
        <p14:creationId xmlns:p14="http://schemas.microsoft.com/office/powerpoint/2010/main" val="112935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5B372F2-D22E-4403-8230-ED328833291D}"/>
              </a:ext>
            </a:extLst>
          </p:cNvPr>
          <p:cNvSpPr>
            <a:spLocks noGrp="1"/>
          </p:cNvSpPr>
          <p:nvPr>
            <p:ph type="title"/>
          </p:nvPr>
        </p:nvSpPr>
        <p:spPr/>
        <p:txBody>
          <a:bodyPr/>
          <a:lstStyle/>
          <a:p>
            <a:pPr algn="ctr"/>
            <a:r>
              <a:rPr lang="sk-SK" dirty="0"/>
              <a:t>Hardware </a:t>
            </a:r>
            <a:r>
              <a:rPr lang="sk-SK" dirty="0" err="1"/>
              <a:t>assisted</a:t>
            </a:r>
            <a:endParaRPr lang="sk-SK" dirty="0"/>
          </a:p>
        </p:txBody>
      </p:sp>
      <p:sp>
        <p:nvSpPr>
          <p:cNvPr id="3" name="Zástupný objekt pre obsah 2">
            <a:extLst>
              <a:ext uri="{FF2B5EF4-FFF2-40B4-BE49-F238E27FC236}">
                <a16:creationId xmlns:a16="http://schemas.microsoft.com/office/drawing/2014/main" id="{B804D0D6-34BC-4DF3-BD00-58633324AC53}"/>
              </a:ext>
            </a:extLst>
          </p:cNvPr>
          <p:cNvSpPr>
            <a:spLocks noGrp="1"/>
          </p:cNvSpPr>
          <p:nvPr>
            <p:ph idx="1"/>
          </p:nvPr>
        </p:nvSpPr>
        <p:spPr/>
        <p:txBody>
          <a:bodyPr/>
          <a:lstStyle/>
          <a:p>
            <a:r>
              <a:rPr lang="sk-SK" dirty="0"/>
              <a:t>AMD-V, Intel VT (IVT)</a:t>
            </a:r>
          </a:p>
          <a:p>
            <a:r>
              <a:rPr lang="sk-SK" dirty="0" err="1"/>
              <a:t>Virtualizačný</a:t>
            </a:r>
            <a:r>
              <a:rPr lang="sk-SK" dirty="0"/>
              <a:t> software používa vstavané schopnosti CPU, aby dosiahol plnú </a:t>
            </a:r>
            <a:r>
              <a:rPr lang="sk-SK" dirty="0" err="1"/>
              <a:t>full</a:t>
            </a:r>
            <a:r>
              <a:rPr lang="sk-SK" dirty="0"/>
              <a:t> virtualizáciu</a:t>
            </a:r>
          </a:p>
          <a:p>
            <a:r>
              <a:rPr lang="sk-SK" dirty="0"/>
              <a:t>Najbližšie k </a:t>
            </a:r>
            <a:r>
              <a:rPr lang="sk-SK" dirty="0" err="1"/>
              <a:t>native</a:t>
            </a:r>
            <a:r>
              <a:rPr lang="sk-SK" dirty="0"/>
              <a:t> výkonu</a:t>
            </a:r>
          </a:p>
        </p:txBody>
      </p:sp>
    </p:spTree>
    <p:extLst>
      <p:ext uri="{BB962C8B-B14F-4D97-AF65-F5344CB8AC3E}">
        <p14:creationId xmlns:p14="http://schemas.microsoft.com/office/powerpoint/2010/main" val="1219999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3F5A9F1-F246-4ED2-9890-6CEBB45D2059}"/>
              </a:ext>
            </a:extLst>
          </p:cNvPr>
          <p:cNvSpPr>
            <a:spLocks noGrp="1"/>
          </p:cNvSpPr>
          <p:nvPr>
            <p:ph type="title"/>
          </p:nvPr>
        </p:nvSpPr>
        <p:spPr/>
        <p:txBody>
          <a:bodyPr/>
          <a:lstStyle/>
          <a:p>
            <a:pPr algn="ctr"/>
            <a:r>
              <a:rPr lang="sk-SK" dirty="0"/>
              <a:t>OS Level</a:t>
            </a:r>
          </a:p>
        </p:txBody>
      </p:sp>
      <p:sp>
        <p:nvSpPr>
          <p:cNvPr id="3" name="Zástupný objekt pre obsah 2">
            <a:extLst>
              <a:ext uri="{FF2B5EF4-FFF2-40B4-BE49-F238E27FC236}">
                <a16:creationId xmlns:a16="http://schemas.microsoft.com/office/drawing/2014/main" id="{7032C7D7-5A8C-49D0-9AA7-158798A36C4E}"/>
              </a:ext>
            </a:extLst>
          </p:cNvPr>
          <p:cNvSpPr>
            <a:spLocks noGrp="1"/>
          </p:cNvSpPr>
          <p:nvPr>
            <p:ph idx="1"/>
          </p:nvPr>
        </p:nvSpPr>
        <p:spPr/>
        <p:txBody>
          <a:bodyPr/>
          <a:lstStyle/>
          <a:p>
            <a:r>
              <a:rPr lang="sk-SK" dirty="0"/>
              <a:t>Umožňuje beh niekoľkých izolovaných virtuálnych strojov na spoločnom operačnom systéme. Každý z týchto strojov ma prístup k funkcionalite spoločného OS</a:t>
            </a:r>
          </a:p>
          <a:p>
            <a:r>
              <a:rPr lang="sk-SK" dirty="0"/>
              <a:t>Nesimuluje HW, tým pádom je strata výkonu nižšia ako pri </a:t>
            </a:r>
            <a:r>
              <a:rPr lang="sk-SK" dirty="0" err="1"/>
              <a:t>full</a:t>
            </a:r>
            <a:r>
              <a:rPr lang="sk-SK" dirty="0"/>
              <a:t> či </a:t>
            </a:r>
            <a:r>
              <a:rPr lang="sk-SK" dirty="0" err="1"/>
              <a:t>paravirtualizácií</a:t>
            </a:r>
            <a:endParaRPr lang="sk-SK" dirty="0"/>
          </a:p>
          <a:p>
            <a:r>
              <a:rPr lang="sk-SK" dirty="0"/>
              <a:t>Spoločný operačný systém a systémy vo virtuálnych strojoch musia byť rovnaké/mať spoločný </a:t>
            </a:r>
            <a:r>
              <a:rPr lang="sk-SK" dirty="0" err="1"/>
              <a:t>kernel</a:t>
            </a:r>
            <a:endParaRPr lang="sk-SK" dirty="0"/>
          </a:p>
          <a:p>
            <a:r>
              <a:rPr lang="sk-SK" dirty="0" err="1"/>
              <a:t>Docker</a:t>
            </a:r>
            <a:r>
              <a:rPr lang="sk-SK" dirty="0"/>
              <a:t>, </a:t>
            </a:r>
            <a:r>
              <a:rPr lang="sk-SK" dirty="0" err="1"/>
              <a:t>Solaris</a:t>
            </a:r>
            <a:endParaRPr lang="sk-SK" dirty="0"/>
          </a:p>
        </p:txBody>
      </p:sp>
    </p:spTree>
    <p:extLst>
      <p:ext uri="{BB962C8B-B14F-4D97-AF65-F5344CB8AC3E}">
        <p14:creationId xmlns:p14="http://schemas.microsoft.com/office/powerpoint/2010/main" val="618070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649A4-68F2-48AC-BA39-2CEC05080396}"/>
              </a:ext>
            </a:extLst>
          </p:cNvPr>
          <p:cNvSpPr>
            <a:spLocks noGrp="1"/>
          </p:cNvSpPr>
          <p:nvPr>
            <p:ph type="title"/>
          </p:nvPr>
        </p:nvSpPr>
        <p:spPr/>
        <p:txBody>
          <a:bodyPr/>
          <a:lstStyle/>
          <a:p>
            <a:pPr algn="ctr"/>
            <a:r>
              <a:rPr lang="sk-SK" dirty="0"/>
              <a:t>Nabudúce</a:t>
            </a:r>
          </a:p>
        </p:txBody>
      </p:sp>
      <p:pic>
        <p:nvPicPr>
          <p:cNvPr id="5" name="Zástupný objekt pre obsah 4">
            <a:extLst>
              <a:ext uri="{FF2B5EF4-FFF2-40B4-BE49-F238E27FC236}">
                <a16:creationId xmlns:a16="http://schemas.microsoft.com/office/drawing/2014/main" id="{E131B632-4222-46B0-87E7-E8C5A1BC1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779" y="1825625"/>
            <a:ext cx="10238442" cy="4351338"/>
          </a:xfrm>
        </p:spPr>
      </p:pic>
    </p:spTree>
    <p:extLst>
      <p:ext uri="{BB962C8B-B14F-4D97-AF65-F5344CB8AC3E}">
        <p14:creationId xmlns:p14="http://schemas.microsoft.com/office/powerpoint/2010/main" val="3659654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BCDA8F48-9EEC-4435-8FFB-C960B633E2CD}"/>
              </a:ext>
            </a:extLst>
          </p:cNvPr>
          <p:cNvSpPr>
            <a:spLocks noGrp="1"/>
          </p:cNvSpPr>
          <p:nvPr>
            <p:ph type="title"/>
          </p:nvPr>
        </p:nvSpPr>
        <p:spPr>
          <a:xfrm>
            <a:off x="838200" y="2766218"/>
            <a:ext cx="10515600" cy="1325563"/>
          </a:xfrm>
        </p:spPr>
        <p:txBody>
          <a:bodyPr/>
          <a:lstStyle/>
          <a:p>
            <a:pPr algn="ctr"/>
            <a:r>
              <a:rPr lang="sk-SK" dirty="0"/>
              <a:t>Otázky?</a:t>
            </a:r>
          </a:p>
        </p:txBody>
      </p:sp>
    </p:spTree>
    <p:extLst>
      <p:ext uri="{BB962C8B-B14F-4D97-AF65-F5344CB8AC3E}">
        <p14:creationId xmlns:p14="http://schemas.microsoft.com/office/powerpoint/2010/main" val="511330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C811249-E8BE-4ACD-A02B-E438D2F6928D}"/>
              </a:ext>
            </a:extLst>
          </p:cNvPr>
          <p:cNvSpPr>
            <a:spLocks noGrp="1"/>
          </p:cNvSpPr>
          <p:nvPr>
            <p:ph type="title"/>
          </p:nvPr>
        </p:nvSpPr>
        <p:spPr>
          <a:xfrm>
            <a:off x="838200" y="2766218"/>
            <a:ext cx="10515600" cy="1325563"/>
          </a:xfrm>
        </p:spPr>
        <p:txBody>
          <a:bodyPr/>
          <a:lstStyle/>
          <a:p>
            <a:pPr algn="ctr"/>
            <a:r>
              <a:rPr lang="sk-SK" dirty="0"/>
              <a:t>Ďakujem za pozornosť.</a:t>
            </a:r>
          </a:p>
        </p:txBody>
      </p:sp>
    </p:spTree>
    <p:extLst>
      <p:ext uri="{BB962C8B-B14F-4D97-AF65-F5344CB8AC3E}">
        <p14:creationId xmlns:p14="http://schemas.microsoft.com/office/powerpoint/2010/main" val="184985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4621EFFB-D0DF-434B-95C4-4CAB47E2E0FF}"/>
              </a:ext>
            </a:extLst>
          </p:cNvPr>
          <p:cNvSpPr>
            <a:spLocks noGrp="1"/>
          </p:cNvSpPr>
          <p:nvPr>
            <p:ph idx="1"/>
          </p:nvPr>
        </p:nvSpPr>
        <p:spPr>
          <a:xfrm>
            <a:off x="838200" y="1253331"/>
            <a:ext cx="10515600" cy="4351338"/>
          </a:xfrm>
        </p:spPr>
        <p:txBody>
          <a:bodyPr/>
          <a:lstStyle/>
          <a:p>
            <a:pPr marL="0" indent="0" algn="ctr">
              <a:buNone/>
            </a:pPr>
            <a:r>
              <a:rPr lang="en-US" dirty="0"/>
              <a:t>Simply put, cloud computing is the delivery of computing services—including servers, storage, databases, networking, software, analytics, and intelligence—over the Internet (“the cloud”) to offer faster innovation, flexible resources, and economies of scale. You typically pay only for cloud services you use, helping lower your operating costs, run your infrastructure more efficiently and scale as your business needs change.</a:t>
            </a:r>
            <a:endParaRPr lang="sk-SK" dirty="0"/>
          </a:p>
          <a:p>
            <a:pPr marL="0" indent="0" algn="ctr">
              <a:buNone/>
            </a:pPr>
            <a:r>
              <a:rPr lang="sk-SK" dirty="0"/>
              <a:t>- Microsoft</a:t>
            </a:r>
          </a:p>
        </p:txBody>
      </p:sp>
    </p:spTree>
    <p:extLst>
      <p:ext uri="{BB962C8B-B14F-4D97-AF65-F5344CB8AC3E}">
        <p14:creationId xmlns:p14="http://schemas.microsoft.com/office/powerpoint/2010/main" val="77430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7FC2BCF3-EAA8-460F-B9B8-B315F55E1BE2}"/>
              </a:ext>
            </a:extLst>
          </p:cNvPr>
          <p:cNvSpPr>
            <a:spLocks noGrp="1"/>
          </p:cNvSpPr>
          <p:nvPr>
            <p:ph idx="1"/>
          </p:nvPr>
        </p:nvSpPr>
        <p:spPr>
          <a:xfrm>
            <a:off x="838200" y="1253331"/>
            <a:ext cx="10515600" cy="4351338"/>
          </a:xfrm>
        </p:spPr>
        <p:txBody>
          <a:bodyPr/>
          <a:lstStyle/>
          <a:p>
            <a:pPr marL="0" indent="0" algn="ctr">
              <a:buNone/>
            </a:pPr>
            <a:r>
              <a:rPr lang="en-US" dirty="0"/>
              <a:t>In </a:t>
            </a:r>
            <a:r>
              <a:rPr lang="en-US" i="1" dirty="0"/>
              <a:t>cloud computing</a:t>
            </a:r>
            <a:r>
              <a:rPr lang="en-US" dirty="0"/>
              <a:t>, the capital investment in building and maintaining data centers is replaced by consuming IT resources as an elastic, utility-like service from a cloud “provider” (including storage, computing, networking, data processing and analytics, application development, machine learning, and even fully managed services).</a:t>
            </a:r>
            <a:endParaRPr lang="sk-SK" dirty="0"/>
          </a:p>
          <a:p>
            <a:pPr marL="0" indent="0" algn="ctr">
              <a:buNone/>
            </a:pPr>
            <a:r>
              <a:rPr lang="sk-SK" dirty="0"/>
              <a:t>- Google</a:t>
            </a:r>
          </a:p>
        </p:txBody>
      </p:sp>
    </p:spTree>
    <p:extLst>
      <p:ext uri="{BB962C8B-B14F-4D97-AF65-F5344CB8AC3E}">
        <p14:creationId xmlns:p14="http://schemas.microsoft.com/office/powerpoint/2010/main" val="345837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C5C93E-07DA-49BB-9314-2AFE0DAABDCC}"/>
              </a:ext>
            </a:extLst>
          </p:cNvPr>
          <p:cNvSpPr>
            <a:spLocks noGrp="1"/>
          </p:cNvSpPr>
          <p:nvPr>
            <p:ph type="title"/>
          </p:nvPr>
        </p:nvSpPr>
        <p:spPr/>
        <p:txBody>
          <a:bodyPr/>
          <a:lstStyle/>
          <a:p>
            <a:pPr algn="ctr"/>
            <a:r>
              <a:rPr lang="sk-SK" dirty="0"/>
              <a:t>5 charakteristík </a:t>
            </a:r>
            <a:r>
              <a:rPr lang="sk-SK" dirty="0" err="1"/>
              <a:t>cloudu</a:t>
            </a:r>
            <a:endParaRPr lang="sk-SK" dirty="0"/>
          </a:p>
        </p:txBody>
      </p:sp>
      <p:sp>
        <p:nvSpPr>
          <p:cNvPr id="3" name="Zástupný objekt pre obsah 2">
            <a:extLst>
              <a:ext uri="{FF2B5EF4-FFF2-40B4-BE49-F238E27FC236}">
                <a16:creationId xmlns:a16="http://schemas.microsoft.com/office/drawing/2014/main" id="{7002FF41-8BB2-46F5-B4FB-1A560691E62E}"/>
              </a:ext>
            </a:extLst>
          </p:cNvPr>
          <p:cNvSpPr>
            <a:spLocks noGrp="1"/>
          </p:cNvSpPr>
          <p:nvPr>
            <p:ph idx="1"/>
          </p:nvPr>
        </p:nvSpPr>
        <p:spPr/>
        <p:txBody>
          <a:bodyPr/>
          <a:lstStyle/>
          <a:p>
            <a:r>
              <a:rPr lang="sk-SK" dirty="0"/>
              <a:t>On-</a:t>
            </a:r>
            <a:r>
              <a:rPr lang="sk-SK" dirty="0" err="1"/>
              <a:t>demand</a:t>
            </a:r>
            <a:r>
              <a:rPr lang="sk-SK" dirty="0"/>
              <a:t> </a:t>
            </a:r>
            <a:r>
              <a:rPr lang="sk-SK" dirty="0" err="1"/>
              <a:t>self-service</a:t>
            </a:r>
            <a:endParaRPr lang="sk-SK" dirty="0"/>
          </a:p>
          <a:p>
            <a:r>
              <a:rPr lang="sk-SK" dirty="0"/>
              <a:t>Broad </a:t>
            </a:r>
            <a:r>
              <a:rPr lang="sk-SK" dirty="0" err="1"/>
              <a:t>network</a:t>
            </a:r>
            <a:r>
              <a:rPr lang="sk-SK" dirty="0"/>
              <a:t> </a:t>
            </a:r>
            <a:r>
              <a:rPr lang="sk-SK" dirty="0" err="1"/>
              <a:t>access</a:t>
            </a:r>
            <a:endParaRPr lang="sk-SK" dirty="0"/>
          </a:p>
          <a:p>
            <a:r>
              <a:rPr lang="sk-SK" dirty="0" err="1"/>
              <a:t>Resource</a:t>
            </a:r>
            <a:r>
              <a:rPr lang="sk-SK" dirty="0"/>
              <a:t> </a:t>
            </a:r>
            <a:r>
              <a:rPr lang="sk-SK" dirty="0" err="1"/>
              <a:t>pooling</a:t>
            </a:r>
            <a:endParaRPr lang="sk-SK" dirty="0"/>
          </a:p>
          <a:p>
            <a:r>
              <a:rPr lang="sk-SK" dirty="0"/>
              <a:t>Rapid elasticity</a:t>
            </a:r>
          </a:p>
          <a:p>
            <a:r>
              <a:rPr lang="sk-SK" dirty="0" err="1"/>
              <a:t>Measured</a:t>
            </a:r>
            <a:r>
              <a:rPr lang="sk-SK" dirty="0"/>
              <a:t> </a:t>
            </a:r>
            <a:r>
              <a:rPr lang="sk-SK" dirty="0" err="1"/>
              <a:t>service</a:t>
            </a:r>
            <a:endParaRPr lang="sk-SK" dirty="0"/>
          </a:p>
        </p:txBody>
      </p:sp>
    </p:spTree>
    <p:extLst>
      <p:ext uri="{BB962C8B-B14F-4D97-AF65-F5344CB8AC3E}">
        <p14:creationId xmlns:p14="http://schemas.microsoft.com/office/powerpoint/2010/main" val="213766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19172D7-8BCB-4CB3-B335-6EA40BA09804}"/>
              </a:ext>
            </a:extLst>
          </p:cNvPr>
          <p:cNvSpPr>
            <a:spLocks noGrp="1"/>
          </p:cNvSpPr>
          <p:nvPr>
            <p:ph type="title"/>
          </p:nvPr>
        </p:nvSpPr>
        <p:spPr/>
        <p:txBody>
          <a:bodyPr/>
          <a:lstStyle/>
          <a:p>
            <a:pPr algn="ctr"/>
            <a:r>
              <a:rPr lang="sk-SK" dirty="0"/>
              <a:t>On-</a:t>
            </a:r>
            <a:r>
              <a:rPr lang="sk-SK" dirty="0" err="1"/>
              <a:t>demand</a:t>
            </a:r>
            <a:r>
              <a:rPr lang="sk-SK" dirty="0"/>
              <a:t> </a:t>
            </a:r>
            <a:r>
              <a:rPr lang="sk-SK" dirty="0" err="1"/>
              <a:t>self-service</a:t>
            </a:r>
            <a:endParaRPr lang="sk-SK" dirty="0"/>
          </a:p>
        </p:txBody>
      </p:sp>
      <p:sp>
        <p:nvSpPr>
          <p:cNvPr id="3" name="Zástupný objekt pre obsah 2">
            <a:extLst>
              <a:ext uri="{FF2B5EF4-FFF2-40B4-BE49-F238E27FC236}">
                <a16:creationId xmlns:a16="http://schemas.microsoft.com/office/drawing/2014/main" id="{302A30E3-CED6-4F63-9BF7-C5F4ED49F259}"/>
              </a:ext>
            </a:extLst>
          </p:cNvPr>
          <p:cNvSpPr>
            <a:spLocks noGrp="1"/>
          </p:cNvSpPr>
          <p:nvPr>
            <p:ph idx="1"/>
          </p:nvPr>
        </p:nvSpPr>
        <p:spPr/>
        <p:txBody>
          <a:bodyPr/>
          <a:lstStyle/>
          <a:p>
            <a:r>
              <a:rPr lang="sk-SK" dirty="0"/>
              <a:t>Zákazníci získavajú prístup k ďalším zdrojom na požiadanie</a:t>
            </a:r>
          </a:p>
          <a:p>
            <a:r>
              <a:rPr lang="sk-SK" dirty="0"/>
              <a:t>Prístup k zdrojom by mal byť okamžitý, resp. veľmi rýchly</a:t>
            </a:r>
          </a:p>
          <a:p>
            <a:r>
              <a:rPr lang="sk-SK" dirty="0"/>
              <a:t>Zákazník sa rozhoduje koľko zdrojov potrebuje</a:t>
            </a:r>
          </a:p>
          <a:p>
            <a:r>
              <a:rPr lang="sk-SK" dirty="0"/>
              <a:t>Príklad – na portáli </a:t>
            </a:r>
            <a:r>
              <a:rPr lang="sk-SK" dirty="0" err="1"/>
              <a:t>providera</a:t>
            </a:r>
            <a:r>
              <a:rPr lang="sk-SK" dirty="0"/>
              <a:t> </a:t>
            </a:r>
            <a:r>
              <a:rPr lang="sk-SK" dirty="0" err="1"/>
              <a:t>cloudu</a:t>
            </a:r>
            <a:r>
              <a:rPr lang="sk-SK" dirty="0"/>
              <a:t> si vypýtam ďalšiu virtuálnu mašinu, ktorú aktuálne potrebujem a ta je mi okamžite pridelená. Po ukončení výpočtov mašinu odstránim</a:t>
            </a:r>
          </a:p>
        </p:txBody>
      </p:sp>
    </p:spTree>
    <p:extLst>
      <p:ext uri="{BB962C8B-B14F-4D97-AF65-F5344CB8AC3E}">
        <p14:creationId xmlns:p14="http://schemas.microsoft.com/office/powerpoint/2010/main" val="331570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DF34CFB-871E-41D8-89E9-708101E107C2}"/>
              </a:ext>
            </a:extLst>
          </p:cNvPr>
          <p:cNvSpPr>
            <a:spLocks noGrp="1"/>
          </p:cNvSpPr>
          <p:nvPr>
            <p:ph type="title"/>
          </p:nvPr>
        </p:nvSpPr>
        <p:spPr/>
        <p:txBody>
          <a:bodyPr/>
          <a:lstStyle/>
          <a:p>
            <a:pPr algn="ctr"/>
            <a:r>
              <a:rPr lang="sk-SK" dirty="0"/>
              <a:t>Broad </a:t>
            </a:r>
            <a:r>
              <a:rPr lang="sk-SK" dirty="0" err="1"/>
              <a:t>network</a:t>
            </a:r>
            <a:r>
              <a:rPr lang="sk-SK" dirty="0"/>
              <a:t> </a:t>
            </a:r>
            <a:r>
              <a:rPr lang="sk-SK" dirty="0" err="1"/>
              <a:t>access</a:t>
            </a:r>
            <a:endParaRPr lang="sk-SK" dirty="0"/>
          </a:p>
        </p:txBody>
      </p:sp>
      <p:sp>
        <p:nvSpPr>
          <p:cNvPr id="3" name="Zástupný objekt pre obsah 2">
            <a:extLst>
              <a:ext uri="{FF2B5EF4-FFF2-40B4-BE49-F238E27FC236}">
                <a16:creationId xmlns:a16="http://schemas.microsoft.com/office/drawing/2014/main" id="{F1C525AC-76E1-4BD7-8FFA-28341EB8260B}"/>
              </a:ext>
            </a:extLst>
          </p:cNvPr>
          <p:cNvSpPr>
            <a:spLocks noGrp="1"/>
          </p:cNvSpPr>
          <p:nvPr>
            <p:ph idx="1"/>
          </p:nvPr>
        </p:nvSpPr>
        <p:spPr/>
        <p:txBody>
          <a:bodyPr/>
          <a:lstStyle/>
          <a:p>
            <a:r>
              <a:rPr lang="sk-SK" dirty="0"/>
              <a:t>Zdroje sú dostupné po sieti</a:t>
            </a:r>
          </a:p>
          <a:p>
            <a:r>
              <a:rPr lang="sk-SK" dirty="0"/>
              <a:t>Zdroje sú prístupné pomocou štandardných mechanizmov/protokolov  a je možné ich používať z rôznych platforiem (Windows, </a:t>
            </a:r>
            <a:r>
              <a:rPr lang="sk-SK" dirty="0" err="1"/>
              <a:t>iOS</a:t>
            </a:r>
            <a:r>
              <a:rPr lang="sk-SK" dirty="0"/>
              <a:t>, Android...)</a:t>
            </a:r>
          </a:p>
          <a:p>
            <a:r>
              <a:rPr lang="sk-SK" dirty="0"/>
              <a:t>Príklad – mám server na prevádzke v KE a potrebujem naň prístup z USA. V </a:t>
            </a:r>
            <a:r>
              <a:rPr lang="sk-SK" dirty="0" err="1"/>
              <a:t>taktomto</a:t>
            </a:r>
            <a:r>
              <a:rPr lang="sk-SK" dirty="0"/>
              <a:t> prípade musím riešiť veľkú množinu problémov. Povolenie prístupu k serveru na </a:t>
            </a:r>
            <a:r>
              <a:rPr lang="sk-SK" dirty="0" err="1"/>
              <a:t>cloude</a:t>
            </a:r>
            <a:r>
              <a:rPr lang="sk-SK" dirty="0"/>
              <a:t> je triviálne</a:t>
            </a:r>
          </a:p>
        </p:txBody>
      </p:sp>
    </p:spTree>
    <p:extLst>
      <p:ext uri="{BB962C8B-B14F-4D97-AF65-F5344CB8AC3E}">
        <p14:creationId xmlns:p14="http://schemas.microsoft.com/office/powerpoint/2010/main" val="94305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9B11694-B944-4A3B-8F49-C8029C49B268}"/>
              </a:ext>
            </a:extLst>
          </p:cNvPr>
          <p:cNvSpPr>
            <a:spLocks noGrp="1"/>
          </p:cNvSpPr>
          <p:nvPr>
            <p:ph type="title"/>
          </p:nvPr>
        </p:nvSpPr>
        <p:spPr/>
        <p:txBody>
          <a:bodyPr/>
          <a:lstStyle/>
          <a:p>
            <a:pPr algn="ctr"/>
            <a:r>
              <a:rPr lang="sk-SK" dirty="0" err="1"/>
              <a:t>Resource</a:t>
            </a:r>
            <a:r>
              <a:rPr lang="sk-SK" dirty="0"/>
              <a:t> </a:t>
            </a:r>
            <a:r>
              <a:rPr lang="sk-SK" dirty="0" err="1"/>
              <a:t>pooling</a:t>
            </a:r>
            <a:endParaRPr lang="sk-SK" dirty="0"/>
          </a:p>
        </p:txBody>
      </p:sp>
      <p:sp>
        <p:nvSpPr>
          <p:cNvPr id="3" name="Zástupný objekt pre obsah 2">
            <a:extLst>
              <a:ext uri="{FF2B5EF4-FFF2-40B4-BE49-F238E27FC236}">
                <a16:creationId xmlns:a16="http://schemas.microsoft.com/office/drawing/2014/main" id="{98DB3F88-D075-46BE-BAA3-DDC07E2EF397}"/>
              </a:ext>
            </a:extLst>
          </p:cNvPr>
          <p:cNvSpPr>
            <a:spLocks noGrp="1"/>
          </p:cNvSpPr>
          <p:nvPr>
            <p:ph idx="1"/>
          </p:nvPr>
        </p:nvSpPr>
        <p:spPr>
          <a:xfrm>
            <a:off x="838200" y="1817809"/>
            <a:ext cx="10515600" cy="4351338"/>
          </a:xfrm>
        </p:spPr>
        <p:txBody>
          <a:bodyPr/>
          <a:lstStyle/>
          <a:p>
            <a:r>
              <a:rPr lang="sk-SK" dirty="0"/>
              <a:t>Poskytovateľ cloudových služieb má </a:t>
            </a:r>
            <a:r>
              <a:rPr lang="sk-SK" dirty="0" err="1"/>
              <a:t>pool</a:t>
            </a:r>
            <a:r>
              <a:rPr lang="sk-SK" dirty="0"/>
              <a:t> (množinu) zdrojov, ktoré dynamicky poskytuje rôznym zákazníkom podľa potreby</a:t>
            </a:r>
          </a:p>
          <a:p>
            <a:r>
              <a:rPr lang="sk-SK" dirty="0"/>
              <a:t>Na lokalite týchto zdrojov nezáleží a zákazník často ich presnú polohu nepozná</a:t>
            </a:r>
          </a:p>
          <a:p>
            <a:r>
              <a:rPr lang="sk-SK" dirty="0"/>
              <a:t>Facebook, </a:t>
            </a:r>
            <a:r>
              <a:rPr lang="sk-SK" dirty="0" err="1"/>
              <a:t>Prineville</a:t>
            </a:r>
            <a:r>
              <a:rPr lang="sk-SK" dirty="0"/>
              <a:t>, Oregon, cca 300 000 m</a:t>
            </a:r>
            <a:r>
              <a:rPr lang="en-US" dirty="0"/>
              <a:t>^2</a:t>
            </a:r>
            <a:endParaRPr lang="sk-SK" dirty="0"/>
          </a:p>
        </p:txBody>
      </p:sp>
      <p:pic>
        <p:nvPicPr>
          <p:cNvPr id="5" name="Obrázok 4">
            <a:extLst>
              <a:ext uri="{FF2B5EF4-FFF2-40B4-BE49-F238E27FC236}">
                <a16:creationId xmlns:a16="http://schemas.microsoft.com/office/drawing/2014/main" id="{50440509-7AFD-4A1A-9250-7D1BD7C6F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1" y="4322150"/>
            <a:ext cx="6948896" cy="1974118"/>
          </a:xfrm>
          <a:prstGeom prst="rect">
            <a:avLst/>
          </a:prstGeom>
        </p:spPr>
      </p:pic>
      <p:sp>
        <p:nvSpPr>
          <p:cNvPr id="6" name="BlokTextu 5">
            <a:extLst>
              <a:ext uri="{FF2B5EF4-FFF2-40B4-BE49-F238E27FC236}">
                <a16:creationId xmlns:a16="http://schemas.microsoft.com/office/drawing/2014/main" id="{94DCB796-E03A-4011-B2CE-D7DA7E2CD40E}"/>
              </a:ext>
            </a:extLst>
          </p:cNvPr>
          <p:cNvSpPr txBox="1"/>
          <p:nvPr/>
        </p:nvSpPr>
        <p:spPr>
          <a:xfrm>
            <a:off x="3390075" y="6484305"/>
            <a:ext cx="664606" cy="369332"/>
          </a:xfrm>
          <a:prstGeom prst="rect">
            <a:avLst/>
          </a:prstGeom>
          <a:noFill/>
        </p:spPr>
        <p:txBody>
          <a:bodyPr wrap="none" rtlCol="0">
            <a:spAutoFit/>
          </a:bodyPr>
          <a:lstStyle/>
          <a:p>
            <a:r>
              <a:rPr lang="sk-SK" dirty="0">
                <a:hlinkClick r:id="rId4"/>
              </a:rPr>
              <a:t>Zdroj</a:t>
            </a:r>
            <a:endParaRPr lang="sk-SK" dirty="0"/>
          </a:p>
        </p:txBody>
      </p:sp>
      <p:pic>
        <p:nvPicPr>
          <p:cNvPr id="8" name="Obrázok 7">
            <a:extLst>
              <a:ext uri="{FF2B5EF4-FFF2-40B4-BE49-F238E27FC236}">
                <a16:creationId xmlns:a16="http://schemas.microsoft.com/office/drawing/2014/main" id="{FAC05279-3415-47DF-82BE-672EA35376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7320" y="3858031"/>
            <a:ext cx="3954927" cy="2634844"/>
          </a:xfrm>
          <a:prstGeom prst="rect">
            <a:avLst/>
          </a:prstGeom>
        </p:spPr>
      </p:pic>
      <p:sp>
        <p:nvSpPr>
          <p:cNvPr id="9" name="BlokTextu 8">
            <a:extLst>
              <a:ext uri="{FF2B5EF4-FFF2-40B4-BE49-F238E27FC236}">
                <a16:creationId xmlns:a16="http://schemas.microsoft.com/office/drawing/2014/main" id="{E32CBFDF-FE4F-422D-8E3B-BE78110BCE91}"/>
              </a:ext>
            </a:extLst>
          </p:cNvPr>
          <p:cNvSpPr txBox="1"/>
          <p:nvPr/>
        </p:nvSpPr>
        <p:spPr>
          <a:xfrm>
            <a:off x="9528436" y="6492875"/>
            <a:ext cx="664606" cy="369332"/>
          </a:xfrm>
          <a:prstGeom prst="rect">
            <a:avLst/>
          </a:prstGeom>
          <a:noFill/>
        </p:spPr>
        <p:txBody>
          <a:bodyPr wrap="none" rtlCol="0">
            <a:spAutoFit/>
          </a:bodyPr>
          <a:lstStyle/>
          <a:p>
            <a:r>
              <a:rPr lang="sk-SK" dirty="0">
                <a:hlinkClick r:id="rId6"/>
              </a:rPr>
              <a:t>Zdroj</a:t>
            </a:r>
            <a:endParaRPr lang="sk-SK" dirty="0"/>
          </a:p>
        </p:txBody>
      </p:sp>
    </p:spTree>
    <p:extLst>
      <p:ext uri="{BB962C8B-B14F-4D97-AF65-F5344CB8AC3E}">
        <p14:creationId xmlns:p14="http://schemas.microsoft.com/office/powerpoint/2010/main" val="2003817285"/>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1943</TotalTime>
  <Words>1404</Words>
  <Application>Microsoft Office PowerPoint</Application>
  <PresentationFormat>Širokouhlá</PresentationFormat>
  <Paragraphs>143</Paragraphs>
  <Slides>35</Slides>
  <Notes>2</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35</vt:i4>
      </vt:variant>
    </vt:vector>
  </HeadingPairs>
  <TitlesOfParts>
    <vt:vector size="39" baseType="lpstr">
      <vt:lpstr>Arial</vt:lpstr>
      <vt:lpstr>Calibri</vt:lpstr>
      <vt:lpstr>Calibri Light</vt:lpstr>
      <vt:lpstr>Motív Office</vt:lpstr>
      <vt:lpstr>Základy cloudových technológií</vt:lpstr>
      <vt:lpstr>Organizácia predmetu</vt:lpstr>
      <vt:lpstr>Prezentácia programu PowerPoint</vt:lpstr>
      <vt:lpstr>Prezentácia programu PowerPoint</vt:lpstr>
      <vt:lpstr>Prezentácia programu PowerPoint</vt:lpstr>
      <vt:lpstr>5 charakteristík cloudu</vt:lpstr>
      <vt:lpstr>On-demand self-service</vt:lpstr>
      <vt:lpstr>Broad network access</vt:lpstr>
      <vt:lpstr>Resource pooling</vt:lpstr>
      <vt:lpstr>Rapid elasticity</vt:lpstr>
      <vt:lpstr>Measured service</vt:lpstr>
      <vt:lpstr>Evolution of cloud computing</vt:lpstr>
      <vt:lpstr>Modely cloudových služieb</vt:lpstr>
      <vt:lpstr>Software as a Service</vt:lpstr>
      <vt:lpstr>Platform as a Service</vt:lpstr>
      <vt:lpstr>Infrastructure as a Service</vt:lpstr>
      <vt:lpstr>Anything as a Service</vt:lpstr>
      <vt:lpstr>Prezentácia programu PowerPoint</vt:lpstr>
      <vt:lpstr>Cloud deployment models</vt:lpstr>
      <vt:lpstr>Prezentácia programu PowerPoint</vt:lpstr>
      <vt:lpstr>Prezentácia programu PowerPoint</vt:lpstr>
      <vt:lpstr>Prezentácia programu PowerPoint</vt:lpstr>
      <vt:lpstr>Výhody cloudu pre firmy</vt:lpstr>
      <vt:lpstr>Virtualizácia</vt:lpstr>
      <vt:lpstr>Virtualizácia (2)</vt:lpstr>
      <vt:lpstr>Hypervisor</vt:lpstr>
      <vt:lpstr>Prezentácia programu PowerPoint</vt:lpstr>
      <vt:lpstr>Druhy virtualizácie</vt:lpstr>
      <vt:lpstr>Full/native virtualizácia</vt:lpstr>
      <vt:lpstr>Para-virtualizácia</vt:lpstr>
      <vt:lpstr>Hardware assisted</vt:lpstr>
      <vt:lpstr>OS Level</vt:lpstr>
      <vt:lpstr>Nabudúce</vt:lpstr>
      <vt:lpstr>Otázky?</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Základy cloudových technológií</dc:title>
  <dc:creator>Pomsar, Ladislav (SHS TE DC SVK CA US)</dc:creator>
  <cp:lastModifiedBy>Pomsar, Ladislav (SHS TE DC SVK CA US)</cp:lastModifiedBy>
  <cp:revision>79</cp:revision>
  <dcterms:created xsi:type="dcterms:W3CDTF">2020-02-15T12:13:57Z</dcterms:created>
  <dcterms:modified xsi:type="dcterms:W3CDTF">2020-02-17T15:28:00Z</dcterms:modified>
</cp:coreProperties>
</file>