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0" r:id="rId7"/>
    <p:sldId id="264" r:id="rId8"/>
    <p:sldId id="261" r:id="rId9"/>
    <p:sldId id="262" r:id="rId10"/>
    <p:sldId id="263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EE2E-FCE6-4B51-A2F4-E22521EC3F7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02DA-D864-46CF-86EE-F51B9E4169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Project: </a:t>
            </a:r>
            <a:r>
              <a:rPr lang="de-DE" dirty="0" err="1"/>
              <a:t>Predict</a:t>
            </a:r>
            <a:r>
              <a:rPr lang="de-DE" dirty="0"/>
              <a:t> Binding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DNA </a:t>
            </a:r>
            <a:r>
              <a:rPr lang="de-DE" dirty="0" err="1"/>
              <a:t>Sequences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752600"/>
          </a:xfrm>
        </p:spPr>
        <p:txBody>
          <a:bodyPr/>
          <a:lstStyle/>
          <a:p>
            <a:r>
              <a:rPr lang="de-DE" dirty="0"/>
              <a:t>Marius </a:t>
            </a:r>
            <a:r>
              <a:rPr lang="de-DE" dirty="0" err="1"/>
              <a:t>Theune</a:t>
            </a:r>
            <a:endParaRPr lang="de-DE" dirty="0"/>
          </a:p>
          <a:p>
            <a:r>
              <a:rPr lang="de-DE" dirty="0"/>
              <a:t>Henrik Horst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Approach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912416" cy="41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0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 Approach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Chip-Experiment data as they are and normalize them</a:t>
            </a:r>
          </a:p>
          <a:p>
            <a:r>
              <a:rPr lang="en-US" dirty="0"/>
              <a:t>Data split into 20% Validation/Test set and 80%  training set</a:t>
            </a:r>
          </a:p>
          <a:p>
            <a:r>
              <a:rPr lang="en-US" dirty="0"/>
              <a:t>Taking less samples from data accruing often (no binding) and all data from rare (binding)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6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 Approach 2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B043D-1402-40C8-B60A-E26E52EF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425819"/>
            <a:ext cx="5619421" cy="52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 Approach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04B9FA-F7B9-4197-B2C4-1900065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4" y="2432808"/>
            <a:ext cx="3672408" cy="19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092DC74-BABD-4725-BAC1-0C6F1E93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0" y="4425191"/>
            <a:ext cx="3672408" cy="20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7CE38E0-3107-4D4A-8233-5E798BEDF561}"/>
              </a:ext>
            </a:extLst>
          </p:cNvPr>
          <p:cNvCxnSpPr/>
          <p:nvPr/>
        </p:nvCxnSpPr>
        <p:spPr>
          <a:xfrm>
            <a:off x="1259632" y="3212976"/>
            <a:ext cx="216024" cy="4320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EC63E67-85DC-4F77-B325-B6FFC5C79DC9}"/>
              </a:ext>
            </a:extLst>
          </p:cNvPr>
          <p:cNvCxnSpPr/>
          <p:nvPr/>
        </p:nvCxnSpPr>
        <p:spPr>
          <a:xfrm>
            <a:off x="952601" y="4899384"/>
            <a:ext cx="216024" cy="4320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A627BE-26B9-4812-98B9-5631B4209719}"/>
              </a:ext>
            </a:extLst>
          </p:cNvPr>
          <p:cNvCxnSpPr/>
          <p:nvPr/>
        </p:nvCxnSpPr>
        <p:spPr>
          <a:xfrm>
            <a:off x="2843808" y="5639864"/>
            <a:ext cx="21602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47DD2A2-0D24-4D70-9067-5E46ABF4A077}"/>
              </a:ext>
            </a:extLst>
          </p:cNvPr>
          <p:cNvCxnSpPr/>
          <p:nvPr/>
        </p:nvCxnSpPr>
        <p:spPr>
          <a:xfrm>
            <a:off x="3131400" y="5331432"/>
            <a:ext cx="21602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8680E4-4786-477F-9D4E-3F44CF63B0A5}"/>
              </a:ext>
            </a:extLst>
          </p:cNvPr>
          <p:cNvCxnSpPr/>
          <p:nvPr/>
        </p:nvCxnSpPr>
        <p:spPr>
          <a:xfrm>
            <a:off x="2200876" y="2977973"/>
            <a:ext cx="216024" cy="4320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A7888D8-C26B-41C9-9D7B-37496AA1F94A}"/>
              </a:ext>
            </a:extLst>
          </p:cNvPr>
          <p:cNvSpPr txBox="1">
            <a:spLocks/>
          </p:cNvSpPr>
          <p:nvPr/>
        </p:nvSpPr>
        <p:spPr>
          <a:xfrm>
            <a:off x="4572000" y="1711347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Strong binding positions are often predicted correctly</a:t>
            </a:r>
          </a:p>
          <a:p>
            <a:r>
              <a:rPr lang="en-US" dirty="0"/>
              <a:t>Background is not 0</a:t>
            </a:r>
          </a:p>
          <a:p>
            <a:r>
              <a:rPr lang="en-US" dirty="0"/>
              <a:t>Some positions raise wrong positive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7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BD421-DFBA-4600-B432-C22EA060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is most important</a:t>
            </a:r>
          </a:p>
          <a:p>
            <a:r>
              <a:rPr lang="en-US" dirty="0"/>
              <a:t>Difficult to choose the right distribution </a:t>
            </a:r>
            <a:endParaRPr lang="en-GB" dirty="0"/>
          </a:p>
          <a:p>
            <a:r>
              <a:rPr lang="en-GB" dirty="0"/>
              <a:t>No human level performance </a:t>
            </a:r>
            <a:r>
              <a:rPr lang="en-GB" dirty="0">
                <a:sym typeface="Wingdings" panose="05000000000000000000" pitchFamily="2" charset="2"/>
              </a:rPr>
              <a:t> no estimate for Bayesian error</a:t>
            </a:r>
          </a:p>
          <a:p>
            <a:r>
              <a:rPr lang="en-GB" dirty="0">
                <a:sym typeface="Wingdings" panose="05000000000000000000" pitchFamily="2" charset="2"/>
              </a:rPr>
              <a:t>Known that binding is not just dependent on DNA-sequence  more input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de-DE" sz="3200" dirty="0" err="1"/>
              <a:t>Transcriptions</a:t>
            </a:r>
            <a:r>
              <a:rPr lang="de-DE" sz="3200" dirty="0"/>
              <a:t> </a:t>
            </a:r>
            <a:r>
              <a:rPr lang="de-DE" sz="3200" dirty="0" err="1"/>
              <a:t>Factors</a:t>
            </a:r>
            <a:r>
              <a:rPr lang="de-DE" sz="3200" dirty="0"/>
              <a:t> bind </a:t>
            </a:r>
            <a:r>
              <a:rPr lang="de-DE" sz="3200" dirty="0" err="1"/>
              <a:t>to</a:t>
            </a:r>
            <a:r>
              <a:rPr lang="de-DE" sz="3200" dirty="0"/>
              <a:t> DNA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enable</a:t>
            </a:r>
            <a:r>
              <a:rPr lang="de-DE" sz="3200" dirty="0"/>
              <a:t> </a:t>
            </a:r>
            <a:r>
              <a:rPr lang="de-DE" sz="3200" dirty="0" err="1"/>
              <a:t>Transcription</a:t>
            </a:r>
            <a:r>
              <a:rPr lang="de-DE" sz="3200" dirty="0"/>
              <a:t> (i.e. </a:t>
            </a:r>
            <a:r>
              <a:rPr lang="de-DE" sz="3200" dirty="0" err="1"/>
              <a:t>specific</a:t>
            </a:r>
            <a:r>
              <a:rPr lang="de-DE" sz="3200" dirty="0"/>
              <a:t> gen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read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cell</a:t>
            </a:r>
            <a:r>
              <a:rPr lang="de-DE" sz="3200" dirty="0"/>
              <a:t> </a:t>
            </a:r>
            <a:r>
              <a:rPr lang="de-DE" sz="3200" dirty="0" err="1"/>
              <a:t>starts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produce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encoded</a:t>
            </a:r>
            <a:r>
              <a:rPr lang="de-DE" sz="3200" dirty="0"/>
              <a:t> Protein)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49566"/>
            <a:ext cx="5256584" cy="392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322612" y="6102455"/>
            <a:ext cx="6120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just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DNA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(TF) will bind (Classification </a:t>
            </a:r>
            <a:r>
              <a:rPr lang="de-DE" dirty="0" err="1"/>
              <a:t>task</a:t>
            </a:r>
            <a:r>
              <a:rPr lang="de-DE" dirty="0"/>
              <a:t>).</a:t>
            </a:r>
          </a:p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just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(Regression </a:t>
            </a:r>
            <a:r>
              <a:rPr lang="de-DE" dirty="0" err="1"/>
              <a:t>task</a:t>
            </a:r>
            <a:r>
              <a:rPr lang="de-DE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Input: DNA sequence from the plant model organism Arabidopsis thaliana </a:t>
            </a:r>
          </a:p>
          <a:p>
            <a:pPr lvl="1"/>
            <a:r>
              <a:rPr lang="en-US" sz="2400" dirty="0"/>
              <a:t>Sequence of 129.000.000 letters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CHiP</a:t>
            </a:r>
            <a:r>
              <a:rPr lang="en-US" sz="2800" dirty="0"/>
              <a:t> sequencing experiment showing the binding of TFs at each position </a:t>
            </a:r>
          </a:p>
          <a:p>
            <a:pPr lvl="1"/>
            <a:r>
              <a:rPr lang="en-US" sz="2400" dirty="0"/>
              <a:t>integer value from 0 (no binding) to 500 (very strong binding) for each position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F8EAF17-2396-46D7-BB17-9403D2A72F3F}"/>
              </a:ext>
            </a:extLst>
          </p:cNvPr>
          <p:cNvSpPr/>
          <p:nvPr/>
        </p:nvSpPr>
        <p:spPr>
          <a:xfrm>
            <a:off x="434076" y="567743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…</a:t>
            </a:r>
            <a:r>
              <a:rPr lang="de-DE" dirty="0"/>
              <a:t>ATGATCATCAGAGT…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0103DC7-C4B3-463D-B565-9ED2326258A8}"/>
              </a:ext>
            </a:extLst>
          </p:cNvPr>
          <p:cNvSpPr/>
          <p:nvPr/>
        </p:nvSpPr>
        <p:spPr>
          <a:xfrm>
            <a:off x="1907704" y="6237312"/>
            <a:ext cx="540060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9396F4-C05A-4992-8099-AF74CFAD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813227"/>
            <a:ext cx="3867690" cy="132416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6679220-A45B-4784-B551-BFEA5656F5F8}"/>
              </a:ext>
            </a:extLst>
          </p:cNvPr>
          <p:cNvCxnSpPr>
            <a:cxnSpLocks/>
          </p:cNvCxnSpPr>
          <p:nvPr/>
        </p:nvCxnSpPr>
        <p:spPr>
          <a:xfrm>
            <a:off x="5220072" y="5475307"/>
            <a:ext cx="0" cy="57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E21E62-CBF8-406B-9F2B-E8EE35B3D253}"/>
              </a:ext>
            </a:extLst>
          </p:cNvPr>
          <p:cNvCxnSpPr>
            <a:cxnSpLocks/>
          </p:cNvCxnSpPr>
          <p:nvPr/>
        </p:nvCxnSpPr>
        <p:spPr>
          <a:xfrm>
            <a:off x="8212941" y="4628561"/>
            <a:ext cx="0" cy="57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22AE3980-8AAE-4D48-8469-0AD4F27DB671}"/>
              </a:ext>
            </a:extLst>
          </p:cNvPr>
          <p:cNvSpPr/>
          <p:nvPr/>
        </p:nvSpPr>
        <p:spPr>
          <a:xfrm>
            <a:off x="4770648" y="507313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C052A2-8C56-479A-A811-1F1E03109287}"/>
              </a:ext>
            </a:extLst>
          </p:cNvPr>
          <p:cNvSpPr/>
          <p:nvPr/>
        </p:nvSpPr>
        <p:spPr>
          <a:xfrm>
            <a:off x="7795228" y="4261333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D44488-5F57-4882-BD47-4AAC854548D1}"/>
              </a:ext>
            </a:extLst>
          </p:cNvPr>
          <p:cNvSpPr/>
          <p:nvPr/>
        </p:nvSpPr>
        <p:spPr>
          <a:xfrm>
            <a:off x="3563888" y="6046768"/>
            <a:ext cx="1512168" cy="811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  <a:r>
              <a:rPr lang="en-US" dirty="0"/>
              <a:t> preprocessing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Input: DNA sequence </a:t>
            </a:r>
          </a:p>
          <a:p>
            <a:r>
              <a:rPr lang="en-US" dirty="0"/>
              <a:t>DNA as string of letters encoding for the 4 different bases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One-Hot Encoding:</a:t>
            </a:r>
          </a:p>
          <a:p>
            <a:pPr lvl="1"/>
            <a:r>
              <a:rPr lang="en-US" dirty="0"/>
              <a:t>bases encoded as a unique vectors of 0 and 1</a:t>
            </a:r>
          </a:p>
          <a:p>
            <a:pPr marL="914400" lvl="2" indent="0">
              <a:buNone/>
            </a:pPr>
            <a:r>
              <a:rPr lang="en-US" dirty="0"/>
              <a:t>	         [[1,0,0,0]</a:t>
            </a:r>
            <a:br>
              <a:rPr lang="en-US" dirty="0"/>
            </a:br>
            <a:r>
              <a:rPr lang="en-US" dirty="0"/>
              <a:t>	           [0,1,0,0]</a:t>
            </a:r>
          </a:p>
          <a:p>
            <a:pPr lvl="2"/>
            <a:r>
              <a:rPr lang="en-US" dirty="0"/>
              <a:t>ACTGN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[0,0,0,1]</a:t>
            </a:r>
            <a:br>
              <a:rPr lang="en-US" dirty="0"/>
            </a:br>
            <a:r>
              <a:rPr lang="en-US" dirty="0"/>
              <a:t>	           [0,0,1,0]</a:t>
            </a:r>
            <a:br>
              <a:rPr lang="en-US" dirty="0"/>
            </a:br>
            <a:r>
              <a:rPr lang="en-US" dirty="0"/>
              <a:t>	           [0,0,0,0]]</a:t>
            </a:r>
          </a:p>
        </p:txBody>
      </p:sp>
    </p:spTree>
    <p:extLst>
      <p:ext uri="{BB962C8B-B14F-4D97-AF65-F5344CB8AC3E}">
        <p14:creationId xmlns:p14="http://schemas.microsoft.com/office/powerpoint/2010/main" val="27207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61928"/>
            <a:ext cx="4608512" cy="315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is highly imbalanced:</a:t>
            </a:r>
          </a:p>
          <a:p>
            <a:r>
              <a:rPr lang="en-US" dirty="0"/>
              <a:t>Huge regions with no binding and just a few binding cases </a:t>
            </a:r>
          </a:p>
        </p:txBody>
      </p:sp>
    </p:spTree>
    <p:extLst>
      <p:ext uri="{BB962C8B-B14F-4D97-AF65-F5344CB8AC3E}">
        <p14:creationId xmlns:p14="http://schemas.microsoft.com/office/powerpoint/2010/main" val="270996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Parts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not </a:t>
            </a:r>
            <a:r>
              <a:rPr lang="de-DE" dirty="0" err="1"/>
              <a:t>covered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Conv1D:</a:t>
            </a:r>
          </a:p>
          <a:p>
            <a:pPr lvl="1"/>
            <a:r>
              <a:rPr lang="en-US" sz="2400" dirty="0"/>
              <a:t>Same as Conv2D just over a sequence. So 	the filter size is one dimensional</a:t>
            </a:r>
          </a:p>
          <a:p>
            <a:r>
              <a:rPr lang="en-US" dirty="0"/>
              <a:t>    	Swish Activation Function:</a:t>
            </a:r>
          </a:p>
          <a:p>
            <a:pPr lvl="1"/>
            <a:r>
              <a:rPr lang="en-US" sz="2400" dirty="0"/>
              <a:t>New Function proposed by Google Ai:</a:t>
            </a:r>
          </a:p>
          <a:p>
            <a:pPr lvl="1"/>
            <a:r>
              <a:rPr lang="en-US" sz="2400" dirty="0"/>
              <a:t>F(x)= x * sigmoid(b*x)</a:t>
            </a:r>
          </a:p>
          <a:p>
            <a:r>
              <a:rPr lang="en-US" sz="2800" dirty="0" err="1"/>
              <a:t>SpartialDropout</a:t>
            </a:r>
            <a:r>
              <a:rPr lang="en-US" sz="2800" dirty="0"/>
              <a:t> layer</a:t>
            </a:r>
          </a:p>
          <a:p>
            <a:pPr lvl="1"/>
            <a:r>
              <a:rPr lang="en-US" sz="2400" dirty="0"/>
              <a:t>Dropout that resets whole</a:t>
            </a:r>
            <a:br>
              <a:rPr lang="en-US" sz="2400" dirty="0"/>
            </a:br>
            <a:r>
              <a:rPr lang="en-US" sz="2400" dirty="0"/>
              <a:t> convolution filters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3592972" cy="228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1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50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1 (</a:t>
            </a:r>
            <a:r>
              <a:rPr lang="de-DE" dirty="0" err="1"/>
              <a:t>binding</a:t>
            </a:r>
            <a:r>
              <a:rPr lang="de-DE" dirty="0"/>
              <a:t>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0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simplicity</a:t>
            </a:r>
            <a:r>
              <a:rPr lang="de-DE" dirty="0"/>
              <a:t>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Approach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1 </a:t>
            </a:r>
            <a:r>
              <a:rPr lang="de-DE" dirty="0" err="1"/>
              <a:t>and</a:t>
            </a:r>
            <a:r>
              <a:rPr lang="de-DE" dirty="0"/>
              <a:t> sample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0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/>
              <a:t>Take 10%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end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chromosom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72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Larissa</vt:lpstr>
      <vt:lpstr>Project: Predict Binding Behaviour for Transcription Factors for given DNA Sequences</vt:lpstr>
      <vt:lpstr>Transcriptions Factors bind to DNA to enable Transcription (i.e. specific gen can be read and cell starts to produce the encoded Protein)</vt:lpstr>
      <vt:lpstr>Research Question</vt:lpstr>
      <vt:lpstr>Data</vt:lpstr>
      <vt:lpstr>Data preprocessing</vt:lpstr>
      <vt:lpstr>Data Distribution</vt:lpstr>
      <vt:lpstr>Parts of the model not covered in our course</vt:lpstr>
      <vt:lpstr>Classification Approach</vt:lpstr>
      <vt:lpstr>Classification Approach 2</vt:lpstr>
      <vt:lpstr>Classification Approach 3</vt:lpstr>
      <vt:lpstr>Regression Approach </vt:lpstr>
      <vt:lpstr>Regression Approach 2 </vt:lpstr>
      <vt:lpstr>Regression Approach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Predict Binding Behaviour for Transcription Factors for given DNA Sequences</dc:title>
  <dc:creator>Henrik</dc:creator>
  <cp:lastModifiedBy>Marius T</cp:lastModifiedBy>
  <cp:revision>19</cp:revision>
  <dcterms:created xsi:type="dcterms:W3CDTF">2020-06-28T09:02:42Z</dcterms:created>
  <dcterms:modified xsi:type="dcterms:W3CDTF">2020-06-30T13:57:07Z</dcterms:modified>
</cp:coreProperties>
</file>