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28221F-8949-4023-9B10-D1C7BBD00B36}">
  <a:tblStyle styleId="{2C28221F-8949-4023-9B10-D1C7BBD00B3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93b37bbc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e93b37bbc3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93b37bbc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e93b37bbc3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93b37bbc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e93b37bbc3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93b37bbc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e93b37bbc3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93b37bbc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e93b37bbc3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93b37bbc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e93b37bbc3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93b37bbc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e93b37bbc3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93b37bbc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e93b37bbc3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93b37b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e93b37bb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jpg"/><Relationship Id="rId5" Type="http://schemas.openxmlformats.org/officeDocument/2006/relationships/image" Target="../media/image17.png"/><Relationship Id="rId6"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1292594" y="-353656"/>
            <a:ext cx="8989570" cy="24897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sz="2800">
                <a:latin typeface="Lato"/>
                <a:ea typeface="Lato"/>
                <a:cs typeface="Lato"/>
                <a:sym typeface="Lato"/>
              </a:rPr>
              <a:t>BCrypty: Secure Swap Blockchain Bridge</a:t>
            </a:r>
            <a:r>
              <a:rPr lang="en-US" sz="2800">
                <a:latin typeface="Lato"/>
                <a:ea typeface="Lato"/>
                <a:cs typeface="Lato"/>
                <a:sym typeface="Lato"/>
              </a:rPr>
              <a:t> </a:t>
            </a:r>
            <a:br>
              <a:rPr lang="en-US"/>
            </a:br>
            <a:endParaRPr/>
          </a:p>
        </p:txBody>
      </p:sp>
      <p:sp>
        <p:nvSpPr>
          <p:cNvPr id="93" name="Google Shape;93;p14"/>
          <p:cNvSpPr txBox="1"/>
          <p:nvPr>
            <p:ph idx="1" type="subTitle"/>
          </p:nvPr>
        </p:nvSpPr>
        <p:spPr>
          <a:xfrm>
            <a:off x="2293558" y="4104986"/>
            <a:ext cx="6987600" cy="1388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dk1"/>
              </a:buClr>
              <a:buSzPts val="500"/>
              <a:buNone/>
            </a:pPr>
            <a:r>
              <a:rPr b="1" lang="en-US" sz="8033"/>
              <a:t>Supervisor: M. Kamran Abid</a:t>
            </a:r>
            <a:endParaRPr sz="8433"/>
          </a:p>
          <a:p>
            <a:pPr indent="0" lvl="0" marL="0" rtl="0" algn="ctr">
              <a:lnSpc>
                <a:spcPct val="90000"/>
              </a:lnSpc>
              <a:spcBef>
                <a:spcPts val="1000"/>
              </a:spcBef>
              <a:spcAft>
                <a:spcPts val="0"/>
              </a:spcAft>
              <a:buClr>
                <a:schemeClr val="dk1"/>
              </a:buClr>
              <a:buSzPts val="500"/>
              <a:buNone/>
            </a:pPr>
            <a:r>
              <a:rPr b="1" lang="en-US" sz="8033"/>
              <a:t>Presented by: </a:t>
            </a:r>
            <a:endParaRPr b="1" sz="8033"/>
          </a:p>
          <a:p>
            <a:pPr indent="0" lvl="0" marL="0" rtl="0" algn="ctr">
              <a:lnSpc>
                <a:spcPct val="90000"/>
              </a:lnSpc>
              <a:spcBef>
                <a:spcPts val="1000"/>
              </a:spcBef>
              <a:spcAft>
                <a:spcPts val="0"/>
              </a:spcAft>
              <a:buClr>
                <a:schemeClr val="dk1"/>
              </a:buClr>
              <a:buSzPts val="500"/>
              <a:buNone/>
            </a:pPr>
            <a:r>
              <a:rPr b="1" lang="en-US" sz="8033"/>
              <a:t>Rayyan Waseem (2K20-BSCS-202)</a:t>
            </a:r>
            <a:endParaRPr b="1" sz="8033"/>
          </a:p>
          <a:p>
            <a:pPr indent="0" lvl="0" marL="0" rtl="0" algn="ctr">
              <a:lnSpc>
                <a:spcPct val="90000"/>
              </a:lnSpc>
              <a:spcBef>
                <a:spcPts val="1000"/>
              </a:spcBef>
              <a:spcAft>
                <a:spcPts val="0"/>
              </a:spcAft>
              <a:buClr>
                <a:schemeClr val="dk1"/>
              </a:buClr>
              <a:buSzPts val="500"/>
              <a:buNone/>
            </a:pPr>
            <a:r>
              <a:rPr b="1" lang="en-US" sz="8033"/>
              <a:t>Muhammad Abdullah (2K20-BSCS-236)</a:t>
            </a:r>
            <a:endParaRPr sz="8433"/>
          </a:p>
          <a:p>
            <a:pPr indent="0" lvl="0" marL="0" rtl="0" algn="ctr">
              <a:lnSpc>
                <a:spcPct val="90000"/>
              </a:lnSpc>
              <a:spcBef>
                <a:spcPts val="1000"/>
              </a:spcBef>
              <a:spcAft>
                <a:spcPts val="0"/>
              </a:spcAft>
              <a:buClr>
                <a:schemeClr val="dk1"/>
              </a:buClr>
              <a:buSzPct val="114285"/>
              <a:buNone/>
            </a:pPr>
            <a:r>
              <a:t/>
            </a:r>
            <a:endParaRPr/>
          </a:p>
        </p:txBody>
      </p:sp>
      <p:pic>
        <p:nvPicPr>
          <p:cNvPr id="94" name="Google Shape;94;p14"/>
          <p:cNvPicPr preferRelativeResize="0"/>
          <p:nvPr/>
        </p:nvPicPr>
        <p:blipFill rotWithShape="1">
          <a:blip r:embed="rId3">
            <a:alphaModFix/>
          </a:blip>
          <a:srcRect b="0" l="0" r="0" t="0"/>
          <a:stretch/>
        </p:blipFill>
        <p:spPr>
          <a:xfrm>
            <a:off x="4427639" y="1597704"/>
            <a:ext cx="2719503" cy="1991752"/>
          </a:xfrm>
          <a:prstGeom prst="rect">
            <a:avLst/>
          </a:prstGeom>
          <a:noFill/>
          <a:ln>
            <a:noFill/>
          </a:ln>
        </p:spPr>
      </p:pic>
      <p:sp>
        <p:nvSpPr>
          <p:cNvPr id="95" name="Google Shape;95;p14"/>
          <p:cNvSpPr txBox="1"/>
          <p:nvPr/>
        </p:nvSpPr>
        <p:spPr>
          <a:xfrm>
            <a:off x="233916" y="5826642"/>
            <a:ext cx="122061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Lato"/>
                <a:ea typeface="Lato"/>
                <a:cs typeface="Lato"/>
                <a:sym typeface="Lato"/>
              </a:rPr>
              <a:t>Department of Computer Science, NFC institute of Engineering and Technology, Multan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Activity diagram</a:t>
            </a:r>
            <a:endParaRPr>
              <a:latin typeface="Lato"/>
              <a:ea typeface="Lato"/>
              <a:cs typeface="Lato"/>
              <a:sym typeface="Lato"/>
            </a:endParaRPr>
          </a:p>
        </p:txBody>
      </p:sp>
      <p:pic>
        <p:nvPicPr>
          <p:cNvPr id="162" name="Google Shape;162;p23"/>
          <p:cNvPicPr preferRelativeResize="0"/>
          <p:nvPr/>
        </p:nvPicPr>
        <p:blipFill>
          <a:blip r:embed="rId3">
            <a:alphaModFix/>
          </a:blip>
          <a:stretch>
            <a:fillRect/>
          </a:stretch>
        </p:blipFill>
        <p:spPr>
          <a:xfrm>
            <a:off x="152400" y="2324738"/>
            <a:ext cx="11887202" cy="2208503"/>
          </a:xfrm>
          <a:prstGeom prst="rect">
            <a:avLst/>
          </a:prstGeom>
          <a:noFill/>
          <a:ln>
            <a:noFill/>
          </a:ln>
        </p:spPr>
      </p:pic>
      <p:pic>
        <p:nvPicPr>
          <p:cNvPr id="163" name="Google Shape;163;p23"/>
          <p:cNvPicPr preferRelativeResize="0"/>
          <p:nvPr/>
        </p:nvPicPr>
        <p:blipFill>
          <a:blip r:embed="rId4">
            <a:alphaModFix/>
          </a:blip>
          <a:stretch>
            <a:fillRect/>
          </a:stretch>
        </p:blipFill>
        <p:spPr>
          <a:xfrm>
            <a:off x="10172050" y="17929"/>
            <a:ext cx="2019959" cy="20199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Sequence diagram</a:t>
            </a:r>
            <a:endParaRPr>
              <a:latin typeface="Lato"/>
              <a:ea typeface="Lato"/>
              <a:cs typeface="Lato"/>
              <a:sym typeface="Lato"/>
            </a:endParaRPr>
          </a:p>
        </p:txBody>
      </p:sp>
      <p:pic>
        <p:nvPicPr>
          <p:cNvPr id="169" name="Google Shape;169;p24"/>
          <p:cNvPicPr preferRelativeResize="0"/>
          <p:nvPr/>
        </p:nvPicPr>
        <p:blipFill>
          <a:blip r:embed="rId3">
            <a:alphaModFix/>
          </a:blip>
          <a:stretch>
            <a:fillRect/>
          </a:stretch>
        </p:blipFill>
        <p:spPr>
          <a:xfrm>
            <a:off x="115775" y="1348525"/>
            <a:ext cx="11882051" cy="5509474"/>
          </a:xfrm>
          <a:prstGeom prst="rect">
            <a:avLst/>
          </a:prstGeom>
          <a:noFill/>
          <a:ln>
            <a:noFill/>
          </a:ln>
        </p:spPr>
      </p:pic>
      <p:pic>
        <p:nvPicPr>
          <p:cNvPr id="170" name="Google Shape;170;p24"/>
          <p:cNvPicPr preferRelativeResize="0"/>
          <p:nvPr/>
        </p:nvPicPr>
        <p:blipFill>
          <a:blip r:embed="rId4">
            <a:alphaModFix/>
          </a:blip>
          <a:stretch>
            <a:fillRect/>
          </a:stretch>
        </p:blipFill>
        <p:spPr>
          <a:xfrm>
            <a:off x="11019700" y="0"/>
            <a:ext cx="1172300" cy="117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Function and Non-functional requirements</a:t>
            </a:r>
            <a:endParaRPr>
              <a:latin typeface="Lato"/>
              <a:ea typeface="Lato"/>
              <a:cs typeface="Lato"/>
              <a:sym typeface="Lato"/>
            </a:endParaRPr>
          </a:p>
        </p:txBody>
      </p:sp>
      <p:graphicFrame>
        <p:nvGraphicFramePr>
          <p:cNvPr id="176" name="Google Shape;176;p25"/>
          <p:cNvGraphicFramePr/>
          <p:nvPr/>
        </p:nvGraphicFramePr>
        <p:xfrm>
          <a:off x="838200" y="1825625"/>
          <a:ext cx="3000000" cy="3000000"/>
        </p:xfrm>
        <a:graphic>
          <a:graphicData uri="http://schemas.openxmlformats.org/drawingml/2006/table">
            <a:tbl>
              <a:tblPr bandRow="1" firstRow="1">
                <a:noFill/>
                <a:tableStyleId>{2C28221F-8949-4023-9B10-D1C7BBD00B36}</a:tableStyleId>
              </a:tblPr>
              <a:tblGrid>
                <a:gridCol w="5257800"/>
                <a:gridCol w="5257800"/>
              </a:tblGrid>
              <a:tr h="912900">
                <a:tc>
                  <a:txBody>
                    <a:bodyPr/>
                    <a:lstStyle/>
                    <a:p>
                      <a:pPr indent="0" lvl="0" marL="0" marR="0" rtl="0" algn="ctr">
                        <a:spcBef>
                          <a:spcPts val="0"/>
                        </a:spcBef>
                        <a:spcAft>
                          <a:spcPts val="0"/>
                        </a:spcAft>
                        <a:buNone/>
                      </a:pPr>
                      <a:r>
                        <a:rPr lang="en-US" sz="2200" u="none" cap="none" strike="noStrike">
                          <a:latin typeface="Lato"/>
                          <a:ea typeface="Lato"/>
                          <a:cs typeface="Lato"/>
                          <a:sym typeface="Lato"/>
                        </a:rPr>
                        <a:t>Function Requirements</a:t>
                      </a:r>
                      <a:endParaRPr sz="2200" u="none" cap="none" strike="noStrike">
                        <a:latin typeface="Lato"/>
                        <a:ea typeface="Lato"/>
                        <a:cs typeface="Lato"/>
                        <a:sym typeface="Lato"/>
                      </a:endParaRPr>
                    </a:p>
                  </a:txBody>
                  <a:tcPr marT="45725" marB="45725" marR="91450" marL="91450"/>
                </a:tc>
                <a:tc>
                  <a:txBody>
                    <a:bodyPr/>
                    <a:lstStyle/>
                    <a:p>
                      <a:pPr indent="0" lvl="0" marL="0" marR="0" rtl="0" algn="ctr">
                        <a:spcBef>
                          <a:spcPts val="0"/>
                        </a:spcBef>
                        <a:spcAft>
                          <a:spcPts val="0"/>
                        </a:spcAft>
                        <a:buNone/>
                      </a:pPr>
                      <a:r>
                        <a:rPr lang="en-US" sz="2200">
                          <a:latin typeface="Lato"/>
                          <a:ea typeface="Lato"/>
                          <a:cs typeface="Lato"/>
                          <a:sym typeface="Lato"/>
                        </a:rPr>
                        <a:t>N</a:t>
                      </a:r>
                      <a:r>
                        <a:rPr lang="en-US" sz="2200" u="none" cap="none" strike="noStrike">
                          <a:latin typeface="Lato"/>
                          <a:ea typeface="Lato"/>
                          <a:cs typeface="Lato"/>
                          <a:sym typeface="Lato"/>
                        </a:rPr>
                        <a:t>on-functional requirements</a:t>
                      </a:r>
                      <a:endParaRPr sz="2200" u="none" cap="none" strike="noStrike">
                        <a:latin typeface="Lato"/>
                        <a:ea typeface="Lato"/>
                        <a:cs typeface="Lato"/>
                        <a:sym typeface="Lato"/>
                      </a:endParaRPr>
                    </a:p>
                  </a:txBody>
                  <a:tcPr marT="45725" marB="45725" marR="91450" marL="91450"/>
                </a:tc>
              </a:tr>
              <a:tr h="912900">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Allow Connection to MetaMask</a:t>
                      </a:r>
                      <a:endParaRPr sz="2500">
                        <a:solidFill>
                          <a:schemeClr val="dk2"/>
                        </a:solidFill>
                        <a:latin typeface="Lato"/>
                        <a:ea typeface="Lato"/>
                        <a:cs typeface="Lato"/>
                        <a:sym typeface="Lato"/>
                      </a:endParaRPr>
                    </a:p>
                  </a:txBody>
                  <a:tcPr marT="45725" marB="45725" marR="91450" marL="91450"/>
                </a:tc>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Performance</a:t>
                      </a:r>
                      <a:endParaRPr sz="2500">
                        <a:solidFill>
                          <a:schemeClr val="dk2"/>
                        </a:solidFill>
                        <a:latin typeface="Lato"/>
                        <a:ea typeface="Lato"/>
                        <a:cs typeface="Lato"/>
                        <a:sym typeface="Lato"/>
                      </a:endParaRPr>
                    </a:p>
                  </a:txBody>
                  <a:tcPr marT="45725" marB="45725" marR="91450" marL="91450"/>
                </a:tc>
              </a:tr>
              <a:tr h="912900">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No KYC Policy</a:t>
                      </a:r>
                      <a:endParaRPr sz="2500">
                        <a:solidFill>
                          <a:schemeClr val="dk2"/>
                        </a:solidFill>
                        <a:latin typeface="Lato"/>
                        <a:ea typeface="Lato"/>
                        <a:cs typeface="Lato"/>
                        <a:sym typeface="Lato"/>
                      </a:endParaRPr>
                    </a:p>
                  </a:txBody>
                  <a:tcPr marT="45725" marB="45725" marR="91450" marL="91450"/>
                </a:tc>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Reliability</a:t>
                      </a:r>
                      <a:endParaRPr sz="2500">
                        <a:solidFill>
                          <a:schemeClr val="dk2"/>
                        </a:solidFill>
                        <a:latin typeface="Lato"/>
                        <a:ea typeface="Lato"/>
                        <a:cs typeface="Lato"/>
                        <a:sym typeface="Lato"/>
                      </a:endParaRPr>
                    </a:p>
                  </a:txBody>
                  <a:tcPr marT="45725" marB="45725" marR="91450" marL="91450"/>
                </a:tc>
              </a:tr>
              <a:tr h="912900">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Security of User Data and Transactions</a:t>
                      </a:r>
                      <a:endParaRPr sz="2500">
                        <a:solidFill>
                          <a:schemeClr val="dk2"/>
                        </a:solidFill>
                        <a:latin typeface="Lato"/>
                        <a:ea typeface="Lato"/>
                        <a:cs typeface="Lato"/>
                        <a:sym typeface="Lato"/>
                      </a:endParaRPr>
                    </a:p>
                  </a:txBody>
                  <a:tcPr marT="45725" marB="45725" marR="91450" marL="91450"/>
                </a:tc>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Security</a:t>
                      </a:r>
                      <a:endParaRPr sz="2500">
                        <a:solidFill>
                          <a:schemeClr val="dk2"/>
                        </a:solidFill>
                        <a:latin typeface="Lato"/>
                        <a:ea typeface="Lato"/>
                        <a:cs typeface="Lato"/>
                        <a:sym typeface="Lato"/>
                      </a:endParaRPr>
                    </a:p>
                  </a:txBody>
                  <a:tcPr marT="45725" marB="45725" marR="91450" marL="91450"/>
                </a:tc>
              </a:tr>
              <a:tr h="912900">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Monitor Transaction History</a:t>
                      </a:r>
                      <a:endParaRPr sz="2500">
                        <a:solidFill>
                          <a:schemeClr val="dk2"/>
                        </a:solidFill>
                        <a:latin typeface="Lato"/>
                        <a:ea typeface="Lato"/>
                        <a:cs typeface="Lato"/>
                        <a:sym typeface="Lato"/>
                      </a:endParaRPr>
                    </a:p>
                  </a:txBody>
                  <a:tcPr marT="45725" marB="45725" marR="91450" marL="91450"/>
                </a:tc>
                <a:tc>
                  <a:txBody>
                    <a:bodyPr/>
                    <a:lstStyle/>
                    <a:p>
                      <a:pPr indent="0" lvl="0" marL="0" marR="0" rtl="0" algn="l">
                        <a:spcBef>
                          <a:spcPts val="0"/>
                        </a:spcBef>
                        <a:spcAft>
                          <a:spcPts val="0"/>
                        </a:spcAft>
                        <a:buNone/>
                      </a:pPr>
                      <a:r>
                        <a:rPr lang="en-US" sz="2500">
                          <a:solidFill>
                            <a:schemeClr val="dk2"/>
                          </a:solidFill>
                          <a:latin typeface="Lato"/>
                          <a:ea typeface="Lato"/>
                          <a:cs typeface="Lato"/>
                          <a:sym typeface="Lato"/>
                        </a:rPr>
                        <a:t>Accessibility</a:t>
                      </a:r>
                      <a:endParaRPr sz="2500">
                        <a:solidFill>
                          <a:schemeClr val="dk2"/>
                        </a:solidFill>
                        <a:latin typeface="Lato"/>
                        <a:ea typeface="Lato"/>
                        <a:cs typeface="Lato"/>
                        <a:sym typeface="Lato"/>
                      </a:endParaRPr>
                    </a:p>
                  </a:txBody>
                  <a:tcPr marT="45725" marB="45725" marR="91450" marL="91450"/>
                </a:tc>
              </a:tr>
            </a:tbl>
          </a:graphicData>
        </a:graphic>
      </p:graphicFrame>
      <p:pic>
        <p:nvPicPr>
          <p:cNvPr id="177" name="Google Shape;177;p25"/>
          <p:cNvPicPr preferRelativeResize="0"/>
          <p:nvPr/>
        </p:nvPicPr>
        <p:blipFill>
          <a:blip r:embed="rId3">
            <a:alphaModFix/>
          </a:blip>
          <a:stretch>
            <a:fillRect/>
          </a:stretch>
        </p:blipFill>
        <p:spPr>
          <a:xfrm>
            <a:off x="10655002" y="0"/>
            <a:ext cx="1536997" cy="169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Novelty</a:t>
            </a:r>
            <a:endParaRPr>
              <a:latin typeface="Lato"/>
              <a:ea typeface="Lato"/>
              <a:cs typeface="Lato"/>
              <a:sym typeface="Lato"/>
            </a:endParaRPr>
          </a:p>
        </p:txBody>
      </p:sp>
      <p:sp>
        <p:nvSpPr>
          <p:cNvPr id="183" name="Google Shape;183;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25450" lvl="0" marL="457200" rtl="0" algn="l">
              <a:lnSpc>
                <a:spcPct val="90000"/>
              </a:lnSpc>
              <a:spcBef>
                <a:spcPts val="0"/>
              </a:spcBef>
              <a:spcAft>
                <a:spcPts val="0"/>
              </a:spcAft>
              <a:buSzPts val="3100"/>
              <a:buChar char="●"/>
            </a:pPr>
            <a:r>
              <a:rPr lang="en-US" sz="3000"/>
              <a:t>Decentralized Transactions</a:t>
            </a:r>
            <a:endParaRPr sz="3000"/>
          </a:p>
          <a:p>
            <a:pPr indent="-425450" lvl="0" marL="457200" rtl="0" algn="l">
              <a:lnSpc>
                <a:spcPct val="90000"/>
              </a:lnSpc>
              <a:spcBef>
                <a:spcPts val="0"/>
              </a:spcBef>
              <a:spcAft>
                <a:spcPts val="0"/>
              </a:spcAft>
              <a:buSzPts val="3100"/>
              <a:buChar char="●"/>
            </a:pPr>
            <a:r>
              <a:rPr lang="en-US" sz="3000"/>
              <a:t>Transparent Ledger</a:t>
            </a:r>
            <a:endParaRPr sz="3000"/>
          </a:p>
          <a:p>
            <a:pPr indent="-425450" lvl="0" marL="457200" rtl="0" algn="l">
              <a:lnSpc>
                <a:spcPct val="90000"/>
              </a:lnSpc>
              <a:spcBef>
                <a:spcPts val="0"/>
              </a:spcBef>
              <a:spcAft>
                <a:spcPts val="0"/>
              </a:spcAft>
              <a:buSzPts val="3100"/>
              <a:buChar char="●"/>
            </a:pPr>
            <a:r>
              <a:rPr lang="en-US" sz="3000"/>
              <a:t>Low Transaction Fees</a:t>
            </a:r>
            <a:endParaRPr sz="3000"/>
          </a:p>
          <a:p>
            <a:pPr indent="-425450" lvl="0" marL="457200" rtl="0" algn="l">
              <a:lnSpc>
                <a:spcPct val="90000"/>
              </a:lnSpc>
              <a:spcBef>
                <a:spcPts val="0"/>
              </a:spcBef>
              <a:spcAft>
                <a:spcPts val="0"/>
              </a:spcAft>
              <a:buSzPts val="3100"/>
              <a:buChar char="●"/>
            </a:pPr>
            <a:r>
              <a:rPr lang="en-US" sz="3000"/>
              <a:t>Enhanced Security</a:t>
            </a:r>
            <a:endParaRPr sz="3000"/>
          </a:p>
          <a:p>
            <a:pPr indent="-425450" lvl="0" marL="457200" rtl="0" algn="l">
              <a:lnSpc>
                <a:spcPct val="90000"/>
              </a:lnSpc>
              <a:spcBef>
                <a:spcPts val="0"/>
              </a:spcBef>
              <a:spcAft>
                <a:spcPts val="0"/>
              </a:spcAft>
              <a:buSzPts val="3100"/>
              <a:buChar char="●"/>
            </a:pPr>
            <a:r>
              <a:rPr lang="en-US" sz="3000"/>
              <a:t>Global Accessibility</a:t>
            </a:r>
            <a:endParaRPr sz="3000"/>
          </a:p>
          <a:p>
            <a:pPr indent="0" lvl="0" marL="0" rtl="0" algn="l">
              <a:lnSpc>
                <a:spcPct val="90000"/>
              </a:lnSpc>
              <a:spcBef>
                <a:spcPts val="0"/>
              </a:spcBef>
              <a:spcAft>
                <a:spcPts val="0"/>
              </a:spcAft>
              <a:buNone/>
            </a:pPr>
            <a:r>
              <a:t/>
            </a:r>
            <a:endParaRPr sz="3000"/>
          </a:p>
          <a:p>
            <a:pPr indent="0" lvl="0" marL="0" rtl="0" algn="l">
              <a:lnSpc>
                <a:spcPct val="90000"/>
              </a:lnSpc>
              <a:spcBef>
                <a:spcPts val="0"/>
              </a:spcBef>
              <a:spcAft>
                <a:spcPts val="0"/>
              </a:spcAft>
              <a:buNone/>
            </a:pPr>
            <a:r>
              <a:t/>
            </a:r>
            <a:endParaRPr sz="3000"/>
          </a:p>
          <a:p>
            <a:pPr indent="-311150" lvl="0" marL="228600" rtl="0" algn="l">
              <a:lnSpc>
                <a:spcPct val="90000"/>
              </a:lnSpc>
              <a:spcBef>
                <a:spcPts val="1000"/>
              </a:spcBef>
              <a:spcAft>
                <a:spcPts val="1600"/>
              </a:spcAft>
              <a:buClr>
                <a:schemeClr val="dk1"/>
              </a:buClr>
              <a:buSzPts val="4100"/>
              <a:buChar char="●"/>
            </a:pPr>
            <a:r>
              <a:rPr lang="en-US" sz="3000"/>
              <a:t>No KYC</a:t>
            </a:r>
            <a:endParaRPr sz="3000"/>
          </a:p>
        </p:txBody>
      </p:sp>
      <p:pic>
        <p:nvPicPr>
          <p:cNvPr id="184" name="Google Shape;184;p26"/>
          <p:cNvPicPr preferRelativeResize="0"/>
          <p:nvPr/>
        </p:nvPicPr>
        <p:blipFill>
          <a:blip r:embed="rId3">
            <a:alphaModFix/>
          </a:blip>
          <a:stretch>
            <a:fillRect/>
          </a:stretch>
        </p:blipFill>
        <p:spPr>
          <a:xfrm>
            <a:off x="2936625" y="4254250"/>
            <a:ext cx="1922575" cy="1922575"/>
          </a:xfrm>
          <a:prstGeom prst="rect">
            <a:avLst/>
          </a:prstGeom>
          <a:noFill/>
          <a:ln>
            <a:noFill/>
          </a:ln>
        </p:spPr>
      </p:pic>
      <p:pic>
        <p:nvPicPr>
          <p:cNvPr id="185" name="Google Shape;185;p26"/>
          <p:cNvPicPr preferRelativeResize="0"/>
          <p:nvPr/>
        </p:nvPicPr>
        <p:blipFill>
          <a:blip r:embed="rId4">
            <a:alphaModFix/>
          </a:blip>
          <a:stretch>
            <a:fillRect/>
          </a:stretch>
        </p:blipFill>
        <p:spPr>
          <a:xfrm>
            <a:off x="10048863" y="-12"/>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Interface</a:t>
            </a:r>
            <a:endParaRPr>
              <a:latin typeface="Lato"/>
              <a:ea typeface="Lato"/>
              <a:cs typeface="Lato"/>
              <a:sym typeface="Lato"/>
            </a:endParaRPr>
          </a:p>
        </p:txBody>
      </p:sp>
      <p:sp>
        <p:nvSpPr>
          <p:cNvPr id="191" name="Google Shape;19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1600"/>
              </a:spcAft>
              <a:buNone/>
            </a:pPr>
            <a:r>
              <a:t/>
            </a:r>
            <a:endParaRPr/>
          </a:p>
        </p:txBody>
      </p:sp>
      <p:pic>
        <p:nvPicPr>
          <p:cNvPr id="192" name="Google Shape;192;p27"/>
          <p:cNvPicPr preferRelativeResize="0"/>
          <p:nvPr/>
        </p:nvPicPr>
        <p:blipFill>
          <a:blip r:embed="rId3">
            <a:alphaModFix/>
          </a:blip>
          <a:stretch>
            <a:fillRect/>
          </a:stretch>
        </p:blipFill>
        <p:spPr>
          <a:xfrm>
            <a:off x="652575" y="1294199"/>
            <a:ext cx="10515601" cy="4882784"/>
          </a:xfrm>
          <a:prstGeom prst="rect">
            <a:avLst/>
          </a:prstGeom>
          <a:noFill/>
          <a:ln>
            <a:noFill/>
          </a:ln>
        </p:spPr>
      </p:pic>
      <p:sp>
        <p:nvSpPr>
          <p:cNvPr id="193" name="Google Shape;193;p27"/>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Homepage</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Interface</a:t>
            </a:r>
            <a:endParaRPr>
              <a:latin typeface="Lato"/>
              <a:ea typeface="Lato"/>
              <a:cs typeface="Lato"/>
              <a:sym typeface="Lato"/>
            </a:endParaRPr>
          </a:p>
        </p:txBody>
      </p:sp>
      <p:sp>
        <p:nvSpPr>
          <p:cNvPr id="199" name="Google Shape;199;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1600"/>
              </a:spcAft>
              <a:buNone/>
            </a:pPr>
            <a:r>
              <a:t/>
            </a:r>
            <a:endParaRPr/>
          </a:p>
        </p:txBody>
      </p:sp>
      <p:sp>
        <p:nvSpPr>
          <p:cNvPr id="200" name="Google Shape;200;p28"/>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Wallet Connection</a:t>
            </a:r>
            <a:endParaRPr sz="2800">
              <a:solidFill>
                <a:schemeClr val="dk1"/>
              </a:solidFill>
              <a:latin typeface="Calibri"/>
              <a:ea typeface="Calibri"/>
              <a:cs typeface="Calibri"/>
              <a:sym typeface="Calibri"/>
            </a:endParaRPr>
          </a:p>
        </p:txBody>
      </p:sp>
      <p:pic>
        <p:nvPicPr>
          <p:cNvPr id="201" name="Google Shape;201;p28"/>
          <p:cNvPicPr preferRelativeResize="0"/>
          <p:nvPr/>
        </p:nvPicPr>
        <p:blipFill>
          <a:blip r:embed="rId3">
            <a:alphaModFix/>
          </a:blip>
          <a:stretch>
            <a:fillRect/>
          </a:stretch>
        </p:blipFill>
        <p:spPr>
          <a:xfrm>
            <a:off x="506650" y="1367525"/>
            <a:ext cx="10515600" cy="49443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Interface</a:t>
            </a:r>
            <a:endParaRPr/>
          </a:p>
        </p:txBody>
      </p:sp>
      <p:sp>
        <p:nvSpPr>
          <p:cNvPr id="207" name="Google Shape;207;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1600"/>
              </a:spcAft>
              <a:buNone/>
            </a:pPr>
            <a:r>
              <a:t/>
            </a:r>
            <a:endParaRPr/>
          </a:p>
        </p:txBody>
      </p:sp>
      <p:sp>
        <p:nvSpPr>
          <p:cNvPr id="208" name="Google Shape;208;p29"/>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Initiate Transaction</a:t>
            </a:r>
            <a:endParaRPr sz="2800">
              <a:solidFill>
                <a:schemeClr val="dk1"/>
              </a:solidFill>
              <a:latin typeface="Calibri"/>
              <a:ea typeface="Calibri"/>
              <a:cs typeface="Calibri"/>
              <a:sym typeface="Calibri"/>
            </a:endParaRPr>
          </a:p>
        </p:txBody>
      </p:sp>
      <p:pic>
        <p:nvPicPr>
          <p:cNvPr id="209" name="Google Shape;209;p29"/>
          <p:cNvPicPr preferRelativeResize="0"/>
          <p:nvPr/>
        </p:nvPicPr>
        <p:blipFill>
          <a:blip r:embed="rId3">
            <a:alphaModFix/>
          </a:blip>
          <a:stretch>
            <a:fillRect/>
          </a:stretch>
        </p:blipFill>
        <p:spPr>
          <a:xfrm>
            <a:off x="415450" y="1289300"/>
            <a:ext cx="10515600" cy="4887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Interface</a:t>
            </a:r>
            <a:endParaRPr>
              <a:latin typeface="Lato"/>
              <a:ea typeface="Lato"/>
              <a:cs typeface="Lato"/>
              <a:sym typeface="Lato"/>
            </a:endParaRPr>
          </a:p>
        </p:txBody>
      </p:sp>
      <p:sp>
        <p:nvSpPr>
          <p:cNvPr id="215" name="Google Shape;215;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1600"/>
              </a:spcAft>
              <a:buNone/>
            </a:pPr>
            <a:r>
              <a:t/>
            </a:r>
            <a:endParaRPr/>
          </a:p>
        </p:txBody>
      </p:sp>
      <p:sp>
        <p:nvSpPr>
          <p:cNvPr id="216" name="Google Shape;216;p30"/>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Verify</a:t>
            </a:r>
            <a:r>
              <a:rPr lang="en-US" sz="2800">
                <a:solidFill>
                  <a:schemeClr val="dk1"/>
                </a:solidFill>
                <a:latin typeface="Calibri"/>
                <a:ea typeface="Calibri"/>
                <a:cs typeface="Calibri"/>
                <a:sym typeface="Calibri"/>
              </a:rPr>
              <a:t> Transaction</a:t>
            </a:r>
            <a:endParaRPr sz="2800">
              <a:solidFill>
                <a:schemeClr val="dk1"/>
              </a:solidFill>
              <a:latin typeface="Calibri"/>
              <a:ea typeface="Calibri"/>
              <a:cs typeface="Calibri"/>
              <a:sym typeface="Calibri"/>
            </a:endParaRPr>
          </a:p>
        </p:txBody>
      </p:sp>
      <p:pic>
        <p:nvPicPr>
          <p:cNvPr id="217" name="Google Shape;217;p30"/>
          <p:cNvPicPr preferRelativeResize="0"/>
          <p:nvPr/>
        </p:nvPicPr>
        <p:blipFill>
          <a:blip r:embed="rId3">
            <a:alphaModFix/>
          </a:blip>
          <a:stretch>
            <a:fillRect/>
          </a:stretch>
        </p:blipFill>
        <p:spPr>
          <a:xfrm>
            <a:off x="838200" y="1690825"/>
            <a:ext cx="10123650" cy="4486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Interface</a:t>
            </a:r>
            <a:endParaRPr>
              <a:latin typeface="Lato"/>
              <a:ea typeface="Lato"/>
              <a:cs typeface="Lato"/>
              <a:sym typeface="Lato"/>
            </a:endParaRPr>
          </a:p>
        </p:txBody>
      </p:sp>
      <p:sp>
        <p:nvSpPr>
          <p:cNvPr id="223" name="Google Shape;223;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1600"/>
              </a:spcAft>
              <a:buNone/>
            </a:pPr>
            <a:r>
              <a:t/>
            </a:r>
            <a:endParaRPr/>
          </a:p>
        </p:txBody>
      </p:sp>
      <p:sp>
        <p:nvSpPr>
          <p:cNvPr id="224" name="Google Shape;224;p31"/>
          <p:cNvSpPr txBox="1"/>
          <p:nvPr/>
        </p:nvSpPr>
        <p:spPr>
          <a:xfrm>
            <a:off x="4600350" y="6311900"/>
            <a:ext cx="4501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Transaction History Section</a:t>
            </a:r>
            <a:endParaRPr sz="2800">
              <a:solidFill>
                <a:schemeClr val="dk1"/>
              </a:solidFill>
              <a:latin typeface="Calibri"/>
              <a:ea typeface="Calibri"/>
              <a:cs typeface="Calibri"/>
              <a:sym typeface="Calibri"/>
            </a:endParaRPr>
          </a:p>
        </p:txBody>
      </p:sp>
      <p:pic>
        <p:nvPicPr>
          <p:cNvPr id="225" name="Google Shape;225;p31"/>
          <p:cNvPicPr preferRelativeResize="0"/>
          <p:nvPr/>
        </p:nvPicPr>
        <p:blipFill>
          <a:blip r:embed="rId3">
            <a:alphaModFix/>
          </a:blip>
          <a:stretch>
            <a:fillRect/>
          </a:stretch>
        </p:blipFill>
        <p:spPr>
          <a:xfrm>
            <a:off x="838200" y="1254450"/>
            <a:ext cx="10515600" cy="49223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Testing</a:t>
            </a:r>
            <a:br>
              <a:rPr lang="en-US">
                <a:latin typeface="Lato"/>
                <a:ea typeface="Lato"/>
                <a:cs typeface="Lato"/>
                <a:sym typeface="Lato"/>
              </a:rPr>
            </a:br>
            <a:endParaRPr>
              <a:latin typeface="Lato"/>
              <a:ea typeface="Lato"/>
              <a:cs typeface="Lato"/>
              <a:sym typeface="Lato"/>
            </a:endParaRPr>
          </a:p>
        </p:txBody>
      </p:sp>
      <p:sp>
        <p:nvSpPr>
          <p:cNvPr id="231" name="Google Shape;23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1600"/>
              </a:spcAft>
              <a:buNone/>
            </a:pPr>
            <a:r>
              <a:rPr lang="en-US" sz="3400"/>
              <a:t>Software testing is a critical process in the software development life cycle, essential for evaluating and verifying the functionality, performance, security, and other aspects of a software application. It identifies defects, errors, and vulnerabilities, ensuring reliability, robustness, and high quality. Early detection and fixing of issues reduce costly and time-consuming fixes later in the development process.</a:t>
            </a:r>
            <a:endParaRPr sz="3400"/>
          </a:p>
        </p:txBody>
      </p:sp>
      <p:pic>
        <p:nvPicPr>
          <p:cNvPr id="232" name="Google Shape;232;p32"/>
          <p:cNvPicPr preferRelativeResize="0"/>
          <p:nvPr/>
        </p:nvPicPr>
        <p:blipFill>
          <a:blip r:embed="rId3">
            <a:alphaModFix/>
          </a:blip>
          <a:stretch>
            <a:fillRect/>
          </a:stretch>
        </p:blipFill>
        <p:spPr>
          <a:xfrm>
            <a:off x="10166100" y="14963"/>
            <a:ext cx="2025900" cy="202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294384" y="224405"/>
            <a:ext cx="9603300" cy="1024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Outline</a:t>
            </a:r>
            <a:endParaRPr>
              <a:latin typeface="Lato"/>
              <a:ea typeface="Lato"/>
              <a:cs typeface="Lato"/>
              <a:sym typeface="Lato"/>
            </a:endParaRPr>
          </a:p>
        </p:txBody>
      </p:sp>
      <p:sp>
        <p:nvSpPr>
          <p:cNvPr id="101" name="Google Shape;101;p15"/>
          <p:cNvSpPr txBox="1"/>
          <p:nvPr>
            <p:ph idx="1" type="body"/>
          </p:nvPr>
        </p:nvSpPr>
        <p:spPr>
          <a:xfrm>
            <a:off x="1662525" y="1801975"/>
            <a:ext cx="4337100" cy="3542100"/>
          </a:xfrm>
          <a:prstGeom prst="rect">
            <a:avLst/>
          </a:prstGeom>
          <a:noFill/>
          <a:ln>
            <a:noFill/>
          </a:ln>
        </p:spPr>
        <p:txBody>
          <a:bodyPr anchorCtr="0" anchor="t" bIns="45700" lIns="91425" spcFirstLastPara="1" rIns="91425" wrap="square" tIns="45700">
            <a:normAutofit/>
          </a:bodyPr>
          <a:lstStyle/>
          <a:p>
            <a:pPr indent="-280035" lvl="0" marL="228600" rtl="0" algn="l">
              <a:lnSpc>
                <a:spcPct val="90000"/>
              </a:lnSpc>
              <a:spcBef>
                <a:spcPts val="0"/>
              </a:spcBef>
              <a:spcAft>
                <a:spcPts val="0"/>
              </a:spcAft>
              <a:buClr>
                <a:schemeClr val="dk1"/>
              </a:buClr>
              <a:buSzPts val="3400"/>
              <a:buChar char="●"/>
            </a:pPr>
            <a:r>
              <a:rPr lang="en-US" sz="2300">
                <a:latin typeface="Times New Roman"/>
                <a:ea typeface="Times New Roman"/>
                <a:cs typeface="Times New Roman"/>
                <a:sym typeface="Times New Roman"/>
              </a:rPr>
              <a:t>Introduction</a:t>
            </a:r>
            <a:endParaRPr sz="2300"/>
          </a:p>
          <a:p>
            <a:pPr indent="-280035" lvl="0" marL="228600" rtl="0" algn="l">
              <a:lnSpc>
                <a:spcPct val="90000"/>
              </a:lnSpc>
              <a:spcBef>
                <a:spcPts val="1000"/>
              </a:spcBef>
              <a:spcAft>
                <a:spcPts val="0"/>
              </a:spcAft>
              <a:buClr>
                <a:schemeClr val="dk1"/>
              </a:buClr>
              <a:buSzPts val="3400"/>
              <a:buChar char="●"/>
            </a:pPr>
            <a:r>
              <a:rPr lang="en-US" sz="2300">
                <a:latin typeface="Times New Roman"/>
                <a:ea typeface="Times New Roman"/>
                <a:cs typeface="Times New Roman"/>
                <a:sym typeface="Times New Roman"/>
              </a:rPr>
              <a:t>Background</a:t>
            </a:r>
            <a:endParaRPr sz="2300"/>
          </a:p>
          <a:p>
            <a:pPr indent="-280035" lvl="0" marL="228600" rtl="0" algn="l">
              <a:lnSpc>
                <a:spcPct val="90000"/>
              </a:lnSpc>
              <a:spcBef>
                <a:spcPts val="1000"/>
              </a:spcBef>
              <a:spcAft>
                <a:spcPts val="0"/>
              </a:spcAft>
              <a:buClr>
                <a:schemeClr val="dk1"/>
              </a:buClr>
              <a:buSzPts val="3400"/>
              <a:buChar char="●"/>
            </a:pPr>
            <a:r>
              <a:rPr lang="en-US" sz="2300">
                <a:latin typeface="Times New Roman"/>
                <a:ea typeface="Times New Roman"/>
                <a:cs typeface="Times New Roman"/>
                <a:sym typeface="Times New Roman"/>
              </a:rPr>
              <a:t>Problem statement</a:t>
            </a:r>
            <a:endParaRPr sz="2300"/>
          </a:p>
          <a:p>
            <a:pPr indent="-280035" lvl="0" marL="228600" rtl="0" algn="l">
              <a:lnSpc>
                <a:spcPct val="90000"/>
              </a:lnSpc>
              <a:spcBef>
                <a:spcPts val="1000"/>
              </a:spcBef>
              <a:spcAft>
                <a:spcPts val="0"/>
              </a:spcAft>
              <a:buClr>
                <a:schemeClr val="dk1"/>
              </a:buClr>
              <a:buSzPts val="3400"/>
              <a:buChar char="●"/>
            </a:pPr>
            <a:r>
              <a:rPr lang="en-US" sz="2300">
                <a:latin typeface="Times New Roman"/>
                <a:ea typeface="Times New Roman"/>
                <a:cs typeface="Times New Roman"/>
                <a:sym typeface="Times New Roman"/>
              </a:rPr>
              <a:t>Proposed solution</a:t>
            </a:r>
            <a:endParaRPr sz="2300"/>
          </a:p>
          <a:p>
            <a:pPr indent="-280035" lvl="0" marL="228600" rtl="0" algn="l">
              <a:lnSpc>
                <a:spcPct val="90000"/>
              </a:lnSpc>
              <a:spcBef>
                <a:spcPts val="1000"/>
              </a:spcBef>
              <a:spcAft>
                <a:spcPts val="0"/>
              </a:spcAft>
              <a:buClr>
                <a:schemeClr val="dk1"/>
              </a:buClr>
              <a:buSzPts val="3400"/>
              <a:buChar char="●"/>
            </a:pPr>
            <a:r>
              <a:rPr lang="en-US" sz="2300">
                <a:latin typeface="Times New Roman"/>
                <a:ea typeface="Times New Roman"/>
                <a:cs typeface="Times New Roman"/>
                <a:sym typeface="Times New Roman"/>
              </a:rPr>
              <a:t>Use case </a:t>
            </a:r>
            <a:endParaRPr sz="2300"/>
          </a:p>
          <a:p>
            <a:pPr indent="-280035" lvl="0" marL="228600" rtl="0" algn="l">
              <a:lnSpc>
                <a:spcPct val="90000"/>
              </a:lnSpc>
              <a:spcBef>
                <a:spcPts val="1000"/>
              </a:spcBef>
              <a:spcAft>
                <a:spcPts val="0"/>
              </a:spcAft>
              <a:buClr>
                <a:schemeClr val="dk1"/>
              </a:buClr>
              <a:buSzPts val="3400"/>
              <a:buChar char="●"/>
            </a:pPr>
            <a:r>
              <a:rPr lang="en-US" sz="2300">
                <a:latin typeface="Times New Roman"/>
                <a:ea typeface="Times New Roman"/>
                <a:cs typeface="Times New Roman"/>
                <a:sym typeface="Times New Roman"/>
              </a:rPr>
              <a:t>Activity Diagram</a:t>
            </a:r>
            <a:endParaRPr sz="2300"/>
          </a:p>
        </p:txBody>
      </p:sp>
      <p:sp>
        <p:nvSpPr>
          <p:cNvPr id="102" name="Google Shape;102;p15"/>
          <p:cNvSpPr txBox="1"/>
          <p:nvPr>
            <p:ph idx="1" type="body"/>
          </p:nvPr>
        </p:nvSpPr>
        <p:spPr>
          <a:xfrm>
            <a:off x="6192375" y="1801975"/>
            <a:ext cx="4337100" cy="3669900"/>
          </a:xfrm>
          <a:prstGeom prst="rect">
            <a:avLst/>
          </a:prstGeom>
          <a:noFill/>
          <a:ln>
            <a:noFill/>
          </a:ln>
        </p:spPr>
        <p:txBody>
          <a:bodyPr anchorCtr="0" anchor="t" bIns="45700" lIns="91425" spcFirstLastPara="1" rIns="91425" wrap="square" tIns="45700">
            <a:normAutofit/>
          </a:bodyPr>
          <a:lstStyle/>
          <a:p>
            <a:pPr indent="-267335" lvl="0" marL="228600" rtl="0" algn="l">
              <a:lnSpc>
                <a:spcPct val="90000"/>
              </a:lnSpc>
              <a:spcBef>
                <a:spcPts val="1000"/>
              </a:spcBef>
              <a:spcAft>
                <a:spcPts val="0"/>
              </a:spcAft>
              <a:buClr>
                <a:schemeClr val="dk1"/>
              </a:buClr>
              <a:buSzPts val="3200"/>
              <a:buChar char="●"/>
            </a:pPr>
            <a:r>
              <a:rPr lang="en-US" sz="2100">
                <a:latin typeface="Times New Roman"/>
                <a:ea typeface="Times New Roman"/>
                <a:cs typeface="Times New Roman"/>
                <a:sym typeface="Times New Roman"/>
              </a:rPr>
              <a:t>S</a:t>
            </a:r>
            <a:r>
              <a:rPr lang="en-US" sz="2100">
                <a:latin typeface="Times New Roman"/>
                <a:ea typeface="Times New Roman"/>
                <a:cs typeface="Times New Roman"/>
                <a:sym typeface="Times New Roman"/>
              </a:rPr>
              <a:t>equence Diagram</a:t>
            </a:r>
            <a:endParaRPr sz="2100"/>
          </a:p>
          <a:p>
            <a:pPr indent="-267335" lvl="0" marL="228600" rtl="0" algn="l">
              <a:lnSpc>
                <a:spcPct val="90000"/>
              </a:lnSpc>
              <a:spcBef>
                <a:spcPts val="1000"/>
              </a:spcBef>
              <a:spcAft>
                <a:spcPts val="0"/>
              </a:spcAft>
              <a:buClr>
                <a:schemeClr val="dk1"/>
              </a:buClr>
              <a:buSzPts val="3200"/>
              <a:buChar char="●"/>
            </a:pPr>
            <a:r>
              <a:rPr lang="en-US" sz="2100">
                <a:latin typeface="Times New Roman"/>
                <a:ea typeface="Times New Roman"/>
                <a:cs typeface="Times New Roman"/>
                <a:sym typeface="Times New Roman"/>
              </a:rPr>
              <a:t>Function and non-functional requirements</a:t>
            </a:r>
            <a:endParaRPr sz="2100"/>
          </a:p>
          <a:p>
            <a:pPr indent="-267335" lvl="0" marL="228600" rtl="0" algn="l">
              <a:lnSpc>
                <a:spcPct val="90000"/>
              </a:lnSpc>
              <a:spcBef>
                <a:spcPts val="1000"/>
              </a:spcBef>
              <a:spcAft>
                <a:spcPts val="0"/>
              </a:spcAft>
              <a:buClr>
                <a:schemeClr val="dk1"/>
              </a:buClr>
              <a:buSzPts val="3200"/>
              <a:buChar char="●"/>
            </a:pPr>
            <a:r>
              <a:rPr lang="en-US" sz="2100">
                <a:latin typeface="Times New Roman"/>
                <a:ea typeface="Times New Roman"/>
                <a:cs typeface="Times New Roman"/>
                <a:sym typeface="Times New Roman"/>
              </a:rPr>
              <a:t>Novelty</a:t>
            </a:r>
            <a:endParaRPr sz="2100"/>
          </a:p>
          <a:p>
            <a:pPr indent="-267335" lvl="0" marL="228600" rtl="0" algn="l">
              <a:lnSpc>
                <a:spcPct val="90000"/>
              </a:lnSpc>
              <a:spcBef>
                <a:spcPts val="1000"/>
              </a:spcBef>
              <a:spcAft>
                <a:spcPts val="0"/>
              </a:spcAft>
              <a:buClr>
                <a:schemeClr val="dk1"/>
              </a:buClr>
              <a:buSzPts val="3200"/>
              <a:buChar char="●"/>
            </a:pPr>
            <a:r>
              <a:rPr lang="en-US" sz="2100">
                <a:latin typeface="Times New Roman"/>
                <a:ea typeface="Times New Roman"/>
                <a:cs typeface="Times New Roman"/>
                <a:sym typeface="Times New Roman"/>
              </a:rPr>
              <a:t>Interface</a:t>
            </a:r>
            <a:endParaRPr sz="2100"/>
          </a:p>
          <a:p>
            <a:pPr indent="-267335" lvl="0" marL="228600" rtl="0" algn="l">
              <a:lnSpc>
                <a:spcPct val="90000"/>
              </a:lnSpc>
              <a:spcBef>
                <a:spcPts val="1000"/>
              </a:spcBef>
              <a:spcAft>
                <a:spcPts val="0"/>
              </a:spcAft>
              <a:buClr>
                <a:schemeClr val="dk1"/>
              </a:buClr>
              <a:buSzPts val="3200"/>
              <a:buChar char="●"/>
            </a:pPr>
            <a:r>
              <a:rPr lang="en-US" sz="2100">
                <a:latin typeface="Times New Roman"/>
                <a:ea typeface="Times New Roman"/>
                <a:cs typeface="Times New Roman"/>
                <a:sym typeface="Times New Roman"/>
              </a:rPr>
              <a:t>Testing</a:t>
            </a:r>
            <a:endParaRPr sz="2100"/>
          </a:p>
          <a:p>
            <a:pPr indent="-267335" lvl="0" marL="228600" rtl="0" algn="l">
              <a:lnSpc>
                <a:spcPct val="90000"/>
              </a:lnSpc>
              <a:spcBef>
                <a:spcPts val="1000"/>
              </a:spcBef>
              <a:spcAft>
                <a:spcPts val="0"/>
              </a:spcAft>
              <a:buClr>
                <a:schemeClr val="dk1"/>
              </a:buClr>
              <a:buSzPts val="3200"/>
              <a:buChar char="●"/>
            </a:pPr>
            <a:r>
              <a:rPr lang="en-US" sz="2100">
                <a:latin typeface="Times New Roman"/>
                <a:ea typeface="Times New Roman"/>
                <a:cs typeface="Times New Roman"/>
                <a:sym typeface="Times New Roman"/>
              </a:rPr>
              <a:t>I</a:t>
            </a:r>
            <a:r>
              <a:rPr lang="en-US" sz="2100">
                <a:latin typeface="Times New Roman"/>
                <a:ea typeface="Times New Roman"/>
                <a:cs typeface="Times New Roman"/>
                <a:sym typeface="Times New Roman"/>
              </a:rPr>
              <a:t>mplementation</a:t>
            </a:r>
            <a:endParaRPr sz="2100"/>
          </a:p>
        </p:txBody>
      </p:sp>
      <p:pic>
        <p:nvPicPr>
          <p:cNvPr id="103" name="Google Shape;103;p15"/>
          <p:cNvPicPr preferRelativeResize="0"/>
          <p:nvPr/>
        </p:nvPicPr>
        <p:blipFill>
          <a:blip r:embed="rId3">
            <a:alphaModFix/>
          </a:blip>
          <a:stretch>
            <a:fillRect/>
          </a:stretch>
        </p:blipFill>
        <p:spPr>
          <a:xfrm>
            <a:off x="9352825" y="0"/>
            <a:ext cx="2839175" cy="2839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Testing</a:t>
            </a:r>
            <a:br>
              <a:rPr lang="en-US">
                <a:latin typeface="Lato"/>
                <a:ea typeface="Lato"/>
                <a:cs typeface="Lato"/>
                <a:sym typeface="Lato"/>
              </a:rPr>
            </a:br>
            <a:endParaRPr>
              <a:latin typeface="Lato"/>
              <a:ea typeface="Lato"/>
              <a:cs typeface="Lato"/>
              <a:sym typeface="Lato"/>
            </a:endParaRPr>
          </a:p>
        </p:txBody>
      </p:sp>
      <p:sp>
        <p:nvSpPr>
          <p:cNvPr id="238" name="Google Shape;238;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0" lvl="0" marL="457200" rtl="0" algn="l">
              <a:lnSpc>
                <a:spcPct val="90000"/>
              </a:lnSpc>
              <a:spcBef>
                <a:spcPts val="1000"/>
              </a:spcBef>
              <a:spcAft>
                <a:spcPts val="0"/>
              </a:spcAft>
              <a:buSzPts val="4400"/>
              <a:buChar char="●"/>
            </a:pPr>
            <a:r>
              <a:rPr lang="en-US" sz="4300"/>
              <a:t>Unit Testing</a:t>
            </a:r>
            <a:endParaRPr sz="4300"/>
          </a:p>
          <a:p>
            <a:pPr indent="-508000" lvl="0" marL="457200" rtl="0" algn="l">
              <a:lnSpc>
                <a:spcPct val="90000"/>
              </a:lnSpc>
              <a:spcBef>
                <a:spcPts val="0"/>
              </a:spcBef>
              <a:spcAft>
                <a:spcPts val="0"/>
              </a:spcAft>
              <a:buSzPts val="4400"/>
              <a:buChar char="●"/>
            </a:pPr>
            <a:r>
              <a:rPr lang="en-US" sz="4300"/>
              <a:t>Integration Testing</a:t>
            </a:r>
            <a:endParaRPr sz="4300"/>
          </a:p>
          <a:p>
            <a:pPr indent="-508000" lvl="0" marL="457200" rtl="0" algn="l">
              <a:lnSpc>
                <a:spcPct val="90000"/>
              </a:lnSpc>
              <a:spcBef>
                <a:spcPts val="0"/>
              </a:spcBef>
              <a:spcAft>
                <a:spcPts val="0"/>
              </a:spcAft>
              <a:buSzPts val="4400"/>
              <a:buChar char="●"/>
            </a:pPr>
            <a:r>
              <a:rPr lang="en-US" sz="4300"/>
              <a:t>System Testing</a:t>
            </a:r>
            <a:endParaRPr sz="4300"/>
          </a:p>
          <a:p>
            <a:pPr indent="-508000" lvl="0" marL="457200" rtl="0" algn="l">
              <a:spcBef>
                <a:spcPts val="0"/>
              </a:spcBef>
              <a:spcAft>
                <a:spcPts val="0"/>
              </a:spcAft>
              <a:buSzPts val="4400"/>
              <a:buChar char="●"/>
            </a:pPr>
            <a:r>
              <a:rPr lang="en-US" sz="4300"/>
              <a:t>Performance Testing</a:t>
            </a:r>
            <a:endParaRPr sz="4300"/>
          </a:p>
          <a:p>
            <a:pPr indent="-508000" lvl="0" marL="457200" rtl="0" algn="l">
              <a:spcBef>
                <a:spcPts val="0"/>
              </a:spcBef>
              <a:spcAft>
                <a:spcPts val="0"/>
              </a:spcAft>
              <a:buSzPts val="4400"/>
              <a:buChar char="●"/>
            </a:pPr>
            <a:r>
              <a:rPr lang="en-US" sz="4300"/>
              <a:t>Security Testing</a:t>
            </a:r>
            <a:endParaRPr sz="4300"/>
          </a:p>
          <a:p>
            <a:pPr indent="-508000" lvl="0" marL="457200" rtl="0" algn="l">
              <a:spcBef>
                <a:spcPts val="0"/>
              </a:spcBef>
              <a:spcAft>
                <a:spcPts val="0"/>
              </a:spcAft>
              <a:buSzPts val="4400"/>
              <a:buChar char="●"/>
            </a:pPr>
            <a:r>
              <a:rPr lang="en-US" sz="4300"/>
              <a:t>Regression Testing</a:t>
            </a:r>
            <a:endParaRPr sz="4300"/>
          </a:p>
        </p:txBody>
      </p:sp>
      <p:pic>
        <p:nvPicPr>
          <p:cNvPr id="239" name="Google Shape;239;p33"/>
          <p:cNvPicPr preferRelativeResize="0"/>
          <p:nvPr/>
        </p:nvPicPr>
        <p:blipFill>
          <a:blip r:embed="rId3">
            <a:alphaModFix/>
          </a:blip>
          <a:stretch>
            <a:fillRect/>
          </a:stretch>
        </p:blipFill>
        <p:spPr>
          <a:xfrm>
            <a:off x="10048863" y="-12"/>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Testing</a:t>
            </a:r>
            <a:br>
              <a:rPr lang="en-US">
                <a:latin typeface="Lato"/>
                <a:ea typeface="Lato"/>
                <a:cs typeface="Lato"/>
                <a:sym typeface="Lato"/>
              </a:rPr>
            </a:br>
            <a:endParaRPr>
              <a:latin typeface="Lato"/>
              <a:ea typeface="Lato"/>
              <a:cs typeface="Lato"/>
              <a:sym typeface="Lato"/>
            </a:endParaRPr>
          </a:p>
        </p:txBody>
      </p:sp>
      <p:sp>
        <p:nvSpPr>
          <p:cNvPr id="245" name="Google Shape;245;p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None/>
            </a:pPr>
            <a:r>
              <a:rPr b="1" lang="en-US" sz="2600"/>
              <a:t>Black-box </a:t>
            </a:r>
            <a:r>
              <a:rPr b="1" lang="en-US" sz="2600"/>
              <a:t>Testing (</a:t>
            </a:r>
            <a:r>
              <a:rPr b="1" lang="en-US" sz="2600"/>
              <a:t>behavioral</a:t>
            </a:r>
            <a:r>
              <a:rPr b="1" lang="en-US" sz="2600"/>
              <a:t>):</a:t>
            </a:r>
            <a:r>
              <a:rPr lang="en-US" sz="2600"/>
              <a:t> </a:t>
            </a:r>
            <a:endParaRPr sz="2600"/>
          </a:p>
          <a:p>
            <a:pPr indent="0" lvl="0" marL="0" rtl="0" algn="just">
              <a:lnSpc>
                <a:spcPct val="90000"/>
              </a:lnSpc>
              <a:spcBef>
                <a:spcPts val="1600"/>
              </a:spcBef>
              <a:spcAft>
                <a:spcPts val="0"/>
              </a:spcAft>
              <a:buNone/>
            </a:pPr>
            <a:r>
              <a:rPr lang="en-US" sz="2600"/>
              <a:t>The main objective of black-box testing is to validate the software's functionality, usability, and compatibility with the expected requirements, without being influenced by the internal implementation.</a:t>
            </a:r>
            <a:endParaRPr sz="2600"/>
          </a:p>
          <a:p>
            <a:pPr indent="0" lvl="0" marL="0" rtl="0" algn="just">
              <a:lnSpc>
                <a:spcPct val="90000"/>
              </a:lnSpc>
              <a:spcBef>
                <a:spcPts val="1600"/>
              </a:spcBef>
              <a:spcAft>
                <a:spcPts val="0"/>
              </a:spcAft>
              <a:buNone/>
            </a:pPr>
            <a:r>
              <a:t/>
            </a:r>
            <a:endParaRPr sz="2600"/>
          </a:p>
          <a:p>
            <a:pPr indent="0" lvl="0" marL="0" rtl="0" algn="just">
              <a:lnSpc>
                <a:spcPct val="90000"/>
              </a:lnSpc>
              <a:spcBef>
                <a:spcPts val="1600"/>
              </a:spcBef>
              <a:spcAft>
                <a:spcPts val="0"/>
              </a:spcAft>
              <a:buNone/>
            </a:pPr>
            <a:r>
              <a:rPr b="1" lang="en-US" sz="2600"/>
              <a:t>White-box Testing (structural):</a:t>
            </a:r>
            <a:endParaRPr b="1" sz="2600"/>
          </a:p>
          <a:p>
            <a:pPr indent="0" lvl="0" marL="0" rtl="0" algn="just">
              <a:lnSpc>
                <a:spcPct val="90000"/>
              </a:lnSpc>
              <a:spcBef>
                <a:spcPts val="1600"/>
              </a:spcBef>
              <a:spcAft>
                <a:spcPts val="1600"/>
              </a:spcAft>
              <a:buNone/>
            </a:pPr>
            <a:r>
              <a:rPr lang="en-US" sz="2600"/>
              <a:t>White-box testing, also known as structural testing or glass-box testing, is a software testing technique that focuses on testing the internal structure and implementation details of the software system.</a:t>
            </a:r>
            <a:endParaRPr sz="2600"/>
          </a:p>
        </p:txBody>
      </p:sp>
      <p:pic>
        <p:nvPicPr>
          <p:cNvPr id="246" name="Google Shape;246;p34"/>
          <p:cNvPicPr preferRelativeResize="0"/>
          <p:nvPr/>
        </p:nvPicPr>
        <p:blipFill>
          <a:blip r:embed="rId3">
            <a:alphaModFix/>
          </a:blip>
          <a:stretch>
            <a:fillRect/>
          </a:stretch>
        </p:blipFill>
        <p:spPr>
          <a:xfrm>
            <a:off x="8384200" y="0"/>
            <a:ext cx="3807800" cy="171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Test Cases</a:t>
            </a:r>
            <a:br>
              <a:rPr lang="en-US">
                <a:latin typeface="Lato"/>
                <a:ea typeface="Lato"/>
                <a:cs typeface="Lato"/>
                <a:sym typeface="Lato"/>
              </a:rPr>
            </a:br>
            <a:endParaRPr>
              <a:latin typeface="Lato"/>
              <a:ea typeface="Lato"/>
              <a:cs typeface="Lato"/>
              <a:sym typeface="Lato"/>
            </a:endParaRPr>
          </a:p>
        </p:txBody>
      </p:sp>
      <p:sp>
        <p:nvSpPr>
          <p:cNvPr id="252" name="Google Shape;252;p35"/>
          <p:cNvSpPr txBox="1"/>
          <p:nvPr>
            <p:ph idx="1" type="body"/>
          </p:nvPr>
        </p:nvSpPr>
        <p:spPr>
          <a:xfrm>
            <a:off x="0" y="840475"/>
            <a:ext cx="12192000" cy="5873100"/>
          </a:xfrm>
          <a:prstGeom prst="rect">
            <a:avLst/>
          </a:prstGeom>
          <a:noFill/>
          <a:ln>
            <a:noFill/>
          </a:ln>
        </p:spPr>
        <p:txBody>
          <a:bodyPr anchorCtr="0" anchor="t" bIns="45700" lIns="91425" spcFirstLastPara="1" rIns="91425" wrap="square" tIns="45700">
            <a:noAutofit/>
          </a:bodyPr>
          <a:lstStyle/>
          <a:p>
            <a:pPr indent="0" lvl="0" marL="457200" marR="457200" rtl="0" algn="ctr">
              <a:lnSpc>
                <a:spcPct val="100000"/>
              </a:lnSpc>
              <a:spcBef>
                <a:spcPts val="0"/>
              </a:spcBef>
              <a:spcAft>
                <a:spcPts val="0"/>
              </a:spcAft>
              <a:buClr>
                <a:schemeClr val="dk1"/>
              </a:buClr>
              <a:buSzPts val="275"/>
              <a:buFont typeface="Arial"/>
              <a:buNone/>
            </a:pPr>
            <a:r>
              <a:rPr b="1" lang="en-US" sz="1800"/>
              <a:t>Test Case ID: BC-TC001</a:t>
            </a:r>
            <a:endParaRPr b="1" sz="1800"/>
          </a:p>
          <a:p>
            <a:pPr indent="0" lvl="0" marL="457200" marR="457200" rtl="0" algn="just">
              <a:lnSpc>
                <a:spcPct val="50000"/>
              </a:lnSpc>
              <a:spcBef>
                <a:spcPts val="1600"/>
              </a:spcBef>
              <a:spcAft>
                <a:spcPts val="0"/>
              </a:spcAft>
              <a:buClr>
                <a:schemeClr val="dk1"/>
              </a:buClr>
              <a:buSzPts val="275"/>
              <a:buFont typeface="Arial"/>
              <a:buNone/>
            </a:pPr>
            <a:r>
              <a:rPr b="1" lang="en-US" sz="1800"/>
              <a:t>Test Case Title: Connect MetaMask Wallet Account</a:t>
            </a:r>
            <a:endParaRPr b="1" sz="1800"/>
          </a:p>
          <a:p>
            <a:pPr indent="0" lvl="0" marL="457200" marR="457200" rtl="0" algn="just">
              <a:lnSpc>
                <a:spcPct val="50000"/>
              </a:lnSpc>
              <a:spcBef>
                <a:spcPts val="1000"/>
              </a:spcBef>
              <a:spcAft>
                <a:spcPts val="0"/>
              </a:spcAft>
              <a:buClr>
                <a:schemeClr val="dk1"/>
              </a:buClr>
              <a:buSzPts val="275"/>
              <a:buFont typeface="Arial"/>
              <a:buNone/>
            </a:pPr>
            <a:r>
              <a:rPr b="1" lang="en-US" sz="1800"/>
              <a:t>Test Objective:</a:t>
            </a:r>
            <a:r>
              <a:rPr lang="en-US" sz="1800"/>
              <a:t> To verify if a user can connect MetaMask Wallet using the BCrypty app.</a:t>
            </a:r>
            <a:endParaRPr sz="1800"/>
          </a:p>
          <a:p>
            <a:pPr indent="0" lvl="0" marL="457200" marR="457200" rtl="0" algn="just">
              <a:lnSpc>
                <a:spcPct val="50000"/>
              </a:lnSpc>
              <a:spcBef>
                <a:spcPts val="1000"/>
              </a:spcBef>
              <a:spcAft>
                <a:spcPts val="0"/>
              </a:spcAft>
              <a:buClr>
                <a:schemeClr val="dk1"/>
              </a:buClr>
              <a:buSzPts val="275"/>
              <a:buFont typeface="Arial"/>
              <a:buNone/>
            </a:pPr>
            <a:r>
              <a:rPr b="1" lang="en-US" sz="1800"/>
              <a:t>Test Steps:</a:t>
            </a:r>
            <a:endParaRPr b="1" sz="1800"/>
          </a:p>
          <a:p>
            <a:pPr indent="-342900" lvl="0" marL="457200" marR="457200" rtl="0" algn="just">
              <a:lnSpc>
                <a:spcPct val="50000"/>
              </a:lnSpc>
              <a:spcBef>
                <a:spcPts val="1000"/>
              </a:spcBef>
              <a:spcAft>
                <a:spcPts val="0"/>
              </a:spcAft>
              <a:buSzPts val="1800"/>
              <a:buFont typeface="Lato"/>
              <a:buChar char="●"/>
            </a:pPr>
            <a:r>
              <a:rPr lang="en-US" sz="1800"/>
              <a:t>Launch the BCrypty app.</a:t>
            </a:r>
            <a:endParaRPr sz="1800"/>
          </a:p>
          <a:p>
            <a:pPr indent="-342900" lvl="0" marL="457200" marR="457200" rtl="0" algn="just">
              <a:lnSpc>
                <a:spcPct val="50000"/>
              </a:lnSpc>
              <a:spcBef>
                <a:spcPts val="1000"/>
              </a:spcBef>
              <a:spcAft>
                <a:spcPts val="0"/>
              </a:spcAft>
              <a:buSzPts val="1800"/>
              <a:buFont typeface="Lato"/>
              <a:buChar char="●"/>
            </a:pPr>
            <a:r>
              <a:rPr lang="en-US" sz="1800"/>
              <a:t>Navigate to the "Connect Wallet" Button and click it.</a:t>
            </a:r>
            <a:endParaRPr sz="1800"/>
          </a:p>
          <a:p>
            <a:pPr indent="-342900" lvl="0" marL="457200" marR="457200" rtl="0" algn="just">
              <a:lnSpc>
                <a:spcPct val="50000"/>
              </a:lnSpc>
              <a:spcBef>
                <a:spcPts val="1000"/>
              </a:spcBef>
              <a:spcAft>
                <a:spcPts val="0"/>
              </a:spcAft>
              <a:buSzPts val="1800"/>
              <a:buFont typeface="Lato"/>
              <a:buChar char="●"/>
            </a:pPr>
            <a:r>
              <a:rPr lang="en-US" sz="1800"/>
              <a:t>Choose a wallet account to connect to App and click connect</a:t>
            </a:r>
            <a:endParaRPr sz="1800"/>
          </a:p>
          <a:p>
            <a:pPr indent="-342900" lvl="0" marL="457200" marR="457200" rtl="0" algn="just">
              <a:lnSpc>
                <a:spcPct val="50000"/>
              </a:lnSpc>
              <a:spcBef>
                <a:spcPts val="1000"/>
              </a:spcBef>
              <a:spcAft>
                <a:spcPts val="0"/>
              </a:spcAft>
              <a:buSzPts val="1800"/>
              <a:buFont typeface="Lato"/>
              <a:buChar char="●"/>
            </a:pPr>
            <a:r>
              <a:rPr lang="en-US" sz="1800"/>
              <a:t>Verify if the account is connected properly.</a:t>
            </a:r>
            <a:endParaRPr sz="1800"/>
          </a:p>
          <a:p>
            <a:pPr indent="-342900" lvl="0" marL="457200" marR="457200" rtl="0" algn="just">
              <a:lnSpc>
                <a:spcPct val="50000"/>
              </a:lnSpc>
              <a:spcBef>
                <a:spcPts val="1000"/>
              </a:spcBef>
              <a:spcAft>
                <a:spcPts val="0"/>
              </a:spcAft>
              <a:buSzPts val="1800"/>
              <a:buFont typeface="Lato"/>
              <a:buChar char="●"/>
            </a:pPr>
            <a:r>
              <a:rPr lang="en-US" sz="1800"/>
              <a:t>Verify if the account address shows in the wallet card.</a:t>
            </a:r>
            <a:endParaRPr sz="1800"/>
          </a:p>
          <a:p>
            <a:pPr indent="-342900" lvl="0" marL="457200" marR="457200" rtl="0" algn="just">
              <a:lnSpc>
                <a:spcPct val="50000"/>
              </a:lnSpc>
              <a:spcBef>
                <a:spcPts val="1000"/>
              </a:spcBef>
              <a:spcAft>
                <a:spcPts val="0"/>
              </a:spcAft>
              <a:buSzPts val="1800"/>
              <a:buFont typeface="Lato"/>
              <a:buChar char="●"/>
            </a:pPr>
            <a:r>
              <a:rPr lang="en-US" sz="1800"/>
              <a:t>Logout from the app.</a:t>
            </a:r>
            <a:endParaRPr sz="1800"/>
          </a:p>
          <a:p>
            <a:pPr indent="0" lvl="0" marL="685800" marR="457200" rtl="0" algn="just">
              <a:lnSpc>
                <a:spcPct val="50000"/>
              </a:lnSpc>
              <a:spcBef>
                <a:spcPts val="1000"/>
              </a:spcBef>
              <a:spcAft>
                <a:spcPts val="0"/>
              </a:spcAft>
              <a:buNone/>
            </a:pPr>
            <a:r>
              <a:t/>
            </a:r>
            <a:endParaRPr sz="1800"/>
          </a:p>
          <a:p>
            <a:pPr indent="0" lvl="0" marL="457200" marR="457200" rtl="0" algn="just">
              <a:lnSpc>
                <a:spcPct val="50000"/>
              </a:lnSpc>
              <a:spcBef>
                <a:spcPts val="1000"/>
              </a:spcBef>
              <a:spcAft>
                <a:spcPts val="0"/>
              </a:spcAft>
              <a:buClr>
                <a:schemeClr val="dk1"/>
              </a:buClr>
              <a:buSzPts val="275"/>
              <a:buFont typeface="Arial"/>
              <a:buNone/>
            </a:pPr>
            <a:r>
              <a:rPr b="1" lang="en-US" sz="1800"/>
              <a:t>Expected Result:</a:t>
            </a:r>
            <a:endParaRPr b="1" sz="1800"/>
          </a:p>
          <a:p>
            <a:pPr indent="-342900" lvl="0" marL="457200" marR="457200" rtl="0" algn="just">
              <a:lnSpc>
                <a:spcPct val="50000"/>
              </a:lnSpc>
              <a:spcBef>
                <a:spcPts val="1000"/>
              </a:spcBef>
              <a:spcAft>
                <a:spcPts val="0"/>
              </a:spcAft>
              <a:buSzPts val="1800"/>
              <a:buFont typeface="Lato"/>
              <a:buChar char="●"/>
            </a:pPr>
            <a:r>
              <a:rPr lang="en-US" sz="1800"/>
              <a:t>The MetaMask wallet is successfully connected to the BCrypty app.</a:t>
            </a:r>
            <a:endParaRPr sz="1800"/>
          </a:p>
          <a:p>
            <a:pPr indent="-342900" lvl="0" marL="457200" marR="457200" rtl="0" algn="just">
              <a:lnSpc>
                <a:spcPct val="50000"/>
              </a:lnSpc>
              <a:spcBef>
                <a:spcPts val="1000"/>
              </a:spcBef>
              <a:spcAft>
                <a:spcPts val="0"/>
              </a:spcAft>
              <a:buSzPts val="1800"/>
              <a:buFont typeface="Lato"/>
              <a:buChar char="●"/>
            </a:pPr>
            <a:r>
              <a:rPr lang="en-US" sz="1800"/>
              <a:t>The user's wallet address is displayed in the wallet card, indicating a successful connection.</a:t>
            </a:r>
            <a:endParaRPr sz="1800"/>
          </a:p>
          <a:p>
            <a:pPr indent="-342900" lvl="0" marL="457200" marR="457200" rtl="0" algn="just">
              <a:lnSpc>
                <a:spcPct val="50000"/>
              </a:lnSpc>
              <a:spcBef>
                <a:spcPts val="1000"/>
              </a:spcBef>
              <a:spcAft>
                <a:spcPts val="0"/>
              </a:spcAft>
              <a:buSzPts val="1800"/>
              <a:buFont typeface="Lato"/>
              <a:buChar char="●"/>
            </a:pPr>
            <a:r>
              <a:rPr lang="en-US" sz="1800"/>
              <a:t>Upon logging out from the app and logging back in, the connected MetaMask wallet remains connected without any issues.</a:t>
            </a:r>
            <a:endParaRPr sz="1800"/>
          </a:p>
          <a:p>
            <a:pPr indent="-342900" lvl="0" marL="457200" marR="457200" rtl="0" algn="just">
              <a:lnSpc>
                <a:spcPct val="50000"/>
              </a:lnSpc>
              <a:spcBef>
                <a:spcPts val="1000"/>
              </a:spcBef>
              <a:spcAft>
                <a:spcPts val="0"/>
              </a:spcAft>
              <a:buSzPts val="1800"/>
              <a:buFont typeface="Lato"/>
              <a:buChar char="●"/>
            </a:pPr>
            <a:r>
              <a:rPr lang="en-US" sz="1800"/>
              <a:t>No changes or disruptions occur in the user's connected MetaMask wallet due to the connection with the BCrypty app.</a:t>
            </a:r>
            <a:endParaRPr sz="1800"/>
          </a:p>
          <a:p>
            <a:pPr indent="-342900" lvl="0" marL="457200" marR="457200" rtl="0" algn="just">
              <a:lnSpc>
                <a:spcPct val="50000"/>
              </a:lnSpc>
              <a:spcBef>
                <a:spcPts val="1000"/>
              </a:spcBef>
              <a:spcAft>
                <a:spcPts val="0"/>
              </a:spcAft>
              <a:buSzPts val="1800"/>
              <a:buFont typeface="Lato"/>
              <a:buChar char="●"/>
            </a:pPr>
            <a:r>
              <a:rPr lang="en-US" sz="1800"/>
              <a:t>The user can seamlessly initiate and receive cryptocurrency transactions using the connected MetaMask wallet within the BCrypty app.</a:t>
            </a:r>
            <a:endParaRPr sz="1800"/>
          </a:p>
          <a:p>
            <a:pPr indent="0" lvl="0" marL="0" rtl="0" algn="l">
              <a:lnSpc>
                <a:spcPct val="50000"/>
              </a:lnSpc>
              <a:spcBef>
                <a:spcPts val="1000"/>
              </a:spcBef>
              <a:spcAft>
                <a:spcPts val="1000"/>
              </a:spcAft>
              <a:buSzPts val="275"/>
              <a:buNone/>
            </a:pPr>
            <a:r>
              <a:t/>
            </a:r>
            <a:endParaRPr sz="1800">
              <a:latin typeface="Times New Roman"/>
              <a:ea typeface="Times New Roman"/>
              <a:cs typeface="Times New Roman"/>
              <a:sym typeface="Times New Roman"/>
            </a:endParaRPr>
          </a:p>
        </p:txBody>
      </p:sp>
      <p:pic>
        <p:nvPicPr>
          <p:cNvPr id="253" name="Google Shape;253;p35"/>
          <p:cNvPicPr preferRelativeResize="0"/>
          <p:nvPr/>
        </p:nvPicPr>
        <p:blipFill>
          <a:blip r:embed="rId3">
            <a:alphaModFix/>
          </a:blip>
          <a:stretch>
            <a:fillRect/>
          </a:stretch>
        </p:blipFill>
        <p:spPr>
          <a:xfrm>
            <a:off x="9534513" y="0"/>
            <a:ext cx="2657475" cy="171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Test Cases</a:t>
            </a:r>
            <a:br>
              <a:rPr lang="en-US">
                <a:latin typeface="Lato"/>
                <a:ea typeface="Lato"/>
                <a:cs typeface="Lato"/>
                <a:sym typeface="Lato"/>
              </a:rPr>
            </a:br>
            <a:endParaRPr>
              <a:latin typeface="Lato"/>
              <a:ea typeface="Lato"/>
              <a:cs typeface="Lato"/>
              <a:sym typeface="Lato"/>
            </a:endParaRPr>
          </a:p>
        </p:txBody>
      </p:sp>
      <p:sp>
        <p:nvSpPr>
          <p:cNvPr id="259" name="Google Shape;259;p36"/>
          <p:cNvSpPr txBox="1"/>
          <p:nvPr>
            <p:ph idx="1" type="body"/>
          </p:nvPr>
        </p:nvSpPr>
        <p:spPr>
          <a:xfrm>
            <a:off x="0" y="492450"/>
            <a:ext cx="12192000" cy="6365700"/>
          </a:xfrm>
          <a:prstGeom prst="rect">
            <a:avLst/>
          </a:prstGeom>
          <a:noFill/>
          <a:ln>
            <a:noFill/>
          </a:ln>
        </p:spPr>
        <p:txBody>
          <a:bodyPr anchorCtr="0" anchor="t" bIns="45700" lIns="91425" spcFirstLastPara="1" rIns="91425" wrap="square" tIns="45700">
            <a:noAutofit/>
          </a:bodyPr>
          <a:lstStyle/>
          <a:p>
            <a:pPr indent="0" lvl="0" marL="457200" marR="457200" rtl="0" algn="ctr">
              <a:lnSpc>
                <a:spcPct val="60000"/>
              </a:lnSpc>
              <a:spcBef>
                <a:spcPts val="0"/>
              </a:spcBef>
              <a:spcAft>
                <a:spcPts val="0"/>
              </a:spcAft>
              <a:buClr>
                <a:schemeClr val="dk1"/>
              </a:buClr>
              <a:buSzPts val="1018"/>
              <a:buFont typeface="Arial"/>
              <a:buNone/>
            </a:pPr>
            <a:r>
              <a:rPr b="1" lang="en-US" sz="1800"/>
              <a:t>Test Case ID: BC-TC002</a:t>
            </a:r>
            <a:endParaRPr b="1" sz="1800"/>
          </a:p>
          <a:p>
            <a:pPr indent="0" lvl="0" marL="457200" marR="457200" rtl="0" algn="ctr">
              <a:lnSpc>
                <a:spcPct val="60000"/>
              </a:lnSpc>
              <a:spcBef>
                <a:spcPts val="1100"/>
              </a:spcBef>
              <a:spcAft>
                <a:spcPts val="0"/>
              </a:spcAft>
              <a:buClr>
                <a:schemeClr val="dk1"/>
              </a:buClr>
              <a:buSzPts val="1018"/>
              <a:buFont typeface="Arial"/>
              <a:buNone/>
            </a:pPr>
            <a:r>
              <a:t/>
            </a:r>
            <a:endParaRPr b="1" sz="1800"/>
          </a:p>
          <a:p>
            <a:pPr indent="0" lvl="0" marL="457200" marR="457200" rtl="0" algn="just">
              <a:lnSpc>
                <a:spcPct val="60000"/>
              </a:lnSpc>
              <a:spcBef>
                <a:spcPts val="1100"/>
              </a:spcBef>
              <a:spcAft>
                <a:spcPts val="0"/>
              </a:spcAft>
              <a:buClr>
                <a:schemeClr val="dk1"/>
              </a:buClr>
              <a:buSzPts val="1018"/>
              <a:buFont typeface="Arial"/>
              <a:buNone/>
            </a:pPr>
            <a:r>
              <a:rPr b="1" lang="en-US" sz="1800"/>
              <a:t>Test Case Title: Verify funds transfer to other account</a:t>
            </a:r>
            <a:endParaRPr b="1" sz="1800"/>
          </a:p>
          <a:p>
            <a:pPr indent="0" lvl="0" marL="457200" marR="457200" rtl="0" algn="just">
              <a:lnSpc>
                <a:spcPct val="60000"/>
              </a:lnSpc>
              <a:spcBef>
                <a:spcPts val="1100"/>
              </a:spcBef>
              <a:spcAft>
                <a:spcPts val="0"/>
              </a:spcAft>
              <a:buClr>
                <a:schemeClr val="dk1"/>
              </a:buClr>
              <a:buSzPts val="1018"/>
              <a:buFont typeface="Arial"/>
              <a:buNone/>
            </a:pPr>
            <a:r>
              <a:rPr b="1" lang="en-US" sz="1800"/>
              <a:t>Test Objective:</a:t>
            </a:r>
            <a:r>
              <a:rPr lang="en-US" sz="1800"/>
              <a:t> To verify if the system correctly handles funds Transfer to another account, </a:t>
            </a:r>
            <a:endParaRPr sz="1800"/>
          </a:p>
          <a:p>
            <a:pPr indent="0" lvl="0" marL="457200" marR="457200" rtl="0" algn="just">
              <a:lnSpc>
                <a:spcPct val="60000"/>
              </a:lnSpc>
              <a:spcBef>
                <a:spcPts val="1100"/>
              </a:spcBef>
              <a:spcAft>
                <a:spcPts val="0"/>
              </a:spcAft>
              <a:buClr>
                <a:schemeClr val="dk1"/>
              </a:buClr>
              <a:buSzPts val="1018"/>
              <a:buFont typeface="Arial"/>
              <a:buNone/>
            </a:pPr>
            <a:r>
              <a:rPr b="1" lang="en-US" sz="1800"/>
              <a:t>Test Steps:</a:t>
            </a:r>
            <a:endParaRPr b="1" sz="1800"/>
          </a:p>
          <a:p>
            <a:pPr indent="-342900" lvl="0" marL="685800" marR="457200" rtl="0" algn="just">
              <a:lnSpc>
                <a:spcPct val="60000"/>
              </a:lnSpc>
              <a:spcBef>
                <a:spcPts val="1100"/>
              </a:spcBef>
              <a:spcAft>
                <a:spcPts val="0"/>
              </a:spcAft>
              <a:buSzPts val="1800"/>
              <a:buFont typeface="Lato"/>
              <a:buChar char="●"/>
            </a:pPr>
            <a:r>
              <a:rPr lang="en-US" sz="1800"/>
              <a:t>Launch the BCrypty app.</a:t>
            </a:r>
            <a:endParaRPr sz="1800"/>
          </a:p>
          <a:p>
            <a:pPr indent="-342900" lvl="0" marL="685800" marR="457200" rtl="0" algn="just">
              <a:lnSpc>
                <a:spcPct val="60000"/>
              </a:lnSpc>
              <a:spcBef>
                <a:spcPts val="1100"/>
              </a:spcBef>
              <a:spcAft>
                <a:spcPts val="0"/>
              </a:spcAft>
              <a:buSzPts val="1800"/>
              <a:buFont typeface="Lato"/>
              <a:buChar char="●"/>
            </a:pPr>
            <a:r>
              <a:rPr lang="en-US" sz="1800"/>
              <a:t>Log in with valid credentials.</a:t>
            </a:r>
            <a:endParaRPr sz="1800"/>
          </a:p>
          <a:p>
            <a:pPr indent="-342900" lvl="0" marL="685800" marR="457200" rtl="0" algn="just">
              <a:lnSpc>
                <a:spcPct val="60000"/>
              </a:lnSpc>
              <a:spcBef>
                <a:spcPts val="1100"/>
              </a:spcBef>
              <a:spcAft>
                <a:spcPts val="0"/>
              </a:spcAft>
              <a:buSzPts val="1800"/>
              <a:buFont typeface="Lato"/>
              <a:buChar char="●"/>
            </a:pPr>
            <a:r>
              <a:rPr lang="en-US" sz="1800"/>
              <a:t>Navigate to the "Transfer Funds" feature.</a:t>
            </a:r>
            <a:endParaRPr sz="1800"/>
          </a:p>
          <a:p>
            <a:pPr indent="-342900" lvl="0" marL="685800" marR="457200" rtl="0" algn="just">
              <a:lnSpc>
                <a:spcPct val="60000"/>
              </a:lnSpc>
              <a:spcBef>
                <a:spcPts val="1100"/>
              </a:spcBef>
              <a:spcAft>
                <a:spcPts val="0"/>
              </a:spcAft>
              <a:buSzPts val="1800"/>
              <a:buFont typeface="Lato"/>
              <a:buChar char="●"/>
            </a:pPr>
            <a:r>
              <a:rPr lang="en-US" sz="1800"/>
              <a:t>Enter the recipient's wallet address and the amount to be transferred.</a:t>
            </a:r>
            <a:endParaRPr sz="1800"/>
          </a:p>
          <a:p>
            <a:pPr indent="-342900" lvl="0" marL="685800" marR="457200" rtl="0" algn="just">
              <a:lnSpc>
                <a:spcPct val="60000"/>
              </a:lnSpc>
              <a:spcBef>
                <a:spcPts val="1100"/>
              </a:spcBef>
              <a:spcAft>
                <a:spcPts val="0"/>
              </a:spcAft>
              <a:buSzPts val="1800"/>
              <a:buFont typeface="Lato"/>
              <a:buChar char="●"/>
            </a:pPr>
            <a:r>
              <a:rPr lang="en-US" sz="1800"/>
              <a:t>Click on the "Transfer" button to initiate the transfer.</a:t>
            </a:r>
            <a:endParaRPr sz="1800"/>
          </a:p>
          <a:p>
            <a:pPr indent="-342900" lvl="0" marL="685800" marR="457200" rtl="0" algn="just">
              <a:lnSpc>
                <a:spcPct val="60000"/>
              </a:lnSpc>
              <a:spcBef>
                <a:spcPts val="1100"/>
              </a:spcBef>
              <a:spcAft>
                <a:spcPts val="0"/>
              </a:spcAft>
              <a:buSzPts val="1800"/>
              <a:buFont typeface="Lato"/>
              <a:buChar char="●"/>
            </a:pPr>
            <a:r>
              <a:rPr lang="en-US" sz="1800"/>
              <a:t>Verify if a confirmation popup from MetaMask appears, asking the user to confirm the transaction.</a:t>
            </a:r>
            <a:endParaRPr sz="1800"/>
          </a:p>
          <a:p>
            <a:pPr indent="-342900" lvl="0" marL="685800" marR="457200" rtl="0" algn="just">
              <a:lnSpc>
                <a:spcPct val="60000"/>
              </a:lnSpc>
              <a:spcBef>
                <a:spcPts val="1100"/>
              </a:spcBef>
              <a:spcAft>
                <a:spcPts val="0"/>
              </a:spcAft>
              <a:buSzPts val="1800"/>
              <a:buFont typeface="Lato"/>
              <a:buChar char="●"/>
            </a:pPr>
            <a:r>
              <a:rPr lang="en-US" sz="1800"/>
              <a:t>Confirm the transaction in MetaMask.</a:t>
            </a:r>
            <a:endParaRPr sz="1800"/>
          </a:p>
          <a:p>
            <a:pPr indent="-342900" lvl="0" marL="685800" marR="457200" rtl="0" algn="just">
              <a:lnSpc>
                <a:spcPct val="60000"/>
              </a:lnSpc>
              <a:spcBef>
                <a:spcPts val="1100"/>
              </a:spcBef>
              <a:spcAft>
                <a:spcPts val="0"/>
              </a:spcAft>
              <a:buSzPts val="1800"/>
              <a:buFont typeface="Lato"/>
              <a:buChar char="●"/>
            </a:pPr>
            <a:r>
              <a:rPr lang="en-US" sz="1800"/>
              <a:t>Verify if a confirmation message is displayed within the BCrypty app, confirming the successful transfer.</a:t>
            </a:r>
            <a:endParaRPr sz="1800"/>
          </a:p>
          <a:p>
            <a:pPr indent="-342900" lvl="0" marL="685800" marR="457200" rtl="0" algn="just">
              <a:lnSpc>
                <a:spcPct val="60000"/>
              </a:lnSpc>
              <a:spcBef>
                <a:spcPts val="1100"/>
              </a:spcBef>
              <a:spcAft>
                <a:spcPts val="0"/>
              </a:spcAft>
              <a:buSzPts val="1800"/>
              <a:buFont typeface="Lato"/>
              <a:buChar char="●"/>
            </a:pPr>
            <a:r>
              <a:rPr lang="en-US" sz="1800"/>
              <a:t>Logout from the app.</a:t>
            </a:r>
            <a:endParaRPr sz="1800"/>
          </a:p>
          <a:p>
            <a:pPr indent="0" lvl="0" marL="0" marR="457200" rtl="0" algn="just">
              <a:lnSpc>
                <a:spcPct val="60000"/>
              </a:lnSpc>
              <a:spcBef>
                <a:spcPts val="1100"/>
              </a:spcBef>
              <a:spcAft>
                <a:spcPts val="0"/>
              </a:spcAft>
              <a:buClr>
                <a:schemeClr val="dk1"/>
              </a:buClr>
              <a:buSzPts val="1018"/>
              <a:buFont typeface="Arial"/>
              <a:buNone/>
            </a:pPr>
            <a:r>
              <a:rPr lang="en-US" sz="1800"/>
              <a:t>            </a:t>
            </a:r>
            <a:r>
              <a:rPr b="1" lang="en-US" sz="1800"/>
              <a:t>Test Data:</a:t>
            </a:r>
            <a:endParaRPr b="1" sz="1800"/>
          </a:p>
          <a:p>
            <a:pPr indent="-342900" lvl="0" marL="685800" marR="457200" rtl="0" algn="just">
              <a:lnSpc>
                <a:spcPct val="60000"/>
              </a:lnSpc>
              <a:spcBef>
                <a:spcPts val="1100"/>
              </a:spcBef>
              <a:spcAft>
                <a:spcPts val="0"/>
              </a:spcAft>
              <a:buSzPts val="1800"/>
              <a:buFont typeface="Lato"/>
              <a:buChar char="●"/>
            </a:pPr>
            <a:r>
              <a:rPr lang="en-US" sz="1800"/>
              <a:t>Recipient's wallet address: [0x7019d3Cc0a363c30d0D31bF55cC6351c78f09A50]</a:t>
            </a:r>
            <a:endParaRPr sz="1800"/>
          </a:p>
          <a:p>
            <a:pPr indent="-342900" lvl="0" marL="685800" marR="457200" rtl="0" algn="just">
              <a:lnSpc>
                <a:spcPct val="60000"/>
              </a:lnSpc>
              <a:spcBef>
                <a:spcPts val="1100"/>
              </a:spcBef>
              <a:spcAft>
                <a:spcPts val="0"/>
              </a:spcAft>
              <a:buSzPts val="1800"/>
              <a:buFont typeface="Lato"/>
              <a:buChar char="●"/>
            </a:pPr>
            <a:r>
              <a:rPr lang="en-US" sz="1800"/>
              <a:t>Amount to be transferred: [0.0001 ETH]</a:t>
            </a:r>
            <a:endParaRPr sz="1800"/>
          </a:p>
          <a:p>
            <a:pPr indent="0" lvl="0" marL="0" marR="457200" rtl="0" algn="just">
              <a:lnSpc>
                <a:spcPct val="60000"/>
              </a:lnSpc>
              <a:spcBef>
                <a:spcPts val="1100"/>
              </a:spcBef>
              <a:spcAft>
                <a:spcPts val="0"/>
              </a:spcAft>
              <a:buClr>
                <a:schemeClr val="dk1"/>
              </a:buClr>
              <a:buSzPts val="1018"/>
              <a:buFont typeface="Arial"/>
              <a:buNone/>
            </a:pPr>
            <a:r>
              <a:rPr b="1" lang="en-US" sz="1800"/>
              <a:t>            Expected Result:</a:t>
            </a:r>
            <a:endParaRPr b="1" sz="1800"/>
          </a:p>
          <a:p>
            <a:pPr indent="-342900" lvl="0" marL="685800" marR="457200" rtl="0" algn="just">
              <a:lnSpc>
                <a:spcPct val="60000"/>
              </a:lnSpc>
              <a:spcBef>
                <a:spcPts val="1100"/>
              </a:spcBef>
              <a:spcAft>
                <a:spcPts val="0"/>
              </a:spcAft>
              <a:buSzPts val="1800"/>
              <a:buFont typeface="Lato"/>
              <a:buChar char="●"/>
            </a:pPr>
            <a:r>
              <a:rPr lang="en-US" sz="1800"/>
              <a:t>A confirmation popup from MetaMask appears, asking the user to confirm the transaction.</a:t>
            </a:r>
            <a:endParaRPr sz="1800"/>
          </a:p>
          <a:p>
            <a:pPr indent="-342900" lvl="0" marL="685800" marR="457200" rtl="0" algn="just">
              <a:lnSpc>
                <a:spcPct val="60000"/>
              </a:lnSpc>
              <a:spcBef>
                <a:spcPts val="1100"/>
              </a:spcBef>
              <a:spcAft>
                <a:spcPts val="1100"/>
              </a:spcAft>
              <a:buSzPts val="1800"/>
              <a:buFont typeface="Lato"/>
              <a:buChar char="●"/>
            </a:pPr>
            <a:r>
              <a:rPr lang="en-US" sz="1800"/>
              <a:t>The transferred amount is reflected in the recipient's account balance.</a:t>
            </a:r>
            <a:endParaRPr b="1" sz="1800"/>
          </a:p>
        </p:txBody>
      </p:sp>
      <p:pic>
        <p:nvPicPr>
          <p:cNvPr id="260" name="Google Shape;260;p36"/>
          <p:cNvPicPr preferRelativeResize="0"/>
          <p:nvPr/>
        </p:nvPicPr>
        <p:blipFill>
          <a:blip r:embed="rId3">
            <a:alphaModFix/>
          </a:blip>
          <a:stretch>
            <a:fillRect/>
          </a:stretch>
        </p:blipFill>
        <p:spPr>
          <a:xfrm>
            <a:off x="9873023" y="0"/>
            <a:ext cx="2318975" cy="149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Implementation</a:t>
            </a:r>
            <a:endParaRPr>
              <a:latin typeface="Lato"/>
              <a:ea typeface="Lato"/>
              <a:cs typeface="Lato"/>
              <a:sym typeface="Lato"/>
            </a:endParaRPr>
          </a:p>
        </p:txBody>
      </p:sp>
      <p:sp>
        <p:nvSpPr>
          <p:cNvPr id="266" name="Google Shape;266;p37"/>
          <p:cNvSpPr txBox="1"/>
          <p:nvPr>
            <p:ph idx="1" type="body"/>
          </p:nvPr>
        </p:nvSpPr>
        <p:spPr>
          <a:xfrm>
            <a:off x="0" y="1520325"/>
            <a:ext cx="12192000" cy="5337900"/>
          </a:xfrm>
          <a:prstGeom prst="rect">
            <a:avLst/>
          </a:prstGeom>
          <a:noFill/>
          <a:ln>
            <a:noFill/>
          </a:ln>
        </p:spPr>
        <p:txBody>
          <a:bodyPr anchorCtr="0" anchor="t" bIns="45700" lIns="91425" spcFirstLastPara="1" rIns="91425" wrap="square" tIns="45700">
            <a:normAutofit lnSpcReduction="20000"/>
          </a:bodyPr>
          <a:lstStyle/>
          <a:p>
            <a:pPr indent="-395850" lvl="0" marL="457200" rtl="0" algn="l">
              <a:spcBef>
                <a:spcPts val="0"/>
              </a:spcBef>
              <a:spcAft>
                <a:spcPts val="0"/>
              </a:spcAft>
              <a:buSzPts val="2634"/>
              <a:buChar char="●"/>
            </a:pPr>
            <a:r>
              <a:rPr b="1" lang="en-US" sz="2533"/>
              <a:t>Project Planning: </a:t>
            </a:r>
            <a:endParaRPr b="1" sz="2533"/>
          </a:p>
          <a:p>
            <a:pPr indent="0" lvl="0" marL="0" rtl="0" algn="l">
              <a:spcBef>
                <a:spcPts val="1600"/>
              </a:spcBef>
              <a:spcAft>
                <a:spcPts val="0"/>
              </a:spcAft>
              <a:buNone/>
            </a:pPr>
            <a:r>
              <a:rPr lang="en-US" sz="2533"/>
              <a:t>Define project scope, objectives, and requirements. Create a project timeline and allocate resources.</a:t>
            </a:r>
            <a:endParaRPr sz="2533"/>
          </a:p>
          <a:p>
            <a:pPr indent="-395850" lvl="0" marL="457200" rtl="0" algn="l">
              <a:spcBef>
                <a:spcPts val="1600"/>
              </a:spcBef>
              <a:spcAft>
                <a:spcPts val="0"/>
              </a:spcAft>
              <a:buSzPts val="2634"/>
              <a:buChar char="●"/>
            </a:pPr>
            <a:r>
              <a:rPr b="1" lang="en-US" sz="2533"/>
              <a:t>Technology Selection:</a:t>
            </a:r>
            <a:r>
              <a:rPr lang="en-US" sz="2533"/>
              <a:t> </a:t>
            </a:r>
            <a:endParaRPr sz="2533"/>
          </a:p>
          <a:p>
            <a:pPr indent="0" lvl="0" marL="0" rtl="0" algn="l">
              <a:spcBef>
                <a:spcPts val="1600"/>
              </a:spcBef>
              <a:spcAft>
                <a:spcPts val="0"/>
              </a:spcAft>
              <a:buNone/>
            </a:pPr>
            <a:r>
              <a:rPr lang="en-US" sz="2533"/>
              <a:t>Choose appropriate technologies, frameworks, and databases for development.</a:t>
            </a:r>
            <a:endParaRPr sz="2533"/>
          </a:p>
          <a:p>
            <a:pPr indent="-395850" lvl="0" marL="457200" rtl="0" algn="l">
              <a:spcBef>
                <a:spcPts val="1600"/>
              </a:spcBef>
              <a:spcAft>
                <a:spcPts val="0"/>
              </a:spcAft>
              <a:buSzPts val="2634"/>
              <a:buChar char="●"/>
            </a:pPr>
            <a:r>
              <a:rPr b="1" lang="en-US" sz="2533"/>
              <a:t>System Design: </a:t>
            </a:r>
            <a:endParaRPr b="1" sz="2533"/>
          </a:p>
          <a:p>
            <a:pPr indent="0" lvl="0" marL="0" rtl="0" algn="l">
              <a:spcBef>
                <a:spcPts val="1600"/>
              </a:spcBef>
              <a:spcAft>
                <a:spcPts val="0"/>
              </a:spcAft>
              <a:buNone/>
            </a:pPr>
            <a:r>
              <a:rPr lang="en-US" sz="2533"/>
              <a:t>Create a detailed system design, including app architecture, components, and user interfaces.</a:t>
            </a:r>
            <a:endParaRPr sz="2533"/>
          </a:p>
          <a:p>
            <a:pPr indent="-395850" lvl="0" marL="457200" rtl="0" algn="l">
              <a:spcBef>
                <a:spcPts val="1600"/>
              </a:spcBef>
              <a:spcAft>
                <a:spcPts val="0"/>
              </a:spcAft>
              <a:buSzPts val="2634"/>
              <a:buChar char="●"/>
            </a:pPr>
            <a:r>
              <a:rPr b="1" lang="en-US" sz="2533"/>
              <a:t>Blockchain Integration:</a:t>
            </a:r>
            <a:r>
              <a:rPr lang="en-US" sz="2533"/>
              <a:t> </a:t>
            </a:r>
            <a:endParaRPr sz="2533"/>
          </a:p>
          <a:p>
            <a:pPr indent="0" lvl="0" marL="0" rtl="0" algn="l">
              <a:spcBef>
                <a:spcPts val="1600"/>
              </a:spcBef>
              <a:spcAft>
                <a:spcPts val="0"/>
              </a:spcAft>
              <a:buNone/>
            </a:pPr>
            <a:r>
              <a:rPr lang="en-US" sz="2533"/>
              <a:t>Integrate blockchain technology for crowdfunding transactions and smart contracts.</a:t>
            </a:r>
            <a:endParaRPr sz="2533"/>
          </a:p>
          <a:p>
            <a:pPr indent="-395850" lvl="0" marL="457200" rtl="0" algn="l">
              <a:spcBef>
                <a:spcPts val="1600"/>
              </a:spcBef>
              <a:spcAft>
                <a:spcPts val="0"/>
              </a:spcAft>
              <a:buSzPts val="2634"/>
              <a:buChar char="●"/>
            </a:pPr>
            <a:r>
              <a:rPr b="1" lang="en-US" sz="2533"/>
              <a:t>Security Implementation: </a:t>
            </a:r>
            <a:endParaRPr b="1" sz="2533"/>
          </a:p>
          <a:p>
            <a:pPr indent="0" lvl="0" marL="0" rtl="0" algn="l">
              <a:spcBef>
                <a:spcPts val="1600"/>
              </a:spcBef>
              <a:spcAft>
                <a:spcPts val="1600"/>
              </a:spcAft>
              <a:buNone/>
            </a:pPr>
            <a:r>
              <a:rPr lang="en-US" sz="2533"/>
              <a:t>Implement security measures to protect against common vulnerabilities.</a:t>
            </a:r>
            <a:endParaRPr/>
          </a:p>
        </p:txBody>
      </p:sp>
      <p:pic>
        <p:nvPicPr>
          <p:cNvPr id="267" name="Google Shape;267;p37"/>
          <p:cNvPicPr preferRelativeResize="0"/>
          <p:nvPr/>
        </p:nvPicPr>
        <p:blipFill>
          <a:blip r:embed="rId3">
            <a:alphaModFix/>
          </a:blip>
          <a:stretch>
            <a:fillRect/>
          </a:stretch>
        </p:blipFill>
        <p:spPr>
          <a:xfrm>
            <a:off x="10268675" y="0"/>
            <a:ext cx="1923325" cy="192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I</a:t>
            </a:r>
            <a:r>
              <a:rPr lang="en-US">
                <a:latin typeface="Lato"/>
                <a:ea typeface="Lato"/>
                <a:cs typeface="Lato"/>
                <a:sym typeface="Lato"/>
              </a:rPr>
              <a:t>ntroduction	</a:t>
            </a:r>
            <a:r>
              <a:rPr lang="en-US">
                <a:latin typeface="Times New Roman"/>
                <a:ea typeface="Times New Roman"/>
                <a:cs typeface="Times New Roman"/>
                <a:sym typeface="Times New Roman"/>
              </a:rPr>
              <a:t>					</a:t>
            </a:r>
            <a:endParaRPr/>
          </a:p>
        </p:txBody>
      </p:sp>
      <p:sp>
        <p:nvSpPr>
          <p:cNvPr id="109" name="Google Shape;10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30200" lvl="0" marL="228600" rtl="0" algn="just">
              <a:spcBef>
                <a:spcPts val="1000"/>
              </a:spcBef>
              <a:spcAft>
                <a:spcPts val="0"/>
              </a:spcAft>
              <a:buSzPts val="3400"/>
              <a:buChar char="●"/>
            </a:pPr>
            <a:r>
              <a:rPr lang="en-US" sz="2300"/>
              <a:t>Financial transactions are often assumed to be simple, but creating a reliable platform for such services requires meticulous effort. As users become more discerning about the services they trust with their financial assets, the need for efficient and secure money transfer solutions has become more pronounced, especially during the Covid-19 pandemic. </a:t>
            </a:r>
            <a:endParaRPr sz="2300"/>
          </a:p>
          <a:p>
            <a:pPr indent="0" lvl="0" marL="0" rtl="0" algn="just">
              <a:spcBef>
                <a:spcPts val="1600"/>
              </a:spcBef>
              <a:spcAft>
                <a:spcPts val="0"/>
              </a:spcAft>
              <a:buNone/>
            </a:pPr>
            <a:r>
              <a:t/>
            </a:r>
            <a:endParaRPr sz="2300"/>
          </a:p>
          <a:p>
            <a:pPr indent="-330200" lvl="0" marL="228600" rtl="0" algn="just">
              <a:spcBef>
                <a:spcPts val="1600"/>
              </a:spcBef>
              <a:spcAft>
                <a:spcPts val="0"/>
              </a:spcAft>
              <a:buSzPts val="3400"/>
              <a:buChar char="●"/>
            </a:pPr>
            <a:r>
              <a:rPr lang="en-US" sz="2300"/>
              <a:t>BCrypty introduces a revolutionary platform: a Trusted Peer-to-Peer Blockchain-Based D-App accessible via web. Amidst a demand for seamless and reliable money transfers, BCrypty stands out as the premier solution for secure and swift transactions.</a:t>
            </a:r>
            <a:endParaRPr sz="2300"/>
          </a:p>
          <a:p>
            <a:pPr indent="-165100" lvl="0" marL="228600" rtl="0" algn="l">
              <a:lnSpc>
                <a:spcPct val="90000"/>
              </a:lnSpc>
              <a:spcBef>
                <a:spcPts val="1600"/>
              </a:spcBef>
              <a:spcAft>
                <a:spcPts val="1600"/>
              </a:spcAft>
              <a:buSzPts val="1800"/>
              <a:buChar char="●"/>
            </a:pPr>
            <a:r>
              <a:t/>
            </a:r>
            <a:endParaRPr/>
          </a:p>
        </p:txBody>
      </p:sp>
      <p:pic>
        <p:nvPicPr>
          <p:cNvPr id="110" name="Google Shape;110;p16"/>
          <p:cNvPicPr preferRelativeResize="0"/>
          <p:nvPr/>
        </p:nvPicPr>
        <p:blipFill>
          <a:blip r:embed="rId3">
            <a:alphaModFix/>
          </a:blip>
          <a:stretch>
            <a:fillRect/>
          </a:stretch>
        </p:blipFill>
        <p:spPr>
          <a:xfrm>
            <a:off x="7274650" y="-93812"/>
            <a:ext cx="4079150" cy="2243450"/>
          </a:xfrm>
          <a:prstGeom prst="rect">
            <a:avLst/>
          </a:prstGeom>
          <a:noFill/>
          <a:ln>
            <a:noFill/>
          </a:ln>
        </p:spPr>
      </p:pic>
      <p:pic>
        <p:nvPicPr>
          <p:cNvPr id="111" name="Google Shape;111;p16"/>
          <p:cNvPicPr preferRelativeResize="0"/>
          <p:nvPr/>
        </p:nvPicPr>
        <p:blipFill>
          <a:blip r:embed="rId4">
            <a:alphaModFix/>
          </a:blip>
          <a:stretch>
            <a:fillRect/>
          </a:stretch>
        </p:blipFill>
        <p:spPr>
          <a:xfrm>
            <a:off x="5133125" y="365125"/>
            <a:ext cx="1325575" cy="132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Background</a:t>
            </a:r>
            <a:endParaRPr>
              <a:latin typeface="Lato"/>
              <a:ea typeface="Lato"/>
              <a:cs typeface="Lato"/>
              <a:sym typeface="Lato"/>
            </a:endParaRPr>
          </a:p>
        </p:txBody>
      </p:sp>
      <p:sp>
        <p:nvSpPr>
          <p:cNvPr id="117" name="Google Shape;1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3600">
                <a:solidFill>
                  <a:schemeClr val="dk2"/>
                </a:solidFill>
              </a:rPr>
              <a:t>Competitors:</a:t>
            </a:r>
            <a:endParaRPr b="1" sz="3600">
              <a:solidFill>
                <a:schemeClr val="dk2"/>
              </a:solidFill>
            </a:endParaRPr>
          </a:p>
          <a:p>
            <a:pPr indent="0" lvl="0" marL="0" rtl="0" algn="l">
              <a:lnSpc>
                <a:spcPct val="90000"/>
              </a:lnSpc>
              <a:spcBef>
                <a:spcPts val="0"/>
              </a:spcBef>
              <a:spcAft>
                <a:spcPts val="0"/>
              </a:spcAft>
              <a:buNone/>
            </a:pPr>
            <a:r>
              <a:t/>
            </a:r>
            <a:endParaRPr b="1"/>
          </a:p>
          <a:p>
            <a:pPr indent="0" lvl="0" marL="0" rtl="0" algn="l">
              <a:lnSpc>
                <a:spcPct val="90000"/>
              </a:lnSpc>
              <a:spcBef>
                <a:spcPts val="1000"/>
              </a:spcBef>
              <a:spcAft>
                <a:spcPts val="1600"/>
              </a:spcAft>
              <a:buNone/>
            </a:pPr>
            <a:r>
              <a:t/>
            </a:r>
            <a:endParaRPr/>
          </a:p>
        </p:txBody>
      </p:sp>
      <p:pic>
        <p:nvPicPr>
          <p:cNvPr id="118" name="Google Shape;118;p17"/>
          <p:cNvPicPr preferRelativeResize="0"/>
          <p:nvPr/>
        </p:nvPicPr>
        <p:blipFill>
          <a:blip r:embed="rId4">
            <a:alphaModFix/>
          </a:blip>
          <a:stretch>
            <a:fillRect/>
          </a:stretch>
        </p:blipFill>
        <p:spPr>
          <a:xfrm>
            <a:off x="838200" y="2814550"/>
            <a:ext cx="2821425" cy="2667000"/>
          </a:xfrm>
          <a:prstGeom prst="rect">
            <a:avLst/>
          </a:prstGeom>
          <a:noFill/>
          <a:ln>
            <a:noFill/>
          </a:ln>
        </p:spPr>
      </p:pic>
      <p:pic>
        <p:nvPicPr>
          <p:cNvPr id="119" name="Google Shape;119;p17"/>
          <p:cNvPicPr preferRelativeResize="0"/>
          <p:nvPr/>
        </p:nvPicPr>
        <p:blipFill>
          <a:blip r:embed="rId5">
            <a:alphaModFix/>
          </a:blip>
          <a:stretch>
            <a:fillRect/>
          </a:stretch>
        </p:blipFill>
        <p:spPr>
          <a:xfrm>
            <a:off x="4855525" y="2814550"/>
            <a:ext cx="2667000" cy="2667000"/>
          </a:xfrm>
          <a:prstGeom prst="rect">
            <a:avLst/>
          </a:prstGeom>
          <a:noFill/>
          <a:ln>
            <a:noFill/>
          </a:ln>
        </p:spPr>
      </p:pic>
      <p:pic>
        <p:nvPicPr>
          <p:cNvPr id="120" name="Google Shape;120;p17"/>
          <p:cNvPicPr preferRelativeResize="0"/>
          <p:nvPr/>
        </p:nvPicPr>
        <p:blipFill>
          <a:blip r:embed="rId6">
            <a:alphaModFix/>
          </a:blip>
          <a:stretch>
            <a:fillRect/>
          </a:stretch>
        </p:blipFill>
        <p:spPr>
          <a:xfrm>
            <a:off x="8718425" y="2814550"/>
            <a:ext cx="2667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Shortcomings</a:t>
            </a:r>
            <a:endParaRPr>
              <a:latin typeface="Lato"/>
              <a:ea typeface="Lato"/>
              <a:cs typeface="Lato"/>
              <a:sym typeface="Lato"/>
            </a:endParaRPr>
          </a:p>
        </p:txBody>
      </p:sp>
      <p:sp>
        <p:nvSpPr>
          <p:cNvPr id="126" name="Google Shape;126;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76250" lvl="0" marL="457200" rtl="0" algn="just">
              <a:spcBef>
                <a:spcPts val="0"/>
              </a:spcBef>
              <a:spcAft>
                <a:spcPts val="0"/>
              </a:spcAft>
              <a:buSzPts val="3900"/>
              <a:buChar char="●"/>
            </a:pPr>
            <a:r>
              <a:rPr lang="en-US" sz="3800"/>
              <a:t>High Gas Fees on Ethereum Blockchain</a:t>
            </a:r>
            <a:endParaRPr sz="3800"/>
          </a:p>
          <a:p>
            <a:pPr indent="-476250" lvl="0" marL="457200" rtl="0" algn="just">
              <a:spcBef>
                <a:spcPts val="0"/>
              </a:spcBef>
              <a:spcAft>
                <a:spcPts val="0"/>
              </a:spcAft>
              <a:buSzPts val="3900"/>
              <a:buChar char="●"/>
            </a:pPr>
            <a:r>
              <a:rPr lang="en-US" sz="3800"/>
              <a:t>Regulatory Uncertainty in Token Classification</a:t>
            </a:r>
            <a:endParaRPr sz="3800"/>
          </a:p>
          <a:p>
            <a:pPr indent="-476250" lvl="0" marL="457200" rtl="0" algn="just">
              <a:spcBef>
                <a:spcPts val="0"/>
              </a:spcBef>
              <a:spcAft>
                <a:spcPts val="0"/>
              </a:spcAft>
              <a:buSzPts val="3900"/>
              <a:buChar char="●"/>
            </a:pPr>
            <a:r>
              <a:rPr lang="en-US" sz="3800"/>
              <a:t>Centralization Risks in Governance and Token Distribution</a:t>
            </a:r>
            <a:endParaRPr sz="3800"/>
          </a:p>
          <a:p>
            <a:pPr indent="-476250" lvl="0" marL="457200" rtl="0" algn="just">
              <a:spcBef>
                <a:spcPts val="0"/>
              </a:spcBef>
              <a:spcAft>
                <a:spcPts val="0"/>
              </a:spcAft>
              <a:buSzPts val="3900"/>
              <a:buChar char="●"/>
            </a:pPr>
            <a:r>
              <a:rPr lang="en-US" sz="3800"/>
              <a:t>Security Vulnerabilities in Smart Contracts and Protocols</a:t>
            </a:r>
            <a:r>
              <a:rPr lang="en-US" sz="3800"/>
              <a:t> </a:t>
            </a:r>
            <a:endParaRPr sz="3800"/>
          </a:p>
        </p:txBody>
      </p:sp>
      <p:pic>
        <p:nvPicPr>
          <p:cNvPr id="127" name="Google Shape;127;p18"/>
          <p:cNvPicPr preferRelativeResize="0"/>
          <p:nvPr/>
        </p:nvPicPr>
        <p:blipFill>
          <a:blip r:embed="rId3">
            <a:alphaModFix/>
          </a:blip>
          <a:stretch>
            <a:fillRect/>
          </a:stretch>
        </p:blipFill>
        <p:spPr>
          <a:xfrm>
            <a:off x="10366375" y="0"/>
            <a:ext cx="1825625" cy="182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Our Solution</a:t>
            </a:r>
            <a:endParaRPr>
              <a:latin typeface="Lato"/>
              <a:ea typeface="Lato"/>
              <a:cs typeface="Lato"/>
              <a:sym typeface="Lato"/>
            </a:endParaRPr>
          </a:p>
        </p:txBody>
      </p:sp>
      <p:sp>
        <p:nvSpPr>
          <p:cNvPr id="133" name="Google Shape;13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228600" rtl="0" algn="just">
              <a:spcBef>
                <a:spcPts val="0"/>
              </a:spcBef>
              <a:spcAft>
                <a:spcPts val="0"/>
              </a:spcAft>
              <a:buSzPts val="3800"/>
              <a:buChar char="●"/>
            </a:pPr>
            <a:r>
              <a:rPr lang="en-US" sz="2700"/>
              <a:t>BCrypty introduces a revolutionary platform: a Trusted Peer-to-Peer Blockchain-Based system enabling swift and secure money transfers</a:t>
            </a:r>
            <a:endParaRPr sz="2700"/>
          </a:p>
          <a:p>
            <a:pPr indent="0" lvl="0" marL="228600" rtl="0" algn="l">
              <a:lnSpc>
                <a:spcPct val="90000"/>
              </a:lnSpc>
              <a:spcBef>
                <a:spcPts val="1600"/>
              </a:spcBef>
              <a:spcAft>
                <a:spcPts val="0"/>
              </a:spcAft>
              <a:buNone/>
            </a:pPr>
            <a:r>
              <a:t/>
            </a:r>
            <a:endParaRPr sz="2700"/>
          </a:p>
          <a:p>
            <a:pPr indent="-406400" lvl="0" marL="457200" rtl="0" algn="l">
              <a:lnSpc>
                <a:spcPct val="90000"/>
              </a:lnSpc>
              <a:spcBef>
                <a:spcPts val="1600"/>
              </a:spcBef>
              <a:spcAft>
                <a:spcPts val="0"/>
              </a:spcAft>
              <a:buSzPts val="2800"/>
              <a:buChar char="●"/>
            </a:pPr>
            <a:r>
              <a:rPr lang="en-US" sz="2700"/>
              <a:t>Swift and Secure Money Transfers.</a:t>
            </a:r>
            <a:endParaRPr sz="2700"/>
          </a:p>
          <a:p>
            <a:pPr indent="-406400" lvl="0" marL="457200" rtl="0" algn="l">
              <a:lnSpc>
                <a:spcPct val="90000"/>
              </a:lnSpc>
              <a:spcBef>
                <a:spcPts val="0"/>
              </a:spcBef>
              <a:spcAft>
                <a:spcPts val="0"/>
              </a:spcAft>
              <a:buSzPts val="2800"/>
              <a:buChar char="●"/>
            </a:pPr>
            <a:r>
              <a:rPr lang="en-US" sz="2700"/>
              <a:t>No KYC.</a:t>
            </a:r>
            <a:endParaRPr sz="2700"/>
          </a:p>
          <a:p>
            <a:pPr indent="-406400" lvl="0" marL="457200" rtl="0" algn="l">
              <a:lnSpc>
                <a:spcPct val="90000"/>
              </a:lnSpc>
              <a:spcBef>
                <a:spcPts val="0"/>
              </a:spcBef>
              <a:spcAft>
                <a:spcPts val="0"/>
              </a:spcAft>
              <a:buSzPts val="2800"/>
              <a:buChar char="●"/>
            </a:pPr>
            <a:r>
              <a:rPr lang="en-US" sz="2700"/>
              <a:t>Decentralized Governance.</a:t>
            </a:r>
            <a:endParaRPr sz="2700"/>
          </a:p>
          <a:p>
            <a:pPr indent="-406400" lvl="0" marL="457200" rtl="0" algn="l">
              <a:lnSpc>
                <a:spcPct val="90000"/>
              </a:lnSpc>
              <a:spcBef>
                <a:spcPts val="0"/>
              </a:spcBef>
              <a:spcAft>
                <a:spcPts val="0"/>
              </a:spcAft>
              <a:buSzPts val="2800"/>
              <a:buChar char="●"/>
            </a:pPr>
            <a:r>
              <a:rPr lang="en-US" sz="2700"/>
              <a:t>Low Fees.</a:t>
            </a:r>
            <a:endParaRPr sz="2700"/>
          </a:p>
        </p:txBody>
      </p:sp>
      <p:pic>
        <p:nvPicPr>
          <p:cNvPr id="134" name="Google Shape;134;p19"/>
          <p:cNvPicPr preferRelativeResize="0"/>
          <p:nvPr/>
        </p:nvPicPr>
        <p:blipFill>
          <a:blip r:embed="rId3">
            <a:alphaModFix/>
          </a:blip>
          <a:stretch>
            <a:fillRect/>
          </a:stretch>
        </p:blipFill>
        <p:spPr>
          <a:xfrm>
            <a:off x="7437600" y="3071675"/>
            <a:ext cx="3305376" cy="1859250"/>
          </a:xfrm>
          <a:prstGeom prst="rect">
            <a:avLst/>
          </a:prstGeom>
          <a:noFill/>
          <a:ln>
            <a:noFill/>
          </a:ln>
        </p:spPr>
      </p:pic>
      <p:pic>
        <p:nvPicPr>
          <p:cNvPr id="135" name="Google Shape;135;p19"/>
          <p:cNvPicPr preferRelativeResize="0"/>
          <p:nvPr/>
        </p:nvPicPr>
        <p:blipFill>
          <a:blip r:embed="rId4">
            <a:alphaModFix/>
          </a:blip>
          <a:stretch>
            <a:fillRect/>
          </a:stretch>
        </p:blipFill>
        <p:spPr>
          <a:xfrm>
            <a:off x="10332750" y="0"/>
            <a:ext cx="1859251" cy="1859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Problem statement</a:t>
            </a:r>
            <a:endParaRPr>
              <a:latin typeface="Lato"/>
              <a:ea typeface="Lato"/>
              <a:cs typeface="Lato"/>
              <a:sym typeface="Lato"/>
            </a:endParaRPr>
          </a:p>
        </p:txBody>
      </p:sp>
      <p:sp>
        <p:nvSpPr>
          <p:cNvPr id="141" name="Google Shape;14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spcBef>
                <a:spcPts val="1000"/>
              </a:spcBef>
              <a:spcAft>
                <a:spcPts val="0"/>
              </a:spcAft>
              <a:buClr>
                <a:schemeClr val="dk1"/>
              </a:buClr>
              <a:buSzPts val="1100"/>
              <a:buFont typeface="Arial"/>
              <a:buNone/>
            </a:pPr>
            <a:r>
              <a:rPr b="1" lang="en-US" sz="2908"/>
              <a:t>Impediments to DeFi and Blockchain Advancement</a:t>
            </a:r>
            <a:endParaRPr b="1" sz="2908"/>
          </a:p>
          <a:p>
            <a:pPr indent="-50800" lvl="0" marL="228600" rtl="0" algn="just">
              <a:spcBef>
                <a:spcPts val="1600"/>
              </a:spcBef>
              <a:spcAft>
                <a:spcPts val="0"/>
              </a:spcAft>
              <a:buClr>
                <a:schemeClr val="dk1"/>
              </a:buClr>
              <a:buSzPts val="1100"/>
              <a:buFont typeface="Arial"/>
              <a:buNone/>
            </a:pPr>
            <a:r>
              <a:rPr lang="en-US" sz="2550"/>
              <a:t>The growth of decentralized finance (DeFi) platforms and blockchain apps is facing several big problems. High gas fees on the Ethereum blockchain make transactions expensive and hard for people to afford. Unclear regulations about how tokens are classified slow down innovation on these platforms. Centralized control in governance and token distribution threatens the goal of decentralization. Also, security issues in smart contracts put users' money at risk, making it hard for people to trust DeFi systems.</a:t>
            </a:r>
            <a:endParaRPr sz="2550"/>
          </a:p>
          <a:p>
            <a:pPr indent="-50800" lvl="0" marL="228600" rtl="0" algn="l">
              <a:spcBef>
                <a:spcPts val="1600"/>
              </a:spcBef>
              <a:spcAft>
                <a:spcPts val="0"/>
              </a:spcAft>
              <a:buClr>
                <a:schemeClr val="dk1"/>
              </a:buClr>
              <a:buSzPts val="1100"/>
              <a:buFont typeface="Arial"/>
              <a:buNone/>
            </a:pPr>
            <a:r>
              <a:t/>
            </a:r>
            <a:endParaRPr b="1"/>
          </a:p>
          <a:p>
            <a:pPr indent="-50800" lvl="0" marL="228600" rtl="0" algn="l">
              <a:lnSpc>
                <a:spcPct val="90000"/>
              </a:lnSpc>
              <a:spcBef>
                <a:spcPts val="1600"/>
              </a:spcBef>
              <a:spcAft>
                <a:spcPts val="0"/>
              </a:spcAft>
              <a:buClr>
                <a:schemeClr val="dk1"/>
              </a:buClr>
              <a:buSzPts val="2800"/>
              <a:buNone/>
            </a:pPr>
            <a:r>
              <a:t/>
            </a:r>
            <a:endParaRPr b="1"/>
          </a:p>
          <a:p>
            <a:pPr indent="0" lvl="0" marL="228600" rtl="0" algn="l">
              <a:lnSpc>
                <a:spcPct val="90000"/>
              </a:lnSpc>
              <a:spcBef>
                <a:spcPts val="1000"/>
              </a:spcBef>
              <a:spcAft>
                <a:spcPts val="1600"/>
              </a:spcAft>
              <a:buNone/>
            </a:pPr>
            <a:r>
              <a:t/>
            </a:r>
            <a:endParaRPr/>
          </a:p>
        </p:txBody>
      </p:sp>
      <p:pic>
        <p:nvPicPr>
          <p:cNvPr id="142" name="Google Shape;142;p20"/>
          <p:cNvPicPr preferRelativeResize="0"/>
          <p:nvPr/>
        </p:nvPicPr>
        <p:blipFill>
          <a:blip r:embed="rId3">
            <a:alphaModFix/>
          </a:blip>
          <a:stretch>
            <a:fillRect/>
          </a:stretch>
        </p:blipFill>
        <p:spPr>
          <a:xfrm>
            <a:off x="10048863" y="-12"/>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Proposed solution</a:t>
            </a:r>
            <a:endParaRPr>
              <a:latin typeface="Lato"/>
              <a:ea typeface="Lato"/>
              <a:cs typeface="Lato"/>
              <a:sym typeface="Lato"/>
            </a:endParaRPr>
          </a:p>
        </p:txBody>
      </p:sp>
      <p:sp>
        <p:nvSpPr>
          <p:cNvPr id="148" name="Google Shape;14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1950" lvl="0" marL="228600" rtl="0" algn="just">
              <a:spcBef>
                <a:spcPts val="0"/>
              </a:spcBef>
              <a:spcAft>
                <a:spcPts val="0"/>
              </a:spcAft>
              <a:buSzPts val="3900"/>
              <a:buChar char="●"/>
            </a:pPr>
            <a:r>
              <a:rPr lang="en-US" sz="2800"/>
              <a:t>Foster financial inclusion through decentralized finance (De-Fi) solutions.</a:t>
            </a:r>
            <a:endParaRPr sz="2800"/>
          </a:p>
          <a:p>
            <a:pPr indent="-361950" lvl="0" marL="228600" rtl="0" algn="just">
              <a:spcBef>
                <a:spcPts val="1600"/>
              </a:spcBef>
              <a:spcAft>
                <a:spcPts val="0"/>
              </a:spcAft>
              <a:buSzPts val="3900"/>
              <a:buChar char="●"/>
            </a:pPr>
            <a:r>
              <a:rPr lang="en-US" sz="2800"/>
              <a:t>Ensure trust and transparency in financial transactions using blockchain technology.</a:t>
            </a:r>
            <a:endParaRPr sz="2800"/>
          </a:p>
          <a:p>
            <a:pPr indent="-361950" lvl="0" marL="228600" rtl="0" algn="just">
              <a:spcBef>
                <a:spcPts val="1600"/>
              </a:spcBef>
              <a:spcAft>
                <a:spcPts val="0"/>
              </a:spcAft>
              <a:buSzPts val="3900"/>
              <a:buChar char="●"/>
            </a:pPr>
            <a:r>
              <a:rPr lang="en-US" sz="2800"/>
              <a:t>Reduce transaction costs by leveraging decentralized networks.</a:t>
            </a:r>
            <a:endParaRPr sz="2800"/>
          </a:p>
          <a:p>
            <a:pPr indent="-361950" lvl="0" marL="228600" rtl="0" algn="just">
              <a:spcBef>
                <a:spcPts val="1600"/>
              </a:spcBef>
              <a:spcAft>
                <a:spcPts val="1600"/>
              </a:spcAft>
              <a:buSzPts val="3900"/>
              <a:buChar char="●"/>
            </a:pPr>
            <a:r>
              <a:rPr lang="en-US" sz="2800"/>
              <a:t>Drive innovation in finance by merging De-Fi, and Decentralized Governance.</a:t>
            </a:r>
            <a:endParaRPr sz="2800"/>
          </a:p>
        </p:txBody>
      </p:sp>
      <p:pic>
        <p:nvPicPr>
          <p:cNvPr id="149" name="Google Shape;149;p21"/>
          <p:cNvPicPr preferRelativeResize="0"/>
          <p:nvPr/>
        </p:nvPicPr>
        <p:blipFill>
          <a:blip r:embed="rId3">
            <a:alphaModFix/>
          </a:blip>
          <a:stretch>
            <a:fillRect/>
          </a:stretch>
        </p:blipFill>
        <p:spPr>
          <a:xfrm>
            <a:off x="10287000" y="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Lato"/>
                <a:ea typeface="Lato"/>
                <a:cs typeface="Lato"/>
                <a:sym typeface="Lato"/>
              </a:rPr>
              <a:t>Use case </a:t>
            </a:r>
            <a:endParaRPr>
              <a:latin typeface="Lato"/>
              <a:ea typeface="Lato"/>
              <a:cs typeface="Lato"/>
              <a:sym typeface="Lato"/>
            </a:endParaRPr>
          </a:p>
        </p:txBody>
      </p:sp>
      <p:pic>
        <p:nvPicPr>
          <p:cNvPr id="155" name="Google Shape;155;p22"/>
          <p:cNvPicPr preferRelativeResize="0"/>
          <p:nvPr/>
        </p:nvPicPr>
        <p:blipFill>
          <a:blip r:embed="rId3">
            <a:alphaModFix/>
          </a:blip>
          <a:stretch>
            <a:fillRect/>
          </a:stretch>
        </p:blipFill>
        <p:spPr>
          <a:xfrm>
            <a:off x="2486750" y="1366975"/>
            <a:ext cx="6423930" cy="5491024"/>
          </a:xfrm>
          <a:prstGeom prst="rect">
            <a:avLst/>
          </a:prstGeom>
          <a:noFill/>
          <a:ln>
            <a:noFill/>
          </a:ln>
        </p:spPr>
      </p:pic>
      <p:pic>
        <p:nvPicPr>
          <p:cNvPr id="156" name="Google Shape;156;p22"/>
          <p:cNvPicPr preferRelativeResize="0"/>
          <p:nvPr/>
        </p:nvPicPr>
        <p:blipFill>
          <a:blip r:embed="rId4">
            <a:alphaModFix/>
          </a:blip>
          <a:stretch>
            <a:fillRect/>
          </a:stretch>
        </p:blipFill>
        <p:spPr>
          <a:xfrm>
            <a:off x="10287005" y="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