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B972F6-BD53-4ABB-ABBA-BAB328A2F8F4}">
  <a:tblStyle styleId="{FFB972F6-BD53-4ABB-ABBA-BAB328A2F8F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93b37bbc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e93b37bbc3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93b37bbc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e93b37bbc3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93b37bbc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e93b37bbc3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93b37bbc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e93b37bbc3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93b37bbc3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e93b37bbc3_1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e93b37bbc3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2e93b37bbc3_1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93b37bbc3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e93b37bbc3_1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e93b37bbc3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e93b37bbc3_1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93b37bb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2e93b37bbc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2.jpg"/><Relationship Id="rId5" Type="http://schemas.openxmlformats.org/officeDocument/2006/relationships/image" Target="../media/image5.png"/><Relationship Id="rId6"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292594" y="-353656"/>
            <a:ext cx="8989570" cy="248972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BCrypty: Secure Swap Blockchain Bridge</a:t>
            </a:r>
            <a:r>
              <a:rPr b="1" lang="en-US" sz="2800">
                <a:latin typeface="Times New Roman"/>
                <a:ea typeface="Times New Roman"/>
                <a:cs typeface="Times New Roman"/>
                <a:sym typeface="Times New Roman"/>
              </a:rPr>
              <a:t> </a:t>
            </a:r>
            <a:br>
              <a:rPr lang="en-US"/>
            </a:br>
            <a:endParaRPr/>
          </a:p>
        </p:txBody>
      </p:sp>
      <p:sp>
        <p:nvSpPr>
          <p:cNvPr id="85" name="Google Shape;85;p13"/>
          <p:cNvSpPr txBox="1"/>
          <p:nvPr>
            <p:ph idx="1" type="subTitle"/>
          </p:nvPr>
        </p:nvSpPr>
        <p:spPr>
          <a:xfrm>
            <a:off x="2293558" y="4104986"/>
            <a:ext cx="6987600" cy="13884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ctr">
              <a:lnSpc>
                <a:spcPct val="90000"/>
              </a:lnSpc>
              <a:spcBef>
                <a:spcPts val="0"/>
              </a:spcBef>
              <a:spcAft>
                <a:spcPts val="0"/>
              </a:spcAft>
              <a:buClr>
                <a:schemeClr val="dk1"/>
              </a:buClr>
              <a:buSzPts val="500"/>
              <a:buNone/>
            </a:pPr>
            <a:r>
              <a:rPr b="1" lang="en-US" sz="8033">
                <a:latin typeface="Merriweather"/>
                <a:ea typeface="Merriweather"/>
                <a:cs typeface="Merriweather"/>
                <a:sym typeface="Merriweather"/>
              </a:rPr>
              <a:t>Supervisor: M. Kamran Abid</a:t>
            </a:r>
            <a:endParaRPr sz="8433"/>
          </a:p>
          <a:p>
            <a:pPr indent="0" lvl="0" marL="0" rtl="0" algn="ctr">
              <a:lnSpc>
                <a:spcPct val="90000"/>
              </a:lnSpc>
              <a:spcBef>
                <a:spcPts val="1000"/>
              </a:spcBef>
              <a:spcAft>
                <a:spcPts val="0"/>
              </a:spcAft>
              <a:buClr>
                <a:schemeClr val="dk1"/>
              </a:buClr>
              <a:buSzPts val="500"/>
              <a:buNone/>
            </a:pPr>
            <a:r>
              <a:rPr b="1" lang="en-US" sz="8033">
                <a:latin typeface="Merriweather"/>
                <a:ea typeface="Merriweather"/>
                <a:cs typeface="Merriweather"/>
                <a:sym typeface="Merriweather"/>
              </a:rPr>
              <a:t>Presented by: </a:t>
            </a:r>
            <a:endParaRPr b="1" sz="8033">
              <a:latin typeface="Merriweather"/>
              <a:ea typeface="Merriweather"/>
              <a:cs typeface="Merriweather"/>
              <a:sym typeface="Merriweather"/>
            </a:endParaRPr>
          </a:p>
          <a:p>
            <a:pPr indent="0" lvl="0" marL="0" rtl="0" algn="ctr">
              <a:lnSpc>
                <a:spcPct val="90000"/>
              </a:lnSpc>
              <a:spcBef>
                <a:spcPts val="1000"/>
              </a:spcBef>
              <a:spcAft>
                <a:spcPts val="0"/>
              </a:spcAft>
              <a:buClr>
                <a:schemeClr val="dk1"/>
              </a:buClr>
              <a:buSzPts val="500"/>
              <a:buNone/>
            </a:pPr>
            <a:r>
              <a:rPr b="1" lang="en-US" sz="8033">
                <a:latin typeface="Merriweather"/>
                <a:ea typeface="Merriweather"/>
                <a:cs typeface="Merriweather"/>
                <a:sym typeface="Merriweather"/>
              </a:rPr>
              <a:t>Rayyan Waseem (2K20-BSCS-202)</a:t>
            </a:r>
            <a:endParaRPr b="1" sz="8033">
              <a:latin typeface="Merriweather"/>
              <a:ea typeface="Merriweather"/>
              <a:cs typeface="Merriweather"/>
              <a:sym typeface="Merriweather"/>
            </a:endParaRPr>
          </a:p>
          <a:p>
            <a:pPr indent="0" lvl="0" marL="0" rtl="0" algn="ctr">
              <a:lnSpc>
                <a:spcPct val="90000"/>
              </a:lnSpc>
              <a:spcBef>
                <a:spcPts val="1000"/>
              </a:spcBef>
              <a:spcAft>
                <a:spcPts val="0"/>
              </a:spcAft>
              <a:buClr>
                <a:schemeClr val="dk1"/>
              </a:buClr>
              <a:buSzPts val="500"/>
              <a:buNone/>
            </a:pPr>
            <a:r>
              <a:rPr b="1" lang="en-US" sz="8033">
                <a:latin typeface="Merriweather"/>
                <a:ea typeface="Merriweather"/>
                <a:cs typeface="Merriweather"/>
                <a:sym typeface="Merriweather"/>
              </a:rPr>
              <a:t>Muhammad Abdullah (</a:t>
            </a:r>
            <a:r>
              <a:rPr b="1" lang="en-US" sz="8033">
                <a:latin typeface="Times New Roman"/>
                <a:ea typeface="Times New Roman"/>
                <a:cs typeface="Times New Roman"/>
                <a:sym typeface="Times New Roman"/>
              </a:rPr>
              <a:t>2K20-BSCS-236</a:t>
            </a:r>
            <a:r>
              <a:rPr b="1" lang="en-US" sz="8033">
                <a:latin typeface="Merriweather"/>
                <a:ea typeface="Merriweather"/>
                <a:cs typeface="Merriweather"/>
                <a:sym typeface="Merriweather"/>
              </a:rPr>
              <a:t>)</a:t>
            </a:r>
            <a:endParaRPr sz="8433"/>
          </a:p>
          <a:p>
            <a:pPr indent="0" lvl="0" marL="0" rtl="0" algn="ctr">
              <a:lnSpc>
                <a:spcPct val="90000"/>
              </a:lnSpc>
              <a:spcBef>
                <a:spcPts val="1000"/>
              </a:spcBef>
              <a:spcAft>
                <a:spcPts val="0"/>
              </a:spcAft>
              <a:buClr>
                <a:schemeClr val="dk1"/>
              </a:buClr>
              <a:buSzPct val="100000"/>
              <a:buNone/>
            </a:pPr>
            <a:r>
              <a:t/>
            </a:r>
            <a:endParaRPr/>
          </a:p>
        </p:txBody>
      </p:sp>
      <p:pic>
        <p:nvPicPr>
          <p:cNvPr id="86" name="Google Shape;86;p13"/>
          <p:cNvPicPr preferRelativeResize="0"/>
          <p:nvPr/>
        </p:nvPicPr>
        <p:blipFill rotWithShape="1">
          <a:blip r:embed="rId3">
            <a:alphaModFix/>
          </a:blip>
          <a:srcRect b="0" l="0" r="0" t="0"/>
          <a:stretch/>
        </p:blipFill>
        <p:spPr>
          <a:xfrm>
            <a:off x="4427639" y="1597704"/>
            <a:ext cx="2719503" cy="1991752"/>
          </a:xfrm>
          <a:prstGeom prst="rect">
            <a:avLst/>
          </a:prstGeom>
          <a:noFill/>
          <a:ln>
            <a:noFill/>
          </a:ln>
        </p:spPr>
      </p:pic>
      <p:sp>
        <p:nvSpPr>
          <p:cNvPr id="87" name="Google Shape;87;p13"/>
          <p:cNvSpPr txBox="1"/>
          <p:nvPr/>
        </p:nvSpPr>
        <p:spPr>
          <a:xfrm>
            <a:off x="233916" y="5826642"/>
            <a:ext cx="12206177"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Department of Computer Science, NFC institute of Engineering and Technology, Multan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Activity diagram</a:t>
            </a:r>
            <a:endParaRPr/>
          </a:p>
        </p:txBody>
      </p:sp>
      <p:pic>
        <p:nvPicPr>
          <p:cNvPr id="146" name="Google Shape;146;p22"/>
          <p:cNvPicPr preferRelativeResize="0"/>
          <p:nvPr/>
        </p:nvPicPr>
        <p:blipFill>
          <a:blip r:embed="rId3">
            <a:alphaModFix/>
          </a:blip>
          <a:stretch>
            <a:fillRect/>
          </a:stretch>
        </p:blipFill>
        <p:spPr>
          <a:xfrm>
            <a:off x="5141425" y="1533013"/>
            <a:ext cx="1909143" cy="48625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Sequence diagram</a:t>
            </a:r>
            <a:endParaRPr/>
          </a:p>
        </p:txBody>
      </p:sp>
      <p:pic>
        <p:nvPicPr>
          <p:cNvPr id="152" name="Google Shape;152;p23"/>
          <p:cNvPicPr preferRelativeResize="0"/>
          <p:nvPr/>
        </p:nvPicPr>
        <p:blipFill>
          <a:blip r:embed="rId3">
            <a:alphaModFix/>
          </a:blip>
          <a:stretch>
            <a:fillRect/>
          </a:stretch>
        </p:blipFill>
        <p:spPr>
          <a:xfrm>
            <a:off x="1039625" y="1314152"/>
            <a:ext cx="9319569" cy="5543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Function and Non-functional requirements</a:t>
            </a:r>
            <a:endParaRPr/>
          </a:p>
        </p:txBody>
      </p:sp>
      <p:graphicFrame>
        <p:nvGraphicFramePr>
          <p:cNvPr id="158" name="Google Shape;158;p24"/>
          <p:cNvGraphicFramePr/>
          <p:nvPr/>
        </p:nvGraphicFramePr>
        <p:xfrm>
          <a:off x="838200" y="1825625"/>
          <a:ext cx="3000000" cy="3000000"/>
        </p:xfrm>
        <a:graphic>
          <a:graphicData uri="http://schemas.openxmlformats.org/drawingml/2006/table">
            <a:tbl>
              <a:tblPr bandRow="1" firstRow="1">
                <a:noFill/>
                <a:tableStyleId>{FFB972F6-BD53-4ABB-ABBA-BAB328A2F8F4}</a:tableStyleId>
              </a:tblPr>
              <a:tblGrid>
                <a:gridCol w="5257800"/>
                <a:gridCol w="5257800"/>
              </a:tblGrid>
              <a:tr h="912900">
                <a:tc>
                  <a:txBody>
                    <a:bodyPr/>
                    <a:lstStyle/>
                    <a:p>
                      <a:pPr indent="0" lvl="0" marL="0" marR="0" rtl="0" algn="ctr">
                        <a:spcBef>
                          <a:spcPts val="0"/>
                        </a:spcBef>
                        <a:spcAft>
                          <a:spcPts val="0"/>
                        </a:spcAft>
                        <a:buNone/>
                      </a:pPr>
                      <a:r>
                        <a:rPr lang="en-US" sz="2200" u="none" cap="none" strike="noStrike">
                          <a:latin typeface="Times New Roman"/>
                          <a:ea typeface="Times New Roman"/>
                          <a:cs typeface="Times New Roman"/>
                          <a:sym typeface="Times New Roman"/>
                        </a:rPr>
                        <a:t>Function Requirements</a:t>
                      </a:r>
                      <a:endParaRPr sz="2200" u="none" cap="none" strike="noStrike"/>
                    </a:p>
                  </a:txBody>
                  <a:tcPr marT="45725" marB="45725" marR="91450" marL="91450"/>
                </a:tc>
                <a:tc>
                  <a:txBody>
                    <a:bodyPr/>
                    <a:lstStyle/>
                    <a:p>
                      <a:pPr indent="0" lvl="0" marL="0" marR="0" rtl="0" algn="ctr">
                        <a:spcBef>
                          <a:spcPts val="0"/>
                        </a:spcBef>
                        <a:spcAft>
                          <a:spcPts val="0"/>
                        </a:spcAft>
                        <a:buNone/>
                      </a:pPr>
                      <a:r>
                        <a:rPr lang="en-US" sz="2200">
                          <a:latin typeface="Times New Roman"/>
                          <a:ea typeface="Times New Roman"/>
                          <a:cs typeface="Times New Roman"/>
                          <a:sym typeface="Times New Roman"/>
                        </a:rPr>
                        <a:t>N</a:t>
                      </a:r>
                      <a:r>
                        <a:rPr lang="en-US" sz="2200" u="none" cap="none" strike="noStrike">
                          <a:latin typeface="Times New Roman"/>
                          <a:ea typeface="Times New Roman"/>
                          <a:cs typeface="Times New Roman"/>
                          <a:sym typeface="Times New Roman"/>
                        </a:rPr>
                        <a:t>on-functional requirements</a:t>
                      </a:r>
                      <a:endParaRPr sz="2200" u="none" cap="none" strike="noStrike"/>
                    </a:p>
                  </a:txBody>
                  <a:tcPr marT="45725" marB="45725" marR="91450" marL="91450"/>
                </a:tc>
              </a:tr>
              <a:tr h="912900">
                <a:tc>
                  <a:txBody>
                    <a:bodyPr/>
                    <a:lstStyle/>
                    <a:p>
                      <a:pPr indent="0" lvl="0" marL="0" marR="0" rtl="0" algn="l">
                        <a:spcBef>
                          <a:spcPts val="0"/>
                        </a:spcBef>
                        <a:spcAft>
                          <a:spcPts val="0"/>
                        </a:spcAft>
                        <a:buNone/>
                      </a:pPr>
                      <a:r>
                        <a:rPr lang="en-US" sz="2200"/>
                        <a:t>Allow Connection to MetaMask</a:t>
                      </a:r>
                      <a:endParaRPr sz="2200"/>
                    </a:p>
                  </a:txBody>
                  <a:tcPr marT="45725" marB="45725" marR="91450" marL="91450"/>
                </a:tc>
                <a:tc>
                  <a:txBody>
                    <a:bodyPr/>
                    <a:lstStyle/>
                    <a:p>
                      <a:pPr indent="0" lvl="0" marL="0" marR="0" rtl="0" algn="l">
                        <a:spcBef>
                          <a:spcPts val="0"/>
                        </a:spcBef>
                        <a:spcAft>
                          <a:spcPts val="0"/>
                        </a:spcAft>
                        <a:buNone/>
                      </a:pPr>
                      <a:r>
                        <a:rPr lang="en-US" sz="2200"/>
                        <a:t>Monitor Transaction History</a:t>
                      </a:r>
                      <a:endParaRPr sz="2200"/>
                    </a:p>
                  </a:txBody>
                  <a:tcPr marT="45725" marB="45725" marR="91450" marL="91450"/>
                </a:tc>
              </a:tr>
              <a:tr h="912900">
                <a:tc>
                  <a:txBody>
                    <a:bodyPr/>
                    <a:lstStyle/>
                    <a:p>
                      <a:pPr indent="0" lvl="0" marL="0" marR="0" rtl="0" algn="l">
                        <a:spcBef>
                          <a:spcPts val="0"/>
                        </a:spcBef>
                        <a:spcAft>
                          <a:spcPts val="0"/>
                        </a:spcAft>
                        <a:buNone/>
                      </a:pPr>
                      <a:r>
                        <a:rPr lang="en-US" sz="2200"/>
                        <a:t>No KYC Policy</a:t>
                      </a:r>
                      <a:endParaRPr sz="2200"/>
                    </a:p>
                  </a:txBody>
                  <a:tcPr marT="45725" marB="45725" marR="91450" marL="91450"/>
                </a:tc>
                <a:tc>
                  <a:txBody>
                    <a:bodyPr/>
                    <a:lstStyle/>
                    <a:p>
                      <a:pPr indent="0" lvl="0" marL="0" marR="0" rtl="0" algn="l">
                        <a:spcBef>
                          <a:spcPts val="0"/>
                        </a:spcBef>
                        <a:spcAft>
                          <a:spcPts val="0"/>
                        </a:spcAft>
                        <a:buNone/>
                      </a:pPr>
                      <a:r>
                        <a:rPr lang="en-US" sz="2200"/>
                        <a:t>Wallet Overview</a:t>
                      </a:r>
                      <a:endParaRPr sz="2200"/>
                    </a:p>
                  </a:txBody>
                  <a:tcPr marT="45725" marB="45725" marR="91450" marL="91450"/>
                </a:tc>
              </a:tr>
              <a:tr h="912900">
                <a:tc>
                  <a:txBody>
                    <a:bodyPr/>
                    <a:lstStyle/>
                    <a:p>
                      <a:pPr indent="0" lvl="0" marL="0" marR="0" rtl="0" algn="l">
                        <a:spcBef>
                          <a:spcPts val="0"/>
                        </a:spcBef>
                        <a:spcAft>
                          <a:spcPts val="0"/>
                        </a:spcAft>
                        <a:buNone/>
                      </a:pPr>
                      <a:r>
                        <a:rPr lang="en-US" sz="2200"/>
                        <a:t>Security of User Data and Transactions</a:t>
                      </a:r>
                      <a:endParaRPr sz="2200"/>
                    </a:p>
                  </a:txBody>
                  <a:tcPr marT="45725" marB="45725" marR="91450" marL="91450"/>
                </a:tc>
                <a:tc>
                  <a:txBody>
                    <a:bodyPr/>
                    <a:lstStyle/>
                    <a:p>
                      <a:pPr indent="0" lvl="0" marL="0" marR="0" rtl="0" algn="l">
                        <a:spcBef>
                          <a:spcPts val="0"/>
                        </a:spcBef>
                        <a:spcAft>
                          <a:spcPts val="0"/>
                        </a:spcAft>
                        <a:buNone/>
                      </a:pPr>
                      <a:r>
                        <a:t/>
                      </a:r>
                      <a:endParaRPr sz="2200"/>
                    </a:p>
                  </a:txBody>
                  <a:tcPr marT="45725" marB="45725" marR="91450" marL="91450"/>
                </a:tc>
              </a:tr>
              <a:tr h="912900">
                <a:tc>
                  <a:txBody>
                    <a:bodyPr/>
                    <a:lstStyle/>
                    <a:p>
                      <a:pPr indent="0" lvl="0" marL="0" marR="0" rtl="0" algn="l">
                        <a:spcBef>
                          <a:spcPts val="0"/>
                        </a:spcBef>
                        <a:spcAft>
                          <a:spcPts val="0"/>
                        </a:spcAft>
                        <a:buNone/>
                      </a:pPr>
                      <a:r>
                        <a:t/>
                      </a:r>
                      <a:endParaRPr sz="2200"/>
                    </a:p>
                  </a:txBody>
                  <a:tcPr marT="45725" marB="45725" marR="91450" marL="91450"/>
                </a:tc>
                <a:tc>
                  <a:txBody>
                    <a:bodyPr/>
                    <a:lstStyle/>
                    <a:p>
                      <a:pPr indent="0" lvl="0" marL="0" marR="0" rtl="0" algn="l">
                        <a:spcBef>
                          <a:spcPts val="0"/>
                        </a:spcBef>
                        <a:spcAft>
                          <a:spcPts val="0"/>
                        </a:spcAft>
                        <a:buNone/>
                      </a:pPr>
                      <a:r>
                        <a:t/>
                      </a:r>
                      <a:endParaRPr sz="2200"/>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Novelty</a:t>
            </a:r>
            <a:endParaRPr/>
          </a:p>
        </p:txBody>
      </p:sp>
      <p:sp>
        <p:nvSpPr>
          <p:cNvPr id="164" name="Google Shape;164;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Decentralized Transactions</a:t>
            </a:r>
            <a:endParaRPr/>
          </a:p>
          <a:p>
            <a:pPr indent="-342900" lvl="0" marL="457200" rtl="0" algn="l">
              <a:lnSpc>
                <a:spcPct val="90000"/>
              </a:lnSpc>
              <a:spcBef>
                <a:spcPts val="0"/>
              </a:spcBef>
              <a:spcAft>
                <a:spcPts val="0"/>
              </a:spcAft>
              <a:buSzPts val="1800"/>
              <a:buChar char="•"/>
            </a:pPr>
            <a:r>
              <a:rPr lang="en-US"/>
              <a:t>Transparent Ledger</a:t>
            </a:r>
            <a:endParaRPr/>
          </a:p>
          <a:p>
            <a:pPr indent="-342900" lvl="0" marL="457200" rtl="0" algn="l">
              <a:lnSpc>
                <a:spcPct val="90000"/>
              </a:lnSpc>
              <a:spcBef>
                <a:spcPts val="0"/>
              </a:spcBef>
              <a:spcAft>
                <a:spcPts val="0"/>
              </a:spcAft>
              <a:buSzPts val="1800"/>
              <a:buChar char="•"/>
            </a:pPr>
            <a:r>
              <a:rPr lang="en-US"/>
              <a:t>Low Transaction Fees</a:t>
            </a:r>
            <a:endParaRPr/>
          </a:p>
          <a:p>
            <a:pPr indent="-342900" lvl="0" marL="457200" rtl="0" algn="l">
              <a:lnSpc>
                <a:spcPct val="90000"/>
              </a:lnSpc>
              <a:spcBef>
                <a:spcPts val="0"/>
              </a:spcBef>
              <a:spcAft>
                <a:spcPts val="0"/>
              </a:spcAft>
              <a:buSzPts val="1800"/>
              <a:buChar char="•"/>
            </a:pPr>
            <a:r>
              <a:rPr lang="en-US"/>
              <a:t>Enhanced Security</a:t>
            </a:r>
            <a:endParaRPr/>
          </a:p>
          <a:p>
            <a:pPr indent="-342900" lvl="0" marL="457200" rtl="0" algn="l">
              <a:lnSpc>
                <a:spcPct val="90000"/>
              </a:lnSpc>
              <a:spcBef>
                <a:spcPts val="0"/>
              </a:spcBef>
              <a:spcAft>
                <a:spcPts val="0"/>
              </a:spcAft>
              <a:buSzPts val="1800"/>
              <a:buChar char="•"/>
            </a:pPr>
            <a:r>
              <a:rPr lang="en-US"/>
              <a:t>Global Accessibility</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228600" lvl="0" marL="228600" rtl="0" algn="l">
              <a:lnSpc>
                <a:spcPct val="90000"/>
              </a:lnSpc>
              <a:spcBef>
                <a:spcPts val="1000"/>
              </a:spcBef>
              <a:spcAft>
                <a:spcPts val="0"/>
              </a:spcAft>
              <a:buClr>
                <a:schemeClr val="dk1"/>
              </a:buClr>
              <a:buSzPts val="2800"/>
              <a:buChar char="•"/>
            </a:pPr>
            <a:r>
              <a:rPr lang="en-US"/>
              <a:t>No KYC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Interface</a:t>
            </a:r>
            <a:endParaRPr/>
          </a:p>
        </p:txBody>
      </p:sp>
      <p:sp>
        <p:nvSpPr>
          <p:cNvPr id="170" name="Google Shape;170;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t/>
            </a:r>
            <a:endParaRPr/>
          </a:p>
        </p:txBody>
      </p:sp>
      <p:pic>
        <p:nvPicPr>
          <p:cNvPr id="171" name="Google Shape;171;p26"/>
          <p:cNvPicPr preferRelativeResize="0"/>
          <p:nvPr/>
        </p:nvPicPr>
        <p:blipFill>
          <a:blip r:embed="rId3">
            <a:alphaModFix/>
          </a:blip>
          <a:stretch>
            <a:fillRect/>
          </a:stretch>
        </p:blipFill>
        <p:spPr>
          <a:xfrm>
            <a:off x="652575" y="1294199"/>
            <a:ext cx="10515601" cy="4882784"/>
          </a:xfrm>
          <a:prstGeom prst="rect">
            <a:avLst/>
          </a:prstGeom>
          <a:noFill/>
          <a:ln>
            <a:noFill/>
          </a:ln>
        </p:spPr>
      </p:pic>
      <p:sp>
        <p:nvSpPr>
          <p:cNvPr id="172" name="Google Shape;172;p26"/>
          <p:cNvSpPr txBox="1"/>
          <p:nvPr/>
        </p:nvSpPr>
        <p:spPr>
          <a:xfrm>
            <a:off x="4600350" y="6311900"/>
            <a:ext cx="29913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Homepage</a:t>
            </a:r>
            <a:endParaRPr sz="2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Interface</a:t>
            </a:r>
            <a:endParaRPr/>
          </a:p>
        </p:txBody>
      </p:sp>
      <p:sp>
        <p:nvSpPr>
          <p:cNvPr id="178" name="Google Shape;178;p2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t/>
            </a:r>
            <a:endParaRPr/>
          </a:p>
        </p:txBody>
      </p:sp>
      <p:sp>
        <p:nvSpPr>
          <p:cNvPr id="179" name="Google Shape;179;p27"/>
          <p:cNvSpPr txBox="1"/>
          <p:nvPr/>
        </p:nvSpPr>
        <p:spPr>
          <a:xfrm>
            <a:off x="4600350" y="6311900"/>
            <a:ext cx="29913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Wallet Connection</a:t>
            </a:r>
            <a:endParaRPr sz="2800">
              <a:solidFill>
                <a:schemeClr val="dk1"/>
              </a:solidFill>
              <a:latin typeface="Calibri"/>
              <a:ea typeface="Calibri"/>
              <a:cs typeface="Calibri"/>
              <a:sym typeface="Calibri"/>
            </a:endParaRPr>
          </a:p>
        </p:txBody>
      </p:sp>
      <p:pic>
        <p:nvPicPr>
          <p:cNvPr id="180" name="Google Shape;180;p27"/>
          <p:cNvPicPr preferRelativeResize="0"/>
          <p:nvPr/>
        </p:nvPicPr>
        <p:blipFill>
          <a:blip r:embed="rId3">
            <a:alphaModFix/>
          </a:blip>
          <a:stretch>
            <a:fillRect/>
          </a:stretch>
        </p:blipFill>
        <p:spPr>
          <a:xfrm>
            <a:off x="506650" y="1367525"/>
            <a:ext cx="10515600" cy="49443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Interface</a:t>
            </a:r>
            <a:endParaRPr/>
          </a:p>
        </p:txBody>
      </p:sp>
      <p:sp>
        <p:nvSpPr>
          <p:cNvPr id="186" name="Google Shape;186;p2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t/>
            </a:r>
            <a:endParaRPr/>
          </a:p>
        </p:txBody>
      </p:sp>
      <p:sp>
        <p:nvSpPr>
          <p:cNvPr id="187" name="Google Shape;187;p28"/>
          <p:cNvSpPr txBox="1"/>
          <p:nvPr/>
        </p:nvSpPr>
        <p:spPr>
          <a:xfrm>
            <a:off x="4600350" y="6311900"/>
            <a:ext cx="29913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Initiate Transaction</a:t>
            </a:r>
            <a:endParaRPr sz="2800">
              <a:solidFill>
                <a:schemeClr val="dk1"/>
              </a:solidFill>
              <a:latin typeface="Calibri"/>
              <a:ea typeface="Calibri"/>
              <a:cs typeface="Calibri"/>
              <a:sym typeface="Calibri"/>
            </a:endParaRPr>
          </a:p>
        </p:txBody>
      </p:sp>
      <p:pic>
        <p:nvPicPr>
          <p:cNvPr id="188" name="Google Shape;188;p28"/>
          <p:cNvPicPr preferRelativeResize="0"/>
          <p:nvPr/>
        </p:nvPicPr>
        <p:blipFill>
          <a:blip r:embed="rId3">
            <a:alphaModFix/>
          </a:blip>
          <a:stretch>
            <a:fillRect/>
          </a:stretch>
        </p:blipFill>
        <p:spPr>
          <a:xfrm>
            <a:off x="415450" y="1289300"/>
            <a:ext cx="10515600" cy="488752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Interface</a:t>
            </a:r>
            <a:endParaRPr/>
          </a:p>
        </p:txBody>
      </p:sp>
      <p:sp>
        <p:nvSpPr>
          <p:cNvPr id="194" name="Google Shape;194;p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t/>
            </a:r>
            <a:endParaRPr/>
          </a:p>
        </p:txBody>
      </p:sp>
      <p:sp>
        <p:nvSpPr>
          <p:cNvPr id="195" name="Google Shape;195;p29"/>
          <p:cNvSpPr txBox="1"/>
          <p:nvPr/>
        </p:nvSpPr>
        <p:spPr>
          <a:xfrm>
            <a:off x="4600350" y="6311900"/>
            <a:ext cx="29913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Verify</a:t>
            </a:r>
            <a:r>
              <a:rPr lang="en-US" sz="2800">
                <a:solidFill>
                  <a:schemeClr val="dk1"/>
                </a:solidFill>
                <a:latin typeface="Calibri"/>
                <a:ea typeface="Calibri"/>
                <a:cs typeface="Calibri"/>
                <a:sym typeface="Calibri"/>
              </a:rPr>
              <a:t> Transaction</a:t>
            </a:r>
            <a:endParaRPr sz="2800">
              <a:solidFill>
                <a:schemeClr val="dk1"/>
              </a:solidFill>
              <a:latin typeface="Calibri"/>
              <a:ea typeface="Calibri"/>
              <a:cs typeface="Calibri"/>
              <a:sym typeface="Calibri"/>
            </a:endParaRPr>
          </a:p>
        </p:txBody>
      </p:sp>
      <p:pic>
        <p:nvPicPr>
          <p:cNvPr id="196" name="Google Shape;196;p29"/>
          <p:cNvPicPr preferRelativeResize="0"/>
          <p:nvPr/>
        </p:nvPicPr>
        <p:blipFill>
          <a:blip r:embed="rId3">
            <a:alphaModFix/>
          </a:blip>
          <a:stretch>
            <a:fillRect/>
          </a:stretch>
        </p:blipFill>
        <p:spPr>
          <a:xfrm>
            <a:off x="838200" y="1690825"/>
            <a:ext cx="10123650" cy="4486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Interface</a:t>
            </a:r>
            <a:endParaRPr/>
          </a:p>
        </p:txBody>
      </p:sp>
      <p:sp>
        <p:nvSpPr>
          <p:cNvPr id="202" name="Google Shape;202;p3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t/>
            </a:r>
            <a:endParaRPr/>
          </a:p>
        </p:txBody>
      </p:sp>
      <p:sp>
        <p:nvSpPr>
          <p:cNvPr id="203" name="Google Shape;203;p30"/>
          <p:cNvSpPr txBox="1"/>
          <p:nvPr/>
        </p:nvSpPr>
        <p:spPr>
          <a:xfrm>
            <a:off x="4600350" y="6311900"/>
            <a:ext cx="45012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Transaction History Section</a:t>
            </a:r>
            <a:endParaRPr sz="2800">
              <a:solidFill>
                <a:schemeClr val="dk1"/>
              </a:solidFill>
              <a:latin typeface="Calibri"/>
              <a:ea typeface="Calibri"/>
              <a:cs typeface="Calibri"/>
              <a:sym typeface="Calibri"/>
            </a:endParaRPr>
          </a:p>
        </p:txBody>
      </p:sp>
      <p:pic>
        <p:nvPicPr>
          <p:cNvPr id="204" name="Google Shape;204;p30"/>
          <p:cNvPicPr preferRelativeResize="0"/>
          <p:nvPr/>
        </p:nvPicPr>
        <p:blipFill>
          <a:blip r:embed="rId3">
            <a:alphaModFix/>
          </a:blip>
          <a:stretch>
            <a:fillRect/>
          </a:stretch>
        </p:blipFill>
        <p:spPr>
          <a:xfrm>
            <a:off x="838200" y="1254450"/>
            <a:ext cx="10515600" cy="49223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Testing</a:t>
            </a:r>
            <a:br>
              <a:rPr lang="en-US">
                <a:latin typeface="Times New Roman"/>
                <a:ea typeface="Times New Roman"/>
                <a:cs typeface="Times New Roman"/>
                <a:sym typeface="Times New Roman"/>
              </a:rPr>
            </a:br>
            <a:endParaRPr/>
          </a:p>
        </p:txBody>
      </p:sp>
      <p:sp>
        <p:nvSpPr>
          <p:cNvPr id="210" name="Google Shape;210;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r>
              <a:rPr lang="en-US"/>
              <a:t>Software testing is a critical process in the software development life cycle, essential for evaluating and verifying the functionality, performance, security, and other aspects of a software application. It identifies defects, errors, and vulnerabilities, ensuring reliability, robustness, and high quality. Early detection and fixing of issues reduce costly and time-consuming fixes later in the development process. Various types of software testing include: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1901371" y="333830"/>
            <a:ext cx="9603241" cy="102470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Outline</a:t>
            </a:r>
            <a:endParaRPr/>
          </a:p>
        </p:txBody>
      </p:sp>
      <p:sp>
        <p:nvSpPr>
          <p:cNvPr id="93" name="Google Shape;93;p14"/>
          <p:cNvSpPr txBox="1"/>
          <p:nvPr>
            <p:ph idx="1" type="body"/>
          </p:nvPr>
        </p:nvSpPr>
        <p:spPr>
          <a:xfrm>
            <a:off x="1463040" y="999460"/>
            <a:ext cx="10041572" cy="565652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Introduction</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Background</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Problem statement</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Proposed solution</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Use case </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Activity diagram</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Sequence diagram</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Function and non-functional requirements</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Novelty</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I</a:t>
            </a:r>
            <a:r>
              <a:rPr lang="en-US">
                <a:latin typeface="Times New Roman"/>
                <a:ea typeface="Times New Roman"/>
                <a:cs typeface="Times New Roman"/>
                <a:sym typeface="Times New Roman"/>
              </a:rPr>
              <a:t>nterface</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Testing</a:t>
            </a:r>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implementation   </a:t>
            </a:r>
            <a:r>
              <a:rPr lang="en-US"/>
              <a:t>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Testing</a:t>
            </a:r>
            <a:br>
              <a:rPr lang="en-US">
                <a:latin typeface="Times New Roman"/>
                <a:ea typeface="Times New Roman"/>
                <a:cs typeface="Times New Roman"/>
                <a:sym typeface="Times New Roman"/>
              </a:rPr>
            </a:br>
            <a:endParaRPr/>
          </a:p>
        </p:txBody>
      </p:sp>
      <p:sp>
        <p:nvSpPr>
          <p:cNvPr id="216" name="Google Shape;216;p3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US"/>
              <a:t>Unit Testing</a:t>
            </a:r>
            <a:endParaRPr/>
          </a:p>
          <a:p>
            <a:pPr indent="0" lvl="0" marL="0" rtl="0" algn="l">
              <a:lnSpc>
                <a:spcPct val="90000"/>
              </a:lnSpc>
              <a:spcBef>
                <a:spcPts val="1000"/>
              </a:spcBef>
              <a:spcAft>
                <a:spcPts val="0"/>
              </a:spcAft>
              <a:buNone/>
            </a:pPr>
            <a:r>
              <a:rPr lang="en-US"/>
              <a:t>Integration Testing</a:t>
            </a:r>
            <a:endParaRPr/>
          </a:p>
          <a:p>
            <a:pPr indent="0" lvl="0" marL="0" rtl="0" algn="l">
              <a:lnSpc>
                <a:spcPct val="90000"/>
              </a:lnSpc>
              <a:spcBef>
                <a:spcPts val="1000"/>
              </a:spcBef>
              <a:spcAft>
                <a:spcPts val="0"/>
              </a:spcAft>
              <a:buNone/>
            </a:pPr>
            <a:r>
              <a:rPr lang="en-US"/>
              <a:t>System Testing</a:t>
            </a:r>
            <a:endParaRPr/>
          </a:p>
          <a:p>
            <a:pPr indent="0" lvl="0" marL="0" rtl="0" algn="l">
              <a:spcBef>
                <a:spcPts val="1000"/>
              </a:spcBef>
              <a:spcAft>
                <a:spcPts val="0"/>
              </a:spcAft>
              <a:buClr>
                <a:schemeClr val="dk1"/>
              </a:buClr>
              <a:buSzPts val="1100"/>
              <a:buFont typeface="Arial"/>
              <a:buNone/>
            </a:pPr>
            <a:r>
              <a:rPr lang="en-US"/>
              <a:t>Performance Testing</a:t>
            </a:r>
            <a:endParaRPr/>
          </a:p>
          <a:p>
            <a:pPr indent="0" lvl="0" marL="0" rtl="0" algn="l">
              <a:spcBef>
                <a:spcPts val="1000"/>
              </a:spcBef>
              <a:spcAft>
                <a:spcPts val="0"/>
              </a:spcAft>
              <a:buClr>
                <a:schemeClr val="dk1"/>
              </a:buClr>
              <a:buSzPts val="1100"/>
              <a:buFont typeface="Arial"/>
              <a:buNone/>
            </a:pPr>
            <a:r>
              <a:rPr lang="en-US"/>
              <a:t>Security Testing</a:t>
            </a:r>
            <a:endParaRPr/>
          </a:p>
          <a:p>
            <a:pPr indent="0" lvl="0" marL="0" rtl="0" algn="l">
              <a:spcBef>
                <a:spcPts val="1000"/>
              </a:spcBef>
              <a:spcAft>
                <a:spcPts val="0"/>
              </a:spcAft>
              <a:buClr>
                <a:schemeClr val="dk1"/>
              </a:buClr>
              <a:buSzPts val="1100"/>
              <a:buFont typeface="Arial"/>
              <a:buNone/>
            </a:pPr>
            <a:r>
              <a:rPr lang="en-US"/>
              <a:t>Regretion Testing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Testing</a:t>
            </a:r>
            <a:br>
              <a:rPr lang="en-US">
                <a:latin typeface="Times New Roman"/>
                <a:ea typeface="Times New Roman"/>
                <a:cs typeface="Times New Roman"/>
                <a:sym typeface="Times New Roman"/>
              </a:rPr>
            </a:br>
            <a:endParaRPr/>
          </a:p>
        </p:txBody>
      </p:sp>
      <p:sp>
        <p:nvSpPr>
          <p:cNvPr id="222" name="Google Shape;222;p3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1000"/>
              </a:spcBef>
              <a:spcAft>
                <a:spcPts val="0"/>
              </a:spcAft>
              <a:buNone/>
            </a:pPr>
            <a:r>
              <a:rPr b="1" lang="en-US"/>
              <a:t>Blackbox </a:t>
            </a:r>
            <a:r>
              <a:rPr b="1" lang="en-US"/>
              <a:t>Testing(behaviorial):</a:t>
            </a:r>
            <a:r>
              <a:rPr lang="en-US"/>
              <a:t> </a:t>
            </a:r>
            <a:endParaRPr/>
          </a:p>
          <a:p>
            <a:pPr indent="0" lvl="0" marL="0" rtl="0" algn="l">
              <a:lnSpc>
                <a:spcPct val="90000"/>
              </a:lnSpc>
              <a:spcBef>
                <a:spcPts val="1000"/>
              </a:spcBef>
              <a:spcAft>
                <a:spcPts val="0"/>
              </a:spcAft>
              <a:buNone/>
            </a:pPr>
            <a:r>
              <a:rPr lang="en-US"/>
              <a:t>The main objective of black-box testing is to validate the software's functionality, usability, and compatibility with the expected requirements, without being influenced by the internal implementation.</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rPr b="1" lang="en-US"/>
              <a:t>Whitebox Testing(structural):</a:t>
            </a:r>
            <a:endParaRPr b="1"/>
          </a:p>
          <a:p>
            <a:pPr indent="0" lvl="0" marL="0" rtl="0" algn="l">
              <a:lnSpc>
                <a:spcPct val="90000"/>
              </a:lnSpc>
              <a:spcBef>
                <a:spcPts val="1000"/>
              </a:spcBef>
              <a:spcAft>
                <a:spcPts val="0"/>
              </a:spcAft>
              <a:buNone/>
            </a:pPr>
            <a:r>
              <a:rPr lang="en-US"/>
              <a:t>White-box testing, also known as structural testing or glass-box testing, is a software testing technique that focuses on testing the internal structure and implementation details of the software system.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Test Cases</a:t>
            </a:r>
            <a:br>
              <a:rPr lang="en-US">
                <a:latin typeface="Times New Roman"/>
                <a:ea typeface="Times New Roman"/>
                <a:cs typeface="Times New Roman"/>
                <a:sym typeface="Times New Roman"/>
              </a:rPr>
            </a:br>
            <a:endParaRPr/>
          </a:p>
        </p:txBody>
      </p:sp>
      <p:sp>
        <p:nvSpPr>
          <p:cNvPr id="228" name="Google Shape;228;p34"/>
          <p:cNvSpPr txBox="1"/>
          <p:nvPr>
            <p:ph idx="1" type="body"/>
          </p:nvPr>
        </p:nvSpPr>
        <p:spPr>
          <a:xfrm>
            <a:off x="0" y="984925"/>
            <a:ext cx="12192000" cy="5873100"/>
          </a:xfrm>
          <a:prstGeom prst="rect">
            <a:avLst/>
          </a:prstGeom>
          <a:noFill/>
          <a:ln>
            <a:noFill/>
          </a:ln>
        </p:spPr>
        <p:txBody>
          <a:bodyPr anchorCtr="0" anchor="t" bIns="45700" lIns="91425" spcFirstLastPara="1" rIns="91425" wrap="square" tIns="45700">
            <a:normAutofit fontScale="62500" lnSpcReduction="20000"/>
          </a:bodyPr>
          <a:lstStyle/>
          <a:p>
            <a:pPr indent="0" lvl="0" marL="457200" marR="457200" rtl="0" algn="ctr">
              <a:lnSpc>
                <a:spcPct val="150000"/>
              </a:lnSpc>
              <a:spcBef>
                <a:spcPts val="0"/>
              </a:spcBef>
              <a:spcAft>
                <a:spcPts val="0"/>
              </a:spcAft>
              <a:buClr>
                <a:schemeClr val="dk1"/>
              </a:buClr>
              <a:buSzPct val="50304"/>
              <a:buFont typeface="Arial"/>
              <a:buNone/>
            </a:pPr>
            <a:r>
              <a:rPr b="1" lang="en-US" sz="2186">
                <a:latin typeface="Times New Roman"/>
                <a:ea typeface="Times New Roman"/>
                <a:cs typeface="Times New Roman"/>
                <a:sym typeface="Times New Roman"/>
              </a:rPr>
              <a:t>Test Case ID: BC-TC001</a:t>
            </a:r>
            <a:endParaRPr b="1" sz="2186">
              <a:latin typeface="Times New Roman"/>
              <a:ea typeface="Times New Roman"/>
              <a:cs typeface="Times New Roman"/>
              <a:sym typeface="Times New Roman"/>
            </a:endParaRPr>
          </a:p>
          <a:p>
            <a:pPr indent="0" lvl="0" marL="457200" marR="457200" rtl="0" algn="ctr">
              <a:lnSpc>
                <a:spcPct val="150000"/>
              </a:lnSpc>
              <a:spcBef>
                <a:spcPts val="0"/>
              </a:spcBef>
              <a:spcAft>
                <a:spcPts val="0"/>
              </a:spcAft>
              <a:buClr>
                <a:schemeClr val="dk1"/>
              </a:buClr>
              <a:buSzPct val="50304"/>
              <a:buFont typeface="Arial"/>
              <a:buNone/>
            </a:pPr>
            <a:r>
              <a:t/>
            </a:r>
            <a:endParaRPr b="1" sz="2186">
              <a:latin typeface="Times New Roman"/>
              <a:ea typeface="Times New Roman"/>
              <a:cs typeface="Times New Roman"/>
              <a:sym typeface="Times New Roman"/>
            </a:endParaRPr>
          </a:p>
          <a:p>
            <a:pPr indent="0" lvl="0" marL="457200" marR="457200" rtl="0" algn="just">
              <a:lnSpc>
                <a:spcPct val="150000"/>
              </a:lnSpc>
              <a:spcBef>
                <a:spcPts val="0"/>
              </a:spcBef>
              <a:spcAft>
                <a:spcPts val="0"/>
              </a:spcAft>
              <a:buClr>
                <a:schemeClr val="dk1"/>
              </a:buClr>
              <a:buSzPct val="50304"/>
              <a:buFont typeface="Arial"/>
              <a:buNone/>
            </a:pPr>
            <a:r>
              <a:rPr b="1" lang="en-US" sz="2186">
                <a:latin typeface="Times New Roman"/>
                <a:ea typeface="Times New Roman"/>
                <a:cs typeface="Times New Roman"/>
                <a:sym typeface="Times New Roman"/>
              </a:rPr>
              <a:t>Test Case Title: Connect MetaMask Wallet Account</a:t>
            </a:r>
            <a:endParaRPr b="1" sz="2186">
              <a:latin typeface="Times New Roman"/>
              <a:ea typeface="Times New Roman"/>
              <a:cs typeface="Times New Roman"/>
              <a:sym typeface="Times New Roman"/>
            </a:endParaRPr>
          </a:p>
          <a:p>
            <a:pPr indent="0" lvl="0" marL="457200" marR="457200" rtl="0" algn="just">
              <a:lnSpc>
                <a:spcPct val="150000"/>
              </a:lnSpc>
              <a:spcBef>
                <a:spcPts val="0"/>
              </a:spcBef>
              <a:spcAft>
                <a:spcPts val="0"/>
              </a:spcAft>
              <a:buClr>
                <a:schemeClr val="dk1"/>
              </a:buClr>
              <a:buSzPct val="50304"/>
              <a:buFont typeface="Arial"/>
              <a:buNone/>
            </a:pPr>
            <a:r>
              <a:rPr b="1" lang="en-US" sz="2186">
                <a:latin typeface="Times New Roman"/>
                <a:ea typeface="Times New Roman"/>
                <a:cs typeface="Times New Roman"/>
                <a:sym typeface="Times New Roman"/>
              </a:rPr>
              <a:t>Test Objective:</a:t>
            </a:r>
            <a:r>
              <a:rPr lang="en-US" sz="2186">
                <a:latin typeface="Times New Roman"/>
                <a:ea typeface="Times New Roman"/>
                <a:cs typeface="Times New Roman"/>
                <a:sym typeface="Times New Roman"/>
              </a:rPr>
              <a:t> To verify if a user can connect MetaMask Wallet using the BCrypty app.</a:t>
            </a:r>
            <a:endParaRPr sz="2186">
              <a:latin typeface="Times New Roman"/>
              <a:ea typeface="Times New Roman"/>
              <a:cs typeface="Times New Roman"/>
              <a:sym typeface="Times New Roman"/>
            </a:endParaRPr>
          </a:p>
          <a:p>
            <a:pPr indent="0" lvl="0" marL="457200" marR="457200" rtl="0" algn="just">
              <a:lnSpc>
                <a:spcPct val="150000"/>
              </a:lnSpc>
              <a:spcBef>
                <a:spcPts val="0"/>
              </a:spcBef>
              <a:spcAft>
                <a:spcPts val="0"/>
              </a:spcAft>
              <a:buClr>
                <a:schemeClr val="dk1"/>
              </a:buClr>
              <a:buSzPct val="50304"/>
              <a:buFont typeface="Arial"/>
              <a:buNone/>
            </a:pPr>
            <a:r>
              <a:t/>
            </a:r>
            <a:endParaRPr sz="2186">
              <a:latin typeface="Times New Roman"/>
              <a:ea typeface="Times New Roman"/>
              <a:cs typeface="Times New Roman"/>
              <a:sym typeface="Times New Roman"/>
            </a:endParaRPr>
          </a:p>
          <a:p>
            <a:pPr indent="0" lvl="0" marL="457200" marR="457200" rtl="0" algn="just">
              <a:lnSpc>
                <a:spcPct val="150000"/>
              </a:lnSpc>
              <a:spcBef>
                <a:spcPts val="0"/>
              </a:spcBef>
              <a:spcAft>
                <a:spcPts val="0"/>
              </a:spcAft>
              <a:buClr>
                <a:schemeClr val="dk1"/>
              </a:buClr>
              <a:buSzPct val="50304"/>
              <a:buFont typeface="Arial"/>
              <a:buNone/>
            </a:pPr>
            <a:r>
              <a:rPr b="1" lang="en-US" sz="2186">
                <a:latin typeface="Times New Roman"/>
                <a:ea typeface="Times New Roman"/>
                <a:cs typeface="Times New Roman"/>
                <a:sym typeface="Times New Roman"/>
              </a:rPr>
              <a:t>Test Steps:</a:t>
            </a:r>
            <a:endParaRPr b="1" sz="2186">
              <a:latin typeface="Times New Roman"/>
              <a:ea typeface="Times New Roman"/>
              <a:cs typeface="Times New Roman"/>
              <a:sym typeface="Times New Roman"/>
            </a:endParaRPr>
          </a:p>
          <a:p>
            <a:pPr indent="-315383" lvl="0" marL="457200" marR="457200" rtl="0" algn="just">
              <a:lnSpc>
                <a:spcPct val="150000"/>
              </a:lnSpc>
              <a:spcBef>
                <a:spcPts val="0"/>
              </a:spcBef>
              <a:spcAft>
                <a:spcPts val="0"/>
              </a:spcAft>
              <a:buSzPct val="100000"/>
              <a:buFont typeface="Noto Sans Symbols"/>
              <a:buChar char="●"/>
            </a:pPr>
            <a:r>
              <a:rPr lang="en-US" sz="2186">
                <a:latin typeface="Times New Roman"/>
                <a:ea typeface="Times New Roman"/>
                <a:cs typeface="Times New Roman"/>
                <a:sym typeface="Times New Roman"/>
              </a:rPr>
              <a:t>Launch the BCrypty app.</a:t>
            </a:r>
            <a:endParaRPr sz="2186">
              <a:latin typeface="Times New Roman"/>
              <a:ea typeface="Times New Roman"/>
              <a:cs typeface="Times New Roman"/>
              <a:sym typeface="Times New Roman"/>
            </a:endParaRPr>
          </a:p>
          <a:p>
            <a:pPr indent="-315383" lvl="0" marL="457200" marR="457200" rtl="0" algn="just">
              <a:lnSpc>
                <a:spcPct val="150000"/>
              </a:lnSpc>
              <a:spcBef>
                <a:spcPts val="0"/>
              </a:spcBef>
              <a:spcAft>
                <a:spcPts val="0"/>
              </a:spcAft>
              <a:buSzPct val="100000"/>
              <a:buFont typeface="Noto Sans Symbols"/>
              <a:buChar char="●"/>
            </a:pPr>
            <a:r>
              <a:rPr lang="en-US" sz="2186">
                <a:latin typeface="Times New Roman"/>
                <a:ea typeface="Times New Roman"/>
                <a:cs typeface="Times New Roman"/>
                <a:sym typeface="Times New Roman"/>
              </a:rPr>
              <a:t>Log in with valid credentials or register a new account.(Optionally)</a:t>
            </a:r>
            <a:endParaRPr sz="2186">
              <a:latin typeface="Times New Roman"/>
              <a:ea typeface="Times New Roman"/>
              <a:cs typeface="Times New Roman"/>
              <a:sym typeface="Times New Roman"/>
            </a:endParaRPr>
          </a:p>
          <a:p>
            <a:pPr indent="-315383" lvl="0" marL="457200" marR="457200" rtl="0" algn="just">
              <a:lnSpc>
                <a:spcPct val="150000"/>
              </a:lnSpc>
              <a:spcBef>
                <a:spcPts val="0"/>
              </a:spcBef>
              <a:spcAft>
                <a:spcPts val="0"/>
              </a:spcAft>
              <a:buSzPct val="100000"/>
              <a:buFont typeface="Noto Sans Symbols"/>
              <a:buChar char="●"/>
            </a:pPr>
            <a:r>
              <a:rPr lang="en-US" sz="2186">
                <a:latin typeface="Times New Roman"/>
                <a:ea typeface="Times New Roman"/>
                <a:cs typeface="Times New Roman"/>
                <a:sym typeface="Times New Roman"/>
              </a:rPr>
              <a:t>Navigate to the "Connect Wallet" Button and click it.</a:t>
            </a:r>
            <a:endParaRPr sz="2186">
              <a:latin typeface="Times New Roman"/>
              <a:ea typeface="Times New Roman"/>
              <a:cs typeface="Times New Roman"/>
              <a:sym typeface="Times New Roman"/>
            </a:endParaRPr>
          </a:p>
          <a:p>
            <a:pPr indent="-315383" lvl="0" marL="457200" marR="457200" rtl="0" algn="just">
              <a:lnSpc>
                <a:spcPct val="150000"/>
              </a:lnSpc>
              <a:spcBef>
                <a:spcPts val="0"/>
              </a:spcBef>
              <a:spcAft>
                <a:spcPts val="0"/>
              </a:spcAft>
              <a:buSzPct val="100000"/>
              <a:buFont typeface="Noto Sans Symbols"/>
              <a:buChar char="●"/>
            </a:pPr>
            <a:r>
              <a:rPr lang="en-US" sz="2186">
                <a:latin typeface="Times New Roman"/>
                <a:ea typeface="Times New Roman"/>
                <a:cs typeface="Times New Roman"/>
                <a:sym typeface="Times New Roman"/>
              </a:rPr>
              <a:t>Choose a wallet account to connect to App and click connect</a:t>
            </a:r>
            <a:endParaRPr sz="2186">
              <a:latin typeface="Times New Roman"/>
              <a:ea typeface="Times New Roman"/>
              <a:cs typeface="Times New Roman"/>
              <a:sym typeface="Times New Roman"/>
            </a:endParaRPr>
          </a:p>
          <a:p>
            <a:pPr indent="-315383" lvl="0" marL="457200" marR="457200" rtl="0" algn="just">
              <a:lnSpc>
                <a:spcPct val="150000"/>
              </a:lnSpc>
              <a:spcBef>
                <a:spcPts val="0"/>
              </a:spcBef>
              <a:spcAft>
                <a:spcPts val="0"/>
              </a:spcAft>
              <a:buSzPct val="100000"/>
              <a:buFont typeface="Noto Sans Symbols"/>
              <a:buChar char="●"/>
            </a:pPr>
            <a:r>
              <a:rPr lang="en-US" sz="2186">
                <a:latin typeface="Times New Roman"/>
                <a:ea typeface="Times New Roman"/>
                <a:cs typeface="Times New Roman"/>
                <a:sym typeface="Times New Roman"/>
              </a:rPr>
              <a:t>Verify if the account is connected properly.</a:t>
            </a:r>
            <a:endParaRPr sz="2186">
              <a:latin typeface="Times New Roman"/>
              <a:ea typeface="Times New Roman"/>
              <a:cs typeface="Times New Roman"/>
              <a:sym typeface="Times New Roman"/>
            </a:endParaRPr>
          </a:p>
          <a:p>
            <a:pPr indent="-315383" lvl="0" marL="457200" marR="457200" rtl="0" algn="just">
              <a:lnSpc>
                <a:spcPct val="150000"/>
              </a:lnSpc>
              <a:spcBef>
                <a:spcPts val="0"/>
              </a:spcBef>
              <a:spcAft>
                <a:spcPts val="0"/>
              </a:spcAft>
              <a:buSzPct val="100000"/>
              <a:buFont typeface="Noto Sans Symbols"/>
              <a:buChar char="●"/>
            </a:pPr>
            <a:r>
              <a:rPr lang="en-US" sz="2186">
                <a:latin typeface="Times New Roman"/>
                <a:ea typeface="Times New Roman"/>
                <a:cs typeface="Times New Roman"/>
                <a:sym typeface="Times New Roman"/>
              </a:rPr>
              <a:t>Verify if the account address shows in the wallet card.</a:t>
            </a:r>
            <a:endParaRPr sz="2186">
              <a:latin typeface="Times New Roman"/>
              <a:ea typeface="Times New Roman"/>
              <a:cs typeface="Times New Roman"/>
              <a:sym typeface="Times New Roman"/>
            </a:endParaRPr>
          </a:p>
          <a:p>
            <a:pPr indent="-315383" lvl="0" marL="457200" marR="457200" rtl="0" algn="just">
              <a:lnSpc>
                <a:spcPct val="150000"/>
              </a:lnSpc>
              <a:spcBef>
                <a:spcPts val="0"/>
              </a:spcBef>
              <a:spcAft>
                <a:spcPts val="0"/>
              </a:spcAft>
              <a:buSzPct val="100000"/>
              <a:buFont typeface="Noto Sans Symbols"/>
              <a:buChar char="●"/>
            </a:pPr>
            <a:r>
              <a:rPr lang="en-US" sz="2186">
                <a:latin typeface="Times New Roman"/>
                <a:ea typeface="Times New Roman"/>
                <a:cs typeface="Times New Roman"/>
                <a:sym typeface="Times New Roman"/>
              </a:rPr>
              <a:t>Logout from the app.</a:t>
            </a:r>
            <a:endParaRPr sz="2186">
              <a:latin typeface="Times New Roman"/>
              <a:ea typeface="Times New Roman"/>
              <a:cs typeface="Times New Roman"/>
              <a:sym typeface="Times New Roman"/>
            </a:endParaRPr>
          </a:p>
          <a:p>
            <a:pPr indent="0" lvl="0" marL="457200" marR="457200" rtl="0" algn="just">
              <a:lnSpc>
                <a:spcPct val="150000"/>
              </a:lnSpc>
              <a:spcBef>
                <a:spcPts val="0"/>
              </a:spcBef>
              <a:spcAft>
                <a:spcPts val="0"/>
              </a:spcAft>
              <a:buClr>
                <a:schemeClr val="dk1"/>
              </a:buClr>
              <a:buSzPct val="50304"/>
              <a:buFont typeface="Arial"/>
              <a:buNone/>
            </a:pPr>
            <a:r>
              <a:t/>
            </a:r>
            <a:endParaRPr sz="2186">
              <a:latin typeface="Times New Roman"/>
              <a:ea typeface="Times New Roman"/>
              <a:cs typeface="Times New Roman"/>
              <a:sym typeface="Times New Roman"/>
            </a:endParaRPr>
          </a:p>
          <a:p>
            <a:pPr indent="0" lvl="0" marL="457200" marR="457200" rtl="0" algn="just">
              <a:lnSpc>
                <a:spcPct val="150000"/>
              </a:lnSpc>
              <a:spcBef>
                <a:spcPts val="0"/>
              </a:spcBef>
              <a:spcAft>
                <a:spcPts val="0"/>
              </a:spcAft>
              <a:buClr>
                <a:schemeClr val="dk1"/>
              </a:buClr>
              <a:buSzPct val="50304"/>
              <a:buFont typeface="Arial"/>
              <a:buNone/>
            </a:pPr>
            <a:r>
              <a:rPr b="1" lang="en-US" sz="2186">
                <a:latin typeface="Times New Roman"/>
                <a:ea typeface="Times New Roman"/>
                <a:cs typeface="Times New Roman"/>
                <a:sym typeface="Times New Roman"/>
              </a:rPr>
              <a:t>Expected Result:</a:t>
            </a:r>
            <a:endParaRPr b="1" sz="2186">
              <a:latin typeface="Times New Roman"/>
              <a:ea typeface="Times New Roman"/>
              <a:cs typeface="Times New Roman"/>
              <a:sym typeface="Times New Roman"/>
            </a:endParaRPr>
          </a:p>
          <a:p>
            <a:pPr indent="-315383" lvl="0" marL="457200" marR="457200" rtl="0" algn="just">
              <a:lnSpc>
                <a:spcPct val="150000"/>
              </a:lnSpc>
              <a:spcBef>
                <a:spcPts val="0"/>
              </a:spcBef>
              <a:spcAft>
                <a:spcPts val="0"/>
              </a:spcAft>
              <a:buSzPct val="100000"/>
              <a:buFont typeface="Noto Sans Symbols"/>
              <a:buChar char="●"/>
            </a:pPr>
            <a:r>
              <a:rPr lang="en-US" sz="2186">
                <a:latin typeface="Times New Roman"/>
                <a:ea typeface="Times New Roman"/>
                <a:cs typeface="Times New Roman"/>
                <a:sym typeface="Times New Roman"/>
              </a:rPr>
              <a:t>The MetaMask wallet is successfully connected to the BCrypty app.</a:t>
            </a:r>
            <a:endParaRPr sz="2186">
              <a:latin typeface="Times New Roman"/>
              <a:ea typeface="Times New Roman"/>
              <a:cs typeface="Times New Roman"/>
              <a:sym typeface="Times New Roman"/>
            </a:endParaRPr>
          </a:p>
          <a:p>
            <a:pPr indent="-315383" lvl="0" marL="457200" marR="457200" rtl="0" algn="just">
              <a:lnSpc>
                <a:spcPct val="150000"/>
              </a:lnSpc>
              <a:spcBef>
                <a:spcPts val="0"/>
              </a:spcBef>
              <a:spcAft>
                <a:spcPts val="0"/>
              </a:spcAft>
              <a:buSzPct val="100000"/>
              <a:buFont typeface="Noto Sans Symbols"/>
              <a:buChar char="●"/>
            </a:pPr>
            <a:r>
              <a:rPr lang="en-US" sz="2186">
                <a:latin typeface="Times New Roman"/>
                <a:ea typeface="Times New Roman"/>
                <a:cs typeface="Times New Roman"/>
                <a:sym typeface="Times New Roman"/>
              </a:rPr>
              <a:t>The user's wallet address is displayed in the wallet card, indicating a successful connection.</a:t>
            </a:r>
            <a:endParaRPr sz="2186">
              <a:latin typeface="Times New Roman"/>
              <a:ea typeface="Times New Roman"/>
              <a:cs typeface="Times New Roman"/>
              <a:sym typeface="Times New Roman"/>
            </a:endParaRPr>
          </a:p>
          <a:p>
            <a:pPr indent="-315383" lvl="0" marL="457200" marR="457200" rtl="0" algn="just">
              <a:lnSpc>
                <a:spcPct val="150000"/>
              </a:lnSpc>
              <a:spcBef>
                <a:spcPts val="0"/>
              </a:spcBef>
              <a:spcAft>
                <a:spcPts val="0"/>
              </a:spcAft>
              <a:buSzPct val="100000"/>
              <a:buFont typeface="Noto Sans Symbols"/>
              <a:buChar char="●"/>
            </a:pPr>
            <a:r>
              <a:rPr lang="en-US" sz="2186">
                <a:latin typeface="Times New Roman"/>
                <a:ea typeface="Times New Roman"/>
                <a:cs typeface="Times New Roman"/>
                <a:sym typeface="Times New Roman"/>
              </a:rPr>
              <a:t>Upon logging out from the app and logging back in, the connected MetaMask wallet remains connected without any issues.</a:t>
            </a:r>
            <a:endParaRPr sz="2186">
              <a:latin typeface="Times New Roman"/>
              <a:ea typeface="Times New Roman"/>
              <a:cs typeface="Times New Roman"/>
              <a:sym typeface="Times New Roman"/>
            </a:endParaRPr>
          </a:p>
          <a:p>
            <a:pPr indent="-315383" lvl="0" marL="457200" marR="457200" rtl="0" algn="just">
              <a:lnSpc>
                <a:spcPct val="150000"/>
              </a:lnSpc>
              <a:spcBef>
                <a:spcPts val="0"/>
              </a:spcBef>
              <a:spcAft>
                <a:spcPts val="0"/>
              </a:spcAft>
              <a:buSzPct val="100000"/>
              <a:buFont typeface="Noto Sans Symbols"/>
              <a:buChar char="●"/>
            </a:pPr>
            <a:r>
              <a:rPr lang="en-US" sz="2186">
                <a:latin typeface="Times New Roman"/>
                <a:ea typeface="Times New Roman"/>
                <a:cs typeface="Times New Roman"/>
                <a:sym typeface="Times New Roman"/>
              </a:rPr>
              <a:t>No changes or disruptions occur in the user's connected MetaMask wallet due to the connection with the BCrypty app.</a:t>
            </a:r>
            <a:endParaRPr sz="2186">
              <a:latin typeface="Times New Roman"/>
              <a:ea typeface="Times New Roman"/>
              <a:cs typeface="Times New Roman"/>
              <a:sym typeface="Times New Roman"/>
            </a:endParaRPr>
          </a:p>
          <a:p>
            <a:pPr indent="-315383" lvl="0" marL="457200" marR="457200" rtl="0" algn="just">
              <a:lnSpc>
                <a:spcPct val="150000"/>
              </a:lnSpc>
              <a:spcBef>
                <a:spcPts val="0"/>
              </a:spcBef>
              <a:spcAft>
                <a:spcPts val="0"/>
              </a:spcAft>
              <a:buSzPct val="100000"/>
              <a:buFont typeface="Noto Sans Symbols"/>
              <a:buChar char="●"/>
            </a:pPr>
            <a:r>
              <a:rPr lang="en-US" sz="2186">
                <a:latin typeface="Times New Roman"/>
                <a:ea typeface="Times New Roman"/>
                <a:cs typeface="Times New Roman"/>
                <a:sym typeface="Times New Roman"/>
              </a:rPr>
              <a:t>The user can seamlessly initiate and receive cryptocurrency transactions using the connected MetaMask wallet within the BCrypty app.</a:t>
            </a:r>
            <a:endParaRPr sz="2186">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Google Shape;233;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Test Cases</a:t>
            </a:r>
            <a:br>
              <a:rPr lang="en-US">
                <a:latin typeface="Times New Roman"/>
                <a:ea typeface="Times New Roman"/>
                <a:cs typeface="Times New Roman"/>
                <a:sym typeface="Times New Roman"/>
              </a:rPr>
            </a:br>
            <a:endParaRPr/>
          </a:p>
        </p:txBody>
      </p:sp>
      <p:sp>
        <p:nvSpPr>
          <p:cNvPr id="234" name="Google Shape;234;p35"/>
          <p:cNvSpPr txBox="1"/>
          <p:nvPr>
            <p:ph idx="1" type="body"/>
          </p:nvPr>
        </p:nvSpPr>
        <p:spPr>
          <a:xfrm>
            <a:off x="0" y="984925"/>
            <a:ext cx="12192000" cy="5873100"/>
          </a:xfrm>
          <a:prstGeom prst="rect">
            <a:avLst/>
          </a:prstGeom>
          <a:noFill/>
          <a:ln>
            <a:noFill/>
          </a:ln>
        </p:spPr>
        <p:txBody>
          <a:bodyPr anchorCtr="0" anchor="t" bIns="45700" lIns="91425" spcFirstLastPara="1" rIns="91425" wrap="square" tIns="45700">
            <a:noAutofit/>
          </a:bodyPr>
          <a:lstStyle/>
          <a:p>
            <a:pPr indent="0" lvl="0" marL="457200" marR="457200" rtl="0" algn="ctr">
              <a:lnSpc>
                <a:spcPct val="130000"/>
              </a:lnSpc>
              <a:spcBef>
                <a:spcPts val="0"/>
              </a:spcBef>
              <a:spcAft>
                <a:spcPts val="0"/>
              </a:spcAft>
              <a:buClr>
                <a:schemeClr val="dk1"/>
              </a:buClr>
              <a:buSzPts val="1018"/>
              <a:buFont typeface="Arial"/>
              <a:buNone/>
            </a:pPr>
            <a:r>
              <a:rPr b="1" lang="en-US" sz="1300">
                <a:latin typeface="Times New Roman"/>
                <a:ea typeface="Times New Roman"/>
                <a:cs typeface="Times New Roman"/>
                <a:sym typeface="Times New Roman"/>
              </a:rPr>
              <a:t>Test Case ID: BC-TC002</a:t>
            </a:r>
            <a:endParaRPr b="1" sz="1300">
              <a:latin typeface="Times New Roman"/>
              <a:ea typeface="Times New Roman"/>
              <a:cs typeface="Times New Roman"/>
              <a:sym typeface="Times New Roman"/>
            </a:endParaRPr>
          </a:p>
          <a:p>
            <a:pPr indent="0" lvl="0" marL="457200" marR="457200" rtl="0" algn="ctr">
              <a:lnSpc>
                <a:spcPct val="130000"/>
              </a:lnSpc>
              <a:spcBef>
                <a:spcPts val="0"/>
              </a:spcBef>
              <a:spcAft>
                <a:spcPts val="0"/>
              </a:spcAft>
              <a:buClr>
                <a:schemeClr val="dk1"/>
              </a:buClr>
              <a:buSzPts val="1018"/>
              <a:buFont typeface="Arial"/>
              <a:buNone/>
            </a:pPr>
            <a:r>
              <a:t/>
            </a:r>
            <a:endParaRPr b="1" sz="1300">
              <a:latin typeface="Times New Roman"/>
              <a:ea typeface="Times New Roman"/>
              <a:cs typeface="Times New Roman"/>
              <a:sym typeface="Times New Roman"/>
            </a:endParaRPr>
          </a:p>
          <a:p>
            <a:pPr indent="0" lvl="0" marL="457200" marR="457200" rtl="0" algn="just">
              <a:lnSpc>
                <a:spcPct val="130000"/>
              </a:lnSpc>
              <a:spcBef>
                <a:spcPts val="0"/>
              </a:spcBef>
              <a:spcAft>
                <a:spcPts val="0"/>
              </a:spcAft>
              <a:buClr>
                <a:schemeClr val="dk1"/>
              </a:buClr>
              <a:buSzPts val="1018"/>
              <a:buFont typeface="Arial"/>
              <a:buNone/>
            </a:pPr>
            <a:r>
              <a:rPr b="1" lang="en-US" sz="1300">
                <a:latin typeface="Times New Roman"/>
                <a:ea typeface="Times New Roman"/>
                <a:cs typeface="Times New Roman"/>
                <a:sym typeface="Times New Roman"/>
              </a:rPr>
              <a:t>Test Case Title: Verify funds transfer to other account</a:t>
            </a:r>
            <a:endParaRPr b="1" sz="1300">
              <a:latin typeface="Times New Roman"/>
              <a:ea typeface="Times New Roman"/>
              <a:cs typeface="Times New Roman"/>
              <a:sym typeface="Times New Roman"/>
            </a:endParaRPr>
          </a:p>
          <a:p>
            <a:pPr indent="0" lvl="0" marL="457200" marR="457200" rtl="0" algn="just">
              <a:lnSpc>
                <a:spcPct val="130000"/>
              </a:lnSpc>
              <a:spcBef>
                <a:spcPts val="0"/>
              </a:spcBef>
              <a:spcAft>
                <a:spcPts val="0"/>
              </a:spcAft>
              <a:buClr>
                <a:schemeClr val="dk1"/>
              </a:buClr>
              <a:buSzPts val="1018"/>
              <a:buFont typeface="Arial"/>
              <a:buNone/>
            </a:pPr>
            <a:r>
              <a:rPr b="1" lang="en-US" sz="1300">
                <a:latin typeface="Times New Roman"/>
                <a:ea typeface="Times New Roman"/>
                <a:cs typeface="Times New Roman"/>
                <a:sym typeface="Times New Roman"/>
              </a:rPr>
              <a:t>Test Objective:</a:t>
            </a:r>
            <a:r>
              <a:rPr lang="en-US" sz="1300">
                <a:latin typeface="Times New Roman"/>
                <a:ea typeface="Times New Roman"/>
                <a:cs typeface="Times New Roman"/>
                <a:sym typeface="Times New Roman"/>
              </a:rPr>
              <a:t> To verify if the system correctly handles funds Transfer to another account, </a:t>
            </a:r>
            <a:endParaRPr sz="1300">
              <a:latin typeface="Times New Roman"/>
              <a:ea typeface="Times New Roman"/>
              <a:cs typeface="Times New Roman"/>
              <a:sym typeface="Times New Roman"/>
            </a:endParaRPr>
          </a:p>
          <a:p>
            <a:pPr indent="0" lvl="0" marL="457200" marR="457200" rtl="0" algn="just">
              <a:lnSpc>
                <a:spcPct val="130000"/>
              </a:lnSpc>
              <a:spcBef>
                <a:spcPts val="0"/>
              </a:spcBef>
              <a:spcAft>
                <a:spcPts val="0"/>
              </a:spcAft>
              <a:buClr>
                <a:schemeClr val="dk1"/>
              </a:buClr>
              <a:buSzPts val="1018"/>
              <a:buFont typeface="Arial"/>
              <a:buNone/>
            </a:pPr>
            <a:r>
              <a:rPr b="1" lang="en-US" sz="1300">
                <a:latin typeface="Times New Roman"/>
                <a:ea typeface="Times New Roman"/>
                <a:cs typeface="Times New Roman"/>
                <a:sym typeface="Times New Roman"/>
              </a:rPr>
              <a:t>Test Steps:</a:t>
            </a:r>
            <a:endParaRPr b="1" sz="1300">
              <a:latin typeface="Times New Roman"/>
              <a:ea typeface="Times New Roman"/>
              <a:cs typeface="Times New Roman"/>
              <a:sym typeface="Times New Roman"/>
            </a:endParaRPr>
          </a:p>
          <a:p>
            <a:pPr indent="-311150" lvl="0" marL="685800" marR="457200" rtl="0" algn="just">
              <a:lnSpc>
                <a:spcPct val="130000"/>
              </a:lnSpc>
              <a:spcBef>
                <a:spcPts val="0"/>
              </a:spcBef>
              <a:spcAft>
                <a:spcPts val="0"/>
              </a:spcAft>
              <a:buSzPts val="1300"/>
              <a:buFont typeface="Noto Sans Symbols"/>
              <a:buChar char="●"/>
            </a:pPr>
            <a:r>
              <a:rPr lang="en-US" sz="1300">
                <a:latin typeface="Times New Roman"/>
                <a:ea typeface="Times New Roman"/>
                <a:cs typeface="Times New Roman"/>
                <a:sym typeface="Times New Roman"/>
              </a:rPr>
              <a:t>Launch the BCrypty app.</a:t>
            </a:r>
            <a:endParaRPr sz="1300">
              <a:latin typeface="Times New Roman"/>
              <a:ea typeface="Times New Roman"/>
              <a:cs typeface="Times New Roman"/>
              <a:sym typeface="Times New Roman"/>
            </a:endParaRPr>
          </a:p>
          <a:p>
            <a:pPr indent="-311150" lvl="0" marL="685800" marR="457200" rtl="0" algn="just">
              <a:lnSpc>
                <a:spcPct val="130000"/>
              </a:lnSpc>
              <a:spcBef>
                <a:spcPts val="0"/>
              </a:spcBef>
              <a:spcAft>
                <a:spcPts val="0"/>
              </a:spcAft>
              <a:buSzPts val="1300"/>
              <a:buFont typeface="Noto Sans Symbols"/>
              <a:buChar char="●"/>
            </a:pPr>
            <a:r>
              <a:rPr lang="en-US" sz="1300">
                <a:latin typeface="Times New Roman"/>
                <a:ea typeface="Times New Roman"/>
                <a:cs typeface="Times New Roman"/>
                <a:sym typeface="Times New Roman"/>
              </a:rPr>
              <a:t>Log in with valid credentials.</a:t>
            </a:r>
            <a:endParaRPr sz="1300">
              <a:latin typeface="Times New Roman"/>
              <a:ea typeface="Times New Roman"/>
              <a:cs typeface="Times New Roman"/>
              <a:sym typeface="Times New Roman"/>
            </a:endParaRPr>
          </a:p>
          <a:p>
            <a:pPr indent="-311150" lvl="0" marL="685800" marR="457200" rtl="0" algn="just">
              <a:lnSpc>
                <a:spcPct val="130000"/>
              </a:lnSpc>
              <a:spcBef>
                <a:spcPts val="0"/>
              </a:spcBef>
              <a:spcAft>
                <a:spcPts val="0"/>
              </a:spcAft>
              <a:buSzPts val="1300"/>
              <a:buFont typeface="Noto Sans Symbols"/>
              <a:buChar char="●"/>
            </a:pPr>
            <a:r>
              <a:rPr lang="en-US" sz="1300">
                <a:latin typeface="Times New Roman"/>
                <a:ea typeface="Times New Roman"/>
                <a:cs typeface="Times New Roman"/>
                <a:sym typeface="Times New Roman"/>
              </a:rPr>
              <a:t>Navigate to the "Transfer Funds" feature.</a:t>
            </a:r>
            <a:endParaRPr sz="1300">
              <a:latin typeface="Times New Roman"/>
              <a:ea typeface="Times New Roman"/>
              <a:cs typeface="Times New Roman"/>
              <a:sym typeface="Times New Roman"/>
            </a:endParaRPr>
          </a:p>
          <a:p>
            <a:pPr indent="-311150" lvl="0" marL="685800" marR="457200" rtl="0" algn="just">
              <a:lnSpc>
                <a:spcPct val="130000"/>
              </a:lnSpc>
              <a:spcBef>
                <a:spcPts val="0"/>
              </a:spcBef>
              <a:spcAft>
                <a:spcPts val="0"/>
              </a:spcAft>
              <a:buSzPts val="1300"/>
              <a:buFont typeface="Noto Sans Symbols"/>
              <a:buChar char="●"/>
            </a:pPr>
            <a:r>
              <a:rPr lang="en-US" sz="1300">
                <a:latin typeface="Times New Roman"/>
                <a:ea typeface="Times New Roman"/>
                <a:cs typeface="Times New Roman"/>
                <a:sym typeface="Times New Roman"/>
              </a:rPr>
              <a:t>Enter the recipient's wallet address and the amount to be transferred.</a:t>
            </a:r>
            <a:endParaRPr sz="1300">
              <a:latin typeface="Times New Roman"/>
              <a:ea typeface="Times New Roman"/>
              <a:cs typeface="Times New Roman"/>
              <a:sym typeface="Times New Roman"/>
            </a:endParaRPr>
          </a:p>
          <a:p>
            <a:pPr indent="-311150" lvl="0" marL="685800" marR="457200" rtl="0" algn="just">
              <a:lnSpc>
                <a:spcPct val="130000"/>
              </a:lnSpc>
              <a:spcBef>
                <a:spcPts val="0"/>
              </a:spcBef>
              <a:spcAft>
                <a:spcPts val="0"/>
              </a:spcAft>
              <a:buSzPts val="1300"/>
              <a:buFont typeface="Noto Sans Symbols"/>
              <a:buChar char="●"/>
            </a:pPr>
            <a:r>
              <a:rPr lang="en-US" sz="1300">
                <a:latin typeface="Times New Roman"/>
                <a:ea typeface="Times New Roman"/>
                <a:cs typeface="Times New Roman"/>
                <a:sym typeface="Times New Roman"/>
              </a:rPr>
              <a:t>Click on the "Transfer" button to initiate the transfer.</a:t>
            </a:r>
            <a:endParaRPr sz="1300">
              <a:latin typeface="Times New Roman"/>
              <a:ea typeface="Times New Roman"/>
              <a:cs typeface="Times New Roman"/>
              <a:sym typeface="Times New Roman"/>
            </a:endParaRPr>
          </a:p>
          <a:p>
            <a:pPr indent="-311150" lvl="0" marL="685800" marR="457200" rtl="0" algn="just">
              <a:lnSpc>
                <a:spcPct val="130000"/>
              </a:lnSpc>
              <a:spcBef>
                <a:spcPts val="0"/>
              </a:spcBef>
              <a:spcAft>
                <a:spcPts val="0"/>
              </a:spcAft>
              <a:buSzPts val="1300"/>
              <a:buFont typeface="Noto Sans Symbols"/>
              <a:buChar char="●"/>
            </a:pPr>
            <a:r>
              <a:rPr lang="en-US" sz="1300">
                <a:latin typeface="Times New Roman"/>
                <a:ea typeface="Times New Roman"/>
                <a:cs typeface="Times New Roman"/>
                <a:sym typeface="Times New Roman"/>
              </a:rPr>
              <a:t>Verify if a confirmation popup from MetaMask appears, asking the user to confirm the transaction.</a:t>
            </a:r>
            <a:endParaRPr sz="1300">
              <a:latin typeface="Times New Roman"/>
              <a:ea typeface="Times New Roman"/>
              <a:cs typeface="Times New Roman"/>
              <a:sym typeface="Times New Roman"/>
            </a:endParaRPr>
          </a:p>
          <a:p>
            <a:pPr indent="-311150" lvl="0" marL="685800" marR="457200" rtl="0" algn="just">
              <a:lnSpc>
                <a:spcPct val="130000"/>
              </a:lnSpc>
              <a:spcBef>
                <a:spcPts val="0"/>
              </a:spcBef>
              <a:spcAft>
                <a:spcPts val="0"/>
              </a:spcAft>
              <a:buSzPts val="1300"/>
              <a:buFont typeface="Noto Sans Symbols"/>
              <a:buChar char="●"/>
            </a:pPr>
            <a:r>
              <a:rPr lang="en-US" sz="1300">
                <a:latin typeface="Times New Roman"/>
                <a:ea typeface="Times New Roman"/>
                <a:cs typeface="Times New Roman"/>
                <a:sym typeface="Times New Roman"/>
              </a:rPr>
              <a:t>Confirm the transaction in MetaMask.</a:t>
            </a:r>
            <a:endParaRPr sz="1300">
              <a:latin typeface="Times New Roman"/>
              <a:ea typeface="Times New Roman"/>
              <a:cs typeface="Times New Roman"/>
              <a:sym typeface="Times New Roman"/>
            </a:endParaRPr>
          </a:p>
          <a:p>
            <a:pPr indent="-311150" lvl="0" marL="685800" marR="457200" rtl="0" algn="just">
              <a:lnSpc>
                <a:spcPct val="130000"/>
              </a:lnSpc>
              <a:spcBef>
                <a:spcPts val="0"/>
              </a:spcBef>
              <a:spcAft>
                <a:spcPts val="0"/>
              </a:spcAft>
              <a:buSzPts val="1300"/>
              <a:buFont typeface="Noto Sans Symbols"/>
              <a:buChar char="●"/>
            </a:pPr>
            <a:r>
              <a:rPr lang="en-US" sz="1300">
                <a:latin typeface="Times New Roman"/>
                <a:ea typeface="Times New Roman"/>
                <a:cs typeface="Times New Roman"/>
                <a:sym typeface="Times New Roman"/>
              </a:rPr>
              <a:t>Verify if a confirmation message is displayed within the BCrypty app, confirming the successful transfer.</a:t>
            </a:r>
            <a:endParaRPr sz="1300">
              <a:latin typeface="Times New Roman"/>
              <a:ea typeface="Times New Roman"/>
              <a:cs typeface="Times New Roman"/>
              <a:sym typeface="Times New Roman"/>
            </a:endParaRPr>
          </a:p>
          <a:p>
            <a:pPr indent="-311150" lvl="0" marL="685800" marR="457200" rtl="0" algn="just">
              <a:lnSpc>
                <a:spcPct val="130000"/>
              </a:lnSpc>
              <a:spcBef>
                <a:spcPts val="0"/>
              </a:spcBef>
              <a:spcAft>
                <a:spcPts val="0"/>
              </a:spcAft>
              <a:buSzPts val="1300"/>
              <a:buFont typeface="Noto Sans Symbols"/>
              <a:buChar char="●"/>
            </a:pPr>
            <a:r>
              <a:rPr lang="en-US" sz="1300">
                <a:latin typeface="Times New Roman"/>
                <a:ea typeface="Times New Roman"/>
                <a:cs typeface="Times New Roman"/>
                <a:sym typeface="Times New Roman"/>
              </a:rPr>
              <a:t>Logout from the app.</a:t>
            </a:r>
            <a:endParaRPr sz="1300">
              <a:latin typeface="Times New Roman"/>
              <a:ea typeface="Times New Roman"/>
              <a:cs typeface="Times New Roman"/>
              <a:sym typeface="Times New Roman"/>
            </a:endParaRPr>
          </a:p>
          <a:p>
            <a:pPr indent="0" lvl="0" marL="0" marR="457200" rtl="0" algn="just">
              <a:lnSpc>
                <a:spcPct val="130000"/>
              </a:lnSpc>
              <a:spcBef>
                <a:spcPts val="0"/>
              </a:spcBef>
              <a:spcAft>
                <a:spcPts val="0"/>
              </a:spcAft>
              <a:buClr>
                <a:schemeClr val="dk1"/>
              </a:buClr>
              <a:buSzPts val="1018"/>
              <a:buFont typeface="Arial"/>
              <a:buNone/>
            </a:pPr>
            <a:r>
              <a:rPr lang="en-US" sz="1300">
                <a:latin typeface="Times New Roman"/>
                <a:ea typeface="Times New Roman"/>
                <a:cs typeface="Times New Roman"/>
                <a:sym typeface="Times New Roman"/>
              </a:rPr>
              <a:t>            </a:t>
            </a:r>
            <a:r>
              <a:rPr b="1" lang="en-US" sz="1300">
                <a:latin typeface="Times New Roman"/>
                <a:ea typeface="Times New Roman"/>
                <a:cs typeface="Times New Roman"/>
                <a:sym typeface="Times New Roman"/>
              </a:rPr>
              <a:t>Test Data:</a:t>
            </a:r>
            <a:endParaRPr b="1" sz="1300">
              <a:latin typeface="Times New Roman"/>
              <a:ea typeface="Times New Roman"/>
              <a:cs typeface="Times New Roman"/>
              <a:sym typeface="Times New Roman"/>
            </a:endParaRPr>
          </a:p>
          <a:p>
            <a:pPr indent="-311150" lvl="0" marL="685800" marR="457200" rtl="0" algn="just">
              <a:lnSpc>
                <a:spcPct val="130000"/>
              </a:lnSpc>
              <a:spcBef>
                <a:spcPts val="0"/>
              </a:spcBef>
              <a:spcAft>
                <a:spcPts val="0"/>
              </a:spcAft>
              <a:buSzPts val="1300"/>
              <a:buFont typeface="Noto Sans Symbols"/>
              <a:buChar char="●"/>
            </a:pPr>
            <a:r>
              <a:rPr lang="en-US" sz="1300">
                <a:latin typeface="Times New Roman"/>
                <a:ea typeface="Times New Roman"/>
                <a:cs typeface="Times New Roman"/>
                <a:sym typeface="Times New Roman"/>
              </a:rPr>
              <a:t>Recipient's wallet address: [0x7019d3Cc0a363c30d0D31bF55cC6351c78f09A50]</a:t>
            </a:r>
            <a:endParaRPr sz="1300">
              <a:latin typeface="Times New Roman"/>
              <a:ea typeface="Times New Roman"/>
              <a:cs typeface="Times New Roman"/>
              <a:sym typeface="Times New Roman"/>
            </a:endParaRPr>
          </a:p>
          <a:p>
            <a:pPr indent="-311150" lvl="0" marL="685800" marR="457200" rtl="0" algn="just">
              <a:lnSpc>
                <a:spcPct val="130000"/>
              </a:lnSpc>
              <a:spcBef>
                <a:spcPts val="0"/>
              </a:spcBef>
              <a:spcAft>
                <a:spcPts val="0"/>
              </a:spcAft>
              <a:buSzPts val="1300"/>
              <a:buFont typeface="Noto Sans Symbols"/>
              <a:buChar char="●"/>
            </a:pPr>
            <a:r>
              <a:rPr lang="en-US" sz="1300">
                <a:latin typeface="Times New Roman"/>
                <a:ea typeface="Times New Roman"/>
                <a:cs typeface="Times New Roman"/>
                <a:sym typeface="Times New Roman"/>
              </a:rPr>
              <a:t>Amount to be transferred: [0.0001 ETH]</a:t>
            </a:r>
            <a:endParaRPr sz="1300">
              <a:latin typeface="Times New Roman"/>
              <a:ea typeface="Times New Roman"/>
              <a:cs typeface="Times New Roman"/>
              <a:sym typeface="Times New Roman"/>
            </a:endParaRPr>
          </a:p>
          <a:p>
            <a:pPr indent="0" lvl="0" marL="0" marR="457200" rtl="0" algn="just">
              <a:lnSpc>
                <a:spcPct val="130000"/>
              </a:lnSpc>
              <a:spcBef>
                <a:spcPts val="0"/>
              </a:spcBef>
              <a:spcAft>
                <a:spcPts val="0"/>
              </a:spcAft>
              <a:buClr>
                <a:schemeClr val="dk1"/>
              </a:buClr>
              <a:buSzPts val="1018"/>
              <a:buFont typeface="Arial"/>
              <a:buNone/>
            </a:pPr>
            <a:r>
              <a:rPr b="1" lang="en-US" sz="1300">
                <a:latin typeface="Times New Roman"/>
                <a:ea typeface="Times New Roman"/>
                <a:cs typeface="Times New Roman"/>
                <a:sym typeface="Times New Roman"/>
              </a:rPr>
              <a:t>            Expected Result:</a:t>
            </a:r>
            <a:endParaRPr b="1" sz="1300">
              <a:latin typeface="Times New Roman"/>
              <a:ea typeface="Times New Roman"/>
              <a:cs typeface="Times New Roman"/>
              <a:sym typeface="Times New Roman"/>
            </a:endParaRPr>
          </a:p>
          <a:p>
            <a:pPr indent="-311150" lvl="0" marL="685800" marR="457200" rtl="0" algn="just">
              <a:lnSpc>
                <a:spcPct val="130000"/>
              </a:lnSpc>
              <a:spcBef>
                <a:spcPts val="0"/>
              </a:spcBef>
              <a:spcAft>
                <a:spcPts val="0"/>
              </a:spcAft>
              <a:buSzPts val="1300"/>
              <a:buFont typeface="Noto Sans Symbols"/>
              <a:buChar char="●"/>
            </a:pPr>
            <a:r>
              <a:rPr lang="en-US" sz="1300">
                <a:latin typeface="Times New Roman"/>
                <a:ea typeface="Times New Roman"/>
                <a:cs typeface="Times New Roman"/>
                <a:sym typeface="Times New Roman"/>
              </a:rPr>
              <a:t>A confirmation popup from MetaMask appears, asking the user to confirm the transaction.</a:t>
            </a:r>
            <a:endParaRPr sz="1300">
              <a:latin typeface="Times New Roman"/>
              <a:ea typeface="Times New Roman"/>
              <a:cs typeface="Times New Roman"/>
              <a:sym typeface="Times New Roman"/>
            </a:endParaRPr>
          </a:p>
          <a:p>
            <a:pPr indent="-311150" lvl="0" marL="685800" marR="457200" rtl="0" algn="just">
              <a:lnSpc>
                <a:spcPct val="130000"/>
              </a:lnSpc>
              <a:spcBef>
                <a:spcPts val="0"/>
              </a:spcBef>
              <a:spcAft>
                <a:spcPts val="0"/>
              </a:spcAft>
              <a:buSzPts val="1300"/>
              <a:buFont typeface="Noto Sans Symbols"/>
              <a:buChar char="●"/>
            </a:pPr>
            <a:r>
              <a:rPr lang="en-US" sz="1300">
                <a:latin typeface="Times New Roman"/>
                <a:ea typeface="Times New Roman"/>
                <a:cs typeface="Times New Roman"/>
                <a:sym typeface="Times New Roman"/>
              </a:rPr>
              <a:t>Upon confirming the transaction in MetaMask, a confirmation message is displayed within the BCrypty app, confirming the successful transfer of funds to the recipient's account.</a:t>
            </a:r>
            <a:endParaRPr sz="1300">
              <a:latin typeface="Times New Roman"/>
              <a:ea typeface="Times New Roman"/>
              <a:cs typeface="Times New Roman"/>
              <a:sym typeface="Times New Roman"/>
            </a:endParaRPr>
          </a:p>
          <a:p>
            <a:pPr indent="-311150" lvl="0" marL="685800" marR="457200" rtl="0" algn="just">
              <a:lnSpc>
                <a:spcPct val="130000"/>
              </a:lnSpc>
              <a:spcBef>
                <a:spcPts val="0"/>
              </a:spcBef>
              <a:spcAft>
                <a:spcPts val="0"/>
              </a:spcAft>
              <a:buSzPts val="1300"/>
              <a:buFont typeface="Noto Sans Symbols"/>
              <a:buChar char="●"/>
            </a:pPr>
            <a:r>
              <a:rPr lang="en-US" sz="1300">
                <a:latin typeface="Times New Roman"/>
                <a:ea typeface="Times New Roman"/>
                <a:cs typeface="Times New Roman"/>
                <a:sym typeface="Times New Roman"/>
              </a:rPr>
              <a:t>The transferred amount is reflected in the recipient's account balance.</a:t>
            </a:r>
            <a:endParaRPr sz="1300">
              <a:latin typeface="Times New Roman"/>
              <a:ea typeface="Times New Roman"/>
              <a:cs typeface="Times New Roman"/>
              <a:sym typeface="Times New Roman"/>
            </a:endParaRPr>
          </a:p>
          <a:p>
            <a:pPr indent="-311150" lvl="0" marL="685800" marR="457200" rtl="0" algn="just">
              <a:lnSpc>
                <a:spcPct val="130000"/>
              </a:lnSpc>
              <a:spcBef>
                <a:spcPts val="0"/>
              </a:spcBef>
              <a:spcAft>
                <a:spcPts val="0"/>
              </a:spcAft>
              <a:buSzPts val="1300"/>
              <a:buFont typeface="Noto Sans Symbols"/>
              <a:buChar char="●"/>
            </a:pPr>
            <a:r>
              <a:rPr lang="en-US" sz="1300">
                <a:latin typeface="Times New Roman"/>
                <a:ea typeface="Times New Roman"/>
                <a:cs typeface="Times New Roman"/>
                <a:sym typeface="Times New Roman"/>
              </a:rPr>
              <a:t>The system handles the funds transfer securely and efficiently, without any errors or discrepancies.</a:t>
            </a:r>
            <a:endParaRPr b="1" sz="13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Implementation</a:t>
            </a:r>
            <a:endParaRPr/>
          </a:p>
        </p:txBody>
      </p:sp>
      <p:sp>
        <p:nvSpPr>
          <p:cNvPr id="240" name="Google Shape;240;p36"/>
          <p:cNvSpPr txBox="1"/>
          <p:nvPr>
            <p:ph idx="1" type="body"/>
          </p:nvPr>
        </p:nvSpPr>
        <p:spPr>
          <a:xfrm>
            <a:off x="0" y="1313225"/>
            <a:ext cx="12192000" cy="5544900"/>
          </a:xfrm>
          <a:prstGeom prst="rect">
            <a:avLst/>
          </a:prstGeom>
          <a:noFill/>
          <a:ln>
            <a:noFill/>
          </a:ln>
        </p:spPr>
        <p:txBody>
          <a:bodyPr anchorCtr="0" anchor="t" bIns="45700" lIns="91425" spcFirstLastPara="1" rIns="91425" wrap="square" tIns="45700">
            <a:normAutofit lnSpcReduction="20000"/>
          </a:bodyPr>
          <a:lstStyle/>
          <a:p>
            <a:pPr indent="-342900" lvl="0" marL="457200" rtl="0" algn="l">
              <a:spcBef>
                <a:spcPts val="0"/>
              </a:spcBef>
              <a:spcAft>
                <a:spcPts val="0"/>
              </a:spcAft>
              <a:buSzPts val="1800"/>
              <a:buChar char="•"/>
            </a:pPr>
            <a:r>
              <a:rPr b="1" lang="en-US"/>
              <a:t>Project Planning: </a:t>
            </a:r>
            <a:endParaRPr b="1"/>
          </a:p>
          <a:p>
            <a:pPr indent="0" lvl="0" marL="0" rtl="0" algn="l">
              <a:spcBef>
                <a:spcPts val="0"/>
              </a:spcBef>
              <a:spcAft>
                <a:spcPts val="0"/>
              </a:spcAft>
              <a:buNone/>
            </a:pPr>
            <a:r>
              <a:rPr lang="en-US"/>
              <a:t>Define project scope, objectives, and requirements. Create a project timeline and allocate resources.</a:t>
            </a:r>
            <a:endParaRPr/>
          </a:p>
          <a:p>
            <a:pPr indent="-342900" lvl="0" marL="457200" rtl="0" algn="l">
              <a:spcBef>
                <a:spcPts val="0"/>
              </a:spcBef>
              <a:spcAft>
                <a:spcPts val="0"/>
              </a:spcAft>
              <a:buSzPts val="1800"/>
              <a:buChar char="•"/>
            </a:pPr>
            <a:r>
              <a:rPr b="1" lang="en-US"/>
              <a:t>Technology Selection:</a:t>
            </a:r>
            <a:r>
              <a:rPr lang="en-US"/>
              <a:t> </a:t>
            </a:r>
            <a:endParaRPr/>
          </a:p>
          <a:p>
            <a:pPr indent="0" lvl="0" marL="0" rtl="0" algn="l">
              <a:spcBef>
                <a:spcPts val="0"/>
              </a:spcBef>
              <a:spcAft>
                <a:spcPts val="0"/>
              </a:spcAft>
              <a:buNone/>
            </a:pPr>
            <a:r>
              <a:rPr lang="en-US"/>
              <a:t>Choose appropriate technologies, frameworks, and databases for development.</a:t>
            </a:r>
            <a:endParaRPr/>
          </a:p>
          <a:p>
            <a:pPr indent="-342900" lvl="0" marL="457200" rtl="0" algn="l">
              <a:spcBef>
                <a:spcPts val="0"/>
              </a:spcBef>
              <a:spcAft>
                <a:spcPts val="0"/>
              </a:spcAft>
              <a:buSzPts val="1800"/>
              <a:buChar char="•"/>
            </a:pPr>
            <a:r>
              <a:rPr b="1" lang="en-US"/>
              <a:t>System Design: </a:t>
            </a:r>
            <a:endParaRPr b="1"/>
          </a:p>
          <a:p>
            <a:pPr indent="0" lvl="0" marL="0" rtl="0" algn="l">
              <a:spcBef>
                <a:spcPts val="0"/>
              </a:spcBef>
              <a:spcAft>
                <a:spcPts val="0"/>
              </a:spcAft>
              <a:buNone/>
            </a:pPr>
            <a:r>
              <a:rPr lang="en-US"/>
              <a:t>Create a detailed system design, including app architecture, components, and user interfaces.</a:t>
            </a:r>
            <a:endParaRPr/>
          </a:p>
          <a:p>
            <a:pPr indent="-342900" lvl="0" marL="457200" rtl="0" algn="l">
              <a:spcBef>
                <a:spcPts val="0"/>
              </a:spcBef>
              <a:spcAft>
                <a:spcPts val="0"/>
              </a:spcAft>
              <a:buSzPts val="1800"/>
              <a:buChar char="•"/>
            </a:pPr>
            <a:r>
              <a:rPr b="1" lang="en-US"/>
              <a:t>Blockchain Integration:</a:t>
            </a:r>
            <a:r>
              <a:rPr lang="en-US"/>
              <a:t> </a:t>
            </a:r>
            <a:endParaRPr/>
          </a:p>
          <a:p>
            <a:pPr indent="0" lvl="0" marL="0" rtl="0" algn="l">
              <a:spcBef>
                <a:spcPts val="0"/>
              </a:spcBef>
              <a:spcAft>
                <a:spcPts val="0"/>
              </a:spcAft>
              <a:buNone/>
            </a:pPr>
            <a:r>
              <a:rPr lang="en-US"/>
              <a:t>Integrate blockchain technology for crowdfunding transactions and smart contracts.</a:t>
            </a:r>
            <a:endParaRPr/>
          </a:p>
          <a:p>
            <a:pPr indent="-342900" lvl="0" marL="457200" rtl="0" algn="l">
              <a:spcBef>
                <a:spcPts val="0"/>
              </a:spcBef>
              <a:spcAft>
                <a:spcPts val="0"/>
              </a:spcAft>
              <a:buSzPts val="1800"/>
              <a:buChar char="•"/>
            </a:pPr>
            <a:r>
              <a:rPr b="1" lang="en-US"/>
              <a:t>Security Implementation: </a:t>
            </a:r>
            <a:endParaRPr b="1"/>
          </a:p>
          <a:p>
            <a:pPr indent="0" lvl="0" marL="0" rtl="0" algn="l">
              <a:spcBef>
                <a:spcPts val="0"/>
              </a:spcBef>
              <a:spcAft>
                <a:spcPts val="0"/>
              </a:spcAft>
              <a:buNone/>
            </a:pPr>
            <a:r>
              <a:rPr lang="en-US"/>
              <a:t>Implement security measures to protect against common vulnerabilities.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4" name="Shape 24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I</a:t>
            </a:r>
            <a:r>
              <a:rPr lang="en-US">
                <a:latin typeface="Times New Roman"/>
                <a:ea typeface="Times New Roman"/>
                <a:cs typeface="Times New Roman"/>
                <a:sym typeface="Times New Roman"/>
              </a:rPr>
              <a:t>ntroduction						</a:t>
            </a:r>
            <a:endParaRPr/>
          </a:p>
        </p:txBody>
      </p:sp>
      <p:sp>
        <p:nvSpPr>
          <p:cNvPr id="99" name="Google Shape;9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78765" lvl="0" marL="228600" rtl="0" algn="just">
              <a:spcBef>
                <a:spcPts val="1000"/>
              </a:spcBef>
              <a:spcAft>
                <a:spcPts val="0"/>
              </a:spcAft>
              <a:buSzPct val="100000"/>
              <a:buChar char="•"/>
            </a:pPr>
            <a:r>
              <a:rPr lang="en-US"/>
              <a:t>Financial transactions are often assumed to be simple, but creating a reliable platform for such services requires meticulous effort. As users become more discerning about the services they trust with their financial assets, the need for efficient and secure money transfer solutions has become more pronounced, especially during the Covid-19 pandemic. </a:t>
            </a:r>
            <a:endParaRPr/>
          </a:p>
          <a:p>
            <a:pPr indent="0" lvl="0" marL="0" rtl="0" algn="just">
              <a:spcBef>
                <a:spcPts val="1000"/>
              </a:spcBef>
              <a:spcAft>
                <a:spcPts val="0"/>
              </a:spcAft>
              <a:buNone/>
            </a:pPr>
            <a:r>
              <a:t/>
            </a:r>
            <a:endParaRPr/>
          </a:p>
          <a:p>
            <a:pPr indent="-278765" lvl="0" marL="228600" rtl="0" algn="just">
              <a:spcBef>
                <a:spcPts val="1000"/>
              </a:spcBef>
              <a:spcAft>
                <a:spcPts val="0"/>
              </a:spcAft>
              <a:buSzPct val="100000"/>
              <a:buChar char="•"/>
            </a:pPr>
            <a:r>
              <a:rPr lang="en-US"/>
              <a:t>BCrypty introduces a revolutionary platform: a Trusted Peer-to-Peer Blockchain-Based Decentralized Autonomous Organization (DAO) Management system, accessible via web and mobile applications. Amidst a demand for seamless and reliable money transfers, BCrypty stands out as the premier solution for secure and swift transactions.</a:t>
            </a:r>
            <a:endParaRPr/>
          </a:p>
          <a:p>
            <a:pPr indent="-156527" lvl="0" marL="228600" rtl="0" algn="l">
              <a:lnSpc>
                <a:spcPct val="90000"/>
              </a:lnSpc>
              <a:spcBef>
                <a:spcPts val="1000"/>
              </a:spcBef>
              <a:spcAft>
                <a:spcPts val="0"/>
              </a:spcAft>
              <a:buSzPct val="64285"/>
              <a:buChar char="•"/>
            </a:pPr>
            <a:r>
              <a:t/>
            </a:r>
            <a:endParaRPr/>
          </a:p>
        </p:txBody>
      </p:sp>
      <p:pic>
        <p:nvPicPr>
          <p:cNvPr id="100" name="Google Shape;100;p15"/>
          <p:cNvPicPr preferRelativeResize="0"/>
          <p:nvPr/>
        </p:nvPicPr>
        <p:blipFill>
          <a:blip r:embed="rId4">
            <a:alphaModFix/>
          </a:blip>
          <a:stretch>
            <a:fillRect/>
          </a:stretch>
        </p:blipFill>
        <p:spPr>
          <a:xfrm>
            <a:off x="7274650" y="-93812"/>
            <a:ext cx="4079150" cy="2243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Background</a:t>
            </a:r>
            <a:endParaRPr/>
          </a:p>
        </p:txBody>
      </p:sp>
      <p:sp>
        <p:nvSpPr>
          <p:cNvPr id="106" name="Google Shape;106;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a:t>Competitors:</a:t>
            </a:r>
            <a:endParaRPr b="1"/>
          </a:p>
          <a:p>
            <a:pPr indent="0" lvl="0" marL="0" rtl="0" algn="l">
              <a:lnSpc>
                <a:spcPct val="90000"/>
              </a:lnSpc>
              <a:spcBef>
                <a:spcPts val="0"/>
              </a:spcBef>
              <a:spcAft>
                <a:spcPts val="0"/>
              </a:spcAft>
              <a:buNone/>
            </a:pPr>
            <a:r>
              <a:t/>
            </a:r>
            <a:endParaRPr b="1"/>
          </a:p>
          <a:p>
            <a:pPr indent="0" lvl="0" marL="0" rtl="0" algn="l">
              <a:lnSpc>
                <a:spcPct val="90000"/>
              </a:lnSpc>
              <a:spcBef>
                <a:spcPts val="1000"/>
              </a:spcBef>
              <a:spcAft>
                <a:spcPts val="0"/>
              </a:spcAft>
              <a:buNone/>
            </a:pPr>
            <a:r>
              <a:t/>
            </a:r>
            <a:endParaRPr/>
          </a:p>
        </p:txBody>
      </p:sp>
      <p:pic>
        <p:nvPicPr>
          <p:cNvPr id="107" name="Google Shape;107;p16"/>
          <p:cNvPicPr preferRelativeResize="0"/>
          <p:nvPr/>
        </p:nvPicPr>
        <p:blipFill>
          <a:blip r:embed="rId4">
            <a:alphaModFix/>
          </a:blip>
          <a:stretch>
            <a:fillRect/>
          </a:stretch>
        </p:blipFill>
        <p:spPr>
          <a:xfrm>
            <a:off x="838200" y="2814550"/>
            <a:ext cx="2821425" cy="2667000"/>
          </a:xfrm>
          <a:prstGeom prst="rect">
            <a:avLst/>
          </a:prstGeom>
          <a:noFill/>
          <a:ln>
            <a:noFill/>
          </a:ln>
        </p:spPr>
      </p:pic>
      <p:pic>
        <p:nvPicPr>
          <p:cNvPr id="108" name="Google Shape;108;p16"/>
          <p:cNvPicPr preferRelativeResize="0"/>
          <p:nvPr/>
        </p:nvPicPr>
        <p:blipFill>
          <a:blip r:embed="rId5">
            <a:alphaModFix/>
          </a:blip>
          <a:stretch>
            <a:fillRect/>
          </a:stretch>
        </p:blipFill>
        <p:spPr>
          <a:xfrm>
            <a:off x="4855525" y="2814550"/>
            <a:ext cx="2667000" cy="2667000"/>
          </a:xfrm>
          <a:prstGeom prst="rect">
            <a:avLst/>
          </a:prstGeom>
          <a:noFill/>
          <a:ln>
            <a:noFill/>
          </a:ln>
        </p:spPr>
      </p:pic>
      <p:pic>
        <p:nvPicPr>
          <p:cNvPr id="109" name="Google Shape;109;p16"/>
          <p:cNvPicPr preferRelativeResize="0"/>
          <p:nvPr/>
        </p:nvPicPr>
        <p:blipFill>
          <a:blip r:embed="rId6">
            <a:alphaModFix/>
          </a:blip>
          <a:stretch>
            <a:fillRect/>
          </a:stretch>
        </p:blipFill>
        <p:spPr>
          <a:xfrm>
            <a:off x="8718425" y="2814550"/>
            <a:ext cx="2667000" cy="266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Shortcomings</a:t>
            </a:r>
            <a:endParaRPr/>
          </a:p>
        </p:txBody>
      </p:sp>
      <p:sp>
        <p:nvSpPr>
          <p:cNvPr id="115" name="Google Shape;115;p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342900" lvl="0" marL="457200" rtl="0" algn="l">
              <a:spcBef>
                <a:spcPts val="0"/>
              </a:spcBef>
              <a:spcAft>
                <a:spcPts val="0"/>
              </a:spcAft>
              <a:buSzPts val="1800"/>
              <a:buChar char="•"/>
            </a:pPr>
            <a:r>
              <a:rPr lang="en-US"/>
              <a:t>High Gas Fees on Ethereum Blockchain</a:t>
            </a:r>
            <a:endParaRPr/>
          </a:p>
          <a:p>
            <a:pPr indent="-342900" lvl="0" marL="457200" rtl="0" algn="l">
              <a:spcBef>
                <a:spcPts val="0"/>
              </a:spcBef>
              <a:spcAft>
                <a:spcPts val="0"/>
              </a:spcAft>
              <a:buSzPts val="1800"/>
              <a:buChar char="•"/>
            </a:pPr>
            <a:r>
              <a:rPr lang="en-US"/>
              <a:t>Regulatory Uncertainty in Token Classification</a:t>
            </a:r>
            <a:endParaRPr/>
          </a:p>
          <a:p>
            <a:pPr indent="-342900" lvl="0" marL="457200" rtl="0" algn="l">
              <a:spcBef>
                <a:spcPts val="0"/>
              </a:spcBef>
              <a:spcAft>
                <a:spcPts val="0"/>
              </a:spcAft>
              <a:buSzPts val="1800"/>
              <a:buChar char="•"/>
            </a:pPr>
            <a:r>
              <a:rPr lang="en-US"/>
              <a:t>Centralization Risks in Governance and Token Distribution</a:t>
            </a:r>
            <a:endParaRPr/>
          </a:p>
          <a:p>
            <a:pPr indent="-342900" lvl="0" marL="457200" rtl="0" algn="l">
              <a:spcBef>
                <a:spcPts val="0"/>
              </a:spcBef>
              <a:spcAft>
                <a:spcPts val="0"/>
              </a:spcAft>
              <a:buSzPts val="1800"/>
              <a:buChar char="•"/>
            </a:pPr>
            <a:r>
              <a:rPr lang="en-US"/>
              <a:t>Security Vulnerabilities in Smart Contracts and Protocols</a:t>
            </a: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Our Solution</a:t>
            </a:r>
            <a:endParaRPr/>
          </a:p>
        </p:txBody>
      </p:sp>
      <p:sp>
        <p:nvSpPr>
          <p:cNvPr id="121" name="Google Shape;12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92100" lvl="0" marL="228600" rtl="0" algn="l">
              <a:spcBef>
                <a:spcPts val="0"/>
              </a:spcBef>
              <a:spcAft>
                <a:spcPts val="0"/>
              </a:spcAft>
              <a:buSzPts val="2800"/>
              <a:buChar char="•"/>
            </a:pPr>
            <a:r>
              <a:rPr lang="en-US"/>
              <a:t>BCrypty introduces a revolutionary platform: a Trusted Peer-to-Peer Blockchain-Based system enabling swift and secure money transfers</a:t>
            </a:r>
            <a:endParaRPr/>
          </a:p>
          <a:p>
            <a:pPr indent="0" lvl="0" marL="228600" rtl="0" algn="l">
              <a:lnSpc>
                <a:spcPct val="90000"/>
              </a:lnSpc>
              <a:spcBef>
                <a:spcPts val="1000"/>
              </a:spcBef>
              <a:spcAft>
                <a:spcPts val="0"/>
              </a:spcAft>
              <a:buNone/>
            </a:pPr>
            <a:r>
              <a:t/>
            </a:r>
            <a:endParaRPr/>
          </a:p>
          <a:p>
            <a:pPr indent="-342900" lvl="0" marL="457200" rtl="0" algn="l">
              <a:lnSpc>
                <a:spcPct val="90000"/>
              </a:lnSpc>
              <a:spcBef>
                <a:spcPts val="1000"/>
              </a:spcBef>
              <a:spcAft>
                <a:spcPts val="0"/>
              </a:spcAft>
              <a:buSzPts val="1800"/>
              <a:buChar char="•"/>
            </a:pPr>
            <a:r>
              <a:rPr lang="en-US"/>
              <a:t>Swift and Secure Money Transfers.</a:t>
            </a:r>
            <a:endParaRPr/>
          </a:p>
          <a:p>
            <a:pPr indent="-342900" lvl="0" marL="457200" rtl="0" algn="l">
              <a:lnSpc>
                <a:spcPct val="90000"/>
              </a:lnSpc>
              <a:spcBef>
                <a:spcPts val="0"/>
              </a:spcBef>
              <a:spcAft>
                <a:spcPts val="0"/>
              </a:spcAft>
              <a:buSzPts val="1800"/>
              <a:buChar char="•"/>
            </a:pPr>
            <a:r>
              <a:rPr lang="en-US"/>
              <a:t>No KYC.</a:t>
            </a:r>
            <a:endParaRPr/>
          </a:p>
          <a:p>
            <a:pPr indent="-342900" lvl="0" marL="457200" rtl="0" algn="l">
              <a:lnSpc>
                <a:spcPct val="90000"/>
              </a:lnSpc>
              <a:spcBef>
                <a:spcPts val="0"/>
              </a:spcBef>
              <a:spcAft>
                <a:spcPts val="0"/>
              </a:spcAft>
              <a:buSzPts val="1800"/>
              <a:buChar char="•"/>
            </a:pPr>
            <a:r>
              <a:rPr lang="en-US"/>
              <a:t>Decentralized Governance.</a:t>
            </a:r>
            <a:endParaRPr/>
          </a:p>
          <a:p>
            <a:pPr indent="-342900" lvl="0" marL="457200" rtl="0" algn="l">
              <a:lnSpc>
                <a:spcPct val="90000"/>
              </a:lnSpc>
              <a:spcBef>
                <a:spcPts val="0"/>
              </a:spcBef>
              <a:spcAft>
                <a:spcPts val="0"/>
              </a:spcAft>
              <a:buSzPts val="1800"/>
              <a:buChar char="•"/>
            </a:pPr>
            <a:r>
              <a:rPr lang="en-US"/>
              <a:t>Low Fees.</a:t>
            </a:r>
            <a:endParaRPr/>
          </a:p>
        </p:txBody>
      </p:sp>
      <p:pic>
        <p:nvPicPr>
          <p:cNvPr id="122" name="Google Shape;122;p18"/>
          <p:cNvPicPr preferRelativeResize="0"/>
          <p:nvPr/>
        </p:nvPicPr>
        <p:blipFill>
          <a:blip r:embed="rId4">
            <a:alphaModFix/>
          </a:blip>
          <a:stretch>
            <a:fillRect/>
          </a:stretch>
        </p:blipFill>
        <p:spPr>
          <a:xfrm>
            <a:off x="7437600" y="3071675"/>
            <a:ext cx="3305376" cy="185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Problem statement</a:t>
            </a:r>
            <a:endParaRPr/>
          </a:p>
        </p:txBody>
      </p:sp>
      <p:sp>
        <p:nvSpPr>
          <p:cNvPr id="128" name="Google Shape;12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50800" lvl="0" marL="228600" rtl="0" algn="l">
              <a:spcBef>
                <a:spcPts val="1000"/>
              </a:spcBef>
              <a:spcAft>
                <a:spcPts val="0"/>
              </a:spcAft>
              <a:buClr>
                <a:schemeClr val="dk1"/>
              </a:buClr>
              <a:buSzPts val="1100"/>
              <a:buFont typeface="Arial"/>
              <a:buNone/>
            </a:pPr>
            <a:r>
              <a:rPr b="1" lang="en-US"/>
              <a:t>Impediments to DeFi and Blockchain Advancement</a:t>
            </a:r>
            <a:endParaRPr b="1"/>
          </a:p>
          <a:p>
            <a:pPr indent="-50800" lvl="0" marL="228600" rtl="0" algn="l">
              <a:spcBef>
                <a:spcPts val="1000"/>
              </a:spcBef>
              <a:spcAft>
                <a:spcPts val="0"/>
              </a:spcAft>
              <a:buClr>
                <a:schemeClr val="dk1"/>
              </a:buClr>
              <a:buSzPts val="1100"/>
              <a:buFont typeface="Arial"/>
              <a:buNone/>
            </a:pPr>
            <a:r>
              <a:rPr lang="en-US"/>
              <a:t>The growth of decentralized finance (DeFi) platforms and blockchain applications is hampered by several key issues. High gas fees on the Ethereum blockchain restrict affordability and accessibility, while regulatory uncertainty around token classification limits innovation on crowdfunding platforms. Centralization risks in governance and token distribution threaten the integrity of decentralization efforts, and security vulnerabilities in smart contracts expose users to financial risks, undermining trust in DeFi systems.</a:t>
            </a:r>
            <a:endParaRPr/>
          </a:p>
          <a:p>
            <a:pPr indent="-50800" lvl="0" marL="228600" rtl="0" algn="l">
              <a:spcBef>
                <a:spcPts val="1000"/>
              </a:spcBef>
              <a:spcAft>
                <a:spcPts val="0"/>
              </a:spcAft>
              <a:buClr>
                <a:schemeClr val="dk1"/>
              </a:buClr>
              <a:buSzPts val="1100"/>
              <a:buFont typeface="Arial"/>
              <a:buNone/>
            </a:pPr>
            <a:r>
              <a:t/>
            </a:r>
            <a:endParaRPr b="1"/>
          </a:p>
          <a:p>
            <a:pPr indent="-50800" lvl="0" marL="228600" rtl="0" algn="l">
              <a:lnSpc>
                <a:spcPct val="90000"/>
              </a:lnSpc>
              <a:spcBef>
                <a:spcPts val="1000"/>
              </a:spcBef>
              <a:spcAft>
                <a:spcPts val="0"/>
              </a:spcAft>
              <a:buClr>
                <a:schemeClr val="dk1"/>
              </a:buClr>
              <a:buSzPts val="2800"/>
              <a:buNone/>
            </a:pPr>
            <a:r>
              <a:t/>
            </a:r>
            <a:endParaRPr b="1"/>
          </a:p>
          <a:p>
            <a:pPr indent="0" lvl="0" marL="228600" rtl="0" algn="l">
              <a:lnSpc>
                <a:spcPct val="90000"/>
              </a:lnSpc>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Proposed solution</a:t>
            </a:r>
            <a:endParaRPr/>
          </a:p>
        </p:txBody>
      </p:sp>
      <p:sp>
        <p:nvSpPr>
          <p:cNvPr id="134" name="Google Shape;134;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92100" lvl="0" marL="228600" rtl="0" algn="l">
              <a:spcBef>
                <a:spcPts val="0"/>
              </a:spcBef>
              <a:spcAft>
                <a:spcPts val="0"/>
              </a:spcAft>
              <a:buSzPts val="2800"/>
              <a:buChar char="•"/>
            </a:pPr>
            <a:r>
              <a:rPr lang="en-US"/>
              <a:t>Foster financial inclusion through decentralized finance (De-Fi) solutions.</a:t>
            </a:r>
            <a:endParaRPr/>
          </a:p>
          <a:p>
            <a:pPr indent="-292100" lvl="0" marL="228600" rtl="0" algn="l">
              <a:spcBef>
                <a:spcPts val="0"/>
              </a:spcBef>
              <a:spcAft>
                <a:spcPts val="0"/>
              </a:spcAft>
              <a:buSzPts val="2800"/>
              <a:buChar char="•"/>
            </a:pPr>
            <a:r>
              <a:rPr lang="en-US"/>
              <a:t>Ensure trust and transparency in financial transactions using blockchain technology.</a:t>
            </a:r>
            <a:endParaRPr/>
          </a:p>
          <a:p>
            <a:pPr indent="-292100" lvl="0" marL="228600" rtl="0" algn="l">
              <a:spcBef>
                <a:spcPts val="0"/>
              </a:spcBef>
              <a:spcAft>
                <a:spcPts val="0"/>
              </a:spcAft>
              <a:buSzPts val="2800"/>
              <a:buChar char="•"/>
            </a:pPr>
            <a:r>
              <a:rPr lang="en-US"/>
              <a:t>Reduce transaction costs by leveraging decentralized networks.</a:t>
            </a:r>
            <a:endParaRPr/>
          </a:p>
          <a:p>
            <a:pPr indent="-292100" lvl="0" marL="228600" rtl="0" algn="l">
              <a:spcBef>
                <a:spcPts val="0"/>
              </a:spcBef>
              <a:spcAft>
                <a:spcPts val="0"/>
              </a:spcAft>
              <a:buSzPts val="2800"/>
              <a:buChar char="•"/>
            </a:pPr>
            <a:r>
              <a:rPr lang="en-US"/>
              <a:t>Drive innovation in finance by merging De-Fi, and Decentralized Governance.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Use case </a:t>
            </a:r>
            <a:endParaRPr/>
          </a:p>
        </p:txBody>
      </p:sp>
      <p:pic>
        <p:nvPicPr>
          <p:cNvPr id="140" name="Google Shape;140;p21"/>
          <p:cNvPicPr preferRelativeResize="0"/>
          <p:nvPr/>
        </p:nvPicPr>
        <p:blipFill>
          <a:blip r:embed="rId3">
            <a:alphaModFix/>
          </a:blip>
          <a:stretch>
            <a:fillRect/>
          </a:stretch>
        </p:blipFill>
        <p:spPr>
          <a:xfrm>
            <a:off x="1680338" y="1442600"/>
            <a:ext cx="7955826" cy="5415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