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8"/>
  </p:notesMasterIdLst>
  <p:sldIdLst>
    <p:sldId id="257" r:id="rId2"/>
    <p:sldId id="301" r:id="rId3"/>
    <p:sldId id="362" r:id="rId4"/>
    <p:sldId id="307" r:id="rId5"/>
    <p:sldId id="308" r:id="rId6"/>
    <p:sldId id="309" r:id="rId7"/>
    <p:sldId id="310" r:id="rId8"/>
    <p:sldId id="312" r:id="rId9"/>
    <p:sldId id="317" r:id="rId10"/>
    <p:sldId id="313" r:id="rId11"/>
    <p:sldId id="314" r:id="rId12"/>
    <p:sldId id="315" r:id="rId13"/>
    <p:sldId id="316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65" r:id="rId43"/>
    <p:sldId id="366" r:id="rId44"/>
    <p:sldId id="367" r:id="rId45"/>
    <p:sldId id="368" r:id="rId46"/>
    <p:sldId id="369" r:id="rId47"/>
    <p:sldId id="371" r:id="rId48"/>
    <p:sldId id="372" r:id="rId49"/>
    <p:sldId id="373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27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5950" autoAdjust="0"/>
  </p:normalViewPr>
  <p:slideViewPr>
    <p:cSldViewPr snapToGrid="0">
      <p:cViewPr>
        <p:scale>
          <a:sx n="70" d="100"/>
          <a:sy n="70" d="100"/>
        </p:scale>
        <p:origin x="-630" y="42"/>
      </p:cViewPr>
      <p:guideLst>
        <p:guide orient="horz" pos="2160"/>
        <p:guide pos="1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36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225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82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520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40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754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52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004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" indent="-91440">
              <a:lnSpc>
                <a:spcPct val="80000"/>
              </a:lnSpc>
              <a:buSzPts val="2000"/>
              <a:buFont typeface="Twentieth Century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56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8598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65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113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ttorrent.or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freenetproject.org/whatis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2234" y="3941534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1800" b="1" i="0" dirty="0" err="1" smtClean="0"/>
              <a:t>Oleh</a:t>
            </a:r>
            <a:r>
              <a:rPr lang="en-US" sz="1800" b="1" i="0" dirty="0" smtClean="0"/>
              <a:t> :</a:t>
            </a:r>
            <a:r>
              <a:rPr lang="en-US" sz="1800" i="0" dirty="0"/>
              <a:t/>
            </a:r>
            <a:br>
              <a:rPr lang="en-US" sz="1800" i="0" dirty="0"/>
            </a:br>
            <a:r>
              <a:rPr lang="en-ID" sz="1800" b="1" dirty="0" smtClean="0">
                <a:solidFill>
                  <a:srgbClr val="00B0F0"/>
                </a:solidFill>
              </a:rPr>
              <a:t>Tim </a:t>
            </a:r>
            <a:r>
              <a:rPr lang="en-ID" sz="1800" b="1" dirty="0" err="1" smtClean="0">
                <a:solidFill>
                  <a:srgbClr val="00B0F0"/>
                </a:solidFill>
              </a:rPr>
              <a:t>Dosen</a:t>
            </a:r>
            <a:r>
              <a:rPr lang="en-ID" sz="1800" b="1" dirty="0" smtClean="0">
                <a:solidFill>
                  <a:srgbClr val="00B0F0"/>
                </a:solidFill>
              </a:rPr>
              <a:t> </a:t>
            </a:r>
            <a:endParaRPr lang="en-ID" sz="1800" b="1" dirty="0">
              <a:solidFill>
                <a:srgbClr val="00B0F0"/>
              </a:solidFill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41" y="1810838"/>
            <a:ext cx="8487176" cy="201986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Arsitektur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err="1" smtClean="0"/>
              <a:t>Sistem</a:t>
            </a:r>
            <a:r>
              <a:rPr lang="en-US" sz="5400" dirty="0" smtClean="0"/>
              <a:t> </a:t>
            </a:r>
            <a:r>
              <a:rPr lang="en-US" sz="5400" dirty="0" err="1" smtClean="0"/>
              <a:t>Terdistribusi</a:t>
            </a:r>
            <a:endParaRPr lang="en-ID" sz="54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950817" y="665384"/>
            <a:ext cx="266968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b="1" i="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SISTEM TERDISTRIBUSI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ARCHITECTURE TYPE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8925" indent="-288925">
              <a:buClrTx/>
              <a:buSzPct val="100000"/>
              <a:buFont typeface="+mj-lt"/>
              <a:buAutoNum type="alphaUcPeriod"/>
            </a:pPr>
            <a:r>
              <a:rPr lang="id-ID" sz="2800" dirty="0"/>
              <a:t>Centralized Architectures </a:t>
            </a:r>
            <a:r>
              <a:rPr lang="id-ID" sz="2800" dirty="0" smtClean="0"/>
              <a:t>(</a:t>
            </a:r>
            <a:r>
              <a:rPr lang="en-US" sz="2800" dirty="0"/>
              <a:t>traditional client-server structure</a:t>
            </a:r>
            <a:r>
              <a:rPr lang="id-ID" sz="2800" dirty="0" smtClean="0"/>
              <a:t>)</a:t>
            </a:r>
            <a:endParaRPr lang="id-ID" sz="2800" dirty="0"/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Application Layering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Multi-tiered Architectures</a:t>
            </a:r>
          </a:p>
          <a:p>
            <a:pPr marL="288925" indent="-288925">
              <a:buSzPct val="100000"/>
              <a:buFont typeface="+mj-lt"/>
              <a:buAutoNum type="alphaUcPeriod"/>
            </a:pPr>
            <a:r>
              <a:rPr lang="id-ID" sz="2800" dirty="0"/>
              <a:t>Decentralized Architectures (Peer-to-Peer) 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Structured P2P (Peer-to-Peer) Architectures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Unstructured P2P Architectures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Topology Management of Overlay Networks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Superpeers</a:t>
            </a:r>
          </a:p>
          <a:p>
            <a:pPr marL="288925" indent="-288925">
              <a:buClrTx/>
              <a:buSzPct val="100000"/>
              <a:buFont typeface="+mj-lt"/>
              <a:buAutoNum type="alphaUcPeriod"/>
            </a:pPr>
            <a:r>
              <a:rPr lang="id-ID" sz="2800" dirty="0"/>
              <a:t>Hybrid </a:t>
            </a:r>
            <a:r>
              <a:rPr lang="en-US" sz="2800" dirty="0"/>
              <a:t>(combined elements of C/S and P2P)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Edge-Server Systems</a:t>
            </a:r>
          </a:p>
          <a:p>
            <a:pPr marL="504825" lvl="1" indent="-215900"/>
            <a:r>
              <a:rPr lang="id-ID" sz="2800" dirty="0">
                <a:solidFill>
                  <a:srgbClr val="0070C0"/>
                </a:solidFill>
              </a:rPr>
              <a:t>Collaborative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83365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CENTRALIZED SYSTEM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b="1" dirty="0"/>
              <a:t>Centralized systems </a:t>
            </a:r>
            <a:r>
              <a:rPr lang="en-US" sz="2800" dirty="0" smtClean="0"/>
              <a:t>: </a:t>
            </a:r>
            <a:r>
              <a:rPr lang="en-US" sz="2800" dirty="0" err="1"/>
              <a:t>Komponen</a:t>
            </a:r>
            <a:r>
              <a:rPr lang="en-US" sz="2800" dirty="0"/>
              <a:t> Data, Proses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Antarmuka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>.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terminal </a:t>
            </a:r>
            <a:r>
              <a:rPr lang="en-US" sz="2800" dirty="0" err="1"/>
              <a:t>atau</a:t>
            </a:r>
            <a:r>
              <a:rPr lang="en-US" sz="2800" dirty="0"/>
              <a:t> emulator terminal</a:t>
            </a:r>
            <a:r>
              <a:rPr lang="en-US" sz="2800" dirty="0" smtClean="0"/>
              <a:t>.</a:t>
            </a:r>
          </a:p>
          <a:p>
            <a:pPr marL="577850" lvl="1" indent="-336550">
              <a:spcAft>
                <a:spcPts val="300"/>
              </a:spcAft>
            </a:pP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CPU </a:t>
            </a:r>
            <a:r>
              <a:rPr lang="en-US" sz="2800" dirty="0" err="1"/>
              <a:t>memproses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yang </a:t>
            </a:r>
            <a:r>
              <a:rPr lang="en-US" sz="2800" dirty="0" err="1" smtClean="0"/>
              <a:t>masuk</a:t>
            </a:r>
            <a:endParaRPr lang="en-US" sz="2800" dirty="0" smtClean="0"/>
          </a:p>
          <a:p>
            <a:pPr marL="577850" lvl="1" indent="-336550">
              <a:spcAft>
                <a:spcPts val="300"/>
              </a:spcAft>
            </a:pP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, </a:t>
            </a:r>
            <a:r>
              <a:rPr lang="en-US" sz="2800" dirty="0" err="1" smtClean="0"/>
              <a:t>keandalan</a:t>
            </a:r>
            <a:endParaRPr lang="en-US" sz="2800" dirty="0" smtClean="0"/>
          </a:p>
          <a:p>
            <a:pPr marL="577850" lvl="1" indent="-336550">
              <a:spcAft>
                <a:spcPts val="300"/>
              </a:spcAft>
            </a:pPr>
            <a:r>
              <a:rPr lang="en-US" sz="2800" dirty="0" err="1" smtClean="0"/>
              <a:t>Spesifikasi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implementasi</a:t>
            </a:r>
            <a:r>
              <a:rPr lang="en-US" sz="2800" dirty="0"/>
              <a:t>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661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CENTRALIZED SYSTEM ARCHITECTURE</a:t>
            </a:r>
          </a:p>
        </p:txBody>
      </p:sp>
      <p:pic>
        <p:nvPicPr>
          <p:cNvPr id="4" name="Google Shape;403;p45" descr="network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780674" y="1949116"/>
            <a:ext cx="8566484" cy="3898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62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TRADITIONAL CLIENT-SERVER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/>
              <a:t>Proses </a:t>
            </a:r>
            <a:r>
              <a:rPr lang="en-US" sz="2800" dirty="0" err="1"/>
              <a:t>dibagi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(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server).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sinkron</a:t>
            </a:r>
            <a:r>
              <a:rPr lang="en-US" sz="2800" dirty="0"/>
              <a:t>: </a:t>
            </a:r>
            <a:r>
              <a:rPr lang="en-US" sz="2800" dirty="0" err="1"/>
              <a:t>protokol</a:t>
            </a:r>
            <a:r>
              <a:rPr lang="en-US" sz="2800" dirty="0"/>
              <a:t> </a:t>
            </a:r>
            <a:r>
              <a:rPr lang="en-US" sz="2800" dirty="0" err="1"/>
              <a:t>permintaan-balasan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2800" dirty="0"/>
              <a:t>Di LAN,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diimplementasikan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protokol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u="sng" dirty="0" err="1"/>
              <a:t>koneksi</a:t>
            </a:r>
            <a:r>
              <a:rPr lang="en-US" sz="2800" dirty="0"/>
              <a:t> (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diandalkan</a:t>
            </a:r>
            <a:r>
              <a:rPr lang="en-US" sz="2800" dirty="0"/>
              <a:t>)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Dalam</a:t>
            </a:r>
            <a:r>
              <a:rPr lang="en-US" sz="2800" dirty="0"/>
              <a:t> WAN,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u="sng" dirty="0" err="1"/>
              <a:t>berorientasi</a:t>
            </a:r>
            <a:r>
              <a:rPr lang="en-US" sz="2800" u="sng" dirty="0"/>
              <a:t> </a:t>
            </a:r>
            <a:r>
              <a:rPr lang="en-US" sz="2800" u="sng" dirty="0" err="1"/>
              <a:t>pada</a:t>
            </a:r>
            <a:r>
              <a:rPr lang="en-US" sz="2800" u="sng" dirty="0"/>
              <a:t> </a:t>
            </a:r>
            <a:r>
              <a:rPr lang="en-US" sz="2800" u="sng" dirty="0" err="1"/>
              <a:t>koneksi</a:t>
            </a:r>
            <a:r>
              <a:rPr lang="en-US" sz="2800" u="sng" dirty="0"/>
              <a:t> </a:t>
            </a:r>
            <a:r>
              <a:rPr lang="en-US" sz="2800" dirty="0"/>
              <a:t>TCP / IP (reliable)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Kemungkinan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kegagalan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60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C/S ARCHITECTURES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4024" y="4378939"/>
            <a:ext cx="5240794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 lvl="0" indent="-91440">
              <a:lnSpc>
                <a:spcPct val="80000"/>
              </a:lnSpc>
              <a:buSzPts val="2400"/>
            </a:pPr>
            <a:r>
              <a:rPr lang="en-US" sz="2400" b="1" dirty="0" err="1"/>
              <a:t>Interaksi</a:t>
            </a:r>
            <a:r>
              <a:rPr lang="en-US" sz="2400" b="1" dirty="0"/>
              <a:t> </a:t>
            </a:r>
            <a:r>
              <a:rPr lang="en-US" sz="2400" b="1" dirty="0" err="1"/>
              <a:t>umum</a:t>
            </a:r>
            <a:r>
              <a:rPr lang="en-US" sz="2400" b="1" dirty="0"/>
              <a:t> </a:t>
            </a:r>
            <a:r>
              <a:rPr lang="en-US" sz="2400" b="1" dirty="0" err="1"/>
              <a:t>antara</a:t>
            </a:r>
            <a:r>
              <a:rPr lang="en-US" sz="2400" b="1" dirty="0"/>
              <a:t> </a:t>
            </a:r>
            <a:r>
              <a:rPr lang="en-US" sz="2400" b="1" dirty="0" err="1"/>
              <a:t>klien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server.</a:t>
            </a:r>
          </a:p>
        </p:txBody>
      </p:sp>
      <p:pic>
        <p:nvPicPr>
          <p:cNvPr id="6" name="Google Shape;418;p47" descr="02-03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296989" y="1854577"/>
            <a:ext cx="7544842" cy="24527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322291" y="4900561"/>
            <a:ext cx="102348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id-ID" sz="2400" i="1" dirty="0"/>
              <a:t>Client server</a:t>
            </a:r>
            <a:r>
              <a:rPr lang="id-ID" sz="2400" dirty="0"/>
              <a:t> unggul dalam </a:t>
            </a:r>
            <a:r>
              <a:rPr lang="id-ID" sz="2400" dirty="0">
                <a:solidFill>
                  <a:srgbClr val="FF0000"/>
                </a:solidFill>
              </a:rPr>
              <a:t>kecepatan</a:t>
            </a:r>
            <a:r>
              <a:rPr lang="id-ID" sz="2400" dirty="0"/>
              <a:t> dan mendukung </a:t>
            </a:r>
            <a:r>
              <a:rPr lang="id-ID" sz="2400" dirty="0">
                <a:solidFill>
                  <a:srgbClr val="FF0000"/>
                </a:solidFill>
              </a:rPr>
              <a:t>jaringan</a:t>
            </a:r>
            <a:r>
              <a:rPr lang="id-ID" sz="2400" dirty="0"/>
              <a:t> </a:t>
            </a:r>
            <a:r>
              <a:rPr lang="id-ID" sz="2400" dirty="0">
                <a:solidFill>
                  <a:srgbClr val="FF0000"/>
                </a:solidFill>
              </a:rPr>
              <a:t>besar</a:t>
            </a:r>
            <a:r>
              <a:rPr lang="id-ID" sz="2400" dirty="0"/>
              <a:t>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id-ID" sz="2400" dirty="0"/>
              <a:t>Kekurangan terdapat pada </a:t>
            </a:r>
            <a:r>
              <a:rPr lang="id-ID" sz="2400" dirty="0">
                <a:solidFill>
                  <a:srgbClr val="FF0000"/>
                </a:solidFill>
              </a:rPr>
              <a:t>sisi setup </a:t>
            </a:r>
            <a:r>
              <a:rPr lang="id-ID" sz="2400" dirty="0"/>
              <a:t>yang cukup </a:t>
            </a:r>
            <a:r>
              <a:rPr lang="id-ID" sz="2400" dirty="0">
                <a:solidFill>
                  <a:srgbClr val="FF0000"/>
                </a:solidFill>
              </a:rPr>
              <a:t>komplek</a:t>
            </a:r>
            <a:r>
              <a:rPr lang="id-ID" sz="2400" dirty="0"/>
              <a:t>, </a:t>
            </a:r>
            <a:r>
              <a:rPr lang="id-ID" sz="2400" dirty="0">
                <a:solidFill>
                  <a:srgbClr val="FF0000"/>
                </a:solidFill>
              </a:rPr>
              <a:t>biaya</a:t>
            </a:r>
            <a:r>
              <a:rPr lang="id-ID" sz="2400" dirty="0"/>
              <a:t> tinggi dan membutuhkan </a:t>
            </a:r>
            <a:r>
              <a:rPr lang="id-ID" sz="2400" dirty="0">
                <a:solidFill>
                  <a:srgbClr val="FF0000"/>
                </a:solidFill>
              </a:rPr>
              <a:t>sumberdaya manusia </a:t>
            </a:r>
            <a:r>
              <a:rPr lang="id-ID" sz="2400" dirty="0"/>
              <a:t>yang handal untuk mengelola.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id-ID" sz="2400" dirty="0"/>
              <a:t>Pada model client server, terdapat perilaku yang biasa disebut </a:t>
            </a:r>
            <a:r>
              <a:rPr lang="id-ID" sz="2400" i="1" dirty="0">
                <a:solidFill>
                  <a:srgbClr val="FF0000"/>
                </a:solidFill>
              </a:rPr>
              <a:t>request-reply </a:t>
            </a:r>
            <a:r>
              <a:rPr lang="id-ID" sz="2400" i="1" dirty="0" smtClean="0">
                <a:solidFill>
                  <a:srgbClr val="FF0000"/>
                </a:solidFill>
              </a:rPr>
              <a:t>behavior</a:t>
            </a:r>
            <a:endParaRPr lang="id-ID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9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TRANSMISSION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transmisi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koneksi</a:t>
            </a:r>
            <a:r>
              <a:rPr lang="en-US" sz="2800" dirty="0"/>
              <a:t>, </a:t>
            </a:r>
            <a:r>
              <a:rPr lang="en-US" sz="2800" dirty="0" err="1"/>
              <a:t>kegagalan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pun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 smtClean="0"/>
              <a:t>balasan</a:t>
            </a:r>
            <a:endParaRPr lang="en-US" sz="2800" dirty="0" smtClean="0"/>
          </a:p>
          <a:p>
            <a:r>
              <a:rPr lang="en-US" sz="2800" dirty="0" err="1" smtClean="0"/>
              <a:t>Kemungkinan</a:t>
            </a:r>
            <a:r>
              <a:rPr lang="en-US" sz="2800" dirty="0" smtClean="0"/>
              <a:t>:</a:t>
            </a:r>
          </a:p>
          <a:p>
            <a:pPr marL="504825" lvl="1" indent="-263525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</a:t>
            </a:r>
            <a:r>
              <a:rPr lang="en-US" sz="2800" dirty="0" err="1" smtClean="0"/>
              <a:t>hilang</a:t>
            </a:r>
            <a:endParaRPr lang="en-US" sz="2800" dirty="0" smtClean="0"/>
          </a:p>
          <a:p>
            <a:pPr marL="504825" lvl="1" indent="-263525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/>
              <a:t>balasan</a:t>
            </a:r>
            <a:r>
              <a:rPr lang="en-US" sz="2800" dirty="0"/>
              <a:t> </a:t>
            </a:r>
            <a:r>
              <a:rPr lang="en-US" sz="2800" dirty="0" err="1" smtClean="0"/>
              <a:t>hilang</a:t>
            </a:r>
            <a:endParaRPr lang="en-US" sz="2800" dirty="0" smtClean="0"/>
          </a:p>
          <a:p>
            <a:pPr marL="504825" lvl="1" indent="-263525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2800" dirty="0" smtClean="0"/>
              <a:t>Server </a:t>
            </a:r>
            <a:r>
              <a:rPr lang="en-US" sz="2800" dirty="0" err="1"/>
              <a:t>gagal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,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 smtClean="0"/>
              <a:t>layanan</a:t>
            </a:r>
            <a:endParaRPr lang="en-US" sz="2800" dirty="0" smtClean="0"/>
          </a:p>
          <a:p>
            <a:r>
              <a:rPr lang="en-US" sz="2800" dirty="0" err="1" smtClean="0"/>
              <a:t>Dapatkah</a:t>
            </a:r>
            <a:r>
              <a:rPr lang="en-US" sz="2800" dirty="0" smtClean="0"/>
              <a:t>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r>
              <a:rPr lang="en-US" sz="2800" dirty="0"/>
              <a:t> </a:t>
            </a:r>
            <a:r>
              <a:rPr lang="en-US" sz="2800" dirty="0" err="1"/>
              <a:t>mana</a:t>
            </a:r>
            <a:r>
              <a:rPr lang="en-US" sz="2800" dirty="0"/>
              <a:t> yang </a:t>
            </a:r>
            <a:r>
              <a:rPr lang="en-US" sz="2800" dirty="0" err="1"/>
              <a:t>terjadi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6971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IDEMPOTENCY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err="1" smtClean="0"/>
              <a:t>Respon</a:t>
            </a:r>
            <a:r>
              <a:rPr lang="en-US" sz="2800" dirty="0" smtClean="0"/>
              <a:t> </a:t>
            </a:r>
            <a:r>
              <a:rPr lang="en-US" sz="2800" dirty="0" err="1" smtClean="0"/>
              <a:t>khas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permintaan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hilang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koneksi</a:t>
            </a:r>
            <a:r>
              <a:rPr lang="en-US" sz="2800" dirty="0" smtClean="0"/>
              <a:t>: re-transmission</a:t>
            </a:r>
          </a:p>
          <a:p>
            <a:pPr marL="514350" lvl="1" indent="-2857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400" dirty="0" err="1" smtClean="0"/>
              <a:t>Pertimbangkan</a:t>
            </a:r>
            <a:r>
              <a:rPr lang="en-US" sz="2400" dirty="0" smtClean="0"/>
              <a:t> </a:t>
            </a:r>
            <a:r>
              <a:rPr lang="en-US" sz="2400" dirty="0" err="1"/>
              <a:t>efek</a:t>
            </a:r>
            <a:r>
              <a:rPr lang="en-US" sz="2400" dirty="0"/>
              <a:t> </a:t>
            </a:r>
            <a:r>
              <a:rPr lang="en-US" sz="2400" dirty="0" err="1"/>
              <a:t>pengiriman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"</a:t>
            </a:r>
            <a:r>
              <a:rPr lang="en-US" sz="2400" dirty="0" err="1"/>
              <a:t>Kenaikan</a:t>
            </a:r>
            <a:r>
              <a:rPr lang="en-US" sz="2400" dirty="0"/>
              <a:t> X 1000“</a:t>
            </a:r>
          </a:p>
          <a:p>
            <a:pPr marL="514350" lvl="1" indent="-2857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ditindaklanjuti</a:t>
            </a:r>
            <a:r>
              <a:rPr lang="en-US" sz="2400" dirty="0"/>
              <a:t>,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kali</a:t>
            </a:r>
          </a:p>
          <a:p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/>
              <a:t>idempoten</a:t>
            </a:r>
            <a:r>
              <a:rPr lang="en-US" sz="2800" dirty="0"/>
              <a:t>: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kali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 smtClean="0"/>
              <a:t>membahayakan</a:t>
            </a:r>
            <a:endParaRPr lang="en-US" sz="2800" dirty="0" smtClean="0"/>
          </a:p>
          <a:p>
            <a:pPr marL="514350" lvl="1" indent="-2857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400" dirty="0" err="1" smtClean="0"/>
              <a:t>mis</a:t>
            </a:r>
            <a:r>
              <a:rPr lang="en-US" sz="2400" dirty="0"/>
              <a:t>., "</a:t>
            </a:r>
            <a:r>
              <a:rPr lang="en-US" sz="2400" dirty="0" err="1"/>
              <a:t>Kembalikan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X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"; </a:t>
            </a:r>
            <a:r>
              <a:rPr lang="en-US" sz="2400" dirty="0" err="1"/>
              <a:t>periksa</a:t>
            </a:r>
            <a:r>
              <a:rPr lang="en-US" sz="2400" dirty="0"/>
              <a:t> </a:t>
            </a:r>
            <a:r>
              <a:rPr lang="en-US" sz="2400" dirty="0" err="1"/>
              <a:t>ketersediaan</a:t>
            </a:r>
            <a:r>
              <a:rPr lang="en-US" sz="2400" dirty="0"/>
              <a:t> </a:t>
            </a:r>
            <a:r>
              <a:rPr lang="en-US" sz="2400" dirty="0" err="1" smtClean="0"/>
              <a:t>produk</a:t>
            </a:r>
            <a:endParaRPr lang="en-US" sz="2400" dirty="0" smtClean="0"/>
          </a:p>
          <a:p>
            <a:pPr marL="514350" lvl="1" indent="-2857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400" dirty="0" smtClean="0"/>
              <a:t>Non-idempotent</a:t>
            </a:r>
            <a:r>
              <a:rPr lang="en-US" sz="2400" dirty="0"/>
              <a:t>: "increment X",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81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LAYERED (SOFTWARE) ARCHITECTURE FOR CLIENT-SERVER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User-interface level </a:t>
            </a:r>
            <a:r>
              <a:rPr lang="en-US" sz="2800" dirty="0" smtClean="0"/>
              <a:t>: </a:t>
            </a:r>
            <a:r>
              <a:rPr lang="en-US" sz="2800" dirty="0"/>
              <a:t>GUI (</a:t>
            </a:r>
            <a:r>
              <a:rPr lang="en-US" sz="2800" dirty="0" err="1"/>
              <a:t>biasanya</a:t>
            </a:r>
            <a:r>
              <a:rPr lang="en-US" sz="2800" dirty="0"/>
              <a:t>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 smtClean="0"/>
              <a:t>akhir</a:t>
            </a:r>
            <a:endParaRPr lang="en-US" sz="2800" dirty="0" smtClean="0"/>
          </a:p>
          <a:p>
            <a:pPr>
              <a:spcAft>
                <a:spcPts val="600"/>
              </a:spcAft>
            </a:pPr>
            <a:r>
              <a:rPr lang="en-US" sz="2800" b="1" dirty="0"/>
              <a:t>Processing level </a:t>
            </a:r>
            <a:r>
              <a:rPr lang="en-US" sz="2800" dirty="0" smtClean="0"/>
              <a:t>: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pemrosesan</a:t>
            </a:r>
            <a:r>
              <a:rPr lang="en-US" sz="2800" dirty="0"/>
              <a:t> data - </a:t>
            </a:r>
            <a:r>
              <a:rPr lang="en-US" sz="2800" dirty="0" err="1"/>
              <a:t>fungsionalitas</a:t>
            </a:r>
            <a:r>
              <a:rPr lang="en-US" sz="2800" dirty="0"/>
              <a:t> </a:t>
            </a:r>
            <a:r>
              <a:rPr lang="en-US" sz="2800" dirty="0" err="1" smtClean="0"/>
              <a:t>inti</a:t>
            </a:r>
            <a:endParaRPr lang="en-US" sz="2800" dirty="0" smtClean="0"/>
          </a:p>
          <a:p>
            <a:r>
              <a:rPr lang="en-US" sz="2800" b="1" dirty="0" smtClean="0"/>
              <a:t>Data Level:  </a:t>
            </a:r>
            <a:r>
              <a:rPr lang="en-US" sz="2800" dirty="0" err="1" smtClean="0"/>
              <a:t>Berinteraksi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basis data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smtClean="0"/>
              <a:t>file</a:t>
            </a:r>
          </a:p>
          <a:p>
            <a:pPr lvl="1"/>
            <a:r>
              <a:rPr lang="en-US" sz="2800" dirty="0" smtClean="0"/>
              <a:t>Data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u="sng" dirty="0" err="1"/>
              <a:t>persisten</a:t>
            </a:r>
            <a:r>
              <a:rPr lang="en-US" sz="2800" dirty="0"/>
              <a:t>;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meskipun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 yang </a:t>
            </a:r>
            <a:r>
              <a:rPr lang="en-US" sz="2800" dirty="0" err="1" smtClean="0"/>
              <a:t>mengaksesnya</a:t>
            </a:r>
            <a:endParaRPr lang="en-US" sz="2800" dirty="0" smtClean="0"/>
          </a:p>
          <a:p>
            <a:pPr lvl="1"/>
            <a:r>
              <a:rPr lang="en-US" sz="2800" dirty="0" smtClean="0"/>
              <a:t>File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06528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4239967"/>
          </a:xfrm>
        </p:spPr>
        <p:txBody>
          <a:bodyPr>
            <a:noAutofit/>
          </a:bodyPr>
          <a:lstStyle/>
          <a:p>
            <a:pPr marL="281940" lvl="0" indent="-342900">
              <a:lnSpc>
                <a:spcPct val="70000"/>
              </a:lnSpc>
              <a:buSzPts val="2400"/>
              <a:buFont typeface="Wingdings" pitchFamily="2" charset="2"/>
              <a:buChar char="q"/>
            </a:pPr>
            <a:r>
              <a:rPr lang="en-US" sz="2800" b="1" dirty="0"/>
              <a:t>Web search engine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Interface: type in a keyword string</a:t>
            </a:r>
          </a:p>
          <a:p>
            <a:pPr marL="693738" lvl="1" indent="-347663">
              <a:lnSpc>
                <a:spcPct val="70000"/>
              </a:lnSpc>
              <a:spcBef>
                <a:spcPts val="6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Processing level: processes to generate DB queries, rank replies, format response</a:t>
            </a:r>
          </a:p>
          <a:p>
            <a:pPr marL="693738" lvl="1" indent="-347663">
              <a:lnSpc>
                <a:spcPct val="70000"/>
              </a:lnSpc>
              <a:spcBef>
                <a:spcPts val="6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Data level: database of web pages</a:t>
            </a:r>
            <a:endParaRPr lang="en-US" sz="2800" dirty="0"/>
          </a:p>
          <a:p>
            <a:pPr marL="281940" indent="-342900">
              <a:lnSpc>
                <a:spcPct val="70000"/>
              </a:lnSpc>
              <a:buSzPts val="2400"/>
              <a:buFont typeface="Wingdings" pitchFamily="2" charset="2"/>
              <a:buChar char="q"/>
            </a:pPr>
            <a:r>
              <a:rPr lang="en-US" sz="2800" b="1" dirty="0"/>
              <a:t>Stock broker’s decision support system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Interface: likely more complex than simple search 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Processing: programs to analyze data; rely on statistics, AI perhaps, may require large simulations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Data level: DB of financial information</a:t>
            </a:r>
          </a:p>
          <a:p>
            <a:pPr marL="281940" lvl="0" indent="-342900">
              <a:lnSpc>
                <a:spcPct val="70000"/>
              </a:lnSpc>
              <a:buSzPts val="2400"/>
              <a:buFont typeface="Wingdings" pitchFamily="2" charset="2"/>
              <a:buChar char="q"/>
            </a:pPr>
            <a:r>
              <a:rPr lang="en-US" sz="2800" b="1" dirty="0"/>
              <a:t>Desktop “office suites”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Interface: access to various documents, data, 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Processing:  word processing, database queries, spreadsheets,…</a:t>
            </a:r>
          </a:p>
          <a:p>
            <a:pPr marL="693738" lvl="1" indent="-347663">
              <a:lnSpc>
                <a:spcPct val="70000"/>
              </a:lnSpc>
              <a:spcBef>
                <a:spcPts val="400"/>
              </a:spcBef>
              <a:buSzPts val="2000"/>
              <a:buFont typeface="Wingdings" pitchFamily="2" charset="2"/>
              <a:buChar char="§"/>
            </a:pPr>
            <a:r>
              <a:rPr lang="en-US" sz="2400" dirty="0"/>
              <a:t>Data :  file systems and/or databases</a:t>
            </a:r>
          </a:p>
        </p:txBody>
      </p:sp>
    </p:spTree>
    <p:extLst>
      <p:ext uri="{BB962C8B-B14F-4D97-AF65-F5344CB8AC3E}">
        <p14:creationId xmlns:p14="http://schemas.microsoft.com/office/powerpoint/2010/main" val="335405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LAYERING</a:t>
            </a:r>
          </a:p>
        </p:txBody>
      </p:sp>
      <p:pic>
        <p:nvPicPr>
          <p:cNvPr id="4" name="Google Shape;450;p52" descr="02-04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39614" y="2035175"/>
            <a:ext cx="7819696" cy="4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339516" y="6396335"/>
            <a:ext cx="95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Organisasi</a:t>
            </a:r>
            <a:r>
              <a:rPr lang="en-US" dirty="0"/>
              <a:t> search </a:t>
            </a:r>
            <a:r>
              <a:rPr lang="en-US" dirty="0" smtClean="0"/>
              <a:t>engine Internet </a:t>
            </a:r>
            <a:r>
              <a:rPr lang="en-US" dirty="0"/>
              <a:t>yang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17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Sistem  tersebar  merupakan  bagian  dari  sistem  yang  kompleks  yang menghubungkan beberapa mesin. </a:t>
            </a:r>
          </a:p>
          <a:p>
            <a:pPr>
              <a:spcAft>
                <a:spcPts val="1200"/>
              </a:spcAft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Untuk hal ini dibutuhkan </a:t>
            </a:r>
            <a:r>
              <a:rPr lang="id-ID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pengorganisasian sistem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Aft>
                <a:spcPts val="1200"/>
              </a:spcAft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Ada dua hal dalam melihat pengorganisasian sistem tersebar, organisasi </a:t>
            </a:r>
            <a:r>
              <a:rPr lang="id-ID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secara logis</a:t>
            </a:r>
            <a:r>
              <a:rPr lang="id-ID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sebagai kumpulan perangkat lunak dan </a:t>
            </a:r>
            <a:r>
              <a:rPr lang="id-ID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secara fisik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47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</a:t>
            </a:r>
            <a:r>
              <a:rPr lang="en-US" sz="3200" dirty="0" smtClean="0"/>
              <a:t>LAYERING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id-ID" sz="2800" dirty="0"/>
              <a:t>Model client server seiring perkembangannya mengundang perdebatan mengenai perbedaan antara client dan server itu sendiri</a:t>
            </a:r>
          </a:p>
          <a:p>
            <a:pPr algn="just">
              <a:spcAft>
                <a:spcPts val="300"/>
              </a:spcAft>
            </a:pPr>
            <a:r>
              <a:rPr lang="id-ID" sz="2800" dirty="0"/>
              <a:t>Pada umumnya client server architecture ditujukan untuk keperluan user access ke database, maka dari itu layered architectural style dibagi menjadi: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user-interface level</a:t>
            </a:r>
            <a:r>
              <a:rPr lang="id-ID" sz="2800" dirty="0">
                <a:solidFill>
                  <a:srgbClr val="0070C0"/>
                </a:solidFill>
              </a:rPr>
              <a:t> (display management)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processing level</a:t>
            </a:r>
            <a:r>
              <a:rPr lang="id-ID" sz="2800" dirty="0">
                <a:solidFill>
                  <a:srgbClr val="0070C0"/>
                </a:solidFill>
              </a:rPr>
              <a:t> (applications)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data </a:t>
            </a:r>
            <a:r>
              <a:rPr lang="en-US" sz="2800" dirty="0" err="1">
                <a:solidFill>
                  <a:srgbClr val="0070C0"/>
                </a:solidFill>
              </a:rPr>
              <a:t>leve</a:t>
            </a:r>
            <a:r>
              <a:rPr lang="id-ID" sz="2800" dirty="0">
                <a:solidFill>
                  <a:srgbClr val="0070C0"/>
                </a:solidFill>
              </a:rPr>
              <a:t>l (</a:t>
            </a:r>
            <a:r>
              <a:rPr lang="en-US" sz="2800" dirty="0">
                <a:solidFill>
                  <a:srgbClr val="0070C0"/>
                </a:solidFill>
              </a:rPr>
              <a:t>actual data that is being acted on</a:t>
            </a:r>
            <a:r>
              <a:rPr lang="id-ID" sz="2800" dirty="0" smtClean="0">
                <a:solidFill>
                  <a:srgbClr val="0070C0"/>
                </a:solidFill>
              </a:rPr>
              <a:t>)</a:t>
            </a:r>
            <a:endParaRPr lang="id-ID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7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" lvl="0" indent="-139700">
              <a:lnSpc>
                <a:spcPct val="90000"/>
              </a:lnSpc>
              <a:spcBef>
                <a:spcPts val="1400"/>
              </a:spcBef>
              <a:buSzPts val="2200"/>
              <a:buChar char=" "/>
            </a:pPr>
            <a:r>
              <a:rPr lang="en-US" sz="2800" dirty="0" err="1"/>
              <a:t>Memetakan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smtClean="0"/>
              <a:t>system </a:t>
            </a:r>
            <a:r>
              <a:rPr lang="en-US" sz="2800" dirty="0"/>
              <a:t>hardware</a:t>
            </a:r>
          </a:p>
          <a:p>
            <a:pPr marL="457200" lvl="1" indent="-330200">
              <a:lnSpc>
                <a:spcPct val="90000"/>
              </a:lnSpc>
              <a:spcBef>
                <a:spcPts val="400"/>
              </a:spcBef>
              <a:buSzPts val="1800"/>
              <a:buFont typeface="Wingdings" pitchFamily="2" charset="2"/>
              <a:buChar char="§"/>
            </a:pPr>
            <a:r>
              <a:rPr lang="en-US" sz="2800" dirty="0" err="1"/>
              <a:t>Korespondensi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 smtClean="0"/>
              <a:t>aktual</a:t>
            </a:r>
            <a:endParaRPr lang="en-US" sz="2800" dirty="0" smtClean="0"/>
          </a:p>
          <a:p>
            <a:pPr marL="265176" lvl="1" indent="-137159">
              <a:lnSpc>
                <a:spcPct val="90000"/>
              </a:lnSpc>
              <a:spcBef>
                <a:spcPts val="400"/>
              </a:spcBef>
              <a:buSzPts val="1800"/>
              <a:buChar char="🢝"/>
            </a:pPr>
            <a:endParaRPr lang="en-US" sz="2800" dirty="0"/>
          </a:p>
          <a:p>
            <a:pPr marL="91440" lvl="0" indent="-139700">
              <a:lnSpc>
                <a:spcPct val="90000"/>
              </a:lnSpc>
              <a:spcBef>
                <a:spcPts val="1400"/>
              </a:spcBef>
              <a:buSzPts val="2200"/>
              <a:buChar char=" "/>
            </a:pPr>
            <a:r>
              <a:rPr lang="en-US" sz="2800" b="1" dirty="0" smtClean="0"/>
              <a:t>Multi-tiered </a:t>
            </a:r>
            <a:r>
              <a:rPr lang="en-US" sz="2800" b="1" dirty="0"/>
              <a:t>architectures</a:t>
            </a:r>
          </a:p>
          <a:p>
            <a:pPr marL="457200" lvl="1" indent="-330200">
              <a:lnSpc>
                <a:spcPct val="90000"/>
              </a:lnSpc>
              <a:spcBef>
                <a:spcPts val="400"/>
              </a:spcBef>
              <a:buSzPts val="1800"/>
              <a:buFont typeface="Wingdings" pitchFamily="2" charset="2"/>
              <a:buChar char="§"/>
            </a:pPr>
            <a:r>
              <a:rPr lang="en-US" sz="2800" dirty="0" smtClean="0"/>
              <a:t>Layer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tier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kasar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istilah</a:t>
            </a:r>
            <a:r>
              <a:rPr lang="en-US" sz="2800" dirty="0"/>
              <a:t> yang </a:t>
            </a:r>
            <a:r>
              <a:rPr lang="en-US" sz="2800" dirty="0" err="1"/>
              <a:t>setara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smtClean="0"/>
              <a:t>layer </a:t>
            </a:r>
            <a:r>
              <a:rPr lang="en-US" sz="2800" dirty="0" err="1" smtClean="0"/>
              <a:t>biasanya</a:t>
            </a:r>
            <a:r>
              <a:rPr lang="en-US" sz="2800" dirty="0" smtClean="0"/>
              <a:t> </a:t>
            </a:r>
            <a:r>
              <a:rPr lang="en-US" sz="2800" dirty="0" err="1"/>
              <a:t>menyiratkan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tier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cenderung</a:t>
            </a:r>
            <a:r>
              <a:rPr lang="en-US" sz="2800" dirty="0"/>
              <a:t> </a:t>
            </a:r>
            <a:r>
              <a:rPr lang="en-US" sz="2800" dirty="0" err="1"/>
              <a:t>mengacu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r>
              <a:rPr lang="en-US" sz="2800" dirty="0" smtClean="0"/>
              <a:t>.</a:t>
            </a:r>
          </a:p>
          <a:p>
            <a:pPr marL="457200" lvl="1" indent="-330200">
              <a:lnSpc>
                <a:spcPct val="90000"/>
              </a:lnSpc>
              <a:spcBef>
                <a:spcPts val="600"/>
              </a:spcBef>
              <a:buSzPts val="1800"/>
              <a:buFont typeface="Wingdings" pitchFamily="2" charset="2"/>
              <a:buChar char="§"/>
            </a:pPr>
            <a:r>
              <a:rPr lang="en-US" sz="2800" dirty="0" smtClean="0"/>
              <a:t>Two-tier </a:t>
            </a:r>
            <a:r>
              <a:rPr lang="en-US" sz="2800" dirty="0"/>
              <a:t>and three-tier </a:t>
            </a:r>
            <a:r>
              <a:rPr lang="en-US" sz="2800" dirty="0" err="1"/>
              <a:t>adalah</a:t>
            </a:r>
            <a:r>
              <a:rPr lang="en-US" sz="2800" dirty="0"/>
              <a:t> yang paling </a:t>
            </a:r>
            <a:r>
              <a:rPr lang="en-US" sz="2800" dirty="0" err="1" smtClean="0"/>
              <a:t>umum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6966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TWO-TIERED C/S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Server </a:t>
            </a:r>
            <a:r>
              <a:rPr lang="en-US" sz="3600" dirty="0" err="1"/>
              <a:t>menyediakan</a:t>
            </a:r>
            <a:r>
              <a:rPr lang="en-US" sz="3600" dirty="0"/>
              <a:t> </a:t>
            </a:r>
            <a:r>
              <a:rPr lang="en-US" sz="3600" dirty="0" err="1"/>
              <a:t>pemrosesan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manajemen</a:t>
            </a:r>
            <a:r>
              <a:rPr lang="en-US" sz="3600" dirty="0"/>
              <a:t> data; </a:t>
            </a:r>
            <a:r>
              <a:rPr lang="en-US" sz="3600" dirty="0" err="1"/>
              <a:t>klien</a:t>
            </a:r>
            <a:r>
              <a:rPr lang="en-US" sz="3600" dirty="0"/>
              <a:t> </a:t>
            </a:r>
            <a:r>
              <a:rPr lang="en-US" sz="3600" dirty="0" err="1"/>
              <a:t>menyediakan</a:t>
            </a:r>
            <a:r>
              <a:rPr lang="en-US" sz="3600" dirty="0"/>
              <a:t> </a:t>
            </a:r>
            <a:r>
              <a:rPr lang="en-US" sz="3600" dirty="0" err="1"/>
              <a:t>tampilan</a:t>
            </a:r>
            <a:r>
              <a:rPr lang="en-US" sz="3600" dirty="0"/>
              <a:t> </a:t>
            </a:r>
            <a:r>
              <a:rPr lang="en-US" sz="3600" dirty="0" err="1"/>
              <a:t>grafis</a:t>
            </a:r>
            <a:r>
              <a:rPr lang="en-US" sz="3600" dirty="0"/>
              <a:t> </a:t>
            </a:r>
            <a:r>
              <a:rPr lang="en-US" sz="3600" dirty="0" err="1"/>
              <a:t>sederhana</a:t>
            </a:r>
            <a:r>
              <a:rPr lang="en-US" sz="3600" dirty="0"/>
              <a:t> (</a:t>
            </a:r>
            <a:r>
              <a:rPr lang="en-US" sz="3600" b="1" dirty="0"/>
              <a:t>thin-client</a:t>
            </a:r>
            <a:r>
              <a:rPr lang="en-US" sz="3600" b="1" dirty="0" smtClean="0"/>
              <a:t>)</a:t>
            </a:r>
          </a:p>
          <a:p>
            <a:pPr marL="577850" lvl="1" indent="-336550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3400" dirty="0" err="1"/>
              <a:t>Kehilangan</a:t>
            </a:r>
            <a:r>
              <a:rPr lang="en-US" sz="3400" dirty="0"/>
              <a:t> </a:t>
            </a:r>
            <a:r>
              <a:rPr lang="en-US" sz="3400" dirty="0" err="1"/>
              <a:t>kinerja</a:t>
            </a:r>
            <a:r>
              <a:rPr lang="en-US" sz="3400" dirty="0"/>
              <a:t> yang </a:t>
            </a:r>
            <a:r>
              <a:rPr lang="en-US" sz="3400" dirty="0" err="1"/>
              <a:t>dirasakan</a:t>
            </a:r>
            <a:r>
              <a:rPr lang="en-US" sz="3400" dirty="0"/>
              <a:t> di </a:t>
            </a:r>
            <a:r>
              <a:rPr lang="en-US" sz="3400" dirty="0" err="1" smtClean="0"/>
              <a:t>klien</a:t>
            </a:r>
            <a:endParaRPr lang="en-US" sz="3400" dirty="0" smtClean="0"/>
          </a:p>
          <a:p>
            <a:pPr marL="577850" lvl="1" indent="-336550">
              <a:buClr>
                <a:srgbClr val="00B0F0"/>
              </a:buClr>
              <a:buFont typeface="Courier New" pitchFamily="49" charset="0"/>
              <a:buChar char="o"/>
            </a:pPr>
            <a:r>
              <a:rPr lang="en-US" sz="3400" dirty="0" err="1" smtClean="0"/>
              <a:t>Mesin</a:t>
            </a:r>
            <a:r>
              <a:rPr lang="en-US" sz="3400" dirty="0" smtClean="0"/>
              <a:t> </a:t>
            </a:r>
            <a:r>
              <a:rPr lang="en-US" sz="3400" dirty="0" err="1"/>
              <a:t>klien</a:t>
            </a:r>
            <a:r>
              <a:rPr lang="en-US" sz="3400" dirty="0"/>
              <a:t> yang </a:t>
            </a:r>
            <a:r>
              <a:rPr lang="en-US" sz="3400" dirty="0" err="1"/>
              <a:t>lebih</a:t>
            </a:r>
            <a:r>
              <a:rPr lang="en-US" sz="3400" dirty="0"/>
              <a:t> </a:t>
            </a:r>
            <a:r>
              <a:rPr lang="en-US" sz="3400" dirty="0" err="1"/>
              <a:t>mudah</a:t>
            </a:r>
            <a:r>
              <a:rPr lang="en-US" sz="3400" dirty="0"/>
              <a:t> </a:t>
            </a:r>
            <a:r>
              <a:rPr lang="en-US" sz="3400" dirty="0" err="1"/>
              <a:t>dikelola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lebih</a:t>
            </a:r>
            <a:r>
              <a:rPr lang="en-US" sz="3400" dirty="0"/>
              <a:t> </a:t>
            </a:r>
            <a:r>
              <a:rPr lang="en-US" sz="3400" dirty="0" err="1"/>
              <a:t>andal</a:t>
            </a:r>
            <a:r>
              <a:rPr lang="en-US" sz="3400" dirty="0"/>
              <a:t>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 smtClean="0"/>
              <a:t>perlu</a:t>
            </a:r>
            <a:r>
              <a:rPr lang="en-US" sz="3400" dirty="0" smtClean="0"/>
              <a:t> </a:t>
            </a:r>
            <a:r>
              <a:rPr lang="en-US" sz="3400" dirty="0" err="1"/>
              <a:t>terlalu</a:t>
            </a:r>
            <a:r>
              <a:rPr lang="en-US" sz="3400" dirty="0"/>
              <a:t> </a:t>
            </a:r>
            <a:r>
              <a:rPr lang="en-US" sz="3400" dirty="0" err="1"/>
              <a:t>besar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 smtClean="0"/>
              <a:t>bertenaga</a:t>
            </a:r>
            <a:r>
              <a:rPr lang="en-US" sz="3400" dirty="0" smtClean="0"/>
              <a:t>.</a:t>
            </a:r>
          </a:p>
          <a:p>
            <a:pPr marL="241300" indent="-241300">
              <a:spcBef>
                <a:spcPts val="1200"/>
              </a:spcBef>
              <a:tabLst>
                <a:tab pos="241300" algn="l"/>
              </a:tabLst>
            </a:pPr>
            <a:r>
              <a:rPr lang="en-US" sz="3600" dirty="0"/>
              <a:t>Di </a:t>
            </a:r>
            <a:r>
              <a:rPr lang="en-US" sz="3600" dirty="0" err="1"/>
              <a:t>sisi</a:t>
            </a:r>
            <a:r>
              <a:rPr lang="en-US" sz="3600" dirty="0"/>
              <a:t> lain, </a:t>
            </a:r>
            <a:r>
              <a:rPr lang="en-US" sz="3600" dirty="0" err="1"/>
              <a:t>semua</a:t>
            </a:r>
            <a:r>
              <a:rPr lang="en-US" sz="3600" dirty="0"/>
              <a:t> </a:t>
            </a:r>
            <a:r>
              <a:rPr lang="en-US" sz="3600" dirty="0" err="1"/>
              <a:t>pemrosesan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beberapa</a:t>
            </a:r>
            <a:r>
              <a:rPr lang="en-US" sz="3600" dirty="0"/>
              <a:t> data </a:t>
            </a:r>
            <a:r>
              <a:rPr lang="en-US" sz="3600" dirty="0" err="1"/>
              <a:t>berada</a:t>
            </a:r>
            <a:r>
              <a:rPr lang="en-US" sz="3600" dirty="0"/>
              <a:t> di </a:t>
            </a:r>
            <a:r>
              <a:rPr lang="en-US" sz="3600" dirty="0" err="1"/>
              <a:t>klien</a:t>
            </a:r>
            <a:r>
              <a:rPr lang="en-US" sz="3600" dirty="0"/>
              <a:t> (</a:t>
            </a:r>
            <a:r>
              <a:rPr lang="en-US" sz="3600" dirty="0" err="1"/>
              <a:t>pendekatan</a:t>
            </a:r>
            <a:r>
              <a:rPr lang="en-US" sz="3600" dirty="0"/>
              <a:t> </a:t>
            </a:r>
            <a:r>
              <a:rPr lang="en-US" sz="3600" b="1" dirty="0" smtClean="0"/>
              <a:t>Fat-client</a:t>
            </a:r>
            <a:r>
              <a:rPr lang="en-US" sz="3600" dirty="0" smtClean="0"/>
              <a:t>)</a:t>
            </a:r>
          </a:p>
          <a:p>
            <a:pPr marL="577850" lvl="1" indent="-336550">
              <a:buClr>
                <a:srgbClr val="00B0F0"/>
              </a:buClr>
              <a:buFont typeface="Courier New" pitchFamily="49" charset="0"/>
              <a:buChar char="o"/>
              <a:tabLst>
                <a:tab pos="241300" algn="l"/>
              </a:tabLst>
            </a:pPr>
            <a:r>
              <a:rPr lang="en-US" sz="3400" dirty="0"/>
              <a:t>Pro: </a:t>
            </a:r>
            <a:r>
              <a:rPr lang="en-US" sz="3400" dirty="0" err="1"/>
              <a:t>mengurangi</a:t>
            </a:r>
            <a:r>
              <a:rPr lang="en-US" sz="3400" dirty="0"/>
              <a:t> </a:t>
            </a:r>
            <a:r>
              <a:rPr lang="en-US" sz="3400" dirty="0" err="1"/>
              <a:t>beban</a:t>
            </a:r>
            <a:r>
              <a:rPr lang="en-US" sz="3400" dirty="0"/>
              <a:t> </a:t>
            </a:r>
            <a:r>
              <a:rPr lang="en-US" sz="3400" dirty="0" err="1"/>
              <a:t>kerja</a:t>
            </a:r>
            <a:r>
              <a:rPr lang="en-US" sz="3400" dirty="0"/>
              <a:t> di server; </a:t>
            </a:r>
            <a:r>
              <a:rPr lang="en-US" sz="3400" dirty="0" err="1"/>
              <a:t>lebih</a:t>
            </a:r>
            <a:r>
              <a:rPr lang="en-US" sz="3400" dirty="0"/>
              <a:t> </a:t>
            </a:r>
            <a:r>
              <a:rPr lang="en-US" sz="3400" dirty="0" err="1"/>
              <a:t>terukur</a:t>
            </a:r>
            <a:endParaRPr lang="en-US" sz="3400" dirty="0"/>
          </a:p>
          <a:p>
            <a:pPr marL="577850" lvl="1" indent="-336550">
              <a:buClr>
                <a:srgbClr val="00B0F0"/>
              </a:buClr>
              <a:buFont typeface="Courier New" pitchFamily="49" charset="0"/>
              <a:buChar char="o"/>
              <a:tabLst>
                <a:tab pos="241300" algn="l"/>
              </a:tabLst>
            </a:pPr>
            <a:r>
              <a:rPr lang="en-US" sz="3400" dirty="0"/>
              <a:t>Con: </a:t>
            </a:r>
            <a:r>
              <a:rPr lang="en-US" sz="3400" dirty="0" err="1"/>
              <a:t>lebih</a:t>
            </a:r>
            <a:r>
              <a:rPr lang="en-US" sz="3400" dirty="0"/>
              <a:t> </a:t>
            </a:r>
            <a:r>
              <a:rPr lang="en-US" sz="3400" dirty="0" err="1"/>
              <a:t>sulit</a:t>
            </a:r>
            <a:r>
              <a:rPr lang="en-US" sz="3400" dirty="0"/>
              <a:t> </a:t>
            </a:r>
            <a:r>
              <a:rPr lang="en-US" sz="3400" dirty="0" err="1"/>
              <a:t>untuk</a:t>
            </a:r>
            <a:r>
              <a:rPr lang="en-US" sz="3400" dirty="0"/>
              <a:t> </a:t>
            </a:r>
            <a:r>
              <a:rPr lang="en-US" sz="3400" dirty="0" err="1"/>
              <a:t>dikelola</a:t>
            </a:r>
            <a:r>
              <a:rPr lang="en-US" sz="3400" dirty="0"/>
              <a:t> </a:t>
            </a:r>
            <a:r>
              <a:rPr lang="en-US" sz="3400" dirty="0" err="1"/>
              <a:t>oleh</a:t>
            </a:r>
            <a:r>
              <a:rPr lang="en-US" sz="3400" dirty="0"/>
              <a:t> admin </a:t>
            </a:r>
            <a:r>
              <a:rPr lang="en-US" sz="3400" dirty="0" err="1"/>
              <a:t>sistem</a:t>
            </a:r>
            <a:r>
              <a:rPr lang="en-US" sz="3400" dirty="0"/>
              <a:t>, </a:t>
            </a:r>
            <a:r>
              <a:rPr lang="en-US" sz="3400" dirty="0" err="1"/>
              <a:t>kurang</a:t>
            </a:r>
            <a:r>
              <a:rPr lang="en-US" sz="3400" dirty="0"/>
              <a:t> </a:t>
            </a:r>
            <a:r>
              <a:rPr lang="en-US" sz="3400" dirty="0" err="1"/>
              <a:t>aman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0939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MULTITIERED ARCHITECTURES</a:t>
            </a:r>
          </a:p>
        </p:txBody>
      </p:sp>
      <p:pic>
        <p:nvPicPr>
          <p:cNvPr id="4" name="Google Shape;469;p55" descr="02-05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12233" y="2035175"/>
            <a:ext cx="8229056" cy="352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470;p55"/>
          <p:cNvCxnSpPr/>
          <p:nvPr/>
        </p:nvCxnSpPr>
        <p:spPr>
          <a:xfrm rot="10800000" flipH="1">
            <a:off x="2549526" y="5618579"/>
            <a:ext cx="6932613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" name="Google Shape;471;p55"/>
          <p:cNvSpPr txBox="1"/>
          <p:nvPr/>
        </p:nvSpPr>
        <p:spPr>
          <a:xfrm>
            <a:off x="1698625" y="5247104"/>
            <a:ext cx="8763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 Client</a:t>
            </a:r>
            <a:endParaRPr/>
          </a:p>
        </p:txBody>
      </p:sp>
      <p:sp>
        <p:nvSpPr>
          <p:cNvPr id="7" name="Google Shape;472;p55"/>
          <p:cNvSpPr txBox="1"/>
          <p:nvPr/>
        </p:nvSpPr>
        <p:spPr>
          <a:xfrm>
            <a:off x="9512300" y="5337592"/>
            <a:ext cx="8763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 Client</a:t>
            </a:r>
            <a:endParaRPr/>
          </a:p>
        </p:txBody>
      </p:sp>
      <p:sp>
        <p:nvSpPr>
          <p:cNvPr id="8" name="Google Shape;473;p55"/>
          <p:cNvSpPr txBox="1"/>
          <p:nvPr/>
        </p:nvSpPr>
        <p:spPr>
          <a:xfrm>
            <a:off x="2807261" y="6210452"/>
            <a:ext cx="6417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client-server organizations (a)–(e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170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MULTITIERED </a:t>
            </a:r>
            <a:r>
              <a:rPr lang="en-US" sz="3200" dirty="0" smtClean="0"/>
              <a:t>ARCHITECTURES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>
                <a:solidFill>
                  <a:srgbClr val="FF0000"/>
                </a:solidFill>
              </a:rPr>
              <a:t>2 tier </a:t>
            </a:r>
            <a:r>
              <a:rPr lang="id-ID" sz="2800" dirty="0"/>
              <a:t>architecture</a:t>
            </a:r>
          </a:p>
          <a:p>
            <a:r>
              <a:rPr lang="id-ID" sz="2800" dirty="0"/>
              <a:t>Pengorganisasian paling simple dimana terdiri atas 2 type mesin</a:t>
            </a:r>
          </a:p>
          <a:p>
            <a:pPr marL="577850" lvl="1" indent="-336550" algn="just">
              <a:buFont typeface="Courier New" pitchFamily="49" charset="0"/>
              <a:buChar char="o"/>
            </a:pPr>
            <a:r>
              <a:rPr lang="id-ID" sz="2400" dirty="0">
                <a:solidFill>
                  <a:srgbClr val="0070C0"/>
                </a:solidFill>
              </a:rPr>
              <a:t>Client yang berisi implementasi program pada user-interface level</a:t>
            </a:r>
          </a:p>
          <a:p>
            <a:pPr marL="577850" lvl="1" indent="-336550" algn="just">
              <a:buFont typeface="Courier New" pitchFamily="49" charset="0"/>
              <a:buChar char="o"/>
            </a:pPr>
            <a:r>
              <a:rPr lang="id-ID" sz="2400" dirty="0">
                <a:solidFill>
                  <a:srgbClr val="0070C0"/>
                </a:solidFill>
              </a:rPr>
              <a:t>Server yang berisi implementasi program pada proses dan data </a:t>
            </a:r>
            <a:r>
              <a:rPr lang="id-ID" sz="2400" dirty="0" smtClean="0">
                <a:solidFill>
                  <a:srgbClr val="0070C0"/>
                </a:solidFill>
              </a:rPr>
              <a:t>level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23" y="3826041"/>
            <a:ext cx="83979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28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THREE-TIERED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, server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, yang </a:t>
            </a:r>
            <a:r>
              <a:rPr lang="en-US" sz="2800" dirty="0" err="1"/>
              <a:t>mengarah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three level architecture</a:t>
            </a:r>
            <a:endParaRPr lang="en-US" sz="2800" dirty="0" smtClean="0"/>
          </a:p>
          <a:p>
            <a:pPr marL="577850" lvl="1" indent="-3365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600" dirty="0" err="1" smtClean="0"/>
              <a:t>Pemrosesan</a:t>
            </a:r>
            <a:r>
              <a:rPr lang="en-US" sz="2600" dirty="0" smtClean="0"/>
              <a:t> </a:t>
            </a:r>
            <a:r>
              <a:rPr lang="en-US" sz="2600" dirty="0" err="1" smtClean="0"/>
              <a:t>transaksi</a:t>
            </a:r>
            <a:r>
              <a:rPr lang="en-US" sz="2600" dirty="0" smtClean="0"/>
              <a:t> </a:t>
            </a:r>
            <a:r>
              <a:rPr lang="en-US" sz="2600" dirty="0" err="1" smtClean="0"/>
              <a:t>terdistribusi</a:t>
            </a:r>
            <a:endParaRPr lang="en-US" sz="2600" dirty="0" smtClean="0"/>
          </a:p>
          <a:p>
            <a:pPr marL="577850" lvl="1" indent="-336550">
              <a:buClr>
                <a:srgbClr val="1DB8F0"/>
              </a:buClr>
              <a:buFont typeface="Courier New" pitchFamily="49" charset="0"/>
              <a:buChar char="o"/>
            </a:pPr>
            <a:r>
              <a:rPr lang="en-US" sz="2600" dirty="0" smtClean="0"/>
              <a:t>Server </a:t>
            </a:r>
            <a:r>
              <a:rPr lang="en-US" sz="2600" dirty="0"/>
              <a:t>web yang </a:t>
            </a:r>
            <a:r>
              <a:rPr lang="en-US" sz="2600" dirty="0" err="1"/>
              <a:t>berinteraksi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server </a:t>
            </a:r>
            <a:r>
              <a:rPr lang="en-US" sz="2600" dirty="0" smtClean="0"/>
              <a:t>database</a:t>
            </a:r>
          </a:p>
          <a:p>
            <a:pPr>
              <a:spcBef>
                <a:spcPts val="1200"/>
              </a:spcBef>
            </a:pPr>
            <a:r>
              <a:rPr lang="en-US" sz="2800" dirty="0" err="1" smtClean="0"/>
              <a:t>Distribusikan</a:t>
            </a:r>
            <a:r>
              <a:rPr lang="en-US" sz="2800" dirty="0" smtClean="0"/>
              <a:t> </a:t>
            </a:r>
            <a:r>
              <a:rPr lang="en-US" sz="2800" dirty="0" err="1"/>
              <a:t>fungsionalitas</a:t>
            </a:r>
            <a:r>
              <a:rPr lang="en-US" sz="2800" dirty="0"/>
              <a:t> di three levels </a:t>
            </a:r>
            <a:r>
              <a:rPr lang="en-US" sz="2800" dirty="0" err="1" smtClean="0"/>
              <a:t>mesin</a:t>
            </a:r>
            <a:r>
              <a:rPr lang="en-US" sz="2800" dirty="0"/>
              <a:t>,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799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MULTITIERED ARCHITECTURES (3 TIER ARCHITECTURE)</a:t>
            </a:r>
          </a:p>
        </p:txBody>
      </p:sp>
      <p:pic>
        <p:nvPicPr>
          <p:cNvPr id="4" name="Google Shape;487;p57" descr="02-06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973180" y="1938923"/>
            <a:ext cx="7976160" cy="30902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938948" y="5014796"/>
            <a:ext cx="427610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 lvl="0" indent="-91440">
              <a:lnSpc>
                <a:spcPct val="90000"/>
              </a:lnSpc>
              <a:buSzPts val="2800"/>
            </a:pPr>
            <a:r>
              <a:rPr lang="en-US" dirty="0" err="1"/>
              <a:t>Contoh</a:t>
            </a:r>
            <a:r>
              <a:rPr lang="en-US" dirty="0"/>
              <a:t> server yang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2253" y="5267004"/>
            <a:ext cx="81894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41300">
              <a:buClr>
                <a:srgbClr val="1DB8F0"/>
              </a:buClr>
              <a:buFont typeface="Arial" pitchFamily="34" charset="0"/>
              <a:buChar char="•"/>
            </a:pPr>
            <a:r>
              <a:rPr lang="id-ID" sz="2000" dirty="0"/>
              <a:t>3 tier architecture</a:t>
            </a:r>
          </a:p>
          <a:p>
            <a:pPr marL="241300" indent="-241300">
              <a:buClr>
                <a:srgbClr val="1DB8F0"/>
              </a:buClr>
              <a:buFont typeface="Arial" pitchFamily="34" charset="0"/>
              <a:buChar char="•"/>
            </a:pPr>
            <a:r>
              <a:rPr lang="id-ID" sz="2000" dirty="0"/>
              <a:t>Pada keperluan khusus, kadang server juga perlu bertindak sebagai client</a:t>
            </a:r>
          </a:p>
          <a:p>
            <a:pPr marL="241300" indent="-241300">
              <a:buClr>
                <a:srgbClr val="1DB8F0"/>
              </a:buClr>
              <a:buFont typeface="Arial" pitchFamily="34" charset="0"/>
              <a:buChar char="•"/>
            </a:pPr>
            <a:r>
              <a:rPr lang="sv-SE" sz="2000" dirty="0"/>
              <a:t>Pada</a:t>
            </a:r>
            <a:r>
              <a:rPr lang="id-ID" sz="2000" dirty="0"/>
              <a:t> </a:t>
            </a:r>
            <a:r>
              <a:rPr lang="sv-SE" sz="2000" dirty="0"/>
              <a:t>arsitektur ini, program pada processing level tidak hanya terdapat pada server yang terpisah, bahkan dapat terdistribusi pada client dan server mesin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971383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CENTRALIZED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/>
              <a:t>DECENTRALIZED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Arsitektur</a:t>
            </a:r>
            <a:r>
              <a:rPr lang="en-US" sz="2800" dirty="0"/>
              <a:t> client-server </a:t>
            </a:r>
            <a:r>
              <a:rPr lang="en-US" sz="2800" dirty="0" err="1"/>
              <a:t>tradisional</a:t>
            </a:r>
            <a:r>
              <a:rPr lang="en-US" sz="2800" dirty="0"/>
              <a:t> </a:t>
            </a:r>
            <a:r>
              <a:rPr lang="en-US" sz="2800" dirty="0" err="1"/>
              <a:t>menunjukkan</a:t>
            </a:r>
            <a:r>
              <a:rPr lang="en-US" sz="2800" dirty="0"/>
              <a:t> </a:t>
            </a:r>
            <a:r>
              <a:rPr lang="en-US" sz="2800" b="1" dirty="0"/>
              <a:t>vertical distribution </a:t>
            </a:r>
            <a:r>
              <a:rPr lang="en-US" sz="2800" dirty="0" smtClean="0"/>
              <a:t>. </a:t>
            </a:r>
            <a:r>
              <a:rPr lang="en-US" sz="2800" dirty="0" err="1"/>
              <a:t>Setiap</a:t>
            </a:r>
            <a:r>
              <a:rPr lang="en-US" sz="2800" dirty="0"/>
              <a:t> level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 smtClean="0"/>
              <a:t>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logis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di node yang </a:t>
            </a:r>
            <a:r>
              <a:rPr lang="en-US" sz="2400" dirty="0" err="1" smtClean="0"/>
              <a:t>berbeda</a:t>
            </a:r>
            <a:endParaRPr lang="en-US" sz="2400" dirty="0" smtClean="0"/>
          </a:p>
          <a:p>
            <a:r>
              <a:rPr lang="en-US" sz="2800" dirty="0" err="1" smtClean="0"/>
              <a:t>Distribusi</a:t>
            </a:r>
            <a:r>
              <a:rPr lang="en-US" sz="2800" dirty="0" smtClean="0"/>
              <a:t> </a:t>
            </a:r>
            <a:r>
              <a:rPr lang="en-US" sz="2800" dirty="0"/>
              <a:t>horizontal (P2P): </a:t>
            </a:r>
            <a:r>
              <a:rPr lang="en-US" sz="2800" dirty="0" err="1"/>
              <a:t>setiap</a:t>
            </a:r>
            <a:r>
              <a:rPr lang="en-US" sz="2800" dirty="0"/>
              <a:t> node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pemrosesan</a:t>
            </a:r>
            <a:r>
              <a:rPr lang="en-US" sz="2800" dirty="0"/>
              <a:t> yang </a:t>
            </a:r>
            <a:r>
              <a:rPr lang="en-US" sz="2800" dirty="0" err="1"/>
              <a:t>kira-kira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/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total data </a:t>
            </a:r>
            <a:r>
              <a:rPr lang="en-US" sz="2800" dirty="0" err="1"/>
              <a:t>sistem</a:t>
            </a:r>
            <a:r>
              <a:rPr lang="en-US" sz="2800" dirty="0" smtClean="0"/>
              <a:t>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400" dirty="0"/>
              <a:t>Better load balancing,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tahan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denial-of-service,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dikelola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C / S.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400" dirty="0" err="1"/>
              <a:t>Komunikasi</a:t>
            </a:r>
            <a:r>
              <a:rPr lang="en-US" sz="2400" dirty="0"/>
              <a:t> &amp; </a:t>
            </a:r>
            <a:r>
              <a:rPr lang="en-US" sz="2400" dirty="0" err="1"/>
              <a:t>kontrol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hierarkis</a:t>
            </a:r>
            <a:r>
              <a:rPr lang="en-US" sz="2400" dirty="0"/>
              <a:t>; </a:t>
            </a:r>
            <a:r>
              <a:rPr lang="en-US" sz="2400" dirty="0" err="1"/>
              <a:t>semuanya</a:t>
            </a:r>
            <a:r>
              <a:rPr lang="en-US" sz="2400" dirty="0"/>
              <a:t> </a:t>
            </a:r>
            <a:r>
              <a:rPr lang="en-US" sz="2400" dirty="0" err="1"/>
              <a:t>hampir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12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DISTRIBUTED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80000"/>
              </a:lnSpc>
              <a:spcAft>
                <a:spcPts val="300"/>
              </a:spcAft>
              <a:buSzPts val="2400"/>
              <a:buNone/>
            </a:pPr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b="1" dirty="0" err="1"/>
              <a:t>Terdistribusi</a:t>
            </a:r>
            <a:r>
              <a:rPr lang="en-US" sz="2800" dirty="0"/>
              <a:t>: </a:t>
            </a:r>
            <a:r>
              <a:rPr lang="en-US" sz="2800" dirty="0" err="1"/>
              <a:t>Komponen</a:t>
            </a:r>
            <a:r>
              <a:rPr lang="en-US" sz="2800" dirty="0"/>
              <a:t> Data, Proses,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Antarmuka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didistribusikan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demikian</a:t>
            </a:r>
            <a:r>
              <a:rPr lang="en-US" sz="2800" dirty="0"/>
              <a:t>, </a:t>
            </a:r>
            <a:r>
              <a:rPr lang="en-US" sz="2800" dirty="0" err="1"/>
              <a:t>beban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pemrosesan</a:t>
            </a:r>
            <a:r>
              <a:rPr lang="en-US" sz="2800" dirty="0"/>
              <a:t> </a:t>
            </a:r>
            <a:r>
              <a:rPr lang="en-US" sz="2800" dirty="0" err="1"/>
              <a:t>didistribusikan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  <a:spcAft>
                <a:spcPts val="300"/>
              </a:spcAft>
              <a:buClr>
                <a:srgbClr val="1DB8F0"/>
              </a:buClr>
              <a:buSzPts val="2400"/>
            </a:pPr>
            <a:r>
              <a:rPr lang="en-US" sz="2800" dirty="0" smtClean="0"/>
              <a:t>Kumpulan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terpisah</a:t>
            </a:r>
            <a:r>
              <a:rPr lang="en-US" sz="2800" dirty="0"/>
              <a:t> yang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beroperasi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otonom</a:t>
            </a:r>
            <a:r>
              <a:rPr lang="en-US" sz="2800" dirty="0"/>
              <a:t>, </a:t>
            </a:r>
            <a:r>
              <a:rPr lang="en-US" sz="2800" dirty="0" err="1"/>
              <a:t>ditautkan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  <a:spcAft>
                <a:spcPts val="300"/>
              </a:spcAft>
              <a:buClr>
                <a:srgbClr val="1DB8F0"/>
              </a:buClr>
              <a:buSzPts val="2400"/>
            </a:pPr>
            <a:r>
              <a:rPr lang="en-US" sz="2800" dirty="0" err="1" smtClean="0"/>
              <a:t>Aktifkan</a:t>
            </a:r>
            <a:r>
              <a:rPr lang="en-US" sz="2800" dirty="0" smtClean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individu</a:t>
            </a:r>
            <a:r>
              <a:rPr lang="en-US" sz="2800" dirty="0"/>
              <a:t> (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/>
              <a:t>berbeda</a:t>
            </a:r>
            <a:r>
              <a:rPr lang="en-US" sz="2800" dirty="0"/>
              <a:t>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berbagi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di </a:t>
            </a:r>
            <a:r>
              <a:rPr lang="en-US" sz="2800" dirty="0" err="1" smtClean="0"/>
              <a:t>jaringan</a:t>
            </a:r>
            <a:endParaRPr lang="en-US" sz="2800" dirty="0" smtClean="0"/>
          </a:p>
          <a:p>
            <a:pPr>
              <a:lnSpc>
                <a:spcPct val="80000"/>
              </a:lnSpc>
              <a:spcAft>
                <a:spcPts val="300"/>
              </a:spcAft>
              <a:buClr>
                <a:srgbClr val="1DB8F0"/>
              </a:buClr>
              <a:buSzPts val="2400"/>
            </a:pPr>
            <a:r>
              <a:rPr lang="en-US" sz="2800" dirty="0" err="1" smtClean="0"/>
              <a:t>Implementasi</a:t>
            </a:r>
            <a:r>
              <a:rPr lang="en-US" sz="2800" dirty="0" smtClean="0"/>
              <a:t> </a:t>
            </a:r>
            <a:r>
              <a:rPr lang="en-US" sz="2800" dirty="0"/>
              <a:t>server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antarmuka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yang </a:t>
            </a:r>
            <a:r>
              <a:rPr lang="en-US" sz="2800" dirty="0" err="1"/>
              <a:t>terletak</a:t>
            </a:r>
            <a:r>
              <a:rPr lang="en-US" sz="2800" dirty="0"/>
              <a:t> di server </a:t>
            </a:r>
            <a:r>
              <a:rPr lang="en-US" sz="2800" dirty="0" err="1"/>
              <a:t>berbeda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898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04;p60" descr="ds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20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penyusunan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komponen-komponen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suatu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dimana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layout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mengidentifikasi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masing-masing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konektivitas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pemetaan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fungsionalitas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785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PEER-TO-PEER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Node </a:t>
            </a:r>
            <a:r>
              <a:rPr lang="en-US" sz="2800" dirty="0" err="1"/>
              <a:t>bertindak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server; </a:t>
            </a:r>
            <a:r>
              <a:rPr lang="en-US" sz="2800" dirty="0" err="1"/>
              <a:t>interaksi</a:t>
            </a:r>
            <a:r>
              <a:rPr lang="en-US" sz="2800" dirty="0"/>
              <a:t> </a:t>
            </a:r>
            <a:r>
              <a:rPr lang="en-US" sz="2800" dirty="0" err="1"/>
              <a:t>simetris</a:t>
            </a:r>
            <a:r>
              <a:rPr lang="en-US" sz="2800" dirty="0"/>
              <a:t>.</a:t>
            </a:r>
          </a:p>
          <a:p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/>
              <a:t>node </a:t>
            </a:r>
            <a:r>
              <a:rPr lang="en-US" sz="2800" dirty="0" err="1"/>
              <a:t>bertindak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server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total data </a:t>
            </a:r>
            <a:r>
              <a:rPr lang="en-US" sz="2800" dirty="0" err="1" smtClean="0"/>
              <a:t>sistem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b="1" dirty="0"/>
              <a:t>Overlay networks</a:t>
            </a:r>
            <a:r>
              <a:rPr lang="en-US" sz="2800" dirty="0"/>
              <a:t> </a:t>
            </a:r>
            <a:r>
              <a:rPr lang="en-US" sz="2800" dirty="0" err="1" smtClean="0"/>
              <a:t>menghubungkan</a:t>
            </a:r>
            <a:r>
              <a:rPr lang="en-US" sz="2800" dirty="0" smtClean="0"/>
              <a:t> </a:t>
            </a:r>
            <a:r>
              <a:rPr lang="en-US" sz="2800" dirty="0"/>
              <a:t>node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P2P.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800" dirty="0" smtClean="0"/>
              <a:t>Node </a:t>
            </a:r>
            <a:r>
              <a:rPr lang="en-US" sz="2800" dirty="0"/>
              <a:t>di overlay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pengalamatannya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data di </a:t>
            </a:r>
            <a:r>
              <a:rPr lang="en-US" sz="2800" dirty="0" err="1"/>
              <a:t>sistem</a:t>
            </a:r>
            <a:r>
              <a:rPr lang="en-US" sz="2800" dirty="0"/>
              <a:t>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800" dirty="0" smtClean="0"/>
              <a:t>Node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mengarahkan</a:t>
            </a:r>
            <a:r>
              <a:rPr lang="en-US" sz="2800" dirty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yang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diketahui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pemohon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758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OVERLAY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virtual, </a:t>
            </a:r>
            <a:r>
              <a:rPr lang="en-US" sz="2800" dirty="0" err="1"/>
              <a:t>dibangun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2800" dirty="0" err="1"/>
              <a:t>Tautan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node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hamparan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tautan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r>
              <a:rPr lang="en-US" sz="2800" dirty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Pesan</a:t>
            </a:r>
            <a:r>
              <a:rPr lang="en-US" sz="2800" dirty="0"/>
              <a:t> di overlay </a:t>
            </a:r>
            <a:r>
              <a:rPr lang="en-US" sz="2800" dirty="0" err="1"/>
              <a:t>dikirim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,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r>
              <a:rPr lang="en-US" sz="2800" dirty="0"/>
              <a:t> (IP)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pendekatan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283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40" y="1808412"/>
            <a:ext cx="5990335" cy="447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Google Shape;545;p63"/>
          <p:cNvSpPr txBox="1"/>
          <p:nvPr/>
        </p:nvSpPr>
        <p:spPr>
          <a:xfrm>
            <a:off x="1163052" y="974558"/>
            <a:ext cx="359727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Lingkaran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mewakili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jaringan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Node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biru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juga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jaringan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overlay.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Garis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putus-putus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mewakili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tautan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virtual.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Perutean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sebenarnya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didasarkan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protokol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TCP / IP</a:t>
            </a:r>
            <a:endParaRPr dirty="0"/>
          </a:p>
        </p:txBody>
      </p:sp>
      <p:sp>
        <p:nvSpPr>
          <p:cNvPr id="30" name="Rectangle 29"/>
          <p:cNvSpPr/>
          <p:nvPr/>
        </p:nvSpPr>
        <p:spPr>
          <a:xfrm>
            <a:off x="4562548" y="6300355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Overlay Network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41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OVERLAY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Setiap</a:t>
            </a:r>
            <a:r>
              <a:rPr lang="en-US" sz="2800" dirty="0"/>
              <a:t> node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P2P </a:t>
            </a:r>
            <a:r>
              <a:rPr lang="en-US" sz="2800" dirty="0" err="1"/>
              <a:t>tahu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menghubungi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node </a:t>
            </a:r>
            <a:r>
              <a:rPr lang="en-US" sz="2800" dirty="0" err="1"/>
              <a:t>lainnya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Jaringan</a:t>
            </a:r>
            <a:r>
              <a:rPr lang="en-US" sz="2800" dirty="0"/>
              <a:t> overlay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(node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konten</a:t>
            </a:r>
            <a:r>
              <a:rPr lang="en-US" sz="2800" dirty="0"/>
              <a:t> </a:t>
            </a:r>
            <a:r>
              <a:rPr lang="en-US" sz="2800" dirty="0" err="1"/>
              <a:t>dihubungkan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desain</a:t>
            </a:r>
            <a:r>
              <a:rPr lang="en-US" sz="2800" dirty="0"/>
              <a:t> yang </a:t>
            </a:r>
            <a:r>
              <a:rPr lang="en-US" sz="2800" dirty="0" err="1"/>
              <a:t>menyederhanakan</a:t>
            </a:r>
            <a:r>
              <a:rPr lang="en-US" sz="2800" dirty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nanti</a:t>
            </a:r>
            <a:r>
              <a:rPr lang="en-US" sz="2800" dirty="0"/>
              <a:t>)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(</a:t>
            </a:r>
            <a:r>
              <a:rPr lang="en-US" sz="2800" dirty="0" err="1"/>
              <a:t>konten</a:t>
            </a:r>
            <a:r>
              <a:rPr lang="en-US" sz="2800" dirty="0"/>
              <a:t> </a:t>
            </a:r>
            <a:r>
              <a:rPr lang="en-US" sz="2800" dirty="0" err="1"/>
              <a:t>ditetapkan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node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memperhatikan</a:t>
            </a:r>
            <a:r>
              <a:rPr lang="en-US" sz="2800" dirty="0"/>
              <a:t> </a:t>
            </a:r>
            <a:r>
              <a:rPr lang="en-US" sz="2800" dirty="0" err="1"/>
              <a:t>topologi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62333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STRUCTURED P2P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Pendekatan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hash </a:t>
            </a:r>
            <a:r>
              <a:rPr lang="en-US" sz="2800" dirty="0" err="1"/>
              <a:t>terdistribusi</a:t>
            </a:r>
            <a:r>
              <a:rPr lang="en-US" sz="2800" dirty="0"/>
              <a:t> (DHT)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node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Fungsi</a:t>
            </a:r>
            <a:r>
              <a:rPr lang="en-US" sz="2800" dirty="0"/>
              <a:t> hash </a:t>
            </a:r>
            <a:r>
              <a:rPr lang="en-US" sz="2800" dirty="0" err="1"/>
              <a:t>tradisional</a:t>
            </a:r>
            <a:r>
              <a:rPr lang="en-US" sz="2800" dirty="0"/>
              <a:t> </a:t>
            </a:r>
            <a:r>
              <a:rPr lang="en-US" sz="2800" dirty="0" err="1"/>
              <a:t>mengubah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hash,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indeks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hash.</a:t>
            </a:r>
          </a:p>
          <a:p>
            <a:pPr>
              <a:spcAft>
                <a:spcPts val="300"/>
              </a:spcAft>
            </a:pPr>
            <a:r>
              <a:rPr lang="en-US" sz="2800" dirty="0"/>
              <a:t>Keys are unique </a:t>
            </a:r>
            <a:r>
              <a:rPr lang="en-US" sz="2800" dirty="0" smtClean="0"/>
              <a:t>-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mewakili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; </a:t>
            </a:r>
            <a:r>
              <a:rPr lang="en-US" sz="2800" dirty="0" err="1"/>
              <a:t>mis</a:t>
            </a:r>
            <a:r>
              <a:rPr lang="en-US" sz="2800" dirty="0"/>
              <a:t>., di UAH, </a:t>
            </a:r>
            <a:r>
              <a:rPr lang="en-US" sz="2800" dirty="0" err="1"/>
              <a:t>nomor</a:t>
            </a:r>
            <a:r>
              <a:rPr lang="en-US" sz="2800" dirty="0"/>
              <a:t>-A </a:t>
            </a:r>
            <a:r>
              <a:rPr lang="en-US" sz="2800" dirty="0" err="1"/>
              <a:t>Anda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hash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menyisipkan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en-US" sz="2800" dirty="0"/>
              <a:t> hash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mengambilnya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01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STRUCTURED P2P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Dalam</a:t>
            </a:r>
            <a:r>
              <a:rPr lang="en-US" sz="2800" dirty="0"/>
              <a:t> DHT, </a:t>
            </a:r>
            <a:r>
              <a:rPr lang="en-US" sz="2800" dirty="0" err="1"/>
              <a:t>objek</a:t>
            </a:r>
            <a:r>
              <a:rPr lang="en-US" sz="2800" dirty="0"/>
              <a:t> data </a:t>
            </a:r>
            <a:r>
              <a:rPr lang="en-US" sz="2800" dirty="0" err="1"/>
              <a:t>dan</a:t>
            </a:r>
            <a:r>
              <a:rPr lang="en-US" sz="2800" dirty="0"/>
              <a:t> node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diberi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hash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nomor</a:t>
            </a:r>
            <a:r>
              <a:rPr lang="en-US" sz="2800" dirty="0"/>
              <a:t> </a:t>
            </a:r>
            <a:r>
              <a:rPr lang="en-US" sz="2800" dirty="0" err="1"/>
              <a:t>acak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ruang</a:t>
            </a:r>
            <a:r>
              <a:rPr lang="en-US" sz="2800" dirty="0"/>
              <a:t> </a:t>
            </a:r>
            <a:r>
              <a:rPr lang="en-US" sz="2800" dirty="0" err="1"/>
              <a:t>pengenal</a:t>
            </a:r>
            <a:r>
              <a:rPr lang="en-US" sz="2800" dirty="0"/>
              <a:t>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(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keunikan</a:t>
            </a:r>
            <a:r>
              <a:rPr lang="en-US" sz="2800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/>
              <a:t>pemetaan</a:t>
            </a:r>
            <a:r>
              <a:rPr lang="en-US" sz="2800" dirty="0"/>
              <a:t> </a:t>
            </a:r>
            <a:r>
              <a:rPr lang="en-US" sz="2800" dirty="0" err="1"/>
              <a:t>menetapkan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node,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hash</a:t>
            </a:r>
            <a:r>
              <a:rPr lang="en-US" sz="28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,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hash, </a:t>
            </a:r>
            <a:r>
              <a:rPr lang="en-US" sz="2800" dirty="0" err="1"/>
              <a:t>mengembalikan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node yang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yang </a:t>
            </a:r>
            <a:r>
              <a:rPr lang="en-US" sz="2800" dirty="0" err="1"/>
              <a:t>diminta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208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CHARACTERISTICS OF DHT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b="1" dirty="0"/>
              <a:t>Scalable</a:t>
            </a:r>
            <a:r>
              <a:rPr lang="en-US" sz="2800" dirty="0"/>
              <a:t>  -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ribuan</a:t>
            </a:r>
            <a:r>
              <a:rPr lang="en-US" sz="2800" dirty="0"/>
              <a:t>,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dirty="0" err="1"/>
              <a:t>jutaan</a:t>
            </a:r>
            <a:r>
              <a:rPr lang="en-US" sz="2800" dirty="0"/>
              <a:t> node </a:t>
            </a:r>
            <a:r>
              <a:rPr lang="en-US" sz="2800" dirty="0" err="1"/>
              <a:t>jaringan</a:t>
            </a:r>
            <a:endParaRPr lang="en-US" sz="2800" dirty="0"/>
          </a:p>
          <a:p>
            <a:pPr marL="577850" lvl="1" indent="-336550">
              <a:lnSpc>
                <a:spcPct val="90000"/>
              </a:lnSpc>
              <a:spcAft>
                <a:spcPts val="300"/>
              </a:spcAft>
              <a:buClr>
                <a:srgbClr val="1DB8F0"/>
              </a:buClr>
              <a:buSzPct val="100000"/>
            </a:pPr>
            <a:r>
              <a:rPr lang="en-US" sz="2600" dirty="0" err="1"/>
              <a:t>Waktu</a:t>
            </a:r>
            <a:r>
              <a:rPr lang="en-US" sz="2600" dirty="0"/>
              <a:t> </a:t>
            </a:r>
            <a:r>
              <a:rPr lang="en-US" sz="2600" dirty="0" err="1"/>
              <a:t>pencarian</a:t>
            </a:r>
            <a:r>
              <a:rPr lang="en-US" sz="2600" dirty="0"/>
              <a:t> </a:t>
            </a:r>
            <a:r>
              <a:rPr lang="en-US" sz="2600" dirty="0" err="1"/>
              <a:t>meningkat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lambat</a:t>
            </a:r>
            <a:r>
              <a:rPr lang="en-US" sz="2600" dirty="0"/>
              <a:t> </a:t>
            </a:r>
            <a:r>
              <a:rPr lang="en-US" sz="2600" dirty="0" err="1"/>
              <a:t>daripada</a:t>
            </a:r>
            <a:r>
              <a:rPr lang="en-US" sz="2600" dirty="0"/>
              <a:t> </a:t>
            </a:r>
            <a:r>
              <a:rPr lang="en-US" sz="2600" dirty="0" err="1"/>
              <a:t>ukuran</a:t>
            </a:r>
            <a:r>
              <a:rPr lang="en-US" sz="2600" dirty="0"/>
              <a:t>; </a:t>
            </a:r>
            <a:r>
              <a:rPr lang="en-US" sz="2600" dirty="0" err="1"/>
              <a:t>biasanya</a:t>
            </a:r>
            <a:r>
              <a:rPr lang="en-US" sz="2600" dirty="0"/>
              <a:t> </a:t>
            </a:r>
            <a:r>
              <a:rPr lang="el-GR" sz="2600" dirty="0"/>
              <a:t>Ο (</a:t>
            </a:r>
            <a:r>
              <a:rPr lang="en-US" sz="2600" dirty="0"/>
              <a:t>log (N))</a:t>
            </a:r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b="1" dirty="0"/>
              <a:t>Fault tolerant  </a:t>
            </a:r>
            <a:r>
              <a:rPr lang="en-US" sz="2800" dirty="0"/>
              <a:t>-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</a:t>
            </a:r>
            <a:r>
              <a:rPr lang="en-US" sz="2800" dirty="0" err="1"/>
              <a:t>ulang</a:t>
            </a:r>
            <a:r>
              <a:rPr lang="en-US" sz="2800" dirty="0"/>
              <a:t> </a:t>
            </a:r>
            <a:r>
              <a:rPr lang="en-US" sz="2800" dirty="0" err="1"/>
              <a:t>dirinya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node </a:t>
            </a:r>
            <a:r>
              <a:rPr lang="en-US" sz="2800" dirty="0" err="1"/>
              <a:t>gagal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b="1" dirty="0"/>
              <a:t>Decentralized</a:t>
            </a:r>
            <a:r>
              <a:rPr lang="en-US" sz="2800" dirty="0"/>
              <a:t> -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koordinator</a:t>
            </a:r>
            <a:r>
              <a:rPr lang="en-US" sz="2800" dirty="0"/>
              <a:t> </a:t>
            </a:r>
            <a:r>
              <a:rPr lang="en-US" sz="2800" dirty="0" err="1"/>
              <a:t>pusat</a:t>
            </a:r>
            <a:r>
              <a:rPr lang="en-US" sz="2800" dirty="0"/>
              <a:t> (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terdesentralisasi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078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CHORD ROUTING ALGORITHM STRUCTURED P2P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/>
              <a:t>Node </a:t>
            </a:r>
            <a:r>
              <a:rPr lang="en-US" sz="2800" dirty="0" err="1"/>
              <a:t>disusun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lingkaran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smtClean="0"/>
              <a:t>Node </a:t>
            </a:r>
            <a:r>
              <a:rPr lang="en-US" sz="2800" dirty="0" err="1"/>
              <a:t>dan</a:t>
            </a:r>
            <a:r>
              <a:rPr lang="en-US" sz="2800" dirty="0"/>
              <a:t> item data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pengenal</a:t>
            </a:r>
            <a:r>
              <a:rPr lang="en-US" sz="2800" dirty="0"/>
              <a:t> m-bit (</a:t>
            </a:r>
            <a:r>
              <a:rPr lang="en-US" sz="2800" dirty="0" err="1"/>
              <a:t>kunci</a:t>
            </a:r>
            <a:r>
              <a:rPr lang="en-US" sz="2800" dirty="0"/>
              <a:t>) </a:t>
            </a:r>
            <a:r>
              <a:rPr lang="en-US" sz="2800" dirty="0" err="1"/>
              <a:t>dari</a:t>
            </a:r>
            <a:r>
              <a:rPr lang="en-US" sz="2800" dirty="0"/>
              <a:t> namespace 2m</a:t>
            </a:r>
            <a:r>
              <a:rPr lang="en-US" sz="2800" dirty="0" smtClean="0"/>
              <a:t>.</a:t>
            </a:r>
          </a:p>
          <a:p>
            <a:pPr marL="577850" lvl="1" indent="-288925">
              <a:lnSpc>
                <a:spcPct val="90000"/>
              </a:lnSpc>
              <a:spcAft>
                <a:spcPts val="300"/>
              </a:spcAft>
              <a:buClr>
                <a:srgbClr val="1DB8F0"/>
              </a:buClr>
              <a:buSzPct val="100000"/>
            </a:pPr>
            <a:r>
              <a:rPr lang="en-US" sz="2600" dirty="0" err="1" smtClean="0"/>
              <a:t>Misalnya</a:t>
            </a:r>
            <a:r>
              <a:rPr lang="en-US" sz="2600" dirty="0"/>
              <a:t>, </a:t>
            </a:r>
            <a:r>
              <a:rPr lang="en-US" sz="2600" dirty="0" err="1"/>
              <a:t>kunci</a:t>
            </a:r>
            <a:r>
              <a:rPr lang="en-US" sz="2600" dirty="0"/>
              <a:t> node </a:t>
            </a:r>
            <a:r>
              <a:rPr lang="en-US" sz="2600" dirty="0" err="1"/>
              <a:t>adalah</a:t>
            </a:r>
            <a:r>
              <a:rPr lang="en-US" sz="2600" dirty="0"/>
              <a:t> hash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alamat</a:t>
            </a:r>
            <a:r>
              <a:rPr lang="en-US" sz="2600" dirty="0"/>
              <a:t> IP-</a:t>
            </a:r>
            <a:r>
              <a:rPr lang="en-US" sz="2600" dirty="0" err="1"/>
              <a:t>nya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kunci</a:t>
            </a:r>
            <a:r>
              <a:rPr lang="en-US" sz="2600" dirty="0"/>
              <a:t> file </a:t>
            </a:r>
            <a:r>
              <a:rPr lang="en-US" sz="2600" dirty="0" err="1"/>
              <a:t>mungkin</a:t>
            </a:r>
            <a:r>
              <a:rPr lang="en-US" sz="2600" dirty="0"/>
              <a:t> hash </a:t>
            </a:r>
            <a:r>
              <a:rPr lang="en-US" sz="2600" dirty="0" err="1"/>
              <a:t>namanya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kontennya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kunci</a:t>
            </a:r>
            <a:r>
              <a:rPr lang="en-US" sz="2600" dirty="0"/>
              <a:t> </a:t>
            </a:r>
            <a:r>
              <a:rPr lang="en-US" sz="2600" dirty="0" err="1"/>
              <a:t>unik</a:t>
            </a:r>
            <a:r>
              <a:rPr lang="en-US" sz="2600" dirty="0"/>
              <a:t> </a:t>
            </a:r>
            <a:r>
              <a:rPr lang="en-US" sz="2600" dirty="0" err="1"/>
              <a:t>lainnya</a:t>
            </a:r>
            <a:r>
              <a:rPr lang="en-US" sz="2600" dirty="0" smtClean="0"/>
              <a:t>.</a:t>
            </a:r>
          </a:p>
          <a:p>
            <a:pPr marL="577850" lvl="1" indent="-288925">
              <a:lnSpc>
                <a:spcPct val="90000"/>
              </a:lnSpc>
              <a:spcAft>
                <a:spcPts val="300"/>
              </a:spcAft>
              <a:buClr>
                <a:srgbClr val="1DB8F0"/>
              </a:buClr>
              <a:buSzPct val="100000"/>
            </a:pPr>
            <a:r>
              <a:rPr lang="en-US" sz="2600" dirty="0" err="1" smtClean="0"/>
              <a:t>Fungsi</a:t>
            </a:r>
            <a:r>
              <a:rPr lang="en-US" sz="2600" dirty="0" smtClean="0"/>
              <a:t> </a:t>
            </a:r>
            <a:r>
              <a:rPr lang="en-US" sz="2600" dirty="0"/>
              <a:t>hash </a:t>
            </a:r>
            <a:r>
              <a:rPr lang="en-US" sz="2600" dirty="0" err="1"/>
              <a:t>konsisten</a:t>
            </a:r>
            <a:r>
              <a:rPr lang="en-US" sz="2600" dirty="0"/>
              <a:t>; yang </a:t>
            </a:r>
            <a:r>
              <a:rPr lang="en-US" sz="2600" dirty="0" err="1"/>
              <a:t>berarti</a:t>
            </a:r>
            <a:r>
              <a:rPr lang="en-US" sz="2600" dirty="0"/>
              <a:t> </a:t>
            </a:r>
            <a:r>
              <a:rPr lang="en-US" sz="2600" dirty="0" err="1"/>
              <a:t>bahwa</a:t>
            </a:r>
            <a:r>
              <a:rPr lang="en-US" sz="2600" dirty="0"/>
              <a:t> </a:t>
            </a:r>
            <a:r>
              <a:rPr lang="en-US" sz="2600" dirty="0" err="1"/>
              <a:t>kunci</a:t>
            </a:r>
            <a:r>
              <a:rPr lang="en-US" sz="2600" dirty="0"/>
              <a:t> </a:t>
            </a:r>
            <a:r>
              <a:rPr lang="en-US" sz="2600" dirty="0" err="1"/>
              <a:t>didistribusikan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merata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seluruh</a:t>
            </a:r>
            <a:r>
              <a:rPr lang="en-US" sz="2600" dirty="0"/>
              <a:t> node,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probabilitas</a:t>
            </a:r>
            <a:r>
              <a:rPr lang="en-US" sz="2600" dirty="0"/>
              <a:t> </a:t>
            </a:r>
            <a:r>
              <a:rPr lang="en-US" sz="2600" dirty="0" err="1"/>
              <a:t>tinggi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049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INSERTING ITEMS IN THE DHT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800" dirty="0"/>
              <a:t>Item data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kunci</a:t>
            </a:r>
            <a:r>
              <a:rPr lang="en-US" sz="2800" dirty="0"/>
              <a:t> k </a:t>
            </a:r>
            <a:r>
              <a:rPr lang="en-US" sz="2800" dirty="0" err="1"/>
              <a:t>dipetakan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node </a:t>
            </a:r>
            <a:r>
              <a:rPr lang="en-US" sz="2800" dirty="0" err="1"/>
              <a:t>dengan</a:t>
            </a:r>
            <a:r>
              <a:rPr lang="en-US" sz="2800" dirty="0"/>
              <a:t> id </a:t>
            </a:r>
            <a:r>
              <a:rPr lang="en-US" sz="2800" dirty="0" err="1"/>
              <a:t>pengenal</a:t>
            </a:r>
            <a:r>
              <a:rPr lang="en-US" sz="2800" dirty="0"/>
              <a:t> </a:t>
            </a:r>
            <a:r>
              <a:rPr lang="en-US" sz="2800" dirty="0" err="1"/>
              <a:t>terkecil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id ≥ k (mod 2m</a:t>
            </a:r>
            <a:r>
              <a:rPr lang="en-US" sz="2800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2800" dirty="0" smtClean="0"/>
              <a:t>Node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penerus</a:t>
            </a:r>
            <a:r>
              <a:rPr lang="en-US" sz="2800" dirty="0"/>
              <a:t> k,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succ</a:t>
            </a:r>
            <a:r>
              <a:rPr lang="en-US" sz="2800" dirty="0"/>
              <a:t> (k</a:t>
            </a:r>
            <a:r>
              <a:rPr lang="en-US" sz="2800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Aritmatika</a:t>
            </a:r>
            <a:r>
              <a:rPr lang="en-US" sz="2800" dirty="0" smtClean="0"/>
              <a:t> </a:t>
            </a:r>
            <a:r>
              <a:rPr lang="en-US" sz="2800" dirty="0"/>
              <a:t>modular </a:t>
            </a:r>
            <a:r>
              <a:rPr lang="en-US" sz="2800" dirty="0" err="1" smtClean="0"/>
              <a:t>digunakan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i="1" dirty="0" err="1" smtClean="0"/>
              <a:t>Lihat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gambar</a:t>
            </a:r>
            <a:r>
              <a:rPr lang="en-US" sz="2800" i="1" dirty="0" smtClean="0"/>
              <a:t> 2-7 di </a:t>
            </a:r>
            <a:r>
              <a:rPr lang="en-US" sz="2800" i="1" dirty="0" err="1" smtClean="0"/>
              <a:t>halaman</a:t>
            </a:r>
            <a:r>
              <a:rPr lang="en-US" sz="2800" i="1" dirty="0" smtClean="0"/>
              <a:t> 45.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60057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STRUCTURED PEER-TO-PEER ARCHITECTURES</a:t>
            </a:r>
          </a:p>
        </p:txBody>
      </p:sp>
      <p:pic>
        <p:nvPicPr>
          <p:cNvPr id="5" name="Google Shape;589;p70" descr="02-0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5999" y="1698290"/>
            <a:ext cx="5069305" cy="49190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0;p70"/>
          <p:cNvSpPr txBox="1">
            <a:spLocks/>
          </p:cNvSpPr>
          <p:nvPr/>
        </p:nvSpPr>
        <p:spPr>
          <a:xfrm>
            <a:off x="1659906" y="3429000"/>
            <a:ext cx="4038600" cy="1147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lnSpc>
                <a:spcPct val="90000"/>
              </a:lnSpc>
              <a:buSzPts val="2400"/>
              <a:buFont typeface="Twentieth Century"/>
              <a:buNone/>
            </a:pPr>
            <a:r>
              <a:rPr lang="en-US" sz="2400" dirty="0" smtClean="0"/>
              <a:t>The mapping of data items onto nodes in Chord for m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4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SzPts val="2800"/>
              <a:buFont typeface="Wingdings" pitchFamily="2" charset="2"/>
              <a:buChar char="§"/>
            </a:pPr>
            <a:r>
              <a:rPr lang="en-US" sz="2800" b="1" dirty="0"/>
              <a:t>Software Architectures</a:t>
            </a:r>
            <a:r>
              <a:rPr lang="en-US" sz="2800" dirty="0"/>
              <a:t> – </a:t>
            </a:r>
            <a:r>
              <a:rPr lang="en-US" sz="2800" dirty="0" err="1"/>
              <a:t>menjelaskan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interaksi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; </a:t>
            </a:r>
            <a:r>
              <a:rPr lang="en-US" sz="2800" dirty="0" err="1"/>
              <a:t>berfokus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(</a:t>
            </a:r>
            <a:r>
              <a:rPr lang="en-US" sz="2800" dirty="0" err="1"/>
              <a:t>interaksi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r>
              <a:rPr lang="en-US" sz="2800" dirty="0"/>
              <a:t>.)</a:t>
            </a:r>
          </a:p>
          <a:p>
            <a:pPr>
              <a:lnSpc>
                <a:spcPct val="90000"/>
              </a:lnSpc>
              <a:spcBef>
                <a:spcPts val="1400"/>
              </a:spcBef>
              <a:buSzPts val="2800"/>
              <a:buFont typeface="Wingdings" pitchFamily="2" charset="2"/>
              <a:buChar char="§"/>
            </a:pPr>
            <a:r>
              <a:rPr lang="en-US" sz="2800" b="1" dirty="0"/>
              <a:t>System Architectures</a:t>
            </a:r>
            <a:r>
              <a:rPr lang="en-US" sz="2800" dirty="0"/>
              <a:t> -  </a:t>
            </a:r>
            <a:r>
              <a:rPr lang="fi-FI" sz="2800" dirty="0"/>
              <a:t>menjelaskan penempatan komponen perangkat lunak pada mesin fisik</a:t>
            </a:r>
            <a:endParaRPr lang="en-US" sz="2800" dirty="0" smtClean="0"/>
          </a:p>
          <a:p>
            <a:pPr marL="625475" lvl="1" indent="-384175">
              <a:lnSpc>
                <a:spcPct val="90000"/>
              </a:lnSpc>
              <a:spcBef>
                <a:spcPts val="400"/>
              </a:spcBef>
              <a:buSzPts val="2400"/>
              <a:buFont typeface="Wingdings" pitchFamily="2" charset="2"/>
              <a:buChar char="q"/>
            </a:pPr>
            <a:r>
              <a:rPr lang="en-US" sz="2800" dirty="0" err="1"/>
              <a:t>Realisasi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u="sng" dirty="0" err="1"/>
              <a:t>terpusat</a:t>
            </a:r>
            <a:r>
              <a:rPr lang="en-US" sz="2800" u="sng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sebagian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), </a:t>
            </a:r>
            <a:r>
              <a:rPr lang="en-US" sz="2800" u="sng" dirty="0" err="1"/>
              <a:t>desentralisasi</a:t>
            </a:r>
            <a:r>
              <a:rPr lang="en-US" sz="2800" u="sng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sebagian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fungsionalitas</a:t>
            </a:r>
            <a:r>
              <a:rPr lang="en-US" sz="2800" dirty="0"/>
              <a:t> yang </a:t>
            </a:r>
            <a:r>
              <a:rPr lang="en-US" sz="2800" dirty="0" err="1"/>
              <a:t>kira-kira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),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smtClean="0"/>
              <a:t>hybrid </a:t>
            </a:r>
            <a:r>
              <a:rPr lang="en-US" sz="2800" dirty="0"/>
              <a:t>(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kombinasi</a:t>
            </a:r>
            <a:r>
              <a:rPr lang="en-US" sz="2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75996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ITEMS IN THE DHT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Setiap</a:t>
            </a:r>
            <a:r>
              <a:rPr lang="en-US" sz="2800" dirty="0"/>
              <a:t> node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node </a:t>
            </a:r>
            <a:r>
              <a:rPr lang="en-US" sz="2800" dirty="0" err="1"/>
              <a:t>lainnya</a:t>
            </a:r>
            <a:r>
              <a:rPr lang="en-US" sz="2800" dirty="0" smtClean="0"/>
              <a:t>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/>
              <a:t>kunci</a:t>
            </a:r>
            <a:r>
              <a:rPr lang="en-US" sz="2600" dirty="0"/>
              <a:t> yang </a:t>
            </a:r>
            <a:r>
              <a:rPr lang="en-US" sz="2600" dirty="0" err="1"/>
              <a:t>diinginkan</a:t>
            </a:r>
            <a:r>
              <a:rPr lang="en-US" sz="2600" dirty="0"/>
              <a:t> </a:t>
            </a:r>
            <a:r>
              <a:rPr lang="en-US" sz="2600" dirty="0" err="1"/>
              <a:t>disimpan</a:t>
            </a:r>
            <a:r>
              <a:rPr lang="en-US" sz="2600" dirty="0"/>
              <a:t> di </a:t>
            </a:r>
            <a:r>
              <a:rPr lang="en-US" sz="2600" dirty="0" err="1"/>
              <a:t>salah</a:t>
            </a:r>
            <a:r>
              <a:rPr lang="en-US" sz="2600" dirty="0"/>
              <a:t> </a:t>
            </a:r>
            <a:r>
              <a:rPr lang="en-US" sz="2600" dirty="0" err="1"/>
              <a:t>satu</a:t>
            </a:r>
            <a:r>
              <a:rPr lang="en-US" sz="2600" dirty="0"/>
              <a:t> node </a:t>
            </a:r>
            <a:r>
              <a:rPr lang="en-US" sz="2600" dirty="0" err="1"/>
              <a:t>ini</a:t>
            </a:r>
            <a:r>
              <a:rPr lang="en-US" sz="2600" dirty="0"/>
              <a:t>, </a:t>
            </a:r>
            <a:r>
              <a:rPr lang="en-US" sz="2600" dirty="0" err="1"/>
              <a:t>tanyakan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 smtClean="0"/>
              <a:t>langsung</a:t>
            </a:r>
            <a:endParaRPr lang="en-US" sz="2600" dirty="0" smtClean="0"/>
          </a:p>
          <a:p>
            <a:pPr marL="577850" lvl="1" indent="-336550">
              <a:buClr>
                <a:srgbClr val="1DB8F0"/>
              </a:buClr>
            </a:pP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/>
              <a:t>tidak</a:t>
            </a:r>
            <a:r>
              <a:rPr lang="en-US" sz="2600" dirty="0"/>
              <a:t>, </a:t>
            </a:r>
            <a:r>
              <a:rPr lang="en-US" sz="2600" dirty="0" err="1"/>
              <a:t>minta</a:t>
            </a:r>
            <a:r>
              <a:rPr lang="en-US" sz="2600" dirty="0"/>
              <a:t> </a:t>
            </a:r>
            <a:r>
              <a:rPr lang="en-US" sz="2600" dirty="0" err="1"/>
              <a:t>salah</a:t>
            </a:r>
            <a:r>
              <a:rPr lang="en-US" sz="2600" dirty="0"/>
              <a:t> </a:t>
            </a:r>
            <a:r>
              <a:rPr lang="en-US" sz="2600" dirty="0" err="1"/>
              <a:t>satu</a:t>
            </a:r>
            <a:r>
              <a:rPr lang="en-US" sz="2600" dirty="0"/>
              <a:t> node yang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ketahui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mencari</a:t>
            </a:r>
            <a:r>
              <a:rPr lang="en-US" sz="2600" dirty="0"/>
              <a:t> di </a:t>
            </a:r>
            <a:r>
              <a:rPr lang="en-US" sz="2600" dirty="0" err="1"/>
              <a:t>kumpulan</a:t>
            </a:r>
            <a:r>
              <a:rPr lang="en-US" sz="2600" dirty="0"/>
              <a:t> node yang </a:t>
            </a:r>
            <a:r>
              <a:rPr lang="en-US" sz="2600" dirty="0" err="1"/>
              <a:t>diketahui</a:t>
            </a:r>
            <a:r>
              <a:rPr lang="en-US" sz="2600" dirty="0" smtClean="0"/>
              <a:t>.</a:t>
            </a:r>
          </a:p>
          <a:p>
            <a:pPr marL="577850" lvl="1" indent="-336550">
              <a:buClr>
                <a:srgbClr val="1DB8F0"/>
              </a:buClr>
            </a:pPr>
            <a:r>
              <a:rPr lang="en-US" sz="2600" dirty="0" err="1" smtClean="0"/>
              <a:t>Permintaan</a:t>
            </a:r>
            <a:r>
              <a:rPr lang="en-US" sz="2600" dirty="0" smtClean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menyebar</a:t>
            </a:r>
            <a:r>
              <a:rPr lang="en-US" sz="2600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dirty="0" err="1"/>
              <a:t>jaringan</a:t>
            </a:r>
            <a:r>
              <a:rPr lang="en-US" sz="2600" dirty="0"/>
              <a:t> overlay </a:t>
            </a:r>
            <a:r>
              <a:rPr lang="en-US" sz="2600" dirty="0" err="1"/>
              <a:t>hingga</a:t>
            </a:r>
            <a:r>
              <a:rPr lang="en-US" sz="2600" dirty="0"/>
              <a:t> </a:t>
            </a:r>
            <a:r>
              <a:rPr lang="en-US" sz="2600" dirty="0" err="1"/>
              <a:t>kunci</a:t>
            </a:r>
            <a:r>
              <a:rPr lang="en-US" sz="2600" dirty="0"/>
              <a:t> yang </a:t>
            </a:r>
            <a:r>
              <a:rPr lang="en-US" sz="2600" dirty="0" err="1"/>
              <a:t>diinginkan</a:t>
            </a:r>
            <a:r>
              <a:rPr lang="en-US" sz="2600" dirty="0"/>
              <a:t> </a:t>
            </a:r>
            <a:r>
              <a:rPr lang="en-US" sz="2600" dirty="0" err="1" smtClean="0"/>
              <a:t>ditemukan</a:t>
            </a:r>
            <a:endParaRPr lang="en-US" sz="2600" dirty="0" smtClean="0"/>
          </a:p>
          <a:p>
            <a:pPr marL="577850" lvl="1" indent="-336550">
              <a:buClr>
                <a:srgbClr val="1DB8F0"/>
              </a:buClr>
            </a:pPr>
            <a:r>
              <a:rPr lang="en-US" sz="2600" dirty="0" err="1" smtClean="0"/>
              <a:t>Waktu</a:t>
            </a:r>
            <a:r>
              <a:rPr lang="en-US" sz="2600" dirty="0" smtClean="0"/>
              <a:t> </a:t>
            </a:r>
            <a:r>
              <a:rPr lang="en-US" sz="2600" dirty="0" err="1"/>
              <a:t>pencarian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O (log (N))</a:t>
            </a:r>
          </a:p>
        </p:txBody>
      </p:sp>
    </p:spTree>
    <p:extLst>
      <p:ext uri="{BB962C8B-B14F-4D97-AF65-F5344CB8AC3E}">
        <p14:creationId xmlns:p14="http://schemas.microsoft.com/office/powerpoint/2010/main" val="3061934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JOINING &amp; LEAVING THE NETWORK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" lvl="0" indent="-164465">
              <a:lnSpc>
                <a:spcPct val="80000"/>
              </a:lnSpc>
              <a:buSzPts val="2590"/>
              <a:buChar char=" "/>
            </a:pPr>
            <a:r>
              <a:rPr lang="en-US" sz="2800" b="1" dirty="0"/>
              <a:t>Join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Char char="🢝"/>
            </a:pP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/>
              <a:t>pengenal</a:t>
            </a:r>
            <a:r>
              <a:rPr lang="en-US" sz="2400" dirty="0"/>
              <a:t> </a:t>
            </a:r>
            <a:r>
              <a:rPr lang="en-US" sz="2400" dirty="0" err="1"/>
              <a:t>acak</a:t>
            </a:r>
            <a:r>
              <a:rPr lang="en-US" sz="2400" dirty="0"/>
              <a:t> node, id,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hash </a:t>
            </a:r>
            <a:r>
              <a:rPr lang="en-US" sz="2400" dirty="0" err="1" smtClean="0"/>
              <a:t>terdistribusi</a:t>
            </a:r>
            <a:endParaRPr lang="en-US" sz="2400" dirty="0" smtClean="0"/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Char char="🢝"/>
            </a:pPr>
            <a:r>
              <a:rPr lang="en-US" sz="2400" dirty="0" err="1" smtClean="0"/>
              <a:t>Gunakan</a:t>
            </a:r>
            <a:r>
              <a:rPr lang="en-US" sz="2400" dirty="0" smtClean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succ</a:t>
            </a:r>
            <a:r>
              <a:rPr lang="en-US" sz="2400" dirty="0"/>
              <a:t> (id</a:t>
            </a:r>
            <a:r>
              <a:rPr lang="en-US" sz="2400" dirty="0" smtClean="0"/>
              <a:t>)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Char char="🢝"/>
            </a:pPr>
            <a:r>
              <a:rPr lang="en-US" sz="2400" dirty="0" err="1" smtClean="0"/>
              <a:t>Hubungi</a:t>
            </a:r>
            <a:r>
              <a:rPr lang="en-US" sz="2400" dirty="0" smtClean="0"/>
              <a:t> </a:t>
            </a:r>
            <a:r>
              <a:rPr lang="en-US" sz="2400" dirty="0" err="1"/>
              <a:t>succ</a:t>
            </a:r>
            <a:r>
              <a:rPr lang="en-US" sz="2400" dirty="0"/>
              <a:t> (id)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pendahulunya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ring</a:t>
            </a:r>
            <a:r>
              <a:rPr lang="en-US" sz="2400" dirty="0" smtClean="0"/>
              <a:t>.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Char char="🢝"/>
            </a:pPr>
            <a:r>
              <a:rPr lang="en-US" sz="2400" dirty="0" err="1" smtClean="0"/>
              <a:t>Masumsikan</a:t>
            </a:r>
            <a:r>
              <a:rPr lang="en-US" sz="2400" dirty="0" smtClean="0"/>
              <a:t> item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succ</a:t>
            </a:r>
            <a:r>
              <a:rPr lang="en-US" sz="2400" dirty="0" smtClean="0"/>
              <a:t> (id)</a:t>
            </a:r>
          </a:p>
          <a:p>
            <a:pPr marL="91440" indent="-164465">
              <a:lnSpc>
                <a:spcPct val="80000"/>
              </a:lnSpc>
              <a:spcBef>
                <a:spcPts val="1200"/>
              </a:spcBef>
              <a:buSzPts val="2590"/>
              <a:buFont typeface="Arial" panose="020B0604020202020204" pitchFamily="34" charset="0"/>
              <a:buChar char=" "/>
            </a:pPr>
            <a:r>
              <a:rPr lang="en-US" sz="2800" b="1" dirty="0" smtClean="0"/>
              <a:t>Leave (normally)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Font typeface="Arial" panose="020B0604020202020204" pitchFamily="34" charset="0"/>
              <a:buChar char="🢝"/>
            </a:pPr>
            <a:r>
              <a:rPr lang="en-US" sz="2400" dirty="0" smtClean="0"/>
              <a:t>Notify </a:t>
            </a:r>
            <a:r>
              <a:rPr lang="en-US" sz="2400" dirty="0"/>
              <a:t>predecessor &amp; successor; 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Font typeface="Arial" panose="020B0604020202020204" pitchFamily="34" charset="0"/>
              <a:buChar char="🢝"/>
            </a:pPr>
            <a:r>
              <a:rPr lang="en-US" sz="2400" dirty="0"/>
              <a:t>Shift data to </a:t>
            </a:r>
            <a:r>
              <a:rPr lang="en-US" sz="2400" dirty="0" err="1">
                <a:sym typeface="Courier New"/>
              </a:rPr>
              <a:t>succ</a:t>
            </a:r>
            <a:r>
              <a:rPr lang="en-US" sz="2400" dirty="0">
                <a:sym typeface="Courier New"/>
              </a:rPr>
              <a:t>(id)</a:t>
            </a:r>
            <a:endParaRPr lang="en-US" sz="2400" dirty="0"/>
          </a:p>
          <a:p>
            <a:pPr marL="91440" lvl="0" indent="-164465">
              <a:lnSpc>
                <a:spcPct val="80000"/>
              </a:lnSpc>
              <a:spcBef>
                <a:spcPts val="1200"/>
              </a:spcBef>
              <a:buSzPts val="2590"/>
              <a:buChar char=" "/>
            </a:pPr>
            <a:r>
              <a:rPr lang="en-US" sz="2800" b="1" dirty="0"/>
              <a:t>Leave (due to failure)</a:t>
            </a:r>
          </a:p>
          <a:p>
            <a:pPr marL="457200" lvl="1" indent="-331788">
              <a:lnSpc>
                <a:spcPct val="80000"/>
              </a:lnSpc>
              <a:spcBef>
                <a:spcPts val="400"/>
              </a:spcBef>
              <a:buSzPts val="2220"/>
              <a:buFont typeface="Arial" panose="020B0604020202020204" pitchFamily="34" charset="0"/>
              <a:buChar char="🢝"/>
            </a:pPr>
            <a:r>
              <a:rPr lang="en-US" sz="2400" dirty="0"/>
              <a:t>Periodically, nodes can run “self-healing” algorithms</a:t>
            </a:r>
          </a:p>
          <a:p>
            <a:pPr marL="91440" lvl="0" indent="0">
              <a:lnSpc>
                <a:spcPct val="80000"/>
              </a:lnSpc>
              <a:spcBef>
                <a:spcPts val="1600"/>
              </a:spcBef>
              <a:buSzPts val="2590"/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668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BLOCKCHAIN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Blockchain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penemuan</a:t>
            </a:r>
            <a:r>
              <a:rPr lang="en-US" sz="2800" dirty="0"/>
              <a:t> </a:t>
            </a:r>
            <a:r>
              <a:rPr lang="en-US" sz="2800" dirty="0" err="1"/>
              <a:t>cerdik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disangkal</a:t>
            </a:r>
            <a:r>
              <a:rPr lang="en-US" sz="2800" dirty="0"/>
              <a:t> - </a:t>
            </a:r>
            <a:r>
              <a:rPr lang="en-US" sz="2800" dirty="0" err="1"/>
              <a:t>gagasan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seseorang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sekelompok</a:t>
            </a:r>
            <a:r>
              <a:rPr lang="en-US" sz="2800" dirty="0"/>
              <a:t> orang yang </a:t>
            </a:r>
            <a:r>
              <a:rPr lang="en-US" sz="2800" dirty="0" err="1"/>
              <a:t>dikenal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samaran</a:t>
            </a:r>
            <a:r>
              <a:rPr lang="en-US" sz="2800" dirty="0"/>
              <a:t>, Satoshi </a:t>
            </a:r>
            <a:r>
              <a:rPr lang="en-US" sz="2800" dirty="0" err="1"/>
              <a:t>Nakamoto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Tapi</a:t>
            </a:r>
            <a:r>
              <a:rPr lang="en-US" sz="2800" dirty="0" smtClean="0"/>
              <a:t> </a:t>
            </a:r>
            <a:r>
              <a:rPr lang="en-US" sz="2800" dirty="0" err="1"/>
              <a:t>sejak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,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berkembang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pertanyaan</a:t>
            </a:r>
            <a:r>
              <a:rPr lang="en-US" sz="2800" dirty="0"/>
              <a:t> </a:t>
            </a:r>
            <a:r>
              <a:rPr lang="en-US" sz="2800" dirty="0" err="1"/>
              <a:t>utama</a:t>
            </a:r>
            <a:r>
              <a:rPr lang="en-US" sz="2800" dirty="0"/>
              <a:t> yang </a:t>
            </a:r>
            <a:r>
              <a:rPr lang="en-US" sz="2800" dirty="0" err="1"/>
              <a:t>ditanyakan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orang </a:t>
            </a:r>
            <a:r>
              <a:rPr lang="en-US" sz="2800" dirty="0" err="1"/>
              <a:t>adalah</a:t>
            </a:r>
            <a:r>
              <a:rPr lang="en-US" sz="2800" dirty="0"/>
              <a:t>: </a:t>
            </a:r>
            <a:r>
              <a:rPr lang="en-US" sz="2800" b="1" dirty="0" err="1">
                <a:solidFill>
                  <a:srgbClr val="00B0F0"/>
                </a:solidFill>
              </a:rPr>
              <a:t>Apa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itu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Blockchain</a:t>
            </a:r>
            <a:r>
              <a:rPr lang="en-US" sz="2800" b="1" dirty="0">
                <a:solidFill>
                  <a:srgbClr val="00B0F0"/>
                </a:solidFill>
              </a:rPr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59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796066"/>
            <a:ext cx="10734675" cy="606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791814"/>
            <a:ext cx="3138985" cy="518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BLOCKCHAIN (Cont.)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66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DEFINISI BLOCKCHAIN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err="1"/>
              <a:t>Blockchain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,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istilah</a:t>
            </a:r>
            <a:r>
              <a:rPr lang="en-US" sz="2400" dirty="0"/>
              <a:t> yang paling </a:t>
            </a:r>
            <a:r>
              <a:rPr lang="en-US" sz="2400" dirty="0" err="1"/>
              <a:t>sederhana</a:t>
            </a:r>
            <a:r>
              <a:rPr lang="en-US" sz="2400" dirty="0"/>
              <a:t>, </a:t>
            </a:r>
            <a:r>
              <a:rPr lang="en-US" sz="2400" dirty="0" err="1"/>
              <a:t>serangkaian</a:t>
            </a:r>
            <a:r>
              <a:rPr lang="en-US" sz="2400" dirty="0"/>
              <a:t> </a:t>
            </a:r>
            <a:r>
              <a:rPr lang="en-US" sz="2400" dirty="0" err="1"/>
              <a:t>catatan</a:t>
            </a:r>
            <a:r>
              <a:rPr lang="en-US" sz="2400" dirty="0"/>
              <a:t> data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 yang </a:t>
            </a:r>
            <a:r>
              <a:rPr lang="en-US" sz="2400" dirty="0" err="1"/>
              <a:t>dikelola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sekelompok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tunggal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pun.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data </a:t>
            </a:r>
            <a:r>
              <a:rPr lang="en-US" sz="2400" dirty="0" err="1"/>
              <a:t>ini</a:t>
            </a:r>
            <a:r>
              <a:rPr lang="en-US" sz="2400" dirty="0"/>
              <a:t> (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) </a:t>
            </a:r>
            <a:r>
              <a:rPr lang="en-US" sz="2400" dirty="0" err="1"/>
              <a:t>diamankan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diikat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lain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kriptografi</a:t>
            </a:r>
            <a:r>
              <a:rPr lang="en-US" sz="2400" dirty="0"/>
              <a:t> (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rantai</a:t>
            </a:r>
            <a:r>
              <a:rPr lang="en-US" sz="2400" dirty="0" smtClean="0"/>
              <a:t>).</a:t>
            </a:r>
          </a:p>
          <a:p>
            <a:pPr algn="just"/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otoritas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-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definisi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didemokratisasi</a:t>
            </a:r>
            <a:r>
              <a:rPr lang="en-US" sz="2400" dirty="0"/>
              <a:t>.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, </a:t>
            </a:r>
            <a:r>
              <a:rPr lang="en-US" sz="2400" dirty="0" err="1"/>
              <a:t>informasi</a:t>
            </a:r>
            <a:r>
              <a:rPr lang="en-US" sz="2400" dirty="0"/>
              <a:t> di </a:t>
            </a:r>
            <a:r>
              <a:rPr lang="en-US" sz="2400" dirty="0" err="1"/>
              <a:t>dalamnya</a:t>
            </a:r>
            <a:r>
              <a:rPr lang="en-US" sz="2400" dirty="0"/>
              <a:t> </a:t>
            </a:r>
            <a:r>
              <a:rPr lang="en-US" sz="2400" dirty="0" err="1"/>
              <a:t>terbuka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siapa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orang.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apa</a:t>
            </a:r>
            <a:r>
              <a:rPr lang="en-US" sz="2400" dirty="0"/>
              <a:t> pun yang </a:t>
            </a:r>
            <a:r>
              <a:rPr lang="en-US" sz="2400" dirty="0" err="1"/>
              <a:t>dibangun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dasarnya</a:t>
            </a:r>
            <a:r>
              <a:rPr lang="en-US" sz="2400" dirty="0"/>
              <a:t> </a:t>
            </a:r>
            <a:r>
              <a:rPr lang="en-US" sz="2400" dirty="0" err="1"/>
              <a:t>transparan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orang yang </a:t>
            </a:r>
            <a:r>
              <a:rPr lang="en-US" sz="2400" dirty="0" err="1"/>
              <a:t>terlibat</a:t>
            </a:r>
            <a:r>
              <a:rPr lang="en-US" sz="2400" dirty="0"/>
              <a:t> </a:t>
            </a:r>
            <a:r>
              <a:rPr lang="en-US" sz="2400" dirty="0" err="1"/>
              <a:t>bertanggung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Three Pillars of </a:t>
            </a:r>
            <a:r>
              <a:rPr lang="en-US" sz="3200" dirty="0" err="1"/>
              <a:t>Blockchain</a:t>
            </a:r>
            <a:r>
              <a:rPr lang="en-US" sz="3200" dirty="0"/>
              <a:t> </a:t>
            </a:r>
            <a:r>
              <a:rPr lang="en-US" sz="3200" dirty="0" smtClean="0"/>
              <a:t>Technology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membantunya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pengakuan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lvl="0" algn="just"/>
            <a:r>
              <a:rPr lang="en-US" sz="2400" dirty="0" err="1"/>
              <a:t>Desentralisasi</a:t>
            </a:r>
            <a:endParaRPr lang="en-US" sz="2400" dirty="0"/>
          </a:p>
          <a:p>
            <a:pPr lvl="0" algn="just"/>
            <a:r>
              <a:rPr lang="en-US" sz="2400" dirty="0" err="1"/>
              <a:t>Transparansi</a:t>
            </a:r>
            <a:endParaRPr lang="en-US" sz="2400" dirty="0"/>
          </a:p>
          <a:p>
            <a:pPr lvl="0" algn="just"/>
            <a:r>
              <a:rPr lang="en-US" sz="2400" dirty="0" err="1" smtClean="0"/>
              <a:t>Kekekalan</a:t>
            </a:r>
            <a:r>
              <a:rPr lang="en-US" sz="2400" dirty="0" smtClean="0"/>
              <a:t> 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dirubah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2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15" y="1085304"/>
            <a:ext cx="7353762" cy="510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41929" y="2034709"/>
            <a:ext cx="3971767" cy="3983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400" b="1" dirty="0" err="1" smtClean="0"/>
              <a:t>Desentralisasi</a:t>
            </a:r>
            <a:endParaRPr lang="en-US" sz="3400" b="1" dirty="0" smtClean="0"/>
          </a:p>
          <a:p>
            <a:pPr>
              <a:spcAft>
                <a:spcPts val="600"/>
              </a:spcAft>
            </a:pP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sistem</a:t>
            </a:r>
            <a:r>
              <a:rPr lang="en-US" sz="2600" dirty="0" smtClean="0"/>
              <a:t> </a:t>
            </a:r>
            <a:r>
              <a:rPr lang="en-US" sz="2600" dirty="0" err="1" smtClean="0"/>
              <a:t>desentralisasi</a:t>
            </a:r>
            <a:r>
              <a:rPr lang="en-US" sz="2600" dirty="0" smtClean="0"/>
              <a:t>, </a:t>
            </a:r>
            <a:r>
              <a:rPr lang="en-US" sz="2600" dirty="0" err="1" smtClean="0"/>
              <a:t>informasi</a:t>
            </a:r>
            <a:r>
              <a:rPr lang="en-US" sz="2600" dirty="0" smtClean="0"/>
              <a:t>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disimpan</a:t>
            </a:r>
            <a:r>
              <a:rPr lang="en-US" sz="2600" dirty="0" smtClean="0"/>
              <a:t> </a:t>
            </a:r>
            <a:r>
              <a:rPr lang="en-US" sz="2600" dirty="0" err="1" smtClean="0"/>
              <a:t>oleh</a:t>
            </a:r>
            <a:r>
              <a:rPr lang="en-US" sz="2600" dirty="0" smtClean="0"/>
              <a:t> </a:t>
            </a:r>
            <a:r>
              <a:rPr lang="en-US" sz="2600" dirty="0" err="1" smtClean="0"/>
              <a:t>satu</a:t>
            </a:r>
            <a:r>
              <a:rPr lang="en-US" sz="2600" dirty="0" smtClean="0"/>
              <a:t> </a:t>
            </a:r>
            <a:r>
              <a:rPr lang="en-US" sz="2600" dirty="0" err="1" smtClean="0"/>
              <a:t>entitas</a:t>
            </a:r>
            <a:r>
              <a:rPr lang="en-US" sz="2600" dirty="0" smtClean="0"/>
              <a:t> </a:t>
            </a:r>
            <a:r>
              <a:rPr lang="en-US" sz="2600" dirty="0" err="1" smtClean="0"/>
              <a:t>tunggal</a:t>
            </a:r>
            <a:r>
              <a:rPr lang="en-US" sz="2600" dirty="0" smtClean="0"/>
              <a:t>. </a:t>
            </a:r>
            <a:r>
              <a:rPr lang="en-US" sz="2600" dirty="0" err="1" smtClean="0"/>
              <a:t>Faktanya</a:t>
            </a:r>
            <a:r>
              <a:rPr lang="en-US" sz="2600" dirty="0" smtClean="0"/>
              <a:t>, </a:t>
            </a:r>
            <a:r>
              <a:rPr lang="en-US" sz="2600" dirty="0" err="1" smtClean="0"/>
              <a:t>setiap</a:t>
            </a:r>
            <a:r>
              <a:rPr lang="en-US" sz="2600" dirty="0" smtClean="0"/>
              <a:t> orang di </a:t>
            </a:r>
            <a:r>
              <a:rPr lang="en-US" sz="2600" dirty="0" err="1" smtClean="0"/>
              <a:t>jaringan</a:t>
            </a:r>
            <a:r>
              <a:rPr lang="en-US" sz="2600" dirty="0" smtClean="0"/>
              <a:t> </a:t>
            </a:r>
            <a:r>
              <a:rPr lang="en-US" sz="2600" dirty="0" err="1" smtClean="0"/>
              <a:t>memiliki</a:t>
            </a:r>
            <a:r>
              <a:rPr lang="en-US" sz="2600" dirty="0" smtClean="0"/>
              <a:t> </a:t>
            </a:r>
            <a:r>
              <a:rPr lang="en-US" sz="2600" dirty="0" err="1" smtClean="0"/>
              <a:t>informasi</a:t>
            </a:r>
            <a:r>
              <a:rPr lang="en-US" sz="2600" dirty="0" smtClean="0"/>
              <a:t> </a:t>
            </a:r>
            <a:r>
              <a:rPr lang="en-US" sz="2600" dirty="0" err="1" smtClean="0"/>
              <a:t>tersebut</a:t>
            </a:r>
            <a:r>
              <a:rPr lang="en-US" sz="26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jaringan</a:t>
            </a:r>
            <a:r>
              <a:rPr lang="en-US" sz="2600" dirty="0" smtClean="0"/>
              <a:t> </a:t>
            </a:r>
            <a:r>
              <a:rPr lang="en-US" sz="2600" dirty="0" err="1" smtClean="0"/>
              <a:t>terdesentralisasi</a:t>
            </a:r>
            <a:r>
              <a:rPr lang="en-US" sz="2600" dirty="0" smtClean="0"/>
              <a:t>, </a:t>
            </a: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ingin</a:t>
            </a:r>
            <a:r>
              <a:rPr lang="en-US" sz="2600" dirty="0" smtClean="0"/>
              <a:t> </a:t>
            </a:r>
            <a:r>
              <a:rPr lang="en-US" sz="2600" dirty="0" err="1" smtClean="0"/>
              <a:t>berinteraksi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teman</a:t>
            </a:r>
            <a:r>
              <a:rPr lang="en-US" sz="2600" dirty="0" smtClean="0"/>
              <a:t>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maka</a:t>
            </a:r>
            <a:r>
              <a:rPr lang="en-US" sz="2600" dirty="0" smtClean="0"/>
              <a:t>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 smtClean="0"/>
              <a:t>melakukannya</a:t>
            </a:r>
            <a:r>
              <a:rPr lang="en-US" sz="2600" dirty="0" smtClean="0"/>
              <a:t> </a:t>
            </a:r>
            <a:r>
              <a:rPr lang="en-US" sz="2600" dirty="0" err="1" smtClean="0"/>
              <a:t>secara</a:t>
            </a:r>
            <a:r>
              <a:rPr lang="en-US" sz="2600" dirty="0" smtClean="0"/>
              <a:t> </a:t>
            </a:r>
            <a:r>
              <a:rPr lang="en-US" sz="2600" dirty="0" err="1" smtClean="0"/>
              <a:t>langsung</a:t>
            </a:r>
            <a:r>
              <a:rPr lang="en-US" sz="2600" dirty="0" smtClean="0"/>
              <a:t> </a:t>
            </a:r>
            <a:r>
              <a:rPr lang="en-US" sz="2600" dirty="0" err="1" smtClean="0"/>
              <a:t>tanpa</a:t>
            </a:r>
            <a:r>
              <a:rPr lang="en-US" sz="2600" dirty="0" smtClean="0"/>
              <a:t> </a:t>
            </a:r>
            <a:r>
              <a:rPr lang="en-US" sz="2600" dirty="0" err="1" smtClean="0"/>
              <a:t>melalui</a:t>
            </a:r>
            <a:r>
              <a:rPr lang="en-US" sz="2600" dirty="0" smtClean="0"/>
              <a:t> </a:t>
            </a:r>
            <a:r>
              <a:rPr lang="en-US" sz="2600" dirty="0" err="1" smtClean="0"/>
              <a:t>pihak</a:t>
            </a:r>
            <a:r>
              <a:rPr lang="en-US" sz="2600" dirty="0" smtClean="0"/>
              <a:t> </a:t>
            </a:r>
            <a:r>
              <a:rPr lang="en-US" sz="2600" dirty="0" err="1" smtClean="0"/>
              <a:t>ketiga</a:t>
            </a:r>
            <a:r>
              <a:rPr lang="en-US" sz="2600" dirty="0" smtClean="0"/>
              <a:t>. </a:t>
            </a:r>
            <a:r>
              <a:rPr lang="en-US" sz="2600" dirty="0" err="1" smtClean="0"/>
              <a:t>Itu</a:t>
            </a:r>
            <a:r>
              <a:rPr lang="en-US" sz="2600" dirty="0" smtClean="0"/>
              <a:t> </a:t>
            </a:r>
            <a:r>
              <a:rPr lang="en-US" sz="2600" dirty="0" err="1" smtClean="0"/>
              <a:t>adalah</a:t>
            </a:r>
            <a:r>
              <a:rPr lang="en-US" sz="2600" dirty="0" smtClean="0"/>
              <a:t> </a:t>
            </a:r>
            <a:r>
              <a:rPr lang="en-US" sz="2600" dirty="0" err="1" smtClean="0"/>
              <a:t>ideologi</a:t>
            </a:r>
            <a:r>
              <a:rPr lang="en-US" sz="2600" dirty="0" smtClean="0"/>
              <a:t> </a:t>
            </a:r>
            <a:r>
              <a:rPr lang="en-US" sz="2600" dirty="0" err="1" smtClean="0"/>
              <a:t>utama</a:t>
            </a:r>
            <a:r>
              <a:rPr lang="en-US" sz="2600" dirty="0" smtClean="0"/>
              <a:t> di </a:t>
            </a:r>
            <a:r>
              <a:rPr lang="en-US" sz="2600" dirty="0" err="1" smtClean="0"/>
              <a:t>balik</a:t>
            </a:r>
            <a:r>
              <a:rPr lang="en-US" sz="2600" dirty="0" smtClean="0"/>
              <a:t> </a:t>
            </a:r>
            <a:r>
              <a:rPr lang="en-US" sz="2600" dirty="0" err="1" smtClean="0"/>
              <a:t>Bitcoin</a:t>
            </a:r>
            <a:r>
              <a:rPr lang="en-US" sz="2600" dirty="0" smtClean="0"/>
              <a:t>.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hanya</a:t>
            </a:r>
            <a:r>
              <a:rPr lang="en-US" sz="2600" dirty="0" smtClean="0"/>
              <a:t>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sendiri</a:t>
            </a:r>
            <a:r>
              <a:rPr lang="en-US" sz="2600" dirty="0" smtClean="0"/>
              <a:t> yang </a:t>
            </a:r>
            <a:r>
              <a:rPr lang="en-US" sz="2600" dirty="0" err="1" smtClean="0"/>
              <a:t>bertanggung</a:t>
            </a:r>
            <a:r>
              <a:rPr lang="en-US" sz="2600" dirty="0" smtClean="0"/>
              <a:t> </a:t>
            </a:r>
            <a:r>
              <a:rPr lang="en-US" sz="2600" dirty="0" err="1" smtClean="0"/>
              <a:t>jawab</a:t>
            </a:r>
            <a:r>
              <a:rPr lang="en-US" sz="2600" dirty="0" smtClean="0"/>
              <a:t> </a:t>
            </a:r>
            <a:r>
              <a:rPr lang="en-US" sz="2600" dirty="0" err="1" smtClean="0"/>
              <a:t>atas</a:t>
            </a:r>
            <a:r>
              <a:rPr lang="en-US" sz="2600" dirty="0" smtClean="0"/>
              <a:t> </a:t>
            </a:r>
            <a:r>
              <a:rPr lang="en-US" sz="2600" dirty="0" err="1" smtClean="0"/>
              <a:t>uang</a:t>
            </a:r>
            <a:r>
              <a:rPr lang="en-US" sz="2600" dirty="0" smtClean="0"/>
              <a:t> </a:t>
            </a:r>
            <a:r>
              <a:rPr lang="en-US" sz="2600" dirty="0" err="1" smtClean="0"/>
              <a:t>Anda</a:t>
            </a:r>
            <a:r>
              <a:rPr lang="en-US" sz="2600" dirty="0" smtClean="0"/>
              <a:t>.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 smtClean="0"/>
              <a:t>mengirimkan</a:t>
            </a:r>
            <a:r>
              <a:rPr lang="en-US" sz="2600" dirty="0" smtClean="0"/>
              <a:t> </a:t>
            </a:r>
            <a:r>
              <a:rPr lang="en-US" sz="2600" dirty="0" err="1" smtClean="0"/>
              <a:t>uang</a:t>
            </a:r>
            <a:r>
              <a:rPr lang="en-US" sz="2600" dirty="0" smtClean="0"/>
              <a:t>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kepada</a:t>
            </a:r>
            <a:r>
              <a:rPr lang="en-US" sz="2600" dirty="0" smtClean="0"/>
              <a:t> </a:t>
            </a:r>
            <a:r>
              <a:rPr lang="en-US" sz="2600" dirty="0" err="1" smtClean="0"/>
              <a:t>siapa</a:t>
            </a:r>
            <a:r>
              <a:rPr lang="en-US" sz="2600" dirty="0" smtClean="0"/>
              <a:t> pun yang </a:t>
            </a:r>
            <a:r>
              <a:rPr lang="en-US" sz="2600" dirty="0" err="1" smtClean="0"/>
              <a:t>Anda</a:t>
            </a:r>
            <a:r>
              <a:rPr lang="en-US" sz="2600" dirty="0" smtClean="0"/>
              <a:t> </a:t>
            </a:r>
            <a:r>
              <a:rPr lang="en-US" sz="2600" dirty="0" err="1" smtClean="0"/>
              <a:t>inginkan</a:t>
            </a:r>
            <a:r>
              <a:rPr lang="en-US" sz="2600" dirty="0" smtClean="0"/>
              <a:t> </a:t>
            </a:r>
            <a:r>
              <a:rPr lang="en-US" sz="2600" dirty="0" err="1" smtClean="0"/>
              <a:t>tanpa</a:t>
            </a:r>
            <a:r>
              <a:rPr lang="en-US" sz="2600" dirty="0" smtClean="0"/>
              <a:t> </a:t>
            </a:r>
            <a:r>
              <a:rPr lang="en-US" sz="2600" dirty="0" err="1" smtClean="0"/>
              <a:t>harus</a:t>
            </a:r>
            <a:r>
              <a:rPr lang="en-US" sz="2600" dirty="0" smtClean="0"/>
              <a:t> </a:t>
            </a:r>
            <a:r>
              <a:rPr lang="en-US" sz="2600" dirty="0" err="1" smtClean="0"/>
              <a:t>melalui</a:t>
            </a:r>
            <a:r>
              <a:rPr lang="en-US" sz="2600" dirty="0" smtClean="0"/>
              <a:t> bank.</a:t>
            </a:r>
          </a:p>
          <a:p>
            <a:endParaRPr lang="en-US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err="1" smtClean="0"/>
              <a:t>Transparansi</a:t>
            </a:r>
            <a:endParaRPr lang="en-US" sz="2600" b="1" dirty="0" smtClean="0"/>
          </a:p>
          <a:p>
            <a:r>
              <a:rPr lang="en-US" sz="2000" dirty="0"/>
              <a:t>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yang paling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disalahpahami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"</a:t>
            </a:r>
            <a:r>
              <a:rPr lang="en-US" sz="2000" dirty="0" err="1"/>
              <a:t>transparansi</a:t>
            </a:r>
            <a:r>
              <a:rPr lang="en-US" sz="2000" dirty="0"/>
              <a:t>". </a:t>
            </a:r>
            <a:r>
              <a:rPr lang="en-US" sz="2000" dirty="0" err="1"/>
              <a:t>Beberapa</a:t>
            </a:r>
            <a:r>
              <a:rPr lang="en-US" sz="2000" dirty="0"/>
              <a:t> orang </a:t>
            </a:r>
            <a:r>
              <a:rPr lang="en-US" sz="2000" dirty="0" err="1"/>
              <a:t>mengatakan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err="1"/>
              <a:t>memberi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privasi</a:t>
            </a:r>
            <a:r>
              <a:rPr lang="en-US" sz="2000" dirty="0"/>
              <a:t> </a:t>
            </a:r>
            <a:r>
              <a:rPr lang="en-US" sz="2000" dirty="0" err="1"/>
              <a:t>sementara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orang </a:t>
            </a:r>
            <a:r>
              <a:rPr lang="en-US" sz="2000" dirty="0" err="1"/>
              <a:t>mengatakan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transparan</a:t>
            </a:r>
            <a:r>
              <a:rPr lang="en-US" sz="2000" dirty="0"/>
              <a:t>.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mengapa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?</a:t>
            </a:r>
          </a:p>
          <a:p>
            <a:r>
              <a:rPr lang="en-US" sz="2000" dirty="0" err="1"/>
              <a:t>Ya</a:t>
            </a:r>
            <a:r>
              <a:rPr lang="en-US" sz="2000" dirty="0"/>
              <a:t>… </a:t>
            </a:r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 </a:t>
            </a:r>
            <a:r>
              <a:rPr lang="en-US" sz="2000" dirty="0" err="1"/>
              <a:t>disembunyikan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kriptografi</a:t>
            </a:r>
            <a:r>
              <a:rPr lang="en-US" sz="2000" dirty="0"/>
              <a:t> yang </a:t>
            </a:r>
            <a:r>
              <a:rPr lang="en-US" sz="2000" dirty="0" err="1"/>
              <a:t>kompleks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diwakili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publik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. </a:t>
            </a:r>
            <a:r>
              <a:rPr lang="en-US" sz="2000" dirty="0" err="1"/>
              <a:t>Jadi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riwayat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,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"Budi </a:t>
            </a:r>
            <a:r>
              <a:rPr lang="en-US" sz="2000" dirty="0" err="1"/>
              <a:t>mengirim</a:t>
            </a:r>
            <a:r>
              <a:rPr lang="en-US" sz="2000" dirty="0"/>
              <a:t> 1 BTC",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"1MF1bhsFLkBzzz9vpFYEmvwT2TbyCt7NZJ </a:t>
            </a:r>
            <a:r>
              <a:rPr lang="en-US" sz="2000" dirty="0" err="1"/>
              <a:t>mengirim</a:t>
            </a:r>
            <a:r>
              <a:rPr lang="en-US" sz="2000" dirty="0"/>
              <a:t> 1 BTC".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778758" y="4934635"/>
            <a:ext cx="868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Cuplikan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Ethereum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menunjukkan</a:t>
            </a:r>
            <a:r>
              <a:rPr lang="en-US" sz="1600" dirty="0"/>
              <a:t> </a:t>
            </a:r>
            <a:r>
              <a:rPr lang="en-US" sz="1600" dirty="0" err="1" smtClean="0"/>
              <a:t>apa</a:t>
            </a:r>
            <a:r>
              <a:rPr lang="en-US" sz="1600" dirty="0" smtClean="0"/>
              <a:t> </a:t>
            </a:r>
            <a:r>
              <a:rPr lang="en-US" sz="1600" dirty="0"/>
              <a:t>yang </a:t>
            </a:r>
            <a:r>
              <a:rPr lang="en-US" sz="1600" dirty="0" smtClean="0"/>
              <a:t>di </a:t>
            </a:r>
            <a:r>
              <a:rPr lang="en-US" sz="1600" dirty="0" err="1" smtClean="0"/>
              <a:t>maksud</a:t>
            </a:r>
            <a:r>
              <a:rPr lang="en-US" sz="1600" dirty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57" y="5276601"/>
            <a:ext cx="6704031" cy="147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387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algn="just">
              <a:buNone/>
            </a:pPr>
            <a:r>
              <a:rPr lang="en-US" sz="3800" b="1" dirty="0" err="1"/>
              <a:t>Kekekalan</a:t>
            </a:r>
            <a:r>
              <a:rPr lang="en-US" sz="3800" b="1" dirty="0"/>
              <a:t> (</a:t>
            </a:r>
            <a:r>
              <a:rPr lang="en-US" sz="3800" b="1" dirty="0" err="1"/>
              <a:t>Tidak</a:t>
            </a:r>
            <a:r>
              <a:rPr lang="en-US" sz="3800" b="1" dirty="0"/>
              <a:t> </a:t>
            </a:r>
            <a:r>
              <a:rPr lang="en-US" sz="3800" b="1" dirty="0" err="1"/>
              <a:t>dapat</a:t>
            </a:r>
            <a:r>
              <a:rPr lang="en-US" sz="3800" b="1" dirty="0"/>
              <a:t> </a:t>
            </a:r>
            <a:r>
              <a:rPr lang="en-US" sz="3800" b="1" dirty="0" err="1"/>
              <a:t>dirubah</a:t>
            </a:r>
            <a:r>
              <a:rPr lang="en-US" sz="38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2600" dirty="0" err="1"/>
              <a:t>Keabadian</a:t>
            </a:r>
            <a:r>
              <a:rPr lang="en-US" sz="2600" dirty="0"/>
              <a:t>,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konteks</a:t>
            </a:r>
            <a:r>
              <a:rPr lang="en-US" sz="2600" dirty="0"/>
              <a:t> </a:t>
            </a:r>
            <a:r>
              <a:rPr lang="en-US" sz="2600" dirty="0" err="1"/>
              <a:t>blockchain</a:t>
            </a:r>
            <a:r>
              <a:rPr lang="en-US" sz="2600" dirty="0"/>
              <a:t>, </a:t>
            </a:r>
            <a:r>
              <a:rPr lang="en-US" sz="2600" dirty="0" err="1"/>
              <a:t>berarti</a:t>
            </a:r>
            <a:r>
              <a:rPr lang="en-US" sz="2600" dirty="0"/>
              <a:t> </a:t>
            </a:r>
            <a:r>
              <a:rPr lang="en-US" sz="2600" dirty="0" err="1"/>
              <a:t>bahwa</a:t>
            </a:r>
            <a:r>
              <a:rPr lang="en-US" sz="2600" dirty="0"/>
              <a:t> </a:t>
            </a:r>
            <a:r>
              <a:rPr lang="en-US" sz="2600" dirty="0" err="1"/>
              <a:t>setelah</a:t>
            </a:r>
            <a:r>
              <a:rPr lang="en-US" sz="2600" dirty="0"/>
              <a:t> </a:t>
            </a:r>
            <a:r>
              <a:rPr lang="en-US" sz="2600" dirty="0" err="1"/>
              <a:t>sesuatu</a:t>
            </a:r>
            <a:r>
              <a:rPr lang="en-US" sz="2600" dirty="0"/>
              <a:t> </a:t>
            </a:r>
            <a:r>
              <a:rPr lang="en-US" sz="2600" dirty="0" err="1" smtClean="0"/>
              <a:t>dimasukkan</a:t>
            </a:r>
            <a:r>
              <a:rPr lang="en-US" sz="2600" dirty="0" smtClean="0"/>
              <a:t> </a:t>
            </a:r>
            <a:r>
              <a:rPr lang="en-US" sz="2600" dirty="0" err="1" smtClean="0"/>
              <a:t>ke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blockchain</a:t>
            </a:r>
            <a:r>
              <a:rPr lang="en-US" sz="2600" dirty="0" smtClean="0"/>
              <a:t>, </a:t>
            </a:r>
            <a:r>
              <a:rPr lang="en-US" sz="2600" dirty="0" err="1" smtClean="0"/>
              <a:t>itu</a:t>
            </a:r>
            <a:r>
              <a:rPr lang="en-US" sz="2600" dirty="0" smtClean="0"/>
              <a:t> </a:t>
            </a:r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 smtClean="0"/>
              <a:t>dirusak</a:t>
            </a:r>
            <a:r>
              <a:rPr lang="en-US" sz="26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600" dirty="0" err="1"/>
              <a:t>Dapatkah</a:t>
            </a:r>
            <a:r>
              <a:rPr lang="en-US" sz="2600" dirty="0"/>
              <a:t> </a:t>
            </a:r>
            <a:r>
              <a:rPr lang="en-US" sz="2600" dirty="0" err="1" smtClean="0"/>
              <a:t>kita</a:t>
            </a:r>
            <a:r>
              <a:rPr lang="en-US" sz="2600" dirty="0" smtClean="0"/>
              <a:t> </a:t>
            </a:r>
            <a:r>
              <a:rPr lang="en-US" sz="2600" dirty="0" err="1" smtClean="0"/>
              <a:t>bayangkan</a:t>
            </a:r>
            <a:r>
              <a:rPr lang="en-US" sz="2600" dirty="0" smtClean="0"/>
              <a:t> </a:t>
            </a:r>
            <a:r>
              <a:rPr lang="en-US" sz="2600" dirty="0" err="1"/>
              <a:t>betapa</a:t>
            </a:r>
            <a:r>
              <a:rPr lang="en-US" sz="2600" dirty="0"/>
              <a:t> </a:t>
            </a:r>
            <a:r>
              <a:rPr lang="en-US" sz="2600" dirty="0" err="1"/>
              <a:t>berharganya</a:t>
            </a:r>
            <a:r>
              <a:rPr lang="en-US" sz="2600" dirty="0"/>
              <a:t> </a:t>
            </a:r>
            <a:r>
              <a:rPr lang="en-US" sz="2600" dirty="0" err="1"/>
              <a:t>hal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bagi</a:t>
            </a:r>
            <a:r>
              <a:rPr lang="en-US" sz="2600" dirty="0"/>
              <a:t> </a:t>
            </a:r>
            <a:r>
              <a:rPr lang="en-US" sz="2600" dirty="0" err="1"/>
              <a:t>lembaga</a:t>
            </a:r>
            <a:r>
              <a:rPr lang="en-US" sz="2600" dirty="0"/>
              <a:t> </a:t>
            </a:r>
            <a:r>
              <a:rPr lang="en-US" sz="2600" dirty="0" err="1"/>
              <a:t>keuangan</a:t>
            </a:r>
            <a:r>
              <a:rPr lang="en-US" sz="2600" dirty="0"/>
              <a:t>?</a:t>
            </a:r>
          </a:p>
          <a:p>
            <a:pPr>
              <a:spcAft>
                <a:spcPts val="300"/>
              </a:spcAft>
            </a:pPr>
            <a:r>
              <a:rPr lang="en-US" sz="2600" dirty="0" err="1"/>
              <a:t>Bayangkan</a:t>
            </a:r>
            <a:r>
              <a:rPr lang="en-US" sz="2600" dirty="0"/>
              <a:t> </a:t>
            </a:r>
            <a:r>
              <a:rPr lang="en-US" sz="2600" dirty="0" err="1"/>
              <a:t>berapa</a:t>
            </a:r>
            <a:r>
              <a:rPr lang="en-US" sz="2600" dirty="0"/>
              <a:t> </a:t>
            </a:r>
            <a:r>
              <a:rPr lang="en-US" sz="2600" dirty="0" err="1"/>
              <a:t>banyak</a:t>
            </a:r>
            <a:r>
              <a:rPr lang="en-US" sz="2600" dirty="0"/>
              <a:t> </a:t>
            </a:r>
            <a:r>
              <a:rPr lang="en-US" sz="2600" dirty="0" err="1"/>
              <a:t>kasus</a:t>
            </a:r>
            <a:r>
              <a:rPr lang="en-US" sz="2600" dirty="0"/>
              <a:t> </a:t>
            </a:r>
            <a:r>
              <a:rPr lang="en-US" sz="2600" dirty="0" err="1"/>
              <a:t>penggelapan</a:t>
            </a:r>
            <a:r>
              <a:rPr lang="en-US" sz="2600" dirty="0"/>
              <a:t> yang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dihentikan</a:t>
            </a:r>
            <a:r>
              <a:rPr lang="en-US" sz="2600" dirty="0"/>
              <a:t> </a:t>
            </a:r>
            <a:r>
              <a:rPr lang="en-US" sz="2600" dirty="0" err="1"/>
              <a:t>jika</a:t>
            </a:r>
            <a:r>
              <a:rPr lang="en-US" sz="2600" dirty="0"/>
              <a:t> orang </a:t>
            </a:r>
            <a:r>
              <a:rPr lang="en-US" sz="2600" dirty="0" err="1"/>
              <a:t>tahu</a:t>
            </a:r>
            <a:r>
              <a:rPr lang="en-US" sz="2600" dirty="0"/>
              <a:t> </a:t>
            </a:r>
            <a:r>
              <a:rPr lang="en-US" sz="2600" dirty="0" err="1"/>
              <a:t>bahwa</a:t>
            </a:r>
            <a:r>
              <a:rPr lang="en-US" sz="2600" dirty="0"/>
              <a:t> </a:t>
            </a:r>
            <a:r>
              <a:rPr lang="en-US" sz="2600" dirty="0" err="1"/>
              <a:t>mereka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"</a:t>
            </a:r>
            <a:r>
              <a:rPr lang="en-US" sz="2600" dirty="0" err="1"/>
              <a:t>mengerjakan</a:t>
            </a:r>
            <a:r>
              <a:rPr lang="en-US" sz="2600" dirty="0"/>
              <a:t> </a:t>
            </a:r>
            <a:r>
              <a:rPr lang="en-US" sz="2600" dirty="0" err="1"/>
              <a:t>pembukuan</a:t>
            </a:r>
            <a:r>
              <a:rPr lang="en-US" sz="2600" dirty="0"/>
              <a:t>"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mengotak-atik</a:t>
            </a:r>
            <a:r>
              <a:rPr lang="en-US" sz="2600" dirty="0"/>
              <a:t> </a:t>
            </a:r>
            <a:r>
              <a:rPr lang="en-US" sz="2600" dirty="0" err="1"/>
              <a:t>rekening</a:t>
            </a:r>
            <a:r>
              <a:rPr lang="en-US" sz="2600" dirty="0"/>
              <a:t> </a:t>
            </a:r>
            <a:r>
              <a:rPr lang="en-US" sz="2600" dirty="0" err="1"/>
              <a:t>perusahaan</a:t>
            </a:r>
            <a:r>
              <a:rPr lang="en-US" sz="2600" dirty="0"/>
              <a:t>.</a:t>
            </a:r>
          </a:p>
          <a:p>
            <a:pPr>
              <a:spcAft>
                <a:spcPts val="300"/>
              </a:spcAft>
            </a:pPr>
            <a:r>
              <a:rPr lang="en-US" sz="2600" dirty="0" err="1"/>
              <a:t>Alasan</a:t>
            </a:r>
            <a:r>
              <a:rPr lang="en-US" sz="2600" dirty="0"/>
              <a:t> </a:t>
            </a:r>
            <a:r>
              <a:rPr lang="en-US" sz="2600" dirty="0" err="1"/>
              <a:t>mengapa</a:t>
            </a:r>
            <a:r>
              <a:rPr lang="en-US" sz="2600" dirty="0"/>
              <a:t> </a:t>
            </a:r>
            <a:r>
              <a:rPr lang="en-US" sz="2600" dirty="0" err="1"/>
              <a:t>blockchain</a:t>
            </a:r>
            <a:r>
              <a:rPr lang="en-US" sz="2600" dirty="0"/>
              <a:t> </a:t>
            </a:r>
            <a:r>
              <a:rPr lang="en-US" sz="2600" dirty="0" err="1"/>
              <a:t>mendapatkan</a:t>
            </a:r>
            <a:r>
              <a:rPr lang="en-US" sz="2600" dirty="0"/>
              <a:t> </a:t>
            </a:r>
            <a:r>
              <a:rPr lang="en-US" sz="2600" dirty="0" err="1"/>
              <a:t>properti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karena</a:t>
            </a:r>
            <a:r>
              <a:rPr lang="en-US" sz="2600" dirty="0"/>
              <a:t> </a:t>
            </a:r>
            <a:r>
              <a:rPr lang="en-US" sz="2600" dirty="0" err="1"/>
              <a:t>fungsi</a:t>
            </a:r>
            <a:r>
              <a:rPr lang="en-US" sz="2600" dirty="0"/>
              <a:t> hash </a:t>
            </a:r>
            <a:r>
              <a:rPr lang="en-US" sz="2600" dirty="0" err="1"/>
              <a:t>kriptografi</a:t>
            </a:r>
            <a:r>
              <a:rPr lang="en-US" sz="26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sederhana</a:t>
            </a:r>
            <a:r>
              <a:rPr lang="en-US" sz="2600" dirty="0"/>
              <a:t>, hashing </a:t>
            </a:r>
            <a:r>
              <a:rPr lang="en-US" sz="2600" dirty="0" err="1"/>
              <a:t>berarti</a:t>
            </a:r>
            <a:r>
              <a:rPr lang="en-US" sz="2600" dirty="0"/>
              <a:t> </a:t>
            </a:r>
            <a:r>
              <a:rPr lang="en-US" sz="2600" dirty="0" err="1"/>
              <a:t>mengambil</a:t>
            </a:r>
            <a:r>
              <a:rPr lang="en-US" sz="2600" dirty="0"/>
              <a:t> string input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panjang</a:t>
            </a:r>
            <a:r>
              <a:rPr lang="en-US" sz="2600" dirty="0"/>
              <a:t> </a:t>
            </a:r>
            <a:r>
              <a:rPr lang="en-US" sz="2600" dirty="0" err="1"/>
              <a:t>berapa</a:t>
            </a:r>
            <a:r>
              <a:rPr lang="en-US" sz="2600" dirty="0"/>
              <a:t> pun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memberikan</a:t>
            </a:r>
            <a:r>
              <a:rPr lang="en-US" sz="2600" dirty="0"/>
              <a:t> output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panjang</a:t>
            </a:r>
            <a:r>
              <a:rPr lang="en-US" sz="2600" dirty="0"/>
              <a:t> </a:t>
            </a:r>
            <a:r>
              <a:rPr lang="en-US" sz="2600" dirty="0" err="1"/>
              <a:t>tetap</a:t>
            </a:r>
            <a:r>
              <a:rPr lang="en-US" sz="2600" dirty="0"/>
              <a:t>.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konteks</a:t>
            </a:r>
            <a:r>
              <a:rPr lang="en-US" sz="2600" dirty="0"/>
              <a:t> </a:t>
            </a:r>
            <a:r>
              <a:rPr lang="en-US" sz="2600" dirty="0" err="1"/>
              <a:t>cryptocurrency</a:t>
            </a:r>
            <a:r>
              <a:rPr lang="en-US" sz="2600" dirty="0"/>
              <a:t> </a:t>
            </a:r>
            <a:r>
              <a:rPr lang="en-US" sz="2600" dirty="0" err="1"/>
              <a:t>seperti</a:t>
            </a:r>
            <a:r>
              <a:rPr lang="en-US" sz="2600" dirty="0"/>
              <a:t> </a:t>
            </a:r>
            <a:r>
              <a:rPr lang="en-US" sz="2600" dirty="0" err="1"/>
              <a:t>bitcoin</a:t>
            </a:r>
            <a:r>
              <a:rPr lang="en-US" sz="2600" dirty="0"/>
              <a:t>, </a:t>
            </a:r>
            <a:r>
              <a:rPr lang="en-US" sz="2600" dirty="0" err="1"/>
              <a:t>transaksi</a:t>
            </a:r>
            <a:r>
              <a:rPr lang="en-US" sz="2600" dirty="0"/>
              <a:t> </a:t>
            </a:r>
            <a:r>
              <a:rPr lang="en-US" sz="2600" dirty="0" err="1"/>
              <a:t>diambil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input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dijalankan</a:t>
            </a:r>
            <a:r>
              <a:rPr lang="en-US" sz="2600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dirty="0" err="1"/>
              <a:t>algoritma</a:t>
            </a:r>
            <a:r>
              <a:rPr lang="en-US" sz="2600" dirty="0"/>
              <a:t> hashing (</a:t>
            </a:r>
            <a:r>
              <a:rPr lang="en-US" sz="2600" dirty="0" err="1"/>
              <a:t>Bitcoin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SHA-256) yang </a:t>
            </a:r>
            <a:r>
              <a:rPr lang="en-US" sz="2600" dirty="0" err="1"/>
              <a:t>memberikan</a:t>
            </a:r>
            <a:r>
              <a:rPr lang="en-US" sz="2600" dirty="0"/>
              <a:t> output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panjang</a:t>
            </a:r>
            <a:r>
              <a:rPr lang="en-US" sz="2600" dirty="0"/>
              <a:t> </a:t>
            </a:r>
            <a:r>
              <a:rPr lang="en-US" sz="2600" dirty="0" err="1"/>
              <a:t>tetap</a:t>
            </a:r>
            <a:r>
              <a:rPr lang="en-US" sz="2600" dirty="0"/>
              <a:t>.</a:t>
            </a:r>
          </a:p>
          <a:p>
            <a:pPr>
              <a:spcAft>
                <a:spcPts val="300"/>
              </a:spcAft>
            </a:pPr>
            <a:r>
              <a:rPr lang="en-US" sz="2600" dirty="0"/>
              <a:t>Mari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lihat</a:t>
            </a:r>
            <a:r>
              <a:rPr lang="en-US" sz="2600" dirty="0"/>
              <a:t> </a:t>
            </a:r>
            <a:r>
              <a:rPr lang="en-US" sz="2600" dirty="0" err="1"/>
              <a:t>cara</a:t>
            </a:r>
            <a:r>
              <a:rPr lang="en-US" sz="2600" dirty="0"/>
              <a:t> </a:t>
            </a:r>
            <a:r>
              <a:rPr lang="en-US" sz="2600" dirty="0" err="1"/>
              <a:t>kerja</a:t>
            </a:r>
            <a:r>
              <a:rPr lang="en-US" sz="2600" dirty="0"/>
              <a:t> proses hashing. Kami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memasukkan</a:t>
            </a:r>
            <a:r>
              <a:rPr lang="en-US" sz="2600" dirty="0"/>
              <a:t> </a:t>
            </a:r>
            <a:r>
              <a:rPr lang="en-US" sz="2600" dirty="0" err="1"/>
              <a:t>masukan</a:t>
            </a:r>
            <a:r>
              <a:rPr lang="en-US" sz="2600" dirty="0"/>
              <a:t> </a:t>
            </a:r>
            <a:r>
              <a:rPr lang="en-US" sz="2600" dirty="0" err="1"/>
              <a:t>tertentu</a:t>
            </a:r>
            <a:r>
              <a:rPr lang="en-US" sz="2600" dirty="0"/>
              <a:t>.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latihan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,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SHA-256 (Secure Hashing Algorithm 256</a:t>
            </a:r>
            <a:r>
              <a:rPr lang="en-US" sz="2600" dirty="0" smtClean="0"/>
              <a:t>).</a:t>
            </a:r>
            <a:endParaRPr lang="en-US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36" y="5016311"/>
            <a:ext cx="5943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79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4763"/>
            <a:ext cx="12192001" cy="695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2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1400"/>
              </a:spcBef>
              <a:buClr>
                <a:srgbClr val="0070C0"/>
              </a:buClr>
              <a:buSzPts val="3600"/>
              <a:buNone/>
            </a:pPr>
            <a:r>
              <a:rPr lang="en-US" sz="2800" dirty="0" smtClean="0"/>
              <a:t>Styles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terdistribusi</a:t>
            </a:r>
            <a:endParaRPr lang="en-US" sz="2800" dirty="0"/>
          </a:p>
          <a:p>
            <a:pPr lvl="0">
              <a:lnSpc>
                <a:spcPct val="90000"/>
              </a:lnSpc>
              <a:spcBef>
                <a:spcPts val="1400"/>
              </a:spcBef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lang="en-US" sz="2800" dirty="0" smtClean="0"/>
              <a:t>Layered </a:t>
            </a:r>
            <a:r>
              <a:rPr lang="en-US" sz="2800" dirty="0"/>
              <a:t>architectures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lang="en-US" sz="2800" dirty="0"/>
              <a:t>Object-base architectures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lang="en-US" sz="2800" dirty="0"/>
              <a:t>Data-Center architectures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lang="en-US" sz="2800" dirty="0"/>
              <a:t>Event-based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9468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/>
              <a:t>Deterministic: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item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 smtClean="0"/>
              <a:t>ditemukan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tahu</a:t>
            </a:r>
            <a:r>
              <a:rPr lang="en-US" sz="2800" dirty="0"/>
              <a:t> di </a:t>
            </a:r>
            <a:r>
              <a:rPr lang="en-US" sz="2800" dirty="0" err="1"/>
              <a:t>mana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 smtClean="0"/>
              <a:t>disimpan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/>
              <a:t>efisienSistem</a:t>
            </a:r>
            <a:r>
              <a:rPr lang="en-US" sz="2800" dirty="0"/>
              <a:t> P2P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smtClean="0"/>
              <a:t>DHT </a:t>
            </a:r>
            <a:r>
              <a:rPr lang="en-US" sz="2800" dirty="0" err="1"/>
              <a:t>berskala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baik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err="1" smtClean="0"/>
              <a:t>BitTorrent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Distribusi</a:t>
            </a:r>
            <a:r>
              <a:rPr lang="en-US" sz="2800" dirty="0"/>
              <a:t> </a:t>
            </a:r>
            <a:r>
              <a:rPr lang="en-US" sz="2800" dirty="0" err="1"/>
              <a:t>Konten</a:t>
            </a:r>
            <a:r>
              <a:rPr lang="en-US" sz="2800" dirty="0"/>
              <a:t> Coral </a:t>
            </a:r>
            <a:r>
              <a:rPr lang="en-US" sz="2800" dirty="0" err="1"/>
              <a:t>menggabungkan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DHT  </a:t>
            </a:r>
            <a:endParaRPr lang="en-US" sz="2800" dirty="0" smtClean="0"/>
          </a:p>
          <a:p>
            <a:pPr>
              <a:lnSpc>
                <a:spcPct val="90000"/>
              </a:lnSpc>
              <a:spcAft>
                <a:spcPts val="300"/>
              </a:spcAft>
              <a:buSzPts val="2200"/>
            </a:pPr>
            <a:r>
              <a:rPr lang="en-US" sz="2800" dirty="0" smtClean="0"/>
              <a:t>http</a:t>
            </a:r>
            <a:r>
              <a:rPr lang="en-US" sz="2800" dirty="0"/>
              <a:t>: //en.wikipedia.org/wiki/</a:t>
            </a:r>
            <a:r>
              <a:rPr lang="en-US" sz="2800" dirty="0" err="1"/>
              <a:t>Distributed_hash_table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25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UNSTRUCTURED P2P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smtClean="0"/>
              <a:t>P2P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mengatur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overlay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grafik</a:t>
            </a:r>
            <a:r>
              <a:rPr lang="en-US" sz="2800" dirty="0"/>
              <a:t> </a:t>
            </a:r>
            <a:r>
              <a:rPr lang="en-US" sz="2800" dirty="0" err="1"/>
              <a:t>acak</a:t>
            </a:r>
            <a:r>
              <a:rPr lang="en-US" sz="28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/>
              <a:t>node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subset node, "</a:t>
            </a:r>
            <a:r>
              <a:rPr lang="en-US" sz="2800" dirty="0" err="1"/>
              <a:t>tetangga</a:t>
            </a:r>
            <a:r>
              <a:rPr lang="en-US" sz="2800" dirty="0"/>
              <a:t>" </a:t>
            </a:r>
            <a:r>
              <a:rPr lang="en-US" sz="2800" dirty="0" err="1"/>
              <a:t>nya</a:t>
            </a:r>
            <a:r>
              <a:rPr lang="en-US" sz="2800" dirty="0" smtClean="0"/>
              <a:t>.</a:t>
            </a:r>
          </a:p>
          <a:p>
            <a:pPr lvl="1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 smtClean="0"/>
              <a:t>Neighbours</a:t>
            </a:r>
            <a:r>
              <a:rPr lang="en-US" sz="2600" dirty="0" smtClean="0"/>
              <a:t> </a:t>
            </a:r>
            <a:r>
              <a:rPr lang="en-US" sz="2600" dirty="0" err="1"/>
              <a:t>dipilih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cara</a:t>
            </a:r>
            <a:r>
              <a:rPr lang="en-US" sz="2600" dirty="0"/>
              <a:t> yang </a:t>
            </a:r>
            <a:r>
              <a:rPr lang="en-US" sz="2600" dirty="0" err="1"/>
              <a:t>berbeda</a:t>
            </a:r>
            <a:r>
              <a:rPr lang="en-US" sz="2600" dirty="0"/>
              <a:t>: node yang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fisik</a:t>
            </a:r>
            <a:r>
              <a:rPr lang="en-US" sz="2600" dirty="0"/>
              <a:t> </a:t>
            </a:r>
            <a:r>
              <a:rPr lang="en-US" sz="2600" dirty="0" err="1"/>
              <a:t>dekat</a:t>
            </a:r>
            <a:r>
              <a:rPr lang="en-US" sz="2600" dirty="0"/>
              <a:t>, node yang </a:t>
            </a:r>
            <a:r>
              <a:rPr lang="en-US" sz="2600" dirty="0" err="1"/>
              <a:t>bergabung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waktu</a:t>
            </a:r>
            <a:r>
              <a:rPr lang="en-US" sz="2600" dirty="0"/>
              <a:t> yang </a:t>
            </a:r>
            <a:r>
              <a:rPr lang="en-US" sz="2600" dirty="0" err="1"/>
              <a:t>hampir</a:t>
            </a:r>
            <a:r>
              <a:rPr lang="en-US" sz="2600" dirty="0"/>
              <a:t> </a:t>
            </a:r>
            <a:r>
              <a:rPr lang="en-US" sz="2600" dirty="0" err="1"/>
              <a:t>bersamaan</a:t>
            </a:r>
            <a:r>
              <a:rPr lang="en-US" sz="2600" dirty="0"/>
              <a:t>, </a:t>
            </a:r>
            <a:r>
              <a:rPr lang="en-US" sz="2600" dirty="0" err="1"/>
              <a:t>dll</a:t>
            </a:r>
            <a:r>
              <a:rPr lang="en-US" sz="2600" dirty="0"/>
              <a:t>. </a:t>
            </a:r>
            <a:endParaRPr lang="en-US" sz="2600" dirty="0" smtClean="0"/>
          </a:p>
          <a:p>
            <a:pPr>
              <a:spcAft>
                <a:spcPts val="300"/>
              </a:spcAft>
            </a:pPr>
            <a:r>
              <a:rPr lang="en-US" sz="2800" dirty="0" smtClean="0"/>
              <a:t>Item </a:t>
            </a:r>
            <a:r>
              <a:rPr lang="en-US" sz="2800" dirty="0"/>
              <a:t>data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acak</a:t>
            </a:r>
            <a:r>
              <a:rPr lang="en-US" sz="2800" dirty="0"/>
              <a:t> </a:t>
            </a:r>
            <a:r>
              <a:rPr lang="en-US" sz="2800" dirty="0" err="1"/>
              <a:t>dipetakan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node di </a:t>
            </a:r>
            <a:r>
              <a:rPr lang="en-US" sz="2800" dirty="0" err="1"/>
              <a:t>sistem</a:t>
            </a:r>
            <a:r>
              <a:rPr lang="en-US" sz="2800" dirty="0"/>
              <a:t> &amp; </a:t>
            </a:r>
            <a:r>
              <a:rPr lang="en-US" sz="2800" dirty="0" err="1"/>
              <a:t>pencariannya</a:t>
            </a:r>
            <a:r>
              <a:rPr lang="en-US" sz="2800" dirty="0"/>
              <a:t> </a:t>
            </a:r>
            <a:r>
              <a:rPr lang="en-US" sz="2800" dirty="0" err="1"/>
              <a:t>acak</a:t>
            </a:r>
            <a:r>
              <a:rPr lang="en-US" sz="2800" dirty="0"/>
              <a:t>,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di Chord.</a:t>
            </a:r>
          </a:p>
        </p:txBody>
      </p:sp>
    </p:spTree>
    <p:extLst>
      <p:ext uri="{BB962C8B-B14F-4D97-AF65-F5344CB8AC3E}">
        <p14:creationId xmlns:p14="http://schemas.microsoft.com/office/powerpoint/2010/main" val="28859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LOCATING A DATA OBJECT BY FLOODING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 smtClean="0"/>
              <a:t>Kirim</a:t>
            </a:r>
            <a:r>
              <a:rPr lang="en-US" sz="2800" dirty="0" smtClean="0"/>
              <a:t> </a:t>
            </a:r>
            <a:r>
              <a:rPr lang="en-US" sz="2800" dirty="0" err="1"/>
              <a:t>permintaan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neighbors </a:t>
            </a:r>
            <a:r>
              <a:rPr lang="en-US" sz="2800" dirty="0" smtClean="0"/>
              <a:t>yang </a:t>
            </a:r>
            <a:r>
              <a:rPr lang="en-US" sz="2800" dirty="0" err="1"/>
              <a:t>dikenal</a:t>
            </a:r>
            <a:endParaRPr lang="en-US" sz="2800" dirty="0"/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 smtClean="0"/>
              <a:t>Jika</a:t>
            </a:r>
            <a:r>
              <a:rPr lang="en-US" sz="2600" dirty="0" smtClean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ditemukan</a:t>
            </a:r>
            <a:r>
              <a:rPr lang="en-US" sz="2600" dirty="0"/>
              <a:t>, </a:t>
            </a:r>
            <a:r>
              <a:rPr lang="en-US" sz="2400" dirty="0"/>
              <a:t>neighbors </a:t>
            </a:r>
            <a:r>
              <a:rPr lang="en-US" sz="2600" dirty="0" err="1" smtClean="0"/>
              <a:t>meneruskan</a:t>
            </a:r>
            <a:r>
              <a:rPr lang="en-US" sz="2600" dirty="0" smtClean="0"/>
              <a:t> </a:t>
            </a:r>
            <a:r>
              <a:rPr lang="en-US" sz="2600" dirty="0" err="1"/>
              <a:t>permintaan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400" dirty="0"/>
              <a:t>neighbors </a:t>
            </a:r>
            <a:r>
              <a:rPr lang="en-US" sz="2600" dirty="0" err="1" smtClean="0"/>
              <a:t>mereka</a:t>
            </a:r>
            <a:endParaRPr lang="en-US" sz="2600" dirty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di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berukuran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sedang</a:t>
            </a:r>
            <a:r>
              <a:rPr lang="en-US" sz="2800" dirty="0"/>
              <a:t>,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diskalakan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2800" dirty="0" err="1"/>
              <a:t>Penghitung</a:t>
            </a:r>
            <a:r>
              <a:rPr lang="en-US" sz="2800" dirty="0"/>
              <a:t> "Time-to-live"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mengontrol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lompatan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/>
              <a:t>contoh</a:t>
            </a:r>
            <a:r>
              <a:rPr lang="en-US" sz="2800" dirty="0"/>
              <a:t>: Gnutella &amp; </a:t>
            </a:r>
            <a:r>
              <a:rPr lang="en-US" sz="2800" dirty="0" err="1"/>
              <a:t>Freenet</a:t>
            </a:r>
            <a:r>
              <a:rPr lang="en-US" sz="2800" dirty="0"/>
              <a:t> (</a:t>
            </a:r>
            <a:r>
              <a:rPr lang="en-US" sz="2800" dirty="0" err="1"/>
              <a:t>Freenet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caching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kinerja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306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menjamin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,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ditempatkan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yang </a:t>
            </a:r>
            <a:r>
              <a:rPr lang="en-US" sz="2800" dirty="0" err="1"/>
              <a:t>terbatas</a:t>
            </a:r>
            <a:r>
              <a:rPr lang="en-US" sz="2800" dirty="0"/>
              <a:t> - </a:t>
            </a:r>
            <a:r>
              <a:rPr lang="en-US" sz="2800" dirty="0" err="1"/>
              <a:t>biasanya</a:t>
            </a:r>
            <a:r>
              <a:rPr lang="en-US" sz="2800" dirty="0"/>
              <a:t> O (log (N</a:t>
            </a:r>
            <a:r>
              <a:rPr lang="en-US" sz="2800" dirty="0" smtClean="0"/>
              <a:t>))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Jaringan</a:t>
            </a:r>
            <a:r>
              <a:rPr lang="en-US" sz="2800" dirty="0" smtClean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jaminan</a:t>
            </a:r>
            <a:r>
              <a:rPr lang="en-US" sz="2800" dirty="0" smtClean="0"/>
              <a:t>.</a:t>
            </a:r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 smtClean="0"/>
              <a:t>Misalnya</a:t>
            </a:r>
            <a:r>
              <a:rPr lang="en-US" sz="2600" dirty="0"/>
              <a:t>, </a:t>
            </a:r>
            <a:r>
              <a:rPr lang="en-US" sz="2600" dirty="0" err="1"/>
              <a:t>beberapa</a:t>
            </a:r>
            <a:r>
              <a:rPr lang="en-US" sz="2600" dirty="0"/>
              <a:t>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meneruskan</a:t>
            </a:r>
            <a:r>
              <a:rPr lang="en-US" sz="2600" dirty="0"/>
              <a:t> </a:t>
            </a:r>
            <a:r>
              <a:rPr lang="en-US" sz="2600" dirty="0" err="1"/>
              <a:t>permintaan</a:t>
            </a:r>
            <a:r>
              <a:rPr lang="en-US" sz="2600" dirty="0"/>
              <a:t> </a:t>
            </a:r>
            <a:r>
              <a:rPr lang="en-US" sz="2600" dirty="0" err="1"/>
              <a:t>pencarian</a:t>
            </a:r>
            <a:r>
              <a:rPr lang="en-US" sz="2600" dirty="0"/>
              <a:t> </a:t>
            </a:r>
            <a:r>
              <a:rPr lang="en-US" sz="2600" dirty="0" err="1"/>
              <a:t>sejumlah</a:t>
            </a:r>
            <a:r>
              <a:rPr lang="en-US" sz="2600" dirty="0"/>
              <a:t> </a:t>
            </a:r>
            <a:r>
              <a:rPr lang="en-US" sz="2600" dirty="0" err="1"/>
              <a:t>lompatan</a:t>
            </a:r>
            <a:r>
              <a:rPr lang="en-US" sz="2600" dirty="0"/>
              <a:t> </a:t>
            </a:r>
            <a:r>
              <a:rPr lang="en-US" sz="2600" dirty="0" err="1" smtClean="0"/>
              <a:t>tertentu</a:t>
            </a:r>
            <a:endParaRPr lang="en-US" sz="2600" dirty="0" smtClean="0"/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 smtClean="0"/>
              <a:t>Pendekatan</a:t>
            </a:r>
            <a:r>
              <a:rPr lang="en-US" sz="2600" dirty="0" smtClean="0"/>
              <a:t> </a:t>
            </a:r>
            <a:r>
              <a:rPr lang="en-US" sz="2600" dirty="0" err="1"/>
              <a:t>grafik</a:t>
            </a:r>
            <a:r>
              <a:rPr lang="en-US" sz="2600" dirty="0"/>
              <a:t> </a:t>
            </a:r>
            <a:r>
              <a:rPr lang="en-US" sz="2600" dirty="0" err="1"/>
              <a:t>acak</a:t>
            </a:r>
            <a:r>
              <a:rPr lang="en-US" sz="2600" dirty="0"/>
              <a:t> </a:t>
            </a:r>
            <a:r>
              <a:rPr lang="en-US" sz="2600" dirty="0" err="1"/>
              <a:t>berarti</a:t>
            </a:r>
            <a:r>
              <a:rPr lang="en-US" sz="2600" dirty="0"/>
              <a:t> </a:t>
            </a:r>
            <a:r>
              <a:rPr lang="en-US" sz="2600" dirty="0" err="1"/>
              <a:t>mungkin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smtClean="0"/>
              <a:t>loop</a:t>
            </a:r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 smtClean="0"/>
              <a:t>Grafik</a:t>
            </a:r>
            <a:r>
              <a:rPr lang="en-US" sz="2600" dirty="0" smtClean="0"/>
              <a:t> </a:t>
            </a:r>
            <a:r>
              <a:rPr lang="en-US" sz="2600" dirty="0" err="1"/>
              <a:t>mungkin</a:t>
            </a:r>
            <a:r>
              <a:rPr lang="en-US" sz="2600" dirty="0"/>
              <a:t> </a:t>
            </a:r>
            <a:r>
              <a:rPr lang="en-US" sz="2600" dirty="0" err="1"/>
              <a:t>terputus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59504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Pertahankan</a:t>
            </a:r>
            <a:r>
              <a:rPr lang="en-US" sz="2800" dirty="0"/>
              <a:t> </a:t>
            </a:r>
            <a:r>
              <a:rPr lang="en-US" sz="2800" dirty="0" err="1"/>
              <a:t>indeks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node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  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Mendukung</a:t>
            </a:r>
            <a:r>
              <a:rPr lang="en-US" sz="2800" dirty="0" smtClean="0"/>
              <a:t> </a:t>
            </a:r>
            <a:r>
              <a:rPr lang="en-US" sz="2800" dirty="0" err="1"/>
              <a:t>penemuan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  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Bertindak</a:t>
            </a:r>
            <a:r>
              <a:rPr lang="en-US" sz="2800" dirty="0" smtClean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server </a:t>
            </a:r>
            <a:r>
              <a:rPr lang="en-US" sz="2800" dirty="0" err="1"/>
              <a:t>untuk</a:t>
            </a:r>
            <a:r>
              <a:rPr lang="en-US" sz="2800" dirty="0"/>
              <a:t> node peer </a:t>
            </a:r>
            <a:r>
              <a:rPr lang="en-US" sz="2800" dirty="0" err="1"/>
              <a:t>biasa</a:t>
            </a:r>
            <a:r>
              <a:rPr lang="en-US" sz="2800" dirty="0"/>
              <a:t>, peer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superpeers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   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Tingkatkan</a:t>
            </a:r>
            <a:r>
              <a:rPr lang="en-US" sz="2800" dirty="0" smtClean="0"/>
              <a:t> </a:t>
            </a:r>
            <a:r>
              <a:rPr lang="en-US" sz="2800" dirty="0" err="1"/>
              <a:t>skalabilitas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mengendalikan</a:t>
            </a:r>
            <a:r>
              <a:rPr lang="en-US" sz="2800" dirty="0"/>
              <a:t> </a:t>
            </a:r>
            <a:r>
              <a:rPr lang="en-US" sz="2800" dirty="0" err="1"/>
              <a:t>banjir</a:t>
            </a:r>
            <a:r>
              <a:rPr lang="en-US" sz="2800" dirty="0"/>
              <a:t>  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memonitor</a:t>
            </a:r>
            <a:r>
              <a:rPr lang="en-US" sz="2800" dirty="0"/>
              <a:t> </a:t>
            </a:r>
            <a:r>
              <a:rPr lang="en-US" sz="2800" dirty="0" err="1"/>
              <a:t>keadaan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  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Contoh</a:t>
            </a:r>
            <a:r>
              <a:rPr lang="en-US" sz="2800" dirty="0"/>
              <a:t>: Napster</a:t>
            </a:r>
          </a:p>
        </p:txBody>
      </p:sp>
      <p:pic>
        <p:nvPicPr>
          <p:cNvPr id="4" name="Google Shape;633;p77" descr="02-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07362" y="3833611"/>
            <a:ext cx="4084638" cy="2636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062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HYBRID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Gabungkan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-server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P2P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/>
              <a:t>server </a:t>
            </a:r>
            <a:r>
              <a:rPr lang="en-US" sz="2800" dirty="0" err="1"/>
              <a:t>tepi</a:t>
            </a:r>
            <a:r>
              <a:rPr lang="en-US" sz="2800" dirty="0"/>
              <a:t>; </a:t>
            </a:r>
            <a:r>
              <a:rPr lang="en-US" sz="2800" dirty="0" err="1"/>
              <a:t>misalnya</a:t>
            </a:r>
            <a:r>
              <a:rPr lang="en-US" sz="2800" dirty="0"/>
              <a:t> ISP, yang </a:t>
            </a:r>
            <a:r>
              <a:rPr lang="en-US" sz="2800" dirty="0" err="1"/>
              <a:t>bertindak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server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server edge lain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menghosting</a:t>
            </a:r>
            <a:r>
              <a:rPr lang="en-US" sz="2800" dirty="0"/>
              <a:t> </a:t>
            </a:r>
            <a:r>
              <a:rPr lang="en-US" sz="2800" dirty="0" err="1"/>
              <a:t>konten</a:t>
            </a:r>
            <a:r>
              <a:rPr lang="en-US" sz="2800" dirty="0"/>
              <a:t> </a:t>
            </a:r>
            <a:r>
              <a:rPr lang="en-US" sz="2800" dirty="0" err="1" smtClean="0"/>
              <a:t>bersama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/>
              <a:t>terdistribusi</a:t>
            </a:r>
            <a:r>
              <a:rPr lang="en-US" sz="2800" dirty="0"/>
              <a:t> </a:t>
            </a:r>
            <a:r>
              <a:rPr lang="en-US" sz="2800" dirty="0" err="1"/>
              <a:t>kolaboratif</a:t>
            </a:r>
            <a:r>
              <a:rPr lang="en-US" sz="2800" dirty="0"/>
              <a:t>; </a:t>
            </a:r>
            <a:r>
              <a:rPr lang="en-US" sz="2800" dirty="0" err="1"/>
              <a:t>misalnya</a:t>
            </a:r>
            <a:r>
              <a:rPr lang="en-US" sz="2800" dirty="0"/>
              <a:t>, </a:t>
            </a:r>
            <a:r>
              <a:rPr lang="en-US" sz="2800" dirty="0" err="1"/>
              <a:t>BitTorrent</a:t>
            </a:r>
            <a:r>
              <a:rPr lang="en-US" sz="2800" dirty="0"/>
              <a:t>, yang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pengunduhan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pengunggahan</a:t>
            </a:r>
            <a:r>
              <a:rPr lang="en-US" sz="2800" dirty="0"/>
              <a:t> </a:t>
            </a:r>
            <a:r>
              <a:rPr lang="en-US" sz="2800" dirty="0" err="1"/>
              <a:t>potongan-potongan</a:t>
            </a:r>
            <a:r>
              <a:rPr lang="en-US" sz="2800" dirty="0"/>
              <a:t> file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paralel</a:t>
            </a:r>
            <a:r>
              <a:rPr lang="en-US" sz="2800" dirty="0"/>
              <a:t>. </a:t>
            </a:r>
            <a:r>
              <a:rPr lang="en-US" sz="2800" dirty="0" err="1"/>
              <a:t>Pertama</a:t>
            </a:r>
            <a:r>
              <a:rPr lang="en-US" sz="2800" dirty="0"/>
              <a:t>,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C / S,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beroperasi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desentralisasi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2167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EDGE-SERVER SYSTEMS</a:t>
            </a:r>
          </a:p>
        </p:txBody>
      </p:sp>
      <p:pic>
        <p:nvPicPr>
          <p:cNvPr id="4" name="Google Shape;648;p79" descr="02-1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37263" y="1940718"/>
            <a:ext cx="7862145" cy="29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47;p79"/>
          <p:cNvSpPr txBox="1">
            <a:spLocks/>
          </p:cNvSpPr>
          <p:nvPr/>
        </p:nvSpPr>
        <p:spPr>
          <a:xfrm>
            <a:off x="2192337" y="5044737"/>
            <a:ext cx="8229600" cy="416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lnSpc>
                <a:spcPct val="80000"/>
              </a:lnSpc>
              <a:buSzPts val="2000"/>
              <a:buFont typeface="Twentieth Century"/>
              <a:buNone/>
            </a:pPr>
            <a:r>
              <a:rPr lang="en-US" sz="2000" i="1" dirty="0" smtClean="0"/>
              <a:t>Viewing the Internet as consisting of a collection of edge servers.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106905" y="5460870"/>
            <a:ext cx="1005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1" indent="-288925">
              <a:buFont typeface="Arial" pitchFamily="34" charset="0"/>
              <a:buChar char="•"/>
            </a:pPr>
            <a:r>
              <a:rPr lang="sv-SE" sz="2000" dirty="0"/>
              <a:t>Sistem ini dibangun di jaringan internet dimana server di tempat kan pada edge (tepi) dari jaringan. </a:t>
            </a:r>
            <a:endParaRPr lang="id-ID" sz="2000" dirty="0"/>
          </a:p>
          <a:p>
            <a:pPr marL="288925" lvl="1" indent="-288925">
              <a:buFont typeface="Arial" pitchFamily="34" charset="0"/>
              <a:buChar char="•"/>
            </a:pPr>
            <a:r>
              <a:rPr lang="sv-SE" sz="2000" dirty="0"/>
              <a:t>Tujuan Edge server adalah melayani content (isi), pada saat proses filtering dan fungsi transcoding</a:t>
            </a:r>
          </a:p>
          <a:p>
            <a:pPr marL="288925" indent="-288925">
              <a:buFont typeface="Arial" pitchFamily="34" charset="0"/>
              <a:buChar char="•"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633478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DISTRIBUTED SYSTEMS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menghubungi</a:t>
            </a:r>
            <a:r>
              <a:rPr lang="en-US" sz="2800" dirty="0"/>
              <a:t> </a:t>
            </a:r>
            <a:r>
              <a:rPr lang="en-US" sz="2800" dirty="0" err="1"/>
              <a:t>direktori</a:t>
            </a:r>
            <a:r>
              <a:rPr lang="en-US" sz="2800" dirty="0"/>
              <a:t> global (server Web)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file torrent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pelacak</a:t>
            </a:r>
            <a:r>
              <a:rPr lang="en-US" sz="2800" dirty="0"/>
              <a:t>; server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daftar</a:t>
            </a:r>
            <a:r>
              <a:rPr lang="en-US" sz="2800" dirty="0"/>
              <a:t> node </a:t>
            </a:r>
            <a:r>
              <a:rPr lang="en-US" sz="2800" dirty="0" err="1"/>
              <a:t>aktif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potongan</a:t>
            </a:r>
            <a:r>
              <a:rPr lang="en-US" sz="2800" dirty="0"/>
              <a:t> file yang </a:t>
            </a:r>
            <a:r>
              <a:rPr lang="en-US" sz="2800" dirty="0" err="1"/>
              <a:t>diinginkan</a:t>
            </a:r>
            <a:r>
              <a:rPr lang="en-US" sz="28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pelacak</a:t>
            </a:r>
            <a:r>
              <a:rPr lang="en-US" sz="2800" dirty="0"/>
              <a:t>,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mengunduh</a:t>
            </a:r>
            <a:r>
              <a:rPr lang="en-US" sz="2800" dirty="0"/>
              <a:t> file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potongan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situs</a:t>
            </a:r>
            <a:r>
              <a:rPr lang="en-US" sz="2800" dirty="0"/>
              <a:t> di </a:t>
            </a:r>
            <a:r>
              <a:rPr lang="en-US" sz="2800" dirty="0" err="1"/>
              <a:t>jaringan</a:t>
            </a:r>
            <a:r>
              <a:rPr lang="en-US" sz="2800" dirty="0"/>
              <a:t>. </a:t>
            </a:r>
            <a:r>
              <a:rPr lang="en-US" sz="2800" dirty="0" err="1"/>
              <a:t>Klien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potongan</a:t>
            </a:r>
            <a:r>
              <a:rPr lang="en-US" sz="2800" dirty="0"/>
              <a:t> file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472468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COLLABORATIVE DISTRIBUTED SYSTEMS</a:t>
            </a:r>
          </a:p>
        </p:txBody>
      </p:sp>
      <p:pic>
        <p:nvPicPr>
          <p:cNvPr id="4" name="Google Shape;662;p81" descr="02-14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223169" y="2682282"/>
            <a:ext cx="9745662" cy="28901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63;p81"/>
          <p:cNvSpPr txBox="1"/>
          <p:nvPr/>
        </p:nvSpPr>
        <p:spPr>
          <a:xfrm>
            <a:off x="7621587" y="2040932"/>
            <a:ext cx="25701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Tells how to locate the tracker for this file</a:t>
            </a:r>
            <a:endParaRPr dirty="0"/>
          </a:p>
        </p:txBody>
      </p:sp>
      <p:sp>
        <p:nvSpPr>
          <p:cNvPr id="6" name="Google Shape;665;p81"/>
          <p:cNvSpPr txBox="1"/>
          <p:nvPr/>
        </p:nvSpPr>
        <p:spPr>
          <a:xfrm>
            <a:off x="1585745" y="1867552"/>
            <a:ext cx="425291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Trackers know which nodes are active (downloading chunks of a file)</a:t>
            </a:r>
            <a:endParaRPr dirty="0"/>
          </a:p>
        </p:txBody>
      </p:sp>
      <p:cxnSp>
        <p:nvCxnSpPr>
          <p:cNvPr id="7" name="Google Shape;666;p81"/>
          <p:cNvCxnSpPr/>
          <p:nvPr/>
        </p:nvCxnSpPr>
        <p:spPr>
          <a:xfrm flipH="1">
            <a:off x="4914899" y="2452095"/>
            <a:ext cx="2595562" cy="18792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9" name="Google Shape;661;p81"/>
          <p:cNvSpPr txBox="1">
            <a:spLocks/>
          </p:cNvSpPr>
          <p:nvPr/>
        </p:nvSpPr>
        <p:spPr>
          <a:xfrm>
            <a:off x="1524000" y="5695417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152400">
              <a:lnSpc>
                <a:spcPct val="90000"/>
              </a:lnSpc>
              <a:buSzPts val="2400"/>
              <a:buFont typeface="Arial" panose="020B0604020202020204" pitchFamily="34" charset="0"/>
              <a:buChar char=" "/>
            </a:pPr>
            <a:r>
              <a:rPr lang="en-US" sz="2400" smtClean="0"/>
              <a:t>The principal working of BitTorrent [adapted with permission from Pouwelse et al. (2004)].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4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BITTORRENT -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memaksa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berbagi</a:t>
            </a:r>
            <a:r>
              <a:rPr lang="en-US" sz="2800" dirty="0"/>
              <a:t> file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berpartisipasi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berbagi</a:t>
            </a:r>
            <a:r>
              <a:rPr lang="en-US" sz="28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Menyederhanakan</a:t>
            </a:r>
            <a:r>
              <a:rPr lang="en-US" sz="2800" dirty="0" smtClean="0"/>
              <a:t> </a:t>
            </a:r>
            <a:r>
              <a:rPr lang="en-US" sz="2800" dirty="0"/>
              <a:t>proses </a:t>
            </a:r>
            <a:r>
              <a:rPr lang="en-US" sz="2800" dirty="0" err="1"/>
              <a:t>penerbitan</a:t>
            </a:r>
            <a:r>
              <a:rPr lang="en-US" sz="2800" dirty="0"/>
              <a:t> file </a:t>
            </a:r>
            <a:r>
              <a:rPr lang="en-US" sz="2800" dirty="0" err="1"/>
              <a:t>besar</a:t>
            </a:r>
            <a:r>
              <a:rPr lang="en-US" sz="2800" dirty="0"/>
              <a:t>, </a:t>
            </a:r>
            <a:r>
              <a:rPr lang="en-US" sz="2800" dirty="0" err="1"/>
              <a:t>mis</a:t>
            </a:r>
            <a:r>
              <a:rPr lang="en-US" sz="2800" dirty="0"/>
              <a:t>. </a:t>
            </a:r>
            <a:r>
              <a:rPr lang="en-US" sz="2800" dirty="0" err="1" smtClean="0"/>
              <a:t>Permainan</a:t>
            </a:r>
            <a:endParaRPr lang="en-US" sz="2800" dirty="0" smtClean="0"/>
          </a:p>
          <a:p>
            <a:pPr>
              <a:spcAft>
                <a:spcPts val="300"/>
              </a:spcAft>
            </a:pP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mengunduh</a:t>
            </a:r>
            <a:r>
              <a:rPr lang="en-US" sz="2800" dirty="0"/>
              <a:t> file </a:t>
            </a:r>
            <a:r>
              <a:rPr lang="en-US" sz="2800" dirty="0" err="1"/>
              <a:t>Anda</a:t>
            </a:r>
            <a:r>
              <a:rPr lang="en-US" sz="2800" dirty="0"/>
              <a:t>, </a:t>
            </a:r>
            <a:r>
              <a:rPr lang="en-US" sz="2800" dirty="0" err="1"/>
              <a:t>dia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gilirannya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server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mengunggah</a:t>
            </a:r>
            <a:r>
              <a:rPr lang="en-US" sz="2800" dirty="0"/>
              <a:t> file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pemohon</a:t>
            </a:r>
            <a:r>
              <a:rPr lang="en-US" sz="2800" dirty="0"/>
              <a:t> lain</a:t>
            </a:r>
            <a:r>
              <a:rPr lang="en-US" sz="28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Bagikan</a:t>
            </a:r>
            <a:r>
              <a:rPr lang="en-US" sz="2800" dirty="0" smtClean="0"/>
              <a:t> </a:t>
            </a:r>
            <a:r>
              <a:rPr lang="en-US" sz="2800" dirty="0" err="1"/>
              <a:t>beban</a:t>
            </a:r>
            <a:r>
              <a:rPr lang="en-US" sz="2800" dirty="0"/>
              <a:t> -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membanjiri</a:t>
            </a:r>
            <a:r>
              <a:rPr lang="en-US" sz="2800" dirty="0"/>
              <a:t> server </a:t>
            </a:r>
            <a:r>
              <a:rPr lang="en-US" sz="2800" dirty="0" err="1"/>
              <a:t>Anda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35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LAYERED VS OBJECT-BASED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360;p39" descr="02-01"/>
          <p:cNvPicPr preferRelativeResize="0"/>
          <p:nvPr/>
        </p:nvPicPr>
        <p:blipFill rotWithShape="1">
          <a:blip r:embed="rId3">
            <a:alphaModFix/>
          </a:blip>
          <a:srcRect r="50987"/>
          <a:stretch/>
        </p:blipFill>
        <p:spPr>
          <a:xfrm>
            <a:off x="2040453" y="2084832"/>
            <a:ext cx="3903663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61;p39" descr="02-01"/>
          <p:cNvPicPr preferRelativeResize="0"/>
          <p:nvPr/>
        </p:nvPicPr>
        <p:blipFill rotWithShape="1">
          <a:blip r:embed="rId3">
            <a:alphaModFix/>
          </a:blip>
          <a:srcRect l="51216"/>
          <a:stretch/>
        </p:blipFill>
        <p:spPr>
          <a:xfrm>
            <a:off x="6030929" y="2084832"/>
            <a:ext cx="3265488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59;p39"/>
          <p:cNvSpPr txBox="1">
            <a:spLocks/>
          </p:cNvSpPr>
          <p:nvPr/>
        </p:nvSpPr>
        <p:spPr>
          <a:xfrm>
            <a:off x="1723622" y="6047233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>
              <a:lnSpc>
                <a:spcPct val="80000"/>
              </a:lnSpc>
              <a:buSzPts val="2000"/>
              <a:buFont typeface="Twentieth Century"/>
              <a:buNone/>
            </a:pPr>
            <a:r>
              <a:rPr lang="en-US" sz="2000" dirty="0" smtClean="0"/>
              <a:t>The (a) layered architectural style &amp; (b) The object-based architectural style.</a:t>
            </a:r>
            <a:endParaRPr lang="en-US" dirty="0" smtClean="0"/>
          </a:p>
          <a:p>
            <a:pPr marL="91440" indent="-91440">
              <a:lnSpc>
                <a:spcPct val="80000"/>
              </a:lnSpc>
              <a:spcBef>
                <a:spcPts val="1400"/>
              </a:spcBef>
              <a:buSzPts val="2000"/>
              <a:buFont typeface="Twentieth Century"/>
              <a:buNone/>
            </a:pPr>
            <a:endParaRPr lang="en-US" sz="2000" dirty="0" smtClean="0"/>
          </a:p>
          <a:p>
            <a:pPr marL="91440" indent="-91440">
              <a:lnSpc>
                <a:spcPct val="80000"/>
              </a:lnSpc>
              <a:spcBef>
                <a:spcPts val="1400"/>
              </a:spcBef>
              <a:buSzPts val="2000"/>
              <a:buFont typeface="Twentieth Century"/>
              <a:buNone/>
            </a:pPr>
            <a:endParaRPr lang="en-US" sz="2000" dirty="0"/>
          </a:p>
        </p:txBody>
      </p:sp>
      <p:sp>
        <p:nvSpPr>
          <p:cNvPr id="7" name="Google Shape;362;p39"/>
          <p:cNvSpPr/>
          <p:nvPr/>
        </p:nvSpPr>
        <p:spPr>
          <a:xfrm>
            <a:off x="4314422" y="4828032"/>
            <a:ext cx="35814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Berbasis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objek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kurang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terstruktur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= object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connector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RPC or RMI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1703844"/>
            <a:ext cx="27191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Komponen-komponen pada Layered architectures diorganisasi dalam bentuk </a:t>
            </a:r>
            <a:r>
              <a:rPr lang="id-ID" dirty="0">
                <a:solidFill>
                  <a:srgbClr val="FF0000"/>
                </a:solidFill>
              </a:rPr>
              <a:t>lapisan-lapisan (layer) fungsi </a:t>
            </a:r>
            <a:r>
              <a:rPr lang="id-ID" dirty="0"/>
              <a:t>dan </a:t>
            </a:r>
            <a:r>
              <a:rPr lang="id-ID" dirty="0">
                <a:solidFill>
                  <a:srgbClr val="FF0000"/>
                </a:solidFill>
              </a:rPr>
              <a:t>service</a:t>
            </a:r>
          </a:p>
          <a:p>
            <a:r>
              <a:rPr lang="id-ID" dirty="0"/>
              <a:t>Contoh: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Operating system (windows, linux)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dirty="0">
                <a:solidFill>
                  <a:srgbClr val="002060"/>
                </a:solidFill>
              </a:rPr>
              <a:t>Network Protocol (OSI, TCP/IP)</a:t>
            </a:r>
          </a:p>
          <a:p>
            <a:endParaRPr lang="id-ID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96417" y="1720957"/>
            <a:ext cx="2895584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Object-base architectures menggambarkan setiap objek melakukan koresponden dengan komponen, dan komponen ini terkoneksi melalui mekanisme procedure call. </a:t>
            </a:r>
          </a:p>
          <a:p>
            <a:r>
              <a:rPr lang="id-ID" dirty="0" smtClean="0"/>
              <a:t>Bentuk sistem OA ini digunakan aplikasi perangkat lunak dalam skala besar.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79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hlink"/>
                </a:solidFill>
                <a:hlinkClick r:id="rId2"/>
              </a:rPr>
              <a:t>FREENET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Freenet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gratis yang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menerbitkan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di Internet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takut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sensor.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kebebasan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sepenuhnya</a:t>
            </a:r>
            <a:r>
              <a:rPr lang="en-US" sz="2800" dirty="0"/>
              <a:t> </a:t>
            </a:r>
            <a:r>
              <a:rPr lang="en-US" sz="2800" dirty="0" err="1"/>
              <a:t>terdesentralisasi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penerbit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konsumen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dikenal</a:t>
            </a:r>
            <a:r>
              <a:rPr lang="en-US" sz="2800" dirty="0"/>
              <a:t>.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anonimitas</a:t>
            </a:r>
            <a:r>
              <a:rPr lang="en-US" sz="2800" dirty="0"/>
              <a:t>, </a:t>
            </a:r>
            <a:r>
              <a:rPr lang="en-US" sz="2800" dirty="0" err="1"/>
              <a:t>kebebasan</a:t>
            </a:r>
            <a:r>
              <a:rPr lang="en-US" sz="2800" dirty="0"/>
              <a:t> </a:t>
            </a:r>
            <a:r>
              <a:rPr lang="en-US" sz="2800" dirty="0" err="1"/>
              <a:t>berbicara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desentralisasi</a:t>
            </a:r>
            <a:r>
              <a:rPr lang="en-US" sz="2800" dirty="0"/>
              <a:t>,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rentan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serangan</a:t>
            </a:r>
            <a:r>
              <a:rPr lang="en-US" sz="2800" dirty="0"/>
              <a:t>. ”</a:t>
            </a:r>
          </a:p>
        </p:txBody>
      </p:sp>
    </p:spTree>
    <p:extLst>
      <p:ext uri="{BB962C8B-B14F-4D97-AF65-F5344CB8AC3E}">
        <p14:creationId xmlns:p14="http://schemas.microsoft.com/office/powerpoint/2010/main" val="650361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P2P V CLIENT/SERVER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Komputasi</a:t>
            </a:r>
            <a:r>
              <a:rPr lang="en-US" sz="2400" dirty="0"/>
              <a:t> P2P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berkomunikasi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server </a:t>
            </a:r>
            <a:r>
              <a:rPr lang="en-US" sz="2400" dirty="0" err="1"/>
              <a:t>khusus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Komunikasi</a:t>
            </a:r>
            <a:r>
              <a:rPr lang="en-US" sz="2400" dirty="0" smtClean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sinkron</a:t>
            </a:r>
            <a:r>
              <a:rPr lang="en-US" sz="2400" dirty="0"/>
              <a:t> (</a:t>
            </a:r>
            <a:r>
              <a:rPr lang="en-US" sz="2400" dirty="0" err="1"/>
              <a:t>memblokir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Kemungkinan</a:t>
            </a:r>
            <a:r>
              <a:rPr lang="en-US" sz="2400" dirty="0" smtClean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</a:t>
            </a:r>
            <a:r>
              <a:rPr lang="en-US" sz="2400" dirty="0" err="1"/>
              <a:t>hambatan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terdistribusi</a:t>
            </a:r>
            <a:r>
              <a:rPr lang="en-US" sz="2400" dirty="0" smtClean="0"/>
              <a:t>.</a:t>
            </a:r>
          </a:p>
          <a:p>
            <a:pPr marL="504825" lvl="1" indent="-263525">
              <a:buClr>
                <a:srgbClr val="1DB8F0"/>
              </a:buClr>
            </a:pPr>
            <a:r>
              <a:rPr lang="en-US" sz="2400" dirty="0" err="1" smtClean="0"/>
              <a:t>Distribusi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mengarah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distribusi</a:t>
            </a:r>
            <a:r>
              <a:rPr lang="en-US" sz="2400" dirty="0"/>
              <a:t> </a:t>
            </a:r>
            <a:r>
              <a:rPr lang="en-US" sz="2400" dirty="0" err="1"/>
              <a:t>beban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Penemuan</a:t>
            </a:r>
            <a:r>
              <a:rPr lang="en-US" sz="2400" dirty="0" smtClean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klien</a:t>
            </a:r>
            <a:r>
              <a:rPr lang="en-US" sz="2400" dirty="0"/>
              <a:t>-server </a:t>
            </a:r>
            <a:r>
              <a:rPr lang="en-US" sz="2400" dirty="0" err="1"/>
              <a:t>terpusat</a:t>
            </a:r>
            <a:r>
              <a:rPr lang="en-US" sz="2400" dirty="0"/>
              <a:t> &amp; </a:t>
            </a:r>
            <a:r>
              <a:rPr lang="en-US" sz="2400" dirty="0" err="1"/>
              <a:t>pencarian</a:t>
            </a:r>
            <a:r>
              <a:rPr lang="en-US" sz="2400" dirty="0"/>
              <a:t> / </a:t>
            </a:r>
            <a:r>
              <a:rPr lang="en-US" sz="2400" dirty="0" err="1"/>
              <a:t>pengambilan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 smtClean="0"/>
              <a:t>lambat</a:t>
            </a:r>
            <a:endParaRPr lang="en-US" sz="2400" dirty="0" smtClean="0"/>
          </a:p>
          <a:p>
            <a:r>
              <a:rPr lang="en-US" sz="2400" dirty="0" smtClean="0"/>
              <a:t>P2P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toleran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,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tahan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serangan</a:t>
            </a:r>
            <a:r>
              <a:rPr lang="en-US" sz="2400" dirty="0"/>
              <a:t> </a:t>
            </a:r>
            <a:r>
              <a:rPr lang="en-US" sz="2400" dirty="0" err="1"/>
              <a:t>penolakan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konten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didistribusikan</a:t>
            </a:r>
            <a:r>
              <a:rPr lang="en-US" sz="2400" dirty="0" smtClean="0"/>
              <a:t>.</a:t>
            </a:r>
          </a:p>
          <a:p>
            <a:pPr marL="504825" lvl="1" indent="-263525">
              <a:buClr>
                <a:srgbClr val="1DB8F0"/>
              </a:buClr>
            </a:pPr>
            <a:r>
              <a:rPr lang="en-US" sz="2400" dirty="0" smtClean="0"/>
              <a:t>Host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diandalkan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mempertahankan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yang </a:t>
            </a:r>
            <a:r>
              <a:rPr lang="en-US" sz="2400" dirty="0" err="1"/>
              <a:t>konsisten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4213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ARCHITECTURE VERSUS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2800" dirty="0"/>
              <a:t>Di </a:t>
            </a:r>
            <a:r>
              <a:rPr lang="en-US" sz="2800" dirty="0" err="1"/>
              <a:t>manakah</a:t>
            </a:r>
            <a:r>
              <a:rPr lang="en-US" sz="2800" dirty="0"/>
              <a:t> middleware </a:t>
            </a:r>
            <a:r>
              <a:rPr lang="en-US" sz="2800" dirty="0" err="1"/>
              <a:t>cocok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 smtClean="0"/>
              <a:t>?</a:t>
            </a:r>
          </a:p>
          <a:p>
            <a:pPr>
              <a:spcAft>
                <a:spcPts val="300"/>
              </a:spcAft>
            </a:pPr>
            <a:r>
              <a:rPr lang="en-US" sz="2800" dirty="0" smtClean="0"/>
              <a:t>Middleware</a:t>
            </a:r>
            <a:r>
              <a:rPr lang="en-US" sz="2800" dirty="0"/>
              <a:t>: </a:t>
            </a:r>
            <a:r>
              <a:rPr lang="en-US" sz="2800" dirty="0" err="1"/>
              <a:t>lapisan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platform </a:t>
            </a:r>
            <a:r>
              <a:rPr lang="en-US" sz="2800" dirty="0" err="1"/>
              <a:t>terdistribusi</a:t>
            </a:r>
            <a:r>
              <a:rPr lang="en-US" sz="2800" dirty="0" smtClean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 smtClean="0"/>
              <a:t>Tujuan</a:t>
            </a:r>
            <a:r>
              <a:rPr lang="en-US" sz="2800" dirty="0"/>
              <a:t>: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transparansi</a:t>
            </a:r>
            <a:r>
              <a:rPr lang="en-US" sz="2800" dirty="0"/>
              <a:t> </a:t>
            </a:r>
            <a:r>
              <a:rPr lang="en-US" sz="2800" dirty="0" err="1" smtClean="0"/>
              <a:t>distribusi</a:t>
            </a:r>
            <a:endParaRPr lang="en-US" sz="2800" dirty="0" smtClean="0"/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program yang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node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jauh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jauh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42580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ARCHITECTURE VERSUS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800" dirty="0"/>
              <a:t>Middleware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endParaRPr lang="en-US" sz="2800" dirty="0"/>
          </a:p>
          <a:p>
            <a:pPr marL="504825" lvl="1" indent="-263525">
              <a:spcAft>
                <a:spcPts val="300"/>
              </a:spcAft>
              <a:buClr>
                <a:srgbClr val="1DB8F0"/>
              </a:buClr>
            </a:pPr>
            <a:r>
              <a:rPr lang="en-US" sz="2600" dirty="0" err="1"/>
              <a:t>misalnya</a:t>
            </a:r>
            <a:r>
              <a:rPr lang="en-US" sz="2600" dirty="0"/>
              <a:t>, CORBA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gaya</a:t>
            </a:r>
            <a:r>
              <a:rPr lang="en-US" sz="2600" dirty="0"/>
              <a:t> </a:t>
            </a:r>
            <a:r>
              <a:rPr lang="en-US" sz="2600" dirty="0" err="1"/>
              <a:t>berorientasi</a:t>
            </a:r>
            <a:r>
              <a:rPr lang="en-US" sz="2600" dirty="0"/>
              <a:t> </a:t>
            </a:r>
            <a:r>
              <a:rPr lang="en-US" sz="2600" dirty="0" err="1"/>
              <a:t>objek</a:t>
            </a:r>
            <a:r>
              <a:rPr lang="en-US" sz="2600" dirty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gaya</a:t>
            </a:r>
            <a:r>
              <a:rPr lang="en-US" sz="2800" dirty="0"/>
              <a:t> </a:t>
            </a:r>
            <a:r>
              <a:rPr lang="en-US" sz="2800" dirty="0" err="1"/>
              <a:t>arsitektur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mempermudah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menyebabkan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kurang</a:t>
            </a:r>
            <a:r>
              <a:rPr lang="en-US" sz="2800" dirty="0"/>
              <a:t> </a:t>
            </a:r>
            <a:r>
              <a:rPr lang="en-US" sz="2800" dirty="0" err="1"/>
              <a:t>fleksibel</a:t>
            </a:r>
            <a:r>
              <a:rPr lang="en-US" sz="2800" dirty="0"/>
              <a:t>.</a:t>
            </a:r>
          </a:p>
          <a:p>
            <a:pPr>
              <a:spcAft>
                <a:spcPts val="300"/>
              </a:spcAft>
            </a:pPr>
            <a:r>
              <a:rPr lang="en-US" sz="2800" dirty="0" err="1"/>
              <a:t>Solusi</a:t>
            </a:r>
            <a:r>
              <a:rPr lang="en-US" sz="2800" dirty="0"/>
              <a:t> yang </a:t>
            </a:r>
            <a:r>
              <a:rPr lang="en-US" sz="2800" dirty="0" err="1"/>
              <a:t>memungkinkan</a:t>
            </a:r>
            <a:r>
              <a:rPr lang="en-US" sz="2800" dirty="0"/>
              <a:t>: </a:t>
            </a:r>
            <a:r>
              <a:rPr lang="en-US" sz="2800" dirty="0" err="1"/>
              <a:t>kembangkan</a:t>
            </a:r>
            <a:r>
              <a:rPr lang="en-US" sz="2800" dirty="0"/>
              <a:t> middleware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disesuaikan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54689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ARCHITECTURE VERSUS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dirty="0" err="1"/>
              <a:t>mekanisme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middleware </a:t>
            </a:r>
            <a:r>
              <a:rPr lang="en-US" sz="2800" dirty="0" err="1"/>
              <a:t>adalah</a:t>
            </a:r>
            <a:r>
              <a:rPr lang="en-US" sz="2800" dirty="0"/>
              <a:t>:</a:t>
            </a:r>
          </a:p>
          <a:p>
            <a:pPr marL="625475" lvl="1" indent="-384175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/>
              <a:t>Interceptor</a:t>
            </a:r>
            <a:endParaRPr lang="en-US" sz="2800" dirty="0"/>
          </a:p>
          <a:p>
            <a:pPr marL="625475" lvl="1" indent="-384175">
              <a:spcAft>
                <a:spcPts val="600"/>
              </a:spcAft>
              <a:buFont typeface="+mj-lt"/>
              <a:buAutoNum type="arabicPeriod"/>
            </a:pPr>
            <a:r>
              <a:rPr lang="en-US" sz="2800" dirty="0" err="1" smtClean="0"/>
              <a:t>Pendekatan</a:t>
            </a:r>
            <a:r>
              <a:rPr lang="en-US" sz="2800" dirty="0" smtClean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Adaptif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33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7;p88"/>
          <p:cNvSpPr/>
          <p:nvPr/>
        </p:nvSpPr>
        <p:spPr>
          <a:xfrm>
            <a:off x="0" y="1944711"/>
            <a:ext cx="121920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 Question ?</a:t>
            </a:r>
            <a:endParaRPr dirty="0">
              <a:solidFill>
                <a:srgbClr val="00B0F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1" i="0" u="none" strike="noStrike" cap="none" dirty="0">
              <a:solidFill>
                <a:srgbClr val="00B0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Anything to discuss ?</a:t>
            </a:r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DATA-CENTERED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utama</a:t>
            </a:r>
            <a:r>
              <a:rPr lang="en-US" sz="2800" dirty="0"/>
              <a:t>: </a:t>
            </a:r>
            <a:r>
              <a:rPr lang="en-US" sz="2800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pembaruan</a:t>
            </a:r>
            <a:r>
              <a:rPr lang="en-US" sz="2800" dirty="0"/>
              <a:t> data</a:t>
            </a:r>
          </a:p>
          <a:p>
            <a:r>
              <a:rPr lang="en-US" sz="2800" dirty="0"/>
              <a:t>Proses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membaca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memodifikasi</a:t>
            </a:r>
            <a:r>
              <a:rPr lang="en-US" sz="2800" dirty="0"/>
              <a:t> data di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repositori</a:t>
            </a:r>
            <a:r>
              <a:rPr lang="en-US" sz="2800" dirty="0"/>
              <a:t> </a:t>
            </a:r>
            <a:r>
              <a:rPr lang="en-US" sz="2800" dirty="0" err="1"/>
              <a:t>bersama</a:t>
            </a:r>
            <a:r>
              <a:rPr lang="en-US" sz="2800" dirty="0"/>
              <a:t> (</a:t>
            </a:r>
            <a:r>
              <a:rPr lang="en-US" sz="2800" dirty="0" err="1"/>
              <a:t>aktif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pasif</a:t>
            </a:r>
            <a:r>
              <a:rPr lang="en-US" sz="2800" dirty="0"/>
              <a:t>)</a:t>
            </a:r>
          </a:p>
          <a:p>
            <a:pPr marL="577850" lvl="1" indent="-336550">
              <a:buFont typeface="Courier New" pitchFamily="49" charset="0"/>
              <a:buChar char="o"/>
            </a:pPr>
            <a:r>
              <a:rPr lang="en-US" sz="2600" dirty="0"/>
              <a:t>Traditional data </a:t>
            </a:r>
            <a:r>
              <a:rPr lang="en-US" sz="2600" dirty="0" smtClean="0"/>
              <a:t>base (</a:t>
            </a:r>
            <a:r>
              <a:rPr lang="en-US" sz="2600" dirty="0" err="1" smtClean="0"/>
              <a:t>pasif</a:t>
            </a:r>
            <a:r>
              <a:rPr lang="en-US" sz="2600" dirty="0"/>
              <a:t>): </a:t>
            </a:r>
            <a:r>
              <a:rPr lang="en-US" sz="2600" dirty="0" err="1"/>
              <a:t>menanggapi</a:t>
            </a:r>
            <a:r>
              <a:rPr lang="en-US" sz="2600" dirty="0"/>
              <a:t> </a:t>
            </a:r>
            <a:r>
              <a:rPr lang="en-US" sz="2600" dirty="0" err="1"/>
              <a:t>permintaan</a:t>
            </a:r>
            <a:endParaRPr lang="en-US" sz="2600" dirty="0"/>
          </a:p>
          <a:p>
            <a:pPr marL="577850" lvl="1" indent="-336550"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800" dirty="0"/>
              <a:t>Blackboard system</a:t>
            </a:r>
            <a:r>
              <a:rPr lang="en-US" sz="2600" dirty="0" smtClean="0"/>
              <a:t> </a:t>
            </a:r>
            <a:r>
              <a:rPr lang="en-US" sz="2600" dirty="0"/>
              <a:t>(</a:t>
            </a:r>
            <a:r>
              <a:rPr lang="en-US" sz="2600" dirty="0" err="1"/>
              <a:t>aktif</a:t>
            </a:r>
            <a:r>
              <a:rPr lang="en-US" sz="2600" dirty="0"/>
              <a:t>): </a:t>
            </a:r>
            <a:r>
              <a:rPr lang="en-US" sz="2600" dirty="0" err="1"/>
              <a:t>klien</a:t>
            </a:r>
            <a:r>
              <a:rPr lang="en-US" sz="2600" dirty="0"/>
              <a:t> </a:t>
            </a:r>
            <a:r>
              <a:rPr lang="en-US" sz="2600" dirty="0" err="1"/>
              <a:t>memecahkan</a:t>
            </a:r>
            <a:r>
              <a:rPr lang="en-US" sz="2600" dirty="0"/>
              <a:t> </a:t>
            </a:r>
            <a:r>
              <a:rPr lang="en-US" sz="2600" dirty="0" err="1"/>
              <a:t>masalah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kolaboratif</a:t>
            </a:r>
            <a:r>
              <a:rPr lang="en-US" sz="2600" dirty="0"/>
              <a:t>;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memperbarui</a:t>
            </a:r>
            <a:r>
              <a:rPr lang="en-US" sz="2600" dirty="0"/>
              <a:t> </a:t>
            </a:r>
            <a:r>
              <a:rPr lang="en-US" sz="2600" dirty="0" err="1"/>
              <a:t>klien</a:t>
            </a:r>
            <a:r>
              <a:rPr lang="en-US" sz="2600" dirty="0"/>
              <a:t> </a:t>
            </a:r>
            <a:r>
              <a:rPr lang="en-US" sz="2600" dirty="0" err="1"/>
              <a:t>ketika</a:t>
            </a:r>
            <a:r>
              <a:rPr lang="en-US" sz="2600" dirty="0"/>
              <a:t> </a:t>
            </a:r>
            <a:r>
              <a:rPr lang="en-US" sz="2600" dirty="0" err="1"/>
              <a:t>informasi</a:t>
            </a:r>
            <a:r>
              <a:rPr lang="en-US" sz="2600" dirty="0"/>
              <a:t> </a:t>
            </a:r>
            <a:r>
              <a:rPr lang="en-US" sz="2600" dirty="0" err="1"/>
              <a:t>berubah</a:t>
            </a:r>
            <a:r>
              <a:rPr lang="en-US" sz="2600" dirty="0"/>
              <a:t>.</a:t>
            </a:r>
          </a:p>
          <a:p>
            <a:r>
              <a:rPr lang="en-US" sz="2800" dirty="0" err="1"/>
              <a:t>Contoh</a:t>
            </a:r>
            <a:r>
              <a:rPr lang="en-US" sz="2800" dirty="0"/>
              <a:t> lain: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terdistribusi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web di </a:t>
            </a:r>
            <a:r>
              <a:rPr lang="en-US" sz="2800" dirty="0" err="1"/>
              <a:t>mana</a:t>
            </a:r>
            <a:r>
              <a:rPr lang="en-US" sz="2800" dirty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3858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DATA-CENTERED </a:t>
            </a:r>
            <a:r>
              <a:rPr lang="en-US" dirty="0" smtClean="0"/>
              <a:t>ARCHITECTURES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s_1B1.tmp"/>
          <p:cNvPicPr>
            <a:picLocks/>
          </p:cNvPicPr>
          <p:nvPr/>
        </p:nvPicPr>
        <p:blipFill rotWithShape="1">
          <a:blip r:embed="rId2" cstate="print"/>
          <a:srcRect l="5316" b="16813"/>
          <a:stretch/>
        </p:blipFill>
        <p:spPr>
          <a:xfrm>
            <a:off x="3952528" y="1904313"/>
            <a:ext cx="4640187" cy="27124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56084" y="4520552"/>
            <a:ext cx="975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400" dirty="0"/>
              <a:t>Data center dapat dipandang sebagai </a:t>
            </a:r>
            <a:r>
              <a:rPr lang="id-ID" sz="2400" dirty="0">
                <a:solidFill>
                  <a:srgbClr val="FF0000"/>
                </a:solidFill>
              </a:rPr>
              <a:t>gudang data (data warehouse)</a:t>
            </a:r>
            <a:r>
              <a:rPr lang="id-ID" sz="2400" dirty="0"/>
              <a:t> yang berfungsi sebagai sistem pengelolaan data mulai dari </a:t>
            </a:r>
            <a:r>
              <a:rPr lang="id-ID" sz="2400" dirty="0">
                <a:solidFill>
                  <a:srgbClr val="FF0000"/>
                </a:solidFill>
              </a:rPr>
              <a:t>pengumpulan, pengolahan, penyimpanan </a:t>
            </a:r>
            <a:r>
              <a:rPr lang="id-ID" sz="2400" dirty="0"/>
              <a:t>hingga penemuan kembali data, serta mampu pula memberikan dukungan dalam pengambilan keputusan.</a:t>
            </a:r>
          </a:p>
          <a:p>
            <a:r>
              <a:rPr lang="id-ID" sz="2400" dirty="0"/>
              <a:t>Sebagai contoh </a:t>
            </a:r>
            <a:r>
              <a:rPr lang="id-ID" sz="2400" dirty="0" smtClean="0"/>
              <a:t>adalah</a:t>
            </a:r>
            <a:r>
              <a:rPr lang="en-US" sz="2400" dirty="0"/>
              <a:t> </a:t>
            </a:r>
            <a:r>
              <a:rPr lang="en-US" sz="2400" dirty="0" smtClean="0"/>
              <a:t>shared </a:t>
            </a:r>
            <a:r>
              <a:rPr lang="en-US" sz="2400" dirty="0"/>
              <a:t>distributed file systems or Web-based distributed </a:t>
            </a:r>
            <a:r>
              <a:rPr lang="en-US" sz="2400" dirty="0" smtClean="0"/>
              <a:t>systems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5651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EVENT-BASED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376;p41" descr="02-02"/>
          <p:cNvPicPr preferRelativeResize="0"/>
          <p:nvPr/>
        </p:nvPicPr>
        <p:blipFill rotWithShape="1">
          <a:blip r:embed="rId2">
            <a:alphaModFix/>
          </a:blip>
          <a:srcRect r="56032"/>
          <a:stretch/>
        </p:blipFill>
        <p:spPr>
          <a:xfrm>
            <a:off x="3052131" y="1885958"/>
            <a:ext cx="6700837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77;p41"/>
          <p:cNvSpPr txBox="1"/>
          <p:nvPr/>
        </p:nvSpPr>
        <p:spPr>
          <a:xfrm>
            <a:off x="770021" y="4229153"/>
            <a:ext cx="4547937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9538" lvl="0" indent="-109538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melalui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mengeluarkan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Event,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terdistribusi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terlihat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Publikasikan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Berlangganan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.,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mendaftarkan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minat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pasar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dapatkan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pembaruan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email  </a:t>
            </a:r>
            <a:endParaRPr lang="en-US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538" lvl="0" indent="-109538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Pisahkan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pengirim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penerima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komunikasi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asinkron</a:t>
            </a:r>
            <a:endParaRPr dirty="0"/>
          </a:p>
        </p:txBody>
      </p:sp>
      <p:sp>
        <p:nvSpPr>
          <p:cNvPr id="10" name="Google Shape;378;p41"/>
          <p:cNvSpPr txBox="1"/>
          <p:nvPr/>
        </p:nvSpPr>
        <p:spPr>
          <a:xfrm>
            <a:off x="8111826" y="4249206"/>
            <a:ext cx="302941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event-based 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architectural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mendukung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beberapa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gaya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komunikasi</a:t>
            </a:r>
            <a:r>
              <a:rPr lang="en-US" dirty="0" smtClean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:</a:t>
            </a:r>
            <a:endParaRPr lang="en-US" dirty="0">
              <a:solidFill>
                <a:schemeClr val="dk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168275" lvl="0" indent="-168275"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  <a:sym typeface="Arial"/>
              </a:rPr>
              <a:t>Publish-subscribe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Broadcast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Point-to-point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Google Shape;375;p41"/>
          <p:cNvSpPr txBox="1">
            <a:spLocks/>
          </p:cNvSpPr>
          <p:nvPr/>
        </p:nvSpPr>
        <p:spPr>
          <a:xfrm>
            <a:off x="2019837" y="6370637"/>
            <a:ext cx="8229600" cy="48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45700" tIns="45700" rIns="45700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152400">
              <a:lnSpc>
                <a:spcPct val="90000"/>
              </a:lnSpc>
              <a:buSzPts val="2400"/>
              <a:buFont typeface="Arial" panose="020B0604020202020204" pitchFamily="34" charset="0"/>
              <a:buChar char=" "/>
            </a:pPr>
            <a:r>
              <a:rPr lang="en-US" sz="2400" smtClean="0"/>
              <a:t>The event-based architectural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190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3368</Words>
  <Application>Microsoft Office PowerPoint</Application>
  <PresentationFormat>Custom</PresentationFormat>
  <Paragraphs>333</Paragraphs>
  <Slides>66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1_Custom Design</vt:lpstr>
      <vt:lpstr>Arsitektur  Sistem Terdistribusi</vt:lpstr>
      <vt:lpstr>INTRODUCTION</vt:lpstr>
      <vt:lpstr>ARCHITECTURE</vt:lpstr>
      <vt:lpstr>DEFINITIONS</vt:lpstr>
      <vt:lpstr>ARCHITECTURAL STYLES</vt:lpstr>
      <vt:lpstr>LAYERED VS OBJECT-BASED</vt:lpstr>
      <vt:lpstr>DATA-CENTERED ARCHITECTURES</vt:lpstr>
      <vt:lpstr>DATA-CENTERED ARCHITECTURES (Cont.)</vt:lpstr>
      <vt:lpstr>EVENT-BASED</vt:lpstr>
      <vt:lpstr>ARCHITECTURE TYPE</vt:lpstr>
      <vt:lpstr>CENTRALIZED SYSTEM ARCHITECTURE </vt:lpstr>
      <vt:lpstr>CENTRALIZED SYSTEM ARCHITECTURE</vt:lpstr>
      <vt:lpstr>TRADITIONAL CLIENT-SERVER</vt:lpstr>
      <vt:lpstr>C/S ARCHITECTURES</vt:lpstr>
      <vt:lpstr>TRANSMISSION FAILURES</vt:lpstr>
      <vt:lpstr>IDEMPOTENCY</vt:lpstr>
      <vt:lpstr>LAYERED (SOFTWARE) ARCHITECTURE FOR CLIENT-SERVER SYSTEMS</vt:lpstr>
      <vt:lpstr>EXAMPLES</vt:lpstr>
      <vt:lpstr>APPLICATION LAYERING</vt:lpstr>
      <vt:lpstr>APPLICATION LAYERING (Cont.)</vt:lpstr>
      <vt:lpstr>SYSTEM ARCHITECTURE</vt:lpstr>
      <vt:lpstr>TWO-TIERED C/S ARCHITECTURES</vt:lpstr>
      <vt:lpstr>MULTITIERED ARCHITECTURES</vt:lpstr>
      <vt:lpstr>MULTITIERED ARCHITECTURES (Cont.)</vt:lpstr>
      <vt:lpstr>THREE-TIERED ARCHITECTURES</vt:lpstr>
      <vt:lpstr>MULTITIERED ARCHITECTURES (3 TIER ARCHITECTURE)</vt:lpstr>
      <vt:lpstr>CENTRALIZED Vs DECENTRALIZED ARCHITECTURES</vt:lpstr>
      <vt:lpstr>DISTRIBUTED SYSTEM ARCHITECTURE</vt:lpstr>
      <vt:lpstr>PowerPoint Presentation</vt:lpstr>
      <vt:lpstr>PEER-TO-PEER</vt:lpstr>
      <vt:lpstr>OVERLAY NETWORKS</vt:lpstr>
      <vt:lpstr>PowerPoint Presentation</vt:lpstr>
      <vt:lpstr>OVERLAY NETWORKS</vt:lpstr>
      <vt:lpstr>STRUCTURED P2P ARCHITECTURES</vt:lpstr>
      <vt:lpstr>STRUCTURED P2P ARCHITECTURES</vt:lpstr>
      <vt:lpstr>CHARACTERISTICS OF DHT</vt:lpstr>
      <vt:lpstr>CHORD ROUTING ALGORITHM STRUCTURED P2P</vt:lpstr>
      <vt:lpstr>INSERTING ITEMS IN THE DHT</vt:lpstr>
      <vt:lpstr>STRUCTURED PEER-TO-PEER ARCHITECTURES</vt:lpstr>
      <vt:lpstr>FINDING ITEMS IN THE DHT </vt:lpstr>
      <vt:lpstr>JOINING &amp; LEAVING THE NETWORK </vt:lpstr>
      <vt:lpstr>BLOCKCHAIN </vt:lpstr>
      <vt:lpstr>PowerPoint Presentation</vt:lpstr>
      <vt:lpstr>DEFINISI BLOCKCHAIN</vt:lpstr>
      <vt:lpstr>The Three Pillars of Blockchain Technology</vt:lpstr>
      <vt:lpstr>PowerPoint Presentation</vt:lpstr>
      <vt:lpstr>PowerPoint Presentation</vt:lpstr>
      <vt:lpstr>PowerPoint Presentation</vt:lpstr>
      <vt:lpstr>PowerPoint Presentation</vt:lpstr>
      <vt:lpstr>SUMMARY</vt:lpstr>
      <vt:lpstr>UNSTRUCTURED P2P</vt:lpstr>
      <vt:lpstr>LOCATING A DATA OBJECT BY FLOODING</vt:lpstr>
      <vt:lpstr>COMPARISON</vt:lpstr>
      <vt:lpstr>SUPERPEERS</vt:lpstr>
      <vt:lpstr>HYBRID ARCHITECTURES</vt:lpstr>
      <vt:lpstr>EDGE-SERVER SYSTEMS</vt:lpstr>
      <vt:lpstr>COLLABORATIVE DISTRIBUTED SYSTEMS BITTORRENT</vt:lpstr>
      <vt:lpstr>COLLABORATIVE DISTRIBUTED SYSTEMS</vt:lpstr>
      <vt:lpstr>BITTORRENT - JUSTIFICATION</vt:lpstr>
      <vt:lpstr>FREENET</vt:lpstr>
      <vt:lpstr>P2P V CLIENT/SERVER</vt:lpstr>
      <vt:lpstr>ARCHITECTURE VERSUS MIDDLEWARE</vt:lpstr>
      <vt:lpstr>ARCHITECTURE VERSUS MIDDLEWARE</vt:lpstr>
      <vt:lpstr>ARCHITECTURE VERSUS MIDDLEWARE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Chaerul Umam</dc:creator>
  <cp:keywords>Pendahuluan Sistem Terdistribusi</cp:keywords>
  <cp:lastModifiedBy>Windows User</cp:lastModifiedBy>
  <cp:revision>159</cp:revision>
  <dcterms:created xsi:type="dcterms:W3CDTF">2020-07-23T01:18:59Z</dcterms:created>
  <dcterms:modified xsi:type="dcterms:W3CDTF">2021-03-08T17:31:38Z</dcterms:modified>
</cp:coreProperties>
</file>