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74" r:id="rId5"/>
    <p:sldId id="261" r:id="rId6"/>
    <p:sldId id="262" r:id="rId7"/>
    <p:sldId id="264" r:id="rId8"/>
    <p:sldId id="266" r:id="rId9"/>
    <p:sldId id="267" r:id="rId10"/>
    <p:sldId id="268" r:id="rId11"/>
    <p:sldId id="277" r:id="rId12"/>
    <p:sldId id="269" r:id="rId13"/>
    <p:sldId id="270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Средний стиль 1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899" autoAdjust="0"/>
  </p:normalViewPr>
  <p:slideViewPr>
    <p:cSldViewPr snapToGrid="0">
      <p:cViewPr>
        <p:scale>
          <a:sx n="100" d="100"/>
          <a:sy n="100" d="100"/>
        </p:scale>
        <p:origin x="87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DB2AC173-7427-499D-2B91-D526B8BE47F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504DD21-807D-0385-BF9C-045AF9EC164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06CD0-B507-4CEE-89FB-C5F08C3A01E0}" type="datetimeFigureOut">
              <a:rPr lang="ru-RU" smtClean="0"/>
              <a:t>14.05.2024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024FAD4-825F-5536-1A52-972D31E800F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4A2E809-45F8-BFE9-1D26-B465FE6B0D9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48975E-8FED-409E-A129-95D45C715D1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5333800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347725-E69D-457E-BCDA-7DAE1AFC94FF}" type="datetimeFigureOut">
              <a:rPr lang="ru-RU" smtClean="0"/>
              <a:t>14.05.2024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666CF7-08E3-4C52-8C9B-9C92A7ED67E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1467890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666CF7-08E3-4C52-8C9B-9C92A7ED67E6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341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666CF7-08E3-4C52-8C9B-9C92A7ED67E6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8788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77E16E-677C-8BF1-E351-BB305FF863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FF5A9A8-CAEE-11E1-D4F1-E10C40AC3A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71188CB-9998-D178-0235-CC11749FF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11EDB-61C8-4487-A11A-C809F9741850}" type="datetime1">
              <a:rPr lang="ru-RU" smtClean="0"/>
              <a:t>14.05.2024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C1F8167-2783-F616-C0BE-871DAD43B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7CF3F9F-F364-FD54-49B2-E08956F25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1A50A-E866-45D7-A1D3-EBE681B6823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4769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02AD90-E050-D335-9E70-C9F9C66F0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0C2FBF1-6E38-7100-E68B-9F3DC73DDA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B363C5D-B4E6-A97A-E098-DAE664751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67315-FBD7-49A1-89FD-79D95847D094}" type="datetime1">
              <a:rPr lang="ru-RU" smtClean="0"/>
              <a:t>14.05.2024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374AC47-1ACB-2006-1527-BE56EE87F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D8E4157-6BF9-0775-FD25-21A45B045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1A50A-E866-45D7-A1D3-EBE681B6823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002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5228C47-E3A1-FAD9-9044-A231010614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5A5FE2D-3A69-FD28-E0DD-31E8109B44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79676E1-555B-BA5E-0DBD-0654FC22F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C325F-F7F9-4DFF-B825-FBC5443AFD0B}" type="datetime1">
              <a:rPr lang="ru-RU" smtClean="0"/>
              <a:t>14.05.2024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B9DA763-C5B5-423C-9149-30DB1BDBE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E41FAD0-98E6-467C-50B3-3F56AB490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1A50A-E866-45D7-A1D3-EBE681B6823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9484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B23B6A-D5C3-1B9D-8E50-42A0AE3F9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A62943-DAF1-1557-CD11-1685B1BF7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2270405-B4BC-764E-9B36-510AE56F3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76A8B-187B-40A1-8993-CD92163EED15}" type="datetime1">
              <a:rPr lang="ru-RU" smtClean="0"/>
              <a:t>14.05.2024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11A9DBC-BF87-54BA-9CF9-4F78F3447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32329EB-C58D-1195-CB4E-4224EDBFB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1A50A-E866-45D7-A1D3-EBE681B6823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1981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AB9749-5C65-2A02-E3C8-A817A9732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223C79E-A30D-5D92-2FEA-6F48D79A9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4369CBD-70A7-0A33-77AA-59D1D457C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BF88D-41CD-4ED2-9F94-407815C829CD}" type="datetime1">
              <a:rPr lang="ru-RU" smtClean="0"/>
              <a:t>14.05.2024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9D16B64-FFA5-8100-BF88-54D0210D6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D555D30-5DA3-C42F-C753-FF8FEC7E6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1A50A-E866-45D7-A1D3-EBE681B6823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9023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C66B08-CD90-E55B-0819-8601A43B3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CB9A10-BB90-5C1A-EA13-4A5BCE331F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C4367AE-C434-7A43-2385-29A7088272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F46DB3D-0B9B-7FB7-B6E8-8726C8984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BE8A2-0EF6-4360-B3C7-4EF07514994A}" type="datetime1">
              <a:rPr lang="ru-RU" smtClean="0"/>
              <a:t>14.05.2024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F6EAF3D-B5CF-D992-5480-DF0A27900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6E657BD-EA48-5102-3A39-253D8DED3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1A50A-E866-45D7-A1D3-EBE681B6823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9749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41CC9E-8104-E402-CE17-F0CFF9A48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470CD61-CA69-5EEB-C474-A4CEE0C9BF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E0FE4FF-4F67-3397-3272-C6AFB05E16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97EA86E-E841-BDC3-8CB3-1CC40A363B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255ACC0-A95E-84C4-F72F-BC973DFA61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A10BD93-4474-3B14-6376-CFB6E9A7D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0AA3A-312D-47FA-834B-9AD7DFA5E4B9}" type="datetime1">
              <a:rPr lang="ru-RU" smtClean="0"/>
              <a:t>14.05.2024</a:t>
            </a:fld>
            <a:endParaRPr lang="ru-RU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0096BCF-758E-BCCA-D884-E8C852FF8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2947657-6A77-5318-FA87-0D9327E05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1A50A-E866-45D7-A1D3-EBE681B6823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8888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65AA22-CFB5-28F4-6BC1-48C368983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80C294E-165B-9A71-B245-048A39238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16743-56AA-4A07-B26C-D8D92F511585}" type="datetime1">
              <a:rPr lang="ru-RU" smtClean="0"/>
              <a:t>14.05.2024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9F309B0-A5F8-8CD9-67D3-EE8C67928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EF881CA-6D79-37DE-1B57-9CA903F62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1A50A-E866-45D7-A1D3-EBE681B6823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7224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6CA7FD4-F119-C3FF-2DBC-D50231BDC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20266-FCC5-4073-89C3-C9F362BA3319}" type="datetime1">
              <a:rPr lang="ru-RU" smtClean="0"/>
              <a:t>14.05.2024</a:t>
            </a:fld>
            <a:endParaRPr lang="ru-RU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5542A45-0458-B17D-33C7-79EF32896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77AF298-DB7B-3D03-91A6-D14EC7584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1A50A-E866-45D7-A1D3-EBE681B6823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5846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367467-16C2-E5BD-45FB-20DF5D434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A4F277-4674-FCED-1BFE-14AF9479E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961C314-C950-20C3-13D9-99B26D3B1E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348277B-0E8A-759A-0AB7-E656CE815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0F60F-3ADC-4431-8AB0-DB5C52BCD8DF}" type="datetime1">
              <a:rPr lang="ru-RU" smtClean="0"/>
              <a:t>14.05.2024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933F7F1-80EC-6D44-7693-8225BFB24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3B5D2B7-10F9-C3A7-940E-DCFB8FD02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1A50A-E866-45D7-A1D3-EBE681B6823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0245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FE73F6-A6E0-A1BB-E33C-503B2641D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D6A3942-5969-D914-0F31-1F1C91D7E7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A740B2C-A005-8DEF-027E-75BB2AA2A9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60DEA29-3FC0-6B80-92D2-7FE0574D9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BA322-E4A7-4A9B-8CBC-DB1AA3C988E0}" type="datetime1">
              <a:rPr lang="ru-RU" smtClean="0"/>
              <a:t>14.05.2024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08BD58E-D725-2D6C-AE6C-03C931005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A00818A-833C-0D15-3DC4-4AEF8342F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1A50A-E866-45D7-A1D3-EBE681B6823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2757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6C0B35-89C3-8231-0AB0-C97C03BE1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0D30CEE-74F7-05D3-0CBE-5D7BEC29A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8F9A279-91E3-2D5B-095B-A3FE187331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3A9BC-0320-4305-A385-9B614C42DA63}" type="datetime1">
              <a:rPr lang="ru-RU" smtClean="0"/>
              <a:t>14.05.2024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59053E5-B92F-1F93-C3CA-64E8750E9A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391D969-12D8-0741-9963-A907A4CC67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1A50A-E866-45D7-A1D3-EBE681B6823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1672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3.xml"/><Relationship Id="rId5" Type="http://schemas.openxmlformats.org/officeDocument/2006/relationships/image" Target="../media/image4.png"/><Relationship Id="rId4" Type="http://schemas.openxmlformats.org/officeDocument/2006/relationships/slide" Target="slide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slide" Target="slide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C8394E9-573F-1199-583F-5AE5FA9B5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925" y="2409825"/>
            <a:ext cx="11639550" cy="4369197"/>
          </a:xfrm>
        </p:spPr>
        <p:txBody>
          <a:bodyPr>
            <a:noAutofit/>
          </a:bodyPr>
          <a:lstStyle/>
          <a:p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Журавлев Александр Олегович</a:t>
            </a:r>
          </a:p>
          <a:p>
            <a:pPr algn="just"/>
            <a:endParaRPr lang="ru-RU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Курсовая работа по дисциплине «Разработка и стандартизация программных средств и информационных технологий»</a:t>
            </a:r>
          </a:p>
          <a:p>
            <a:pPr algn="just"/>
            <a:endParaRPr lang="ru-RU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Направление 09.03.03–«Прикладная информатика»</a:t>
            </a:r>
          </a:p>
          <a:p>
            <a:pPr algn="l"/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профиль «Прикладная информатика в экономике»</a:t>
            </a:r>
          </a:p>
          <a:p>
            <a:pPr algn="just"/>
            <a:endParaRPr lang="ru-RU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</a:t>
            </a:r>
          </a:p>
          <a:p>
            <a:pPr algn="just"/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док. физ.– мат. наук, профессор 		          				   Горохов Максим Михайлович</a:t>
            </a:r>
          </a:p>
          <a:p>
            <a:endParaRPr lang="ru-RU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Ижевск – 202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ru-RU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9EF101B1-2222-596F-0EEC-51A36A231F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2" y="781050"/>
            <a:ext cx="8562975" cy="1028700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+mn-ea"/>
                <a:cs typeface="+mn-cs"/>
              </a:rPr>
              <a:t>CRM</a:t>
            </a:r>
            <a:r>
              <a:rPr lang="ru-RU" sz="54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+mn-ea"/>
                <a:cs typeface="+mn-cs"/>
              </a:rPr>
              <a:t> авиакомпании</a:t>
            </a:r>
            <a:endParaRPr lang="ru-RU" sz="5400" dirty="0"/>
          </a:p>
        </p:txBody>
      </p:sp>
      <p:sp>
        <p:nvSpPr>
          <p:cNvPr id="8" name="Номер слайда 3">
            <a:extLst>
              <a:ext uri="{FF2B5EF4-FFF2-40B4-BE49-F238E27FC236}">
                <a16:creationId xmlns:a16="http://schemas.microsoft.com/office/drawing/2014/main" id="{0082B8D4-3C8B-0032-D2C3-B6AE0916C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1398" y="216012"/>
            <a:ext cx="2743200" cy="365125"/>
          </a:xfrm>
        </p:spPr>
        <p:txBody>
          <a:bodyPr/>
          <a:lstStyle/>
          <a:p>
            <a:fld id="{6761A50A-E866-45D7-A1D3-EBE681B6823E}" type="slidenum">
              <a:rPr lang="ru-RU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1</a:t>
            </a:fld>
            <a:endParaRPr lang="ru-RU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293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E5C16E-0C98-03E1-F210-800AA2CFF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1848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32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+mn-ea"/>
                <a:cs typeface="+mn-cs"/>
              </a:rPr>
              <a:t>Результаты</a:t>
            </a: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96EBAF-8335-38DC-0688-1448C5D97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0008"/>
            <a:ext cx="10515600" cy="6014617"/>
          </a:xfrm>
        </p:spPr>
        <p:txBody>
          <a:bodyPr>
            <a:noAutofit/>
          </a:bodyPr>
          <a:lstStyle/>
          <a:p>
            <a:pPr marL="0" marR="167640" indent="447675" algn="just">
              <a:lnSpc>
                <a:spcPct val="150000"/>
              </a:lnSpc>
              <a:spcBef>
                <a:spcPts val="790"/>
              </a:spcBef>
              <a:spcAft>
                <a:spcPts val="0"/>
              </a:spcAft>
              <a:buNone/>
            </a:pP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Созданная платформа для взаимодействия с рейсами поможет предприятию автоматизировать множество процессов. Оценивая проделанную работу, можно сделать выводы, что при внедрении CRM- системы автоматизация множества процессов, связанных с бронированием билетов, управлением рейсами, обработкой багажа и обслуживанием пассажиров, позволит значительно улучшить операционную эффективность авиакомпании. CRM-система будет обеспечивать более точное и быстрое выполнение задач, сокращая время на обработку запросов и минимизируя вероятность ошибок. </a:t>
            </a:r>
          </a:p>
          <a:p>
            <a:pPr marL="0" marR="167640" indent="447675" algn="just">
              <a:lnSpc>
                <a:spcPct val="150000"/>
              </a:lnSpc>
              <a:spcBef>
                <a:spcPts val="790"/>
              </a:spcBef>
              <a:spcAft>
                <a:spcPts val="0"/>
              </a:spcAft>
              <a:buNone/>
            </a:pP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Результатом выполнения данной курсовой</a:t>
            </a:r>
            <a:r>
              <a:rPr lang="ru-RU" sz="1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работы</a:t>
            </a:r>
            <a:r>
              <a:rPr lang="ru-RU" sz="1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стала разработанная CRM- </a:t>
            </a:r>
            <a:r>
              <a:rPr lang="ru-RU" sz="16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система.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447675" algn="just">
              <a:lnSpc>
                <a:spcPts val="1605"/>
              </a:lnSpc>
              <a:buNone/>
            </a:pP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Были</a:t>
            </a:r>
            <a:r>
              <a:rPr lang="ru-RU" sz="16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проведены</a:t>
            </a:r>
            <a:r>
              <a:rPr lang="ru-RU" sz="16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следующие</a:t>
            </a:r>
            <a:r>
              <a:rPr lang="ru-RU" sz="16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работы: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SzPts val="1400"/>
              <a:buFont typeface="Symbol" panose="05050102010706020507" pitchFamily="18" charset="2"/>
              <a:buChar char=""/>
              <a:tabLst>
                <a:tab pos="589915" algn="l"/>
              </a:tabLst>
            </a:pPr>
            <a:r>
              <a:rPr lang="ru-RU" sz="1800" spc="-1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проектирование системы сущностей базы данных;</a:t>
            </a:r>
            <a:endParaRPr lang="ru-RU" sz="1800" spc="0" dirty="0">
              <a:effectLst/>
              <a:latin typeface="Times New Roman" panose="02020603050405020304" pitchFamily="18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742950" lvl="1" indent="-285750">
              <a:lnSpc>
                <a:spcPct val="150000"/>
              </a:lnSpc>
              <a:buSzPts val="1400"/>
              <a:buFont typeface="Symbol" panose="05050102010706020507" pitchFamily="18" charset="2"/>
              <a:buChar char=""/>
              <a:tabLst>
                <a:tab pos="589915" algn="l"/>
              </a:tabLst>
            </a:pPr>
            <a:r>
              <a:rPr lang="ru-RU" sz="1800" spc="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определение связей между сущностями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;</a:t>
            </a:r>
            <a:endParaRPr lang="ru-RU" sz="1800" spc="0" dirty="0">
              <a:effectLst/>
              <a:latin typeface="Times New Roman" panose="02020603050405020304" pitchFamily="18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742950" lvl="1" indent="-285750">
              <a:lnSpc>
                <a:spcPct val="150000"/>
              </a:lnSpc>
              <a:buSzPts val="1400"/>
              <a:buFont typeface="Symbol" panose="05050102010706020507" pitchFamily="18" charset="2"/>
              <a:buChar char=""/>
              <a:tabLst>
                <a:tab pos="589915" algn="l"/>
              </a:tabLst>
            </a:pPr>
            <a:r>
              <a:rPr lang="ru-RU" sz="1800" spc="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создание</a:t>
            </a:r>
            <a:r>
              <a:rPr lang="ru-RU" sz="1800" spc="-3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ru-RU" sz="1800" spc="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базы</a:t>
            </a:r>
            <a:r>
              <a:rPr lang="ru-RU" sz="1800" spc="-3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ru-RU" sz="1800" spc="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данных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;</a:t>
            </a:r>
            <a:endParaRPr lang="ru-RU" sz="1800" spc="0" dirty="0">
              <a:effectLst/>
              <a:latin typeface="Times New Roman" panose="02020603050405020304" pitchFamily="18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742950" lvl="1" indent="-285750">
              <a:lnSpc>
                <a:spcPct val="150000"/>
              </a:lnSpc>
              <a:buSzPts val="1400"/>
              <a:buFont typeface="Symbol" panose="05050102010706020507" pitchFamily="18" charset="2"/>
              <a:buChar char=""/>
              <a:tabLst>
                <a:tab pos="589915" algn="l"/>
              </a:tabLst>
            </a:pPr>
            <a:r>
              <a:rPr lang="ru-RU" sz="1800" spc="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проектирование дизайна приложения для авиакомпании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;</a:t>
            </a:r>
            <a:endParaRPr lang="ru-RU" sz="1800" spc="0" dirty="0">
              <a:effectLst/>
              <a:latin typeface="Times New Roman" panose="02020603050405020304" pitchFamily="18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742950" lvl="1" indent="-285750">
              <a:lnSpc>
                <a:spcPct val="150000"/>
              </a:lnSpc>
              <a:buSzPts val="1400"/>
              <a:buFont typeface="Symbol" panose="05050102010706020507" pitchFamily="18" charset="2"/>
              <a:buChar char=""/>
              <a:tabLst>
                <a:tab pos="589915" algn="l"/>
              </a:tabLst>
            </a:pPr>
            <a:r>
              <a:rPr lang="ru-RU" sz="1800" spc="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разработка приложения для авиакомпании;</a:t>
            </a:r>
          </a:p>
          <a:p>
            <a:pPr marL="742950" lvl="1" indent="-285750">
              <a:lnSpc>
                <a:spcPct val="150000"/>
              </a:lnSpc>
              <a:buSzPts val="1400"/>
              <a:buFont typeface="Symbol" panose="05050102010706020507" pitchFamily="18" charset="2"/>
              <a:buChar char=""/>
              <a:tabLst>
                <a:tab pos="589915" algn="l"/>
              </a:tabLst>
            </a:pPr>
            <a:r>
              <a:rPr lang="ru-RU" sz="1800" spc="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тестирование приложений на возможные ошибки и </a:t>
            </a:r>
            <a:r>
              <a:rPr lang="ru-RU" sz="1800" spc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удобство использования.</a:t>
            </a:r>
            <a:endParaRPr lang="ru-RU" sz="1800" spc="0" dirty="0">
              <a:effectLst/>
              <a:latin typeface="Times New Roman" panose="02020603050405020304" pitchFamily="18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0" indent="0">
              <a:buNone/>
            </a:pP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3">
            <a:extLst>
              <a:ext uri="{FF2B5EF4-FFF2-40B4-BE49-F238E27FC236}">
                <a16:creationId xmlns:a16="http://schemas.microsoft.com/office/drawing/2014/main" id="{B5C0961A-165D-0F49-1F06-48E20944F7E6}"/>
              </a:ext>
            </a:extLst>
          </p:cNvPr>
          <p:cNvSpPr txBox="1">
            <a:spLocks/>
          </p:cNvSpPr>
          <p:nvPr/>
        </p:nvSpPr>
        <p:spPr>
          <a:xfrm>
            <a:off x="9347123" y="17859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761A50A-E866-45D7-A1D3-EBE681B6823E}" type="slidenum">
              <a:rPr lang="ru-RU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pPr/>
              <a:t>10</a:t>
            </a:fld>
            <a:endParaRPr lang="ru-RU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9385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BAAF4EE-70F6-B3D6-F2F0-C06D02E83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1475"/>
            <a:ext cx="10515600" cy="6794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+mn-ea"/>
                <a:cs typeface="+mn-cs"/>
              </a:rPr>
              <a:t>Спасибо за внимание</a:t>
            </a:r>
            <a:endParaRPr lang="ru-RU" sz="36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3531CBF-2487-57E5-0380-EAFB96826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1A50A-E866-45D7-A1D3-EBE681B6823E}" type="slidenum">
              <a:rPr lang="ru-RU" smtClean="0"/>
              <a:t>11</a:t>
            </a:fld>
            <a:endParaRPr lang="ru-RU" dirty="0"/>
          </a:p>
        </p:txBody>
      </p:sp>
      <p:sp>
        <p:nvSpPr>
          <p:cNvPr id="5" name="Номер слайда 3">
            <a:extLst>
              <a:ext uri="{FF2B5EF4-FFF2-40B4-BE49-F238E27FC236}">
                <a16:creationId xmlns:a16="http://schemas.microsoft.com/office/drawing/2014/main" id="{AC41E3C1-2957-4A50-BC3A-D52E7C2F2772}"/>
              </a:ext>
            </a:extLst>
          </p:cNvPr>
          <p:cNvSpPr txBox="1">
            <a:spLocks/>
          </p:cNvSpPr>
          <p:nvPr/>
        </p:nvSpPr>
        <p:spPr>
          <a:xfrm>
            <a:off x="9347123" y="17859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761A50A-E866-45D7-A1D3-EBE681B6823E}" type="slidenum">
              <a:rPr lang="ru-RU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pPr/>
              <a:t>11</a:t>
            </a:fld>
            <a:endParaRPr lang="ru-RU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4495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hlinkClick r:id="rId2" action="ppaction://hlinksldjump"/>
            <a:extLst>
              <a:ext uri="{FF2B5EF4-FFF2-40B4-BE49-F238E27FC236}">
                <a16:creationId xmlns:a16="http://schemas.microsoft.com/office/drawing/2014/main" id="{23F5C388-D70A-57BC-53DC-F177EB1380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764" y="352424"/>
            <a:ext cx="11513951" cy="605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hlinkClick r:id="rId2" action="ppaction://hlinksldjump"/>
            <a:extLst>
              <a:ext uri="{FF2B5EF4-FFF2-40B4-BE49-F238E27FC236}">
                <a16:creationId xmlns:a16="http://schemas.microsoft.com/office/drawing/2014/main" id="{5319237D-75F6-8DF8-B3B4-2E55A1E8A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618" y="781050"/>
            <a:ext cx="11770763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9258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hlinkClick r:id="rId2" action="ppaction://hlinksldjump"/>
            <a:extLst>
              <a:ext uri="{FF2B5EF4-FFF2-40B4-BE49-F238E27FC236}">
                <a16:creationId xmlns:a16="http://schemas.microsoft.com/office/drawing/2014/main" id="{B5491225-E949-C296-2A91-6E9B180B9B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699" y="647700"/>
            <a:ext cx="10846596" cy="553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1010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hlinkClick r:id="rId2" action="ppaction://hlinksldjump"/>
            <a:extLst>
              <a:ext uri="{FF2B5EF4-FFF2-40B4-BE49-F238E27FC236}">
                <a16:creationId xmlns:a16="http://schemas.microsoft.com/office/drawing/2014/main" id="{4BF30695-AD16-5BB7-1C1C-00BDEE6AE7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5975" y="206064"/>
            <a:ext cx="7391400" cy="6445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1124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7F39081-CFC4-AA66-0E2F-F7A39F65F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225" y="380007"/>
            <a:ext cx="8265010" cy="609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993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4EA502-6C24-52B6-AE96-121C70665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0187"/>
            <a:ext cx="10515600" cy="1089819"/>
          </a:xfrm>
        </p:spPr>
        <p:txBody>
          <a:bodyPr>
            <a:normAutofit/>
          </a:bodyPr>
          <a:lstStyle/>
          <a:p>
            <a:pPr algn="ctr"/>
            <a:r>
              <a:rPr lang="ru-RU" sz="48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+mn-ea"/>
                <a:cs typeface="+mn-cs"/>
              </a:rPr>
              <a:t>Характеристика работы</a:t>
            </a:r>
            <a:endParaRPr lang="ru-RU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DB5F61-6898-9FA8-223D-7482B1536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0006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 исследования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предприятие, предоставляющее транспортные услуги, осуществляемые по воздуху.</a:t>
            </a:r>
          </a:p>
          <a:p>
            <a:pPr algn="just"/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 исследования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внедрение </a:t>
            </a:r>
            <a:r>
              <a:rPr lang="en-US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CRM</a:t>
            </a:r>
            <a:r>
              <a:rPr lang="ru-RU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-системы на предприятие авиакомпании.</a:t>
            </a:r>
          </a:p>
          <a:p>
            <a:pPr algn="just"/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работы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состоит в 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автоматизации системы авиакомпании по организации рейсов и предоставлении транспортных услуг.</a:t>
            </a:r>
          </a:p>
          <a:p>
            <a:pPr algn="just"/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3">
            <a:extLst>
              <a:ext uri="{FF2B5EF4-FFF2-40B4-BE49-F238E27FC236}">
                <a16:creationId xmlns:a16="http://schemas.microsoft.com/office/drawing/2014/main" id="{C8A1D097-D148-64D4-9FB2-9FDE9656BBF5}"/>
              </a:ext>
            </a:extLst>
          </p:cNvPr>
          <p:cNvSpPr txBox="1">
            <a:spLocks/>
          </p:cNvSpPr>
          <p:nvPr/>
        </p:nvSpPr>
        <p:spPr>
          <a:xfrm>
            <a:off x="9347123" y="17859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761A50A-E866-45D7-A1D3-EBE681B6823E}" type="slidenum">
              <a:rPr lang="ru-RU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pPr/>
              <a:t>2</a:t>
            </a:fld>
            <a:endParaRPr lang="ru-RU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2090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6565D34-3791-EA24-FA04-B0EF53E19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7828"/>
            <a:ext cx="10515600" cy="5515371"/>
          </a:xfrm>
        </p:spPr>
        <p:txBody>
          <a:bodyPr>
            <a:noAutofit/>
          </a:bodyPr>
          <a:lstStyle/>
          <a:p>
            <a:pPr marL="342900" marR="170180" lvl="0" indent="-342900" algn="just">
              <a:lnSpc>
                <a:spcPct val="150000"/>
              </a:lnSpc>
              <a:spcBef>
                <a:spcPts val="1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Спроектировать систему сущностей базы данных.</a:t>
            </a:r>
          </a:p>
          <a:p>
            <a:pPr marL="342900" marR="170180" lvl="0" indent="-342900" algn="just">
              <a:lnSpc>
                <a:spcPct val="150000"/>
              </a:lnSpc>
              <a:spcBef>
                <a:spcPts val="1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Определить связи между сущностями.</a:t>
            </a:r>
          </a:p>
          <a:p>
            <a:pPr marL="342900" marR="170180" lvl="0" indent="-342900" algn="just">
              <a:lnSpc>
                <a:spcPct val="150000"/>
              </a:lnSpc>
              <a:spcBef>
                <a:spcPts val="1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Создать базу данных.</a:t>
            </a:r>
          </a:p>
          <a:p>
            <a:pPr marL="342900" marR="170180" lvl="0" indent="-342900" algn="just">
              <a:lnSpc>
                <a:spcPct val="150000"/>
              </a:lnSpc>
              <a:spcBef>
                <a:spcPts val="1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Спроектировать дизайн приложения для авиакомпании.</a:t>
            </a:r>
          </a:p>
          <a:p>
            <a:pPr marL="342900" marR="170180" lvl="0" indent="-342900" algn="just">
              <a:lnSpc>
                <a:spcPct val="150000"/>
              </a:lnSpc>
              <a:spcBef>
                <a:spcPts val="1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Разработать приложение для авиакомпании.</a:t>
            </a:r>
          </a:p>
          <a:p>
            <a:pPr marL="342900" marR="170180" lvl="0" indent="-342900" algn="just">
              <a:lnSpc>
                <a:spcPct val="150000"/>
              </a:lnSpc>
              <a:spcBef>
                <a:spcPts val="1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Протестировать приложения на возможные ошибки и удобство пользования.</a:t>
            </a:r>
          </a:p>
          <a:p>
            <a:pPr marL="0" indent="447675" algn="just">
              <a:lnSpc>
                <a:spcPct val="150000"/>
              </a:lnSpc>
              <a:spcAft>
                <a:spcPts val="800"/>
              </a:spcAft>
              <a:buNone/>
            </a:pPr>
            <a:endParaRPr lang="en-US" sz="180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spcAft>
                <a:spcPts val="800"/>
              </a:spcAft>
              <a:buAutoNum type="arabicPeriod"/>
            </a:pP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597087DF-C01C-EC03-B90B-05704A13FB95}"/>
              </a:ext>
            </a:extLst>
          </p:cNvPr>
          <p:cNvSpPr txBox="1">
            <a:spLocks/>
          </p:cNvSpPr>
          <p:nvPr/>
        </p:nvSpPr>
        <p:spPr>
          <a:xfrm>
            <a:off x="838200" y="76961"/>
            <a:ext cx="10515600" cy="10898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54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+mn-ea"/>
                <a:cs typeface="+mn-cs"/>
              </a:rPr>
              <a:t>Задачи исследования</a:t>
            </a:r>
            <a:endParaRPr lang="ru-RU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Номер слайда 3">
            <a:extLst>
              <a:ext uri="{FF2B5EF4-FFF2-40B4-BE49-F238E27FC236}">
                <a16:creationId xmlns:a16="http://schemas.microsoft.com/office/drawing/2014/main" id="{7806AD9A-A21F-8D61-7F4F-32E3B9008DDE}"/>
              </a:ext>
            </a:extLst>
          </p:cNvPr>
          <p:cNvSpPr txBox="1">
            <a:spLocks/>
          </p:cNvSpPr>
          <p:nvPr/>
        </p:nvSpPr>
        <p:spPr>
          <a:xfrm>
            <a:off x="9347123" y="17859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761A50A-E866-45D7-A1D3-EBE681B6823E}" type="slidenum">
              <a:rPr lang="ru-RU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pPr/>
              <a:t>3</a:t>
            </a:fld>
            <a:endParaRPr lang="ru-RU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6878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A0FEF9-1DA1-CB28-4780-E86EFDB4E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24" y="178593"/>
            <a:ext cx="10515600" cy="539750"/>
          </a:xfrm>
        </p:spPr>
        <p:txBody>
          <a:bodyPr>
            <a:noAutofit/>
          </a:bodyPr>
          <a:lstStyle/>
          <a:p>
            <a:pPr algn="ctr"/>
            <a:r>
              <a:rPr lang="ru-RU" sz="40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+mn-ea"/>
                <a:cs typeface="+mn-cs"/>
              </a:rPr>
              <a:t>Диаграмма </a:t>
            </a:r>
            <a:r>
              <a:rPr lang="en-US" sz="40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+mn-ea"/>
                <a:cs typeface="+mn-cs"/>
              </a:rPr>
              <a:t>ER-</a:t>
            </a:r>
            <a:r>
              <a:rPr lang="ru-RU" sz="40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+mn-ea"/>
                <a:cs typeface="+mn-cs"/>
              </a:rPr>
              <a:t>Модели «Сущность-связь»</a:t>
            </a:r>
            <a:endParaRPr lang="ru-RU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37DB8F-169B-952D-8F19-A57A72783164}"/>
              </a:ext>
            </a:extLst>
          </p:cNvPr>
          <p:cNvSpPr txBox="1"/>
          <p:nvPr/>
        </p:nvSpPr>
        <p:spPr>
          <a:xfrm>
            <a:off x="3314700" y="6148280"/>
            <a:ext cx="556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1 – Диаграмма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ER-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Модели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«Сущность-связь»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3">
            <a:extLst>
              <a:ext uri="{FF2B5EF4-FFF2-40B4-BE49-F238E27FC236}">
                <a16:creationId xmlns:a16="http://schemas.microsoft.com/office/drawing/2014/main" id="{0B50F307-2784-5D19-12EF-426065291EAC}"/>
              </a:ext>
            </a:extLst>
          </p:cNvPr>
          <p:cNvSpPr txBox="1">
            <a:spLocks/>
          </p:cNvSpPr>
          <p:nvPr/>
        </p:nvSpPr>
        <p:spPr>
          <a:xfrm>
            <a:off x="9347123" y="17859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761A50A-E866-45D7-A1D3-EBE681B6823E}" type="slidenum">
              <a:rPr lang="ru-RU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pPr/>
              <a:t>4</a:t>
            </a:fld>
            <a:endParaRPr lang="ru-RU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ED35001-A14A-6FA2-B4F0-7E92F17A0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5" y="859373"/>
            <a:ext cx="8343899" cy="501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654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1D1EE6C-A7DB-A33A-40BF-FB0E63B08125}"/>
              </a:ext>
            </a:extLst>
          </p:cNvPr>
          <p:cNvSpPr txBox="1"/>
          <p:nvPr/>
        </p:nvSpPr>
        <p:spPr>
          <a:xfrm>
            <a:off x="4057650" y="5881766"/>
            <a:ext cx="422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Рисунок 2 – Схема данных</a:t>
            </a:r>
          </a:p>
        </p:txBody>
      </p:sp>
      <p:sp>
        <p:nvSpPr>
          <p:cNvPr id="3" name="Номер слайда 3">
            <a:extLst>
              <a:ext uri="{FF2B5EF4-FFF2-40B4-BE49-F238E27FC236}">
                <a16:creationId xmlns:a16="http://schemas.microsoft.com/office/drawing/2014/main" id="{453C43B0-D6FF-C681-B4FA-77E03F2B5FBC}"/>
              </a:ext>
            </a:extLst>
          </p:cNvPr>
          <p:cNvSpPr txBox="1">
            <a:spLocks/>
          </p:cNvSpPr>
          <p:nvPr/>
        </p:nvSpPr>
        <p:spPr>
          <a:xfrm>
            <a:off x="9347123" y="17859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761A50A-E866-45D7-A1D3-EBE681B6823E}" type="slidenum">
              <a:rPr lang="ru-RU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pPr/>
              <a:t>5</a:t>
            </a:fld>
            <a:endParaRPr lang="ru-RU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42F09D8-D71C-2DB4-D127-85AB4D86E9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8517" y="999885"/>
            <a:ext cx="7654608" cy="4858229"/>
          </a:xfrm>
          <a:prstGeom prst="rect">
            <a:avLst/>
          </a:prstGeom>
        </p:spPr>
      </p:pic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88322F10-EF29-BDBF-993E-49D3D14D77A3}"/>
              </a:ext>
            </a:extLst>
          </p:cNvPr>
          <p:cNvSpPr txBox="1">
            <a:spLocks/>
          </p:cNvSpPr>
          <p:nvPr/>
        </p:nvSpPr>
        <p:spPr>
          <a:xfrm>
            <a:off x="678021" y="297495"/>
            <a:ext cx="10515600" cy="539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+mn-ea"/>
                <a:cs typeface="+mn-cs"/>
              </a:rPr>
              <a:t>Схема данных</a:t>
            </a:r>
            <a:endParaRPr lang="ru-RU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340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F0356C3C-D67E-6A1C-9447-DAFF5E5C3B8A}"/>
              </a:ext>
            </a:extLst>
          </p:cNvPr>
          <p:cNvSpPr txBox="1"/>
          <p:nvPr/>
        </p:nvSpPr>
        <p:spPr>
          <a:xfrm>
            <a:off x="973039" y="3661415"/>
            <a:ext cx="4180805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3 </a:t>
            </a:r>
            <a:r>
              <a:rPr lang="ru-RU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Главное меню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9532EF-932F-EF3F-4E44-3A2BC16A94C1}"/>
              </a:ext>
            </a:extLst>
          </p:cNvPr>
          <p:cNvSpPr txBox="1"/>
          <p:nvPr/>
        </p:nvSpPr>
        <p:spPr>
          <a:xfrm>
            <a:off x="6579638" y="3706823"/>
            <a:ext cx="5428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4 </a:t>
            </a:r>
            <a:r>
              <a:rPr lang="ru-RU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Окно </a:t>
            </a:r>
            <a:r>
              <a:rPr lang="ru-RU" kern="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добавления рейса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66A26E-749B-37ED-15BA-87EB6DBA18EE}"/>
              </a:ext>
            </a:extLst>
          </p:cNvPr>
          <p:cNvSpPr txBox="1"/>
          <p:nvPr/>
        </p:nvSpPr>
        <p:spPr>
          <a:xfrm>
            <a:off x="2682396" y="6409003"/>
            <a:ext cx="5928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5 </a:t>
            </a:r>
            <a:r>
              <a:rPr lang="ru-RU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ru-RU" kern="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Окно отчета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3">
            <a:extLst>
              <a:ext uri="{FF2B5EF4-FFF2-40B4-BE49-F238E27FC236}">
                <a16:creationId xmlns:a16="http://schemas.microsoft.com/office/drawing/2014/main" id="{5DBBB377-BE21-E206-E759-E92453EE42FE}"/>
              </a:ext>
            </a:extLst>
          </p:cNvPr>
          <p:cNvSpPr txBox="1">
            <a:spLocks/>
          </p:cNvSpPr>
          <p:nvPr/>
        </p:nvSpPr>
        <p:spPr>
          <a:xfrm>
            <a:off x="9347123" y="17859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761A50A-E866-45D7-A1D3-EBE681B6823E}" type="slidenum">
              <a:rPr lang="ru-RU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pPr/>
              <a:t>6</a:t>
            </a:fld>
            <a:endParaRPr lang="ru-RU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hlinkClick r:id="rId2" action="ppaction://hlinksldjump"/>
            <a:extLst>
              <a:ext uri="{FF2B5EF4-FFF2-40B4-BE49-F238E27FC236}">
                <a16:creationId xmlns:a16="http://schemas.microsoft.com/office/drawing/2014/main" id="{F764E264-DD84-12DF-530B-1546A1FB94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913" y="598776"/>
            <a:ext cx="5780088" cy="3041111"/>
          </a:xfrm>
          <a:prstGeom prst="rect">
            <a:avLst/>
          </a:prstGeom>
        </p:spPr>
      </p:pic>
      <p:pic>
        <p:nvPicPr>
          <p:cNvPr id="8" name="Рисунок 7">
            <a:hlinkClick r:id="rId4" action="ppaction://hlinksldjump"/>
            <a:extLst>
              <a:ext uri="{FF2B5EF4-FFF2-40B4-BE49-F238E27FC236}">
                <a16:creationId xmlns:a16="http://schemas.microsoft.com/office/drawing/2014/main" id="{4A83F0B3-0276-39B0-9D70-535C46D425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1232" y="4184410"/>
            <a:ext cx="4271168" cy="2179186"/>
          </a:xfrm>
          <a:prstGeom prst="rect">
            <a:avLst/>
          </a:prstGeom>
        </p:spPr>
      </p:pic>
      <p:pic>
        <p:nvPicPr>
          <p:cNvPr id="6" name="Рисунок 5">
            <a:hlinkClick r:id="rId6" action="ppaction://hlinksldjump"/>
            <a:extLst>
              <a:ext uri="{FF2B5EF4-FFF2-40B4-BE49-F238E27FC236}">
                <a16:creationId xmlns:a16="http://schemas.microsoft.com/office/drawing/2014/main" id="{0BC86927-87DC-F4FD-18DE-CD744F6BCF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51174" y="1124250"/>
            <a:ext cx="5639149" cy="2537165"/>
          </a:xfrm>
          <a:prstGeom prst="rect">
            <a:avLst/>
          </a:prstGeom>
        </p:spPr>
      </p:pic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43CFC8BD-2475-71FD-4E3E-0D76BCB9B4D3}"/>
              </a:ext>
            </a:extLst>
          </p:cNvPr>
          <p:cNvSpPr txBox="1">
            <a:spLocks/>
          </p:cNvSpPr>
          <p:nvPr/>
        </p:nvSpPr>
        <p:spPr>
          <a:xfrm>
            <a:off x="628649" y="13618"/>
            <a:ext cx="10515600" cy="539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+mn-ea"/>
                <a:cs typeface="+mn-cs"/>
              </a:rPr>
              <a:t>Интерфейс системы</a:t>
            </a:r>
            <a:endParaRPr lang="ru-RU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124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8C125B5-C14B-FBF2-125D-12E3B997DB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2483" y="896760"/>
            <a:ext cx="6787034" cy="472308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52DA550-58FD-F688-1A5C-06875A129464}"/>
              </a:ext>
            </a:extLst>
          </p:cNvPr>
          <p:cNvSpPr txBox="1"/>
          <p:nvPr/>
        </p:nvSpPr>
        <p:spPr>
          <a:xfrm>
            <a:off x="4243387" y="5961240"/>
            <a:ext cx="3705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6  -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Entity Framework Core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3">
            <a:extLst>
              <a:ext uri="{FF2B5EF4-FFF2-40B4-BE49-F238E27FC236}">
                <a16:creationId xmlns:a16="http://schemas.microsoft.com/office/drawing/2014/main" id="{17CA061A-4444-82ED-028A-A6E8747D1CC1}"/>
              </a:ext>
            </a:extLst>
          </p:cNvPr>
          <p:cNvSpPr txBox="1">
            <a:spLocks/>
          </p:cNvSpPr>
          <p:nvPr/>
        </p:nvSpPr>
        <p:spPr>
          <a:xfrm>
            <a:off x="9347123" y="17859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761A50A-E866-45D7-A1D3-EBE681B6823E}" type="slidenum">
              <a:rPr lang="ru-RU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pPr/>
              <a:t>7</a:t>
            </a:fld>
            <a:endParaRPr lang="ru-RU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7808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929BC8-DD6E-E1E2-9111-8D816C7F6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2837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2000" b="1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ENTITY FRAMEFORM CORE</a:t>
            </a:r>
            <a:endParaRPr lang="ru-RU" sz="2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8436BE-DCD1-043C-94C1-1C203A8433F0}"/>
              </a:ext>
            </a:extLst>
          </p:cNvPr>
          <p:cNvSpPr txBox="1"/>
          <p:nvPr/>
        </p:nvSpPr>
        <p:spPr>
          <a:xfrm>
            <a:off x="254364" y="5117365"/>
            <a:ext cx="306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Рисунок 7 – Модель </a:t>
            </a:r>
            <a:r>
              <a:rPr lang="en-US" dirty="0"/>
              <a:t>“Airport”</a:t>
            </a:r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4299D6-7E92-B2AB-1662-2696179DE127}"/>
              </a:ext>
            </a:extLst>
          </p:cNvPr>
          <p:cNvSpPr txBox="1"/>
          <p:nvPr/>
        </p:nvSpPr>
        <p:spPr>
          <a:xfrm>
            <a:off x="4562475" y="5119956"/>
            <a:ext cx="306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Рисунок </a:t>
            </a:r>
            <a:r>
              <a:rPr lang="en-US" dirty="0"/>
              <a:t>8</a:t>
            </a:r>
            <a:r>
              <a:rPr lang="ru-RU" dirty="0"/>
              <a:t> – Контекст данных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AF49674-788A-4631-C5C5-AB32399C9D4C}"/>
              </a:ext>
            </a:extLst>
          </p:cNvPr>
          <p:cNvSpPr txBox="1"/>
          <p:nvPr/>
        </p:nvSpPr>
        <p:spPr>
          <a:xfrm>
            <a:off x="8255491" y="5117365"/>
            <a:ext cx="3872442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Рисунок </a:t>
            </a:r>
            <a:r>
              <a:rPr lang="en-US" dirty="0"/>
              <a:t>9</a:t>
            </a:r>
            <a:r>
              <a:rPr lang="ru-RU" dirty="0"/>
              <a:t> – Создание БД</a:t>
            </a:r>
          </a:p>
        </p:txBody>
      </p:sp>
      <p:sp>
        <p:nvSpPr>
          <p:cNvPr id="5" name="Номер слайда 3">
            <a:extLst>
              <a:ext uri="{FF2B5EF4-FFF2-40B4-BE49-F238E27FC236}">
                <a16:creationId xmlns:a16="http://schemas.microsoft.com/office/drawing/2014/main" id="{D277DD94-0496-921A-4908-B3371971C525}"/>
              </a:ext>
            </a:extLst>
          </p:cNvPr>
          <p:cNvSpPr txBox="1">
            <a:spLocks/>
          </p:cNvSpPr>
          <p:nvPr/>
        </p:nvSpPr>
        <p:spPr>
          <a:xfrm>
            <a:off x="9347123" y="17859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761A50A-E866-45D7-A1D3-EBE681B6823E}" type="slidenum">
              <a:rPr lang="ru-RU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pPr/>
              <a:t>8</a:t>
            </a:fld>
            <a:endParaRPr lang="ru-RU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>
            <a:hlinkClick r:id="rId2" action="ppaction://hlinksldjump"/>
            <a:extLst>
              <a:ext uri="{FF2B5EF4-FFF2-40B4-BE49-F238E27FC236}">
                <a16:creationId xmlns:a16="http://schemas.microsoft.com/office/drawing/2014/main" id="{5243FA50-A8BA-237D-DE25-A472D7C288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412" y="1697528"/>
            <a:ext cx="3502667" cy="3057035"/>
          </a:xfrm>
          <a:prstGeom prst="rect">
            <a:avLst/>
          </a:prstGeom>
        </p:spPr>
      </p:pic>
      <p:pic>
        <p:nvPicPr>
          <p:cNvPr id="10" name="Рисунок 9">
            <a:hlinkClick r:id="rId4" action="ppaction://hlinksldjump"/>
            <a:extLst>
              <a:ext uri="{FF2B5EF4-FFF2-40B4-BE49-F238E27FC236}">
                <a16:creationId xmlns:a16="http://schemas.microsoft.com/office/drawing/2014/main" id="{472F063C-9201-6922-86D6-E8AF6F059E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4667" y="2173651"/>
            <a:ext cx="3502666" cy="2580912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4AC364B-7110-DD86-FEDE-DF43C92013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16836" y="3105736"/>
            <a:ext cx="3749752" cy="1648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213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583BEB-E941-F2B4-68E7-4E7D287AD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72418"/>
            <a:ext cx="10515600" cy="867146"/>
          </a:xfrm>
        </p:spPr>
        <p:txBody>
          <a:bodyPr>
            <a:normAutofit/>
          </a:bodyPr>
          <a:lstStyle/>
          <a:p>
            <a:pPr algn="ctr"/>
            <a:r>
              <a:rPr lang="ru-RU" sz="36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+mn-ea"/>
                <a:cs typeface="+mn-cs"/>
              </a:rPr>
              <a:t>Базы данных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4399AE-8A61-AE3D-CB70-1BEE61A82923}"/>
              </a:ext>
            </a:extLst>
          </p:cNvPr>
          <p:cNvSpPr txBox="1"/>
          <p:nvPr/>
        </p:nvSpPr>
        <p:spPr>
          <a:xfrm>
            <a:off x="1521304" y="2414629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10 – Таблица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Самолеты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68482D-17D9-525E-5FFD-2275B376DA84}"/>
              </a:ext>
            </a:extLst>
          </p:cNvPr>
          <p:cNvSpPr txBox="1"/>
          <p:nvPr/>
        </p:nvSpPr>
        <p:spPr>
          <a:xfrm>
            <a:off x="6983504" y="2409140"/>
            <a:ext cx="4370295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11 – Таблица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Конечные пункты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F892832-DCE4-06C4-99D1-4A7A21A65DAB}"/>
              </a:ext>
            </a:extLst>
          </p:cNvPr>
          <p:cNvSpPr txBox="1"/>
          <p:nvPr/>
        </p:nvSpPr>
        <p:spPr>
          <a:xfrm>
            <a:off x="4109112" y="6159660"/>
            <a:ext cx="3973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12 – Таблица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Аэропорты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3">
            <a:extLst>
              <a:ext uri="{FF2B5EF4-FFF2-40B4-BE49-F238E27FC236}">
                <a16:creationId xmlns:a16="http://schemas.microsoft.com/office/drawing/2014/main" id="{2DC3E95F-28D2-2BEC-0F97-03BC11AB8335}"/>
              </a:ext>
            </a:extLst>
          </p:cNvPr>
          <p:cNvSpPr txBox="1">
            <a:spLocks/>
          </p:cNvSpPr>
          <p:nvPr/>
        </p:nvSpPr>
        <p:spPr>
          <a:xfrm>
            <a:off x="9347123" y="17859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761A50A-E866-45D7-A1D3-EBE681B6823E}" type="slidenum">
              <a:rPr lang="ru-RU" sz="4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pPr/>
              <a:t>9</a:t>
            </a:fld>
            <a:endParaRPr lang="ru-RU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694AF88-D529-E529-80BC-2D6B2DF0A0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379" y="730045"/>
            <a:ext cx="3381847" cy="1543265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BC5DD4E-2B63-8A7A-7FDF-3F89E4E187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1813" y="730045"/>
            <a:ext cx="5030550" cy="1621742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E1C0597D-2225-0EED-95EB-EE0D265918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6891" y="3498325"/>
            <a:ext cx="4058216" cy="222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59877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1119</TotalTime>
  <Words>362</Words>
  <Application>Microsoft Office PowerPoint</Application>
  <PresentationFormat>Широкоэкранный</PresentationFormat>
  <Paragraphs>69</Paragraphs>
  <Slides>16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Symbol</vt:lpstr>
      <vt:lpstr>Times New Roman</vt:lpstr>
      <vt:lpstr>Тема Office</vt:lpstr>
      <vt:lpstr>CRM авиакомпании</vt:lpstr>
      <vt:lpstr>Характеристика работы</vt:lpstr>
      <vt:lpstr>Презентация PowerPoint</vt:lpstr>
      <vt:lpstr>Диаграмма ER-Модели «Сущность-связь»</vt:lpstr>
      <vt:lpstr>Презентация PowerPoint</vt:lpstr>
      <vt:lpstr>Презентация PowerPoint</vt:lpstr>
      <vt:lpstr>Презентация PowerPoint</vt:lpstr>
      <vt:lpstr>ENTITY FRAMEFORM CORE</vt:lpstr>
      <vt:lpstr>Базы данных</vt:lpstr>
      <vt:lpstr>Результаты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Курсовая работа на тему «Оповещение о снижении цены»</dc:title>
  <dc:creator>EX MOON</dc:creator>
  <cp:lastModifiedBy>EX MOON</cp:lastModifiedBy>
  <cp:revision>189</cp:revision>
  <dcterms:created xsi:type="dcterms:W3CDTF">2023-05-21T11:50:24Z</dcterms:created>
  <dcterms:modified xsi:type="dcterms:W3CDTF">2024-05-13T21:01:02Z</dcterms:modified>
</cp:coreProperties>
</file>