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74" r:id="rId5"/>
    <p:sldId id="261" r:id="rId6"/>
    <p:sldId id="262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6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9" autoAdjust="0"/>
  </p:normalViewPr>
  <p:slideViewPr>
    <p:cSldViewPr snapToGrid="0">
      <p:cViewPr varScale="1">
        <p:scale>
          <a:sx n="101" d="100"/>
          <a:sy n="101" d="100"/>
        </p:scale>
        <p:origin x="8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B2AC173-7427-499D-2B91-D526B8BE47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04DD21-807D-0385-BF9C-045AF9EC16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06CD0-B507-4CEE-89FB-C5F08C3A01E0}" type="datetimeFigureOut">
              <a:rPr lang="ru-RU" smtClean="0"/>
              <a:t>25.12.2023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24FAD4-825F-5536-1A52-972D31E800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A2E809-45F8-BFE9-1D26-B465FE6B0D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8975E-8FED-409E-A129-95D45C715D1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33380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47725-E69D-457E-BCDA-7DAE1AFC94FF}" type="datetimeFigureOut">
              <a:rPr lang="ru-RU" smtClean="0"/>
              <a:t>25.12.2023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66CF7-08E3-4C52-8C9B-9C92A7ED67E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146789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66CF7-08E3-4C52-8C9B-9C92A7ED67E6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34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66CF7-08E3-4C52-8C9B-9C92A7ED67E6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78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7E16E-677C-8BF1-E351-BB305FF86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F5A9A8-CAEE-11E1-D4F1-E10C40AC3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1188CB-9998-D178-0235-CC11749F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1EDB-61C8-4487-A11A-C809F9741850}" type="datetime1">
              <a:rPr lang="ru-RU" smtClean="0"/>
              <a:t>25.12.2023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1F8167-2783-F616-C0BE-871DAD43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CF3F9F-F364-FD54-49B2-E08956F2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476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2AD90-E050-D335-9E70-C9F9C66F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C2FBF1-6E38-7100-E68B-9F3DC73DD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363C5D-B4E6-A97A-E098-DAE66475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7315-FBD7-49A1-89FD-79D95847D094}" type="datetime1">
              <a:rPr lang="ru-RU" smtClean="0"/>
              <a:t>25.12.2023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74AC47-1ACB-2006-1527-BE56EE87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8E4157-6BF9-0775-FD25-21A45B04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00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5228C47-E3A1-FAD9-9044-A23101061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A5FE2D-3A69-FD28-E0DD-31E8109B4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676E1-555B-BA5E-0DBD-0654FC22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325F-F7F9-4DFF-B825-FBC5443AFD0B}" type="datetime1">
              <a:rPr lang="ru-RU" smtClean="0"/>
              <a:t>25.12.2023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9DA763-C5B5-423C-9149-30DB1BDB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41FAD0-98E6-467C-50B3-3F56AB49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48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23B6A-D5C3-1B9D-8E50-42A0AE3F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A62943-DAF1-1557-CD11-1685B1BF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270405-B4BC-764E-9B36-510AE56F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6A8B-187B-40A1-8993-CD92163EED15}" type="datetime1">
              <a:rPr lang="ru-RU" smtClean="0"/>
              <a:t>25.12.2023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1A9DBC-BF87-54BA-9CF9-4F78F344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2329EB-C58D-1195-CB4E-4224EDBF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198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B9749-5C65-2A02-E3C8-A817A9732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23C79E-A30D-5D92-2FEA-6F48D79A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369CBD-70A7-0A33-77AA-59D1D457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F88D-41CD-4ED2-9F94-407815C829CD}" type="datetime1">
              <a:rPr lang="ru-RU" smtClean="0"/>
              <a:t>25.12.2023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D16B64-FFA5-8100-BF88-54D0210D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555D30-5DA3-C42F-C753-FF8FEC7E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02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66B08-CD90-E55B-0819-8601A43B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CB9A10-BB90-5C1A-EA13-4A5BCE331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4367AE-C434-7A43-2385-29A708827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46DB3D-0B9B-7FB7-B6E8-8726C898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E8A2-0EF6-4360-B3C7-4EF07514994A}" type="datetime1">
              <a:rPr lang="ru-RU" smtClean="0"/>
              <a:t>25.12.2023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6EAF3D-B5CF-D992-5480-DF0A2790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E657BD-EA48-5102-3A39-253D8DED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974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1CC9E-8104-E402-CE17-F0CFF9A4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70CD61-CA69-5EEB-C474-A4CEE0C9B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0FE4FF-4F67-3397-3272-C6AFB05E1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7EA86E-E841-BDC3-8CB3-1CC40A363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255ACC0-A95E-84C4-F72F-BC973DFA6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10BD93-4474-3B14-6376-CFB6E9A7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AA3A-312D-47FA-834B-9AD7DFA5E4B9}" type="datetime1">
              <a:rPr lang="ru-RU" smtClean="0"/>
              <a:t>25.12.2023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096BCF-758E-BCCA-D884-E8C852FF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2947657-6A77-5318-FA87-0D9327E0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88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5AA22-CFB5-28F4-6BC1-48C36898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0C294E-165B-9A71-B245-048A3923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6743-56AA-4A07-B26C-D8D92F511585}" type="datetime1">
              <a:rPr lang="ru-RU" smtClean="0"/>
              <a:t>25.12.2023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F309B0-A5F8-8CD9-67D3-EE8C6792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F881CA-6D79-37DE-1B57-9CA903F6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22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CA7FD4-F119-C3FF-2DBC-D50231BD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0266-FCC5-4073-89C3-C9F362BA3319}" type="datetime1">
              <a:rPr lang="ru-RU" smtClean="0"/>
              <a:t>25.12.2023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5542A45-0458-B17D-33C7-79EF3289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7AF298-DB7B-3D03-91A6-D14EC758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584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367467-16C2-E5BD-45FB-20DF5D434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A4F277-4674-FCED-1BFE-14AF9479E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61C314-C950-20C3-13D9-99B26D3B1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48277B-0E8A-759A-0AB7-E656CE81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F60F-3ADC-4431-8AB0-DB5C52BCD8DF}" type="datetime1">
              <a:rPr lang="ru-RU" smtClean="0"/>
              <a:t>25.12.2023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33F7F1-80EC-6D44-7693-8225BFB2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B5D2B7-10F9-C3A7-940E-DCFB8FD0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024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E73F6-A6E0-A1BB-E33C-503B2641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6A3942-5969-D914-0F31-1F1C91D7E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740B2C-A005-8DEF-027E-75BB2AA2A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0DEA29-3FC0-6B80-92D2-7FE0574D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A322-E4A7-4A9B-8CBC-DB1AA3C988E0}" type="datetime1">
              <a:rPr lang="ru-RU" smtClean="0"/>
              <a:t>25.12.2023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8BD58E-D725-2D6C-AE6C-03C93100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00818A-833C-0D15-3DC4-4AEF8342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75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C0B35-89C3-8231-0AB0-C97C03BE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D30CEE-74F7-05D3-0CBE-5D7BEC29A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F9A279-91E3-2D5B-095B-A3FE18733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3A9BC-0320-4305-A385-9B614C42DA63}" type="datetime1">
              <a:rPr lang="ru-RU" smtClean="0"/>
              <a:t>25.12.2023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9053E5-B92F-1F93-C3CA-64E8750E9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1D969-12D8-0741-9963-A907A4CC6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167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4.png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slide" Target="slide15.xml"/><Relationship Id="rId9" Type="http://schemas.openxmlformats.org/officeDocument/2006/relationships/slide" Target="slide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FDDDF-D166-6D06-7CDC-2C6ACC984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238125"/>
            <a:ext cx="12191999" cy="2387600"/>
          </a:xfrm>
        </p:spPr>
        <p:txBody>
          <a:bodyPr>
            <a:norm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Министерство</a:t>
            </a:r>
            <a:r>
              <a:rPr kumimoji="0" lang="ru-RU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образования Российской Федерации</a:t>
            </a:r>
            <a:b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</a:t>
            </a:r>
            <a:b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учреждение высшего образования</a:t>
            </a:r>
            <a:b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«Ижевский государственный технический университет</a:t>
            </a:r>
            <a:b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имени М.Т. Калашникова»</a:t>
            </a:r>
            <a:b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Институт «Информатика и вычислительная техника»</a:t>
            </a:r>
            <a:b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Кафедра «Информационные системы»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8394E9-573F-1199-583F-5AE5FA9B5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2601119"/>
            <a:ext cx="12192000" cy="1655762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Курсовая работа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на тему «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базы данных и интерфейса пользователя обработки заказов онлайн-ресторана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»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дисциплина: «</a:t>
            </a:r>
            <a:r>
              <a:rPr lang="ru-RU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База данных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»</a:t>
            </a:r>
            <a:endParaRPr lang="ru-RU" sz="18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5691B782-CC7D-B007-69B9-A12B22B467B4}"/>
              </a:ext>
            </a:extLst>
          </p:cNvPr>
          <p:cNvSpPr txBox="1">
            <a:spLocks/>
          </p:cNvSpPr>
          <p:nvPr/>
        </p:nvSpPr>
        <p:spPr>
          <a:xfrm>
            <a:off x="0" y="4400549"/>
            <a:ext cx="12192000" cy="1800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0215" algn="just">
              <a:spcBef>
                <a:spcPts val="200"/>
              </a:spcBef>
              <a:spcAft>
                <a:spcPts val="0"/>
              </a:spcAft>
            </a:pPr>
            <a:r>
              <a:rPr lang="en-US" altLang="ru-RU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alt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</a:p>
          <a:p>
            <a:pPr indent="450215" algn="just">
              <a:spcBef>
                <a:spcPts val="200"/>
              </a:spcBef>
              <a:spcAft>
                <a:spcPts val="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Б2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-021-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 А.О. Журавлев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0"/>
              </a:spcBef>
              <a:spcAft>
                <a:spcPts val="0"/>
              </a:spcAft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200"/>
              </a:spcBef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  </a:t>
            </a:r>
          </a:p>
          <a:p>
            <a:pPr indent="450215" algn="just">
              <a:spcBef>
                <a:spcPts val="200"/>
              </a:spcBef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 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Д.Е. Докучаев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200"/>
              </a:spcBef>
            </a:pP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9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5C16E-0C98-03E1-F210-800AA2CFF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33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96EBAF-8335-38DC-0688-1448C5D97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0008"/>
            <a:ext cx="10515600" cy="5224041"/>
          </a:xfrm>
        </p:spPr>
        <p:txBody>
          <a:bodyPr>
            <a:noAutofit/>
          </a:bodyPr>
          <a:lstStyle/>
          <a:p>
            <a:pPr marL="0" marR="167640" indent="447675" algn="just">
              <a:lnSpc>
                <a:spcPct val="150000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достижения высокой финансовой производительности и оптимизации работы онлайн-ресторанов необходимо использование современных информационных технологий. В сегодняшней конкурентной среде онлайн-ресторанам необходимо быть в тренде и адаптироваться к рыночным изменениям, чтобы успешно конкурировать и удерживать свою аудиторию. Применение IT позволяет онлайн-ресторанам эффективно управлять своими операциями и повышать уровень обслуживания клиентов. </a:t>
            </a:r>
          </a:p>
          <a:p>
            <a:pPr marL="0" marR="167640" indent="447675" algn="just">
              <a:lnSpc>
                <a:spcPct val="150000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Результатом выполнения данной курсовой</a:t>
            </a:r>
            <a:r>
              <a:rPr lang="ru-RU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работы</a:t>
            </a:r>
            <a:r>
              <a:rPr lang="ru-RU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стала разработанная CRM- </a:t>
            </a:r>
            <a:r>
              <a:rPr lang="ru-RU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447675" algn="just">
              <a:lnSpc>
                <a:spcPts val="1605"/>
              </a:lnSpc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Были</a:t>
            </a:r>
            <a:r>
              <a:rPr lang="ru-RU" sz="16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проведены</a:t>
            </a:r>
            <a:r>
              <a:rPr lang="ru-RU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следующие</a:t>
            </a:r>
            <a:r>
              <a:rPr lang="ru-RU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работы: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81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589915" algn="l"/>
              </a:tabLst>
            </a:pPr>
            <a:r>
              <a:rPr lang="ru-RU" sz="16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проектирование системы сущностей базы данных;</a:t>
            </a:r>
            <a:endParaRPr lang="ru-RU" sz="16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>
              <a:lnSpc>
                <a:spcPct val="150000"/>
              </a:lnSpc>
              <a:spcBef>
                <a:spcPts val="80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589915" algn="l"/>
              </a:tabLst>
            </a:pPr>
            <a:r>
              <a:rPr lang="ru-RU" sz="16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определение связей между сущностями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;</a:t>
            </a:r>
            <a:endParaRPr lang="ru-RU" sz="16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>
              <a:lnSpc>
                <a:spcPct val="150000"/>
              </a:lnSpc>
              <a:spcBef>
                <a:spcPts val="80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589915" algn="l"/>
              </a:tabLst>
            </a:pPr>
            <a:r>
              <a:rPr lang="ru-RU" sz="16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создание</a:t>
            </a:r>
            <a:r>
              <a:rPr lang="ru-RU" sz="16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ru-RU" sz="16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базы</a:t>
            </a:r>
            <a:r>
              <a:rPr lang="ru-RU" sz="16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ru-RU" sz="16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данные</a:t>
            </a:r>
            <a:r>
              <a:rPr lang="en-US" sz="16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;</a:t>
            </a:r>
            <a:endParaRPr lang="ru-RU" sz="16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589915" algn="l"/>
              </a:tabLst>
            </a:pPr>
            <a:r>
              <a:rPr lang="ru-RU" sz="16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проектирование дизайна приложений для пользователя и администратора;</a:t>
            </a:r>
          </a:p>
          <a:p>
            <a:pPr marL="742950" lvl="1" indent="-285750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589915" algn="l"/>
              </a:tabLst>
            </a:pPr>
            <a:r>
              <a:rPr lang="ru-RU" sz="16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разработка приложений для пользователя и администратора;</a:t>
            </a:r>
          </a:p>
          <a:p>
            <a:pPr marL="742950" lvl="1" indent="-285750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589915" algn="l"/>
              </a:tabLst>
            </a:pPr>
            <a:r>
              <a:rPr lang="ru-RU" sz="16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тестирование приложений на возможные ошибки.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E4855E-84BF-6623-1A40-3C38776F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9726" y="126886"/>
            <a:ext cx="2743200" cy="365125"/>
          </a:xfrm>
        </p:spPr>
        <p:txBody>
          <a:bodyPr/>
          <a:lstStyle/>
          <a:p>
            <a:fld id="{6761A50A-E866-45D7-A1D3-EBE681B6823E}" type="slidenum">
              <a:rPr lang="ru-RU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38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hlinkClick r:id="rId2" action="ppaction://hlinksldjump"/>
            <a:extLst>
              <a:ext uri="{FF2B5EF4-FFF2-40B4-BE49-F238E27FC236}">
                <a16:creationId xmlns:a16="http://schemas.microsoft.com/office/drawing/2014/main" id="{CD8F85A6-0787-8DA4-6606-1158CFE61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2111"/>
            <a:ext cx="12192000" cy="519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hlinkClick r:id="rId2" action="ppaction://hlinksldjump"/>
            <a:extLst>
              <a:ext uri="{FF2B5EF4-FFF2-40B4-BE49-F238E27FC236}">
                <a16:creationId xmlns:a16="http://schemas.microsoft.com/office/drawing/2014/main" id="{B8A1E9BB-4C0E-771E-0F62-6E57F0360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0"/>
            <a:ext cx="11353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25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hlinkClick r:id="rId2" action="ppaction://hlinksldjump"/>
            <a:extLst>
              <a:ext uri="{FF2B5EF4-FFF2-40B4-BE49-F238E27FC236}">
                <a16:creationId xmlns:a16="http://schemas.microsoft.com/office/drawing/2014/main" id="{9431198E-47B2-CEF8-70AC-E6BB23827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" y="209550"/>
            <a:ext cx="12198824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01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hlinkClick r:id="rId2" action="ppaction://hlinksldjump"/>
            <a:extLst>
              <a:ext uri="{FF2B5EF4-FFF2-40B4-BE49-F238E27FC236}">
                <a16:creationId xmlns:a16="http://schemas.microsoft.com/office/drawing/2014/main" id="{34604F19-8217-0C2A-F3CE-629668E6C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51481"/>
            <a:ext cx="7258050" cy="68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12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hlinkClick r:id="rId2" action="ppaction://hlinksldjump"/>
            <a:extLst>
              <a:ext uri="{FF2B5EF4-FFF2-40B4-BE49-F238E27FC236}">
                <a16:creationId xmlns:a16="http://schemas.microsoft.com/office/drawing/2014/main" id="{CF07D7E6-8670-7A8E-8BEB-7CF059AF8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2025"/>
            <a:ext cx="12207586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93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hlinkClick r:id="rId2" action="ppaction://hlinksldjump"/>
            <a:extLst>
              <a:ext uri="{FF2B5EF4-FFF2-40B4-BE49-F238E27FC236}">
                <a16:creationId xmlns:a16="http://schemas.microsoft.com/office/drawing/2014/main" id="{F4F614B9-D898-9652-DF65-051A5847A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12258"/>
            <a:ext cx="12091394" cy="83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9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EA502-6C24-52B6-AE96-121C7066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7"/>
            <a:ext cx="10515600" cy="633413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DB5F61-6898-9FA8-223D-7482B1536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006"/>
            <a:ext cx="10515600" cy="4351338"/>
          </a:xfrm>
        </p:spPr>
        <p:txBody>
          <a:bodyPr>
            <a:norm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Тема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—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базы данных и интерфейса пользователя обработки заказов онлайн-ресторана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Цель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—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автоматизировать систему обработки заказов предприятия, которое занимается общественным питанием.</a:t>
            </a: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Состав задач: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libri" pitchFamily="34" charset="0"/>
              <a:cs typeface="Times New Roman" pitchFamily="18" charset="0"/>
            </a:endParaRPr>
          </a:p>
          <a:p>
            <a:pPr marL="638175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sz="21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Спроектировать систему сущностей базы данных.</a:t>
            </a:r>
            <a:endParaRPr kumimoji="0" lang="ru-RU" sz="21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itchFamily="18" charset="0"/>
            </a:endParaRPr>
          </a:p>
          <a:p>
            <a:pPr marL="638175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Определить связи между сущностями</a:t>
            </a:r>
            <a:r>
              <a:rPr lang="ru-RU" sz="2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638175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базу данных.</a:t>
            </a:r>
            <a:endParaRPr kumimoji="0" lang="ru-RU" sz="21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itchFamily="18" charset="0"/>
            </a:endParaRPr>
          </a:p>
          <a:p>
            <a:pPr marL="638175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Спроектировать дизайн приложений для пользователя и администратора</a:t>
            </a:r>
            <a:r>
              <a:rPr kumimoji="0" lang="ru-RU" sz="21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ru-RU" sz="21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itchFamily="18" charset="0"/>
            </a:endParaRPr>
          </a:p>
          <a:p>
            <a:pPr marL="638175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Разработать приложения для пользователя и администратора</a:t>
            </a:r>
            <a:r>
              <a:rPr lang="ru-RU" sz="2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kumimoji="0" lang="ru-RU" sz="21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itchFamily="18" charset="0"/>
            </a:endParaRPr>
          </a:p>
          <a:p>
            <a:pPr marL="638175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Протестировать приложения на возможные ошибки и удобство пользования.</a:t>
            </a:r>
            <a:endParaRPr lang="ru-RU" sz="2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8175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ru-RU" sz="21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447675" marR="0" lvl="0" indent="-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Критерием окончания работ является выполнение всего состава задач.</a:t>
            </a:r>
            <a:endParaRPr kumimoji="0" lang="ru-RU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723053-2D2F-359F-A5F3-7F28868B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398" y="216012"/>
            <a:ext cx="2743200" cy="365125"/>
          </a:xfrm>
        </p:spPr>
        <p:txBody>
          <a:bodyPr/>
          <a:lstStyle/>
          <a:p>
            <a:fld id="{6761A50A-E866-45D7-A1D3-EBE681B6823E}" type="slidenum">
              <a:rPr lang="ru-RU" sz="200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fld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09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AFB21-D791-DC1D-8B91-47FCD416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3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АРХИТЕКТУРА ПРЕДПРИЯТИЯ</a:t>
            </a:r>
            <a:endParaRPr lang="ru-RU" sz="20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C30CA2-61EC-0572-C526-764E29A2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7220" y="157389"/>
            <a:ext cx="2743200" cy="365125"/>
          </a:xfrm>
        </p:spPr>
        <p:txBody>
          <a:bodyPr/>
          <a:lstStyle/>
          <a:p>
            <a:fld id="{6761A50A-E866-45D7-A1D3-EBE681B6823E}" type="slidenum">
              <a:rPr lang="ru-RU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565D34-3791-EA24-FA04-B0EF53E19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7828"/>
            <a:ext cx="10515600" cy="5515371"/>
          </a:xfrm>
        </p:spPr>
        <p:txBody>
          <a:bodyPr>
            <a:noAutofit/>
          </a:bodyPr>
          <a:lstStyle/>
          <a:p>
            <a:pPr marL="0" indent="447675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Объектом исследования является онлайн-ресторан. </a:t>
            </a:r>
          </a:p>
          <a:p>
            <a:pPr marL="0" indent="447675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Онлайн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-ресторан использует модель бизнеса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B2C 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это модель бизнеса, в которой компания продает товар конечному потребителю или частному лицу.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компании – производство пищевой продукции и организация её сбыта. </a:t>
            </a: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47675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Предметом исследования курсовой работы явл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яется внедрение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CRM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-системы на предприятие онлайн-ресторана. Целью проводимого исследования является оптимизация бизнес-процессов онлайн-ресторана.</a:t>
            </a:r>
          </a:p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Задачи исследования:</a:t>
            </a:r>
            <a:endParaRPr lang="ru-RU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libri" pitchFamily="34" charset="0"/>
              <a:cs typeface="Times New Roman" pitchFamily="18" charset="0"/>
            </a:endParaRPr>
          </a:p>
          <a:p>
            <a:pPr marL="638175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Спроектировать систему сущностей базы данных.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itchFamily="18" charset="0"/>
            </a:endParaRPr>
          </a:p>
          <a:p>
            <a:pPr marL="638175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Определить связи между сущностями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638175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базу данных.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itchFamily="18" charset="0"/>
            </a:endParaRPr>
          </a:p>
          <a:p>
            <a:pPr marL="638175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Спроектировать дизайн приложений для пользователя и администратора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itchFamily="18" charset="0"/>
            </a:endParaRPr>
          </a:p>
          <a:p>
            <a:pPr marL="638175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Разработать приложения для пользователя и администратора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itchFamily="18" charset="0"/>
            </a:endParaRPr>
          </a:p>
          <a:p>
            <a:pPr marL="638175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Протестировать приложения на возможные ошибки и удобство пользования.</a:t>
            </a:r>
            <a:endParaRPr lang="ru-RU" sz="18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47675" algn="just">
              <a:lnSpc>
                <a:spcPct val="150000"/>
              </a:lnSpc>
              <a:spcAft>
                <a:spcPts val="800"/>
              </a:spcAft>
              <a:buNone/>
            </a:pPr>
            <a:endParaRPr lang="en-US" sz="18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AutoNum type="arabicPeriod"/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87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0FEF9-1DA1-CB28-4780-E86EFDB4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279400"/>
            <a:ext cx="10515600" cy="539750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«Сущность-связь»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C520D8-A0F3-95CF-ED38-ED29E6D5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184150"/>
            <a:ext cx="2743200" cy="365125"/>
          </a:xfrm>
        </p:spPr>
        <p:txBody>
          <a:bodyPr/>
          <a:lstStyle/>
          <a:p>
            <a:fld id="{6761A50A-E866-45D7-A1D3-EBE681B6823E}" type="slidenum">
              <a:rPr lang="ru-RU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B82F73-2E2B-0A4D-94AA-2C38DF147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819150"/>
            <a:ext cx="10016097" cy="50592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37DB8F-169B-952D-8F19-A57A72783164}"/>
              </a:ext>
            </a:extLst>
          </p:cNvPr>
          <p:cNvSpPr txBox="1"/>
          <p:nvPr/>
        </p:nvSpPr>
        <p:spPr>
          <a:xfrm>
            <a:off x="3314700" y="614828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Диаграмма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«Сущность-связь»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65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29BC8-DD6E-E1E2-9111-8D816C7F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70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Схема данных</a:t>
            </a:r>
            <a:endParaRPr lang="ru-RU" sz="20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F33B15-489D-75D3-FBF9-EA9EA20E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398" y="203200"/>
            <a:ext cx="2743200" cy="365125"/>
          </a:xfrm>
        </p:spPr>
        <p:txBody>
          <a:bodyPr/>
          <a:lstStyle/>
          <a:p>
            <a:fld id="{6761A50A-E866-45D7-A1D3-EBE681B6823E}" type="slidenum">
              <a:rPr lang="ru-RU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AD83B3-D545-85F4-966B-4D918A310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8" y="703386"/>
            <a:ext cx="7644146" cy="4716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D1EE6C-A7DB-A33A-40BF-FB0E63B08125}"/>
              </a:ext>
            </a:extLst>
          </p:cNvPr>
          <p:cNvSpPr txBox="1"/>
          <p:nvPr/>
        </p:nvSpPr>
        <p:spPr>
          <a:xfrm>
            <a:off x="4191000" y="5553075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2 – Схема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84134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29BC8-DD6E-E1E2-9111-8D816C7F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4224"/>
            <a:ext cx="10515600" cy="900428"/>
          </a:xfrm>
        </p:spPr>
        <p:txBody>
          <a:bodyPr>
            <a:normAutofit/>
          </a:bodyPr>
          <a:lstStyle/>
          <a:p>
            <a:pPr algn="ctr"/>
            <a:r>
              <a:rPr lang="ru-RU" sz="20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Интерфейс системы</a:t>
            </a:r>
            <a:endParaRPr lang="ru-RU" sz="20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F33B15-489D-75D3-FBF9-EA9EA20E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923" y="146050"/>
            <a:ext cx="2743200" cy="365125"/>
          </a:xfrm>
        </p:spPr>
        <p:txBody>
          <a:bodyPr/>
          <a:lstStyle/>
          <a:p>
            <a:fld id="{6761A50A-E866-45D7-A1D3-EBE681B6823E}" type="slidenum">
              <a:rPr lang="ru-RU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356C3C-D67E-6A1C-9447-DAFF5E5C3B8A}"/>
              </a:ext>
            </a:extLst>
          </p:cNvPr>
          <p:cNvSpPr txBox="1"/>
          <p:nvPr/>
        </p:nvSpPr>
        <p:spPr>
          <a:xfrm>
            <a:off x="973039" y="3661415"/>
            <a:ext cx="418080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Интерфейс </a:t>
            </a:r>
            <a:r>
              <a:rPr lang="ru-RU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администратора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532EF-932F-EF3F-4E44-3A2BC16A94C1}"/>
              </a:ext>
            </a:extLst>
          </p:cNvPr>
          <p:cNvSpPr txBox="1"/>
          <p:nvPr/>
        </p:nvSpPr>
        <p:spPr>
          <a:xfrm>
            <a:off x="6579638" y="3706823"/>
            <a:ext cx="542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Каталог товаров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66A26E-749B-37ED-15BA-87EB6DBA18EE}"/>
              </a:ext>
            </a:extLst>
          </p:cNvPr>
          <p:cNvSpPr txBox="1"/>
          <p:nvPr/>
        </p:nvSpPr>
        <p:spPr>
          <a:xfrm>
            <a:off x="2682396" y="6409003"/>
            <a:ext cx="592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5 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Окно заказа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hlinkClick r:id="rId2" action="ppaction://hlinksldjump"/>
            <a:extLst>
              <a:ext uri="{FF2B5EF4-FFF2-40B4-BE49-F238E27FC236}">
                <a16:creationId xmlns:a16="http://schemas.microsoft.com/office/drawing/2014/main" id="{F0EABE1D-34EB-DC10-B23A-E9C6E7F85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5" y="978619"/>
            <a:ext cx="6065115" cy="2583732"/>
          </a:xfrm>
          <a:prstGeom prst="rect">
            <a:avLst/>
          </a:prstGeom>
        </p:spPr>
      </p:pic>
      <p:pic>
        <p:nvPicPr>
          <p:cNvPr id="13" name="Рисунок 12">
            <a:hlinkClick r:id="rId4" action="ppaction://hlinksldjump"/>
            <a:extLst>
              <a:ext uri="{FF2B5EF4-FFF2-40B4-BE49-F238E27FC236}">
                <a16:creationId xmlns:a16="http://schemas.microsoft.com/office/drawing/2014/main" id="{110608C2-55F7-22B4-3ED0-EBAFB2AD5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580" y="775039"/>
            <a:ext cx="4805995" cy="2902949"/>
          </a:xfrm>
          <a:prstGeom prst="rect">
            <a:avLst/>
          </a:prstGeom>
        </p:spPr>
      </p:pic>
      <p:pic>
        <p:nvPicPr>
          <p:cNvPr id="15" name="Рисунок 14">
            <a:hlinkClick r:id="rId6" action="ppaction://hlinksldjump"/>
            <a:extLst>
              <a:ext uri="{FF2B5EF4-FFF2-40B4-BE49-F238E27FC236}">
                <a16:creationId xmlns:a16="http://schemas.microsoft.com/office/drawing/2014/main" id="{970E7797-8450-9C98-501C-D64FE7C849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8778" y="4370797"/>
            <a:ext cx="3855781" cy="203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2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F33B15-489D-75D3-FBF9-EA9EA20E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146050"/>
            <a:ext cx="2743200" cy="365125"/>
          </a:xfrm>
        </p:spPr>
        <p:txBody>
          <a:bodyPr/>
          <a:lstStyle/>
          <a:p>
            <a:fld id="{6761A50A-E866-45D7-A1D3-EBE681B6823E}" type="slidenum">
              <a:rPr lang="ru-RU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8C125B5-C14B-FBF2-125D-12E3B997D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83" y="896760"/>
            <a:ext cx="6787034" cy="47230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2DA550-58FD-F688-1A5C-06875A129464}"/>
              </a:ext>
            </a:extLst>
          </p:cNvPr>
          <p:cNvSpPr txBox="1"/>
          <p:nvPr/>
        </p:nvSpPr>
        <p:spPr>
          <a:xfrm>
            <a:off x="4243387" y="5961240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6 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Core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80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29BC8-DD6E-E1E2-9111-8D816C7F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3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ENTITY FRAMEFORM CORE</a:t>
            </a:r>
            <a:endParaRPr lang="ru-RU" sz="20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F33B15-489D-75D3-FBF9-EA9EA20E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147479"/>
            <a:ext cx="2743200" cy="365125"/>
          </a:xfrm>
        </p:spPr>
        <p:txBody>
          <a:bodyPr/>
          <a:lstStyle/>
          <a:p>
            <a:fld id="{6761A50A-E866-45D7-A1D3-EBE681B6823E}" type="slidenum">
              <a:rPr lang="ru-RU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hlinkClick r:id="rId2" action="ppaction://hlinksldjump"/>
            <a:extLst>
              <a:ext uri="{FF2B5EF4-FFF2-40B4-BE49-F238E27FC236}">
                <a16:creationId xmlns:a16="http://schemas.microsoft.com/office/drawing/2014/main" id="{91D4FC16-4B6A-ECF7-AB18-BAFA5CD71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56932"/>
            <a:ext cx="3026139" cy="28387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8436BE-DCD1-043C-94C1-1C203A8433F0}"/>
              </a:ext>
            </a:extLst>
          </p:cNvPr>
          <p:cNvSpPr txBox="1"/>
          <p:nvPr/>
        </p:nvSpPr>
        <p:spPr>
          <a:xfrm>
            <a:off x="263889" y="3849756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7 – Модель </a:t>
            </a:r>
            <a:r>
              <a:rPr lang="en-US" dirty="0"/>
              <a:t>“Order”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299D6-7E92-B2AB-1662-2696179DE127}"/>
              </a:ext>
            </a:extLst>
          </p:cNvPr>
          <p:cNvSpPr txBox="1"/>
          <p:nvPr/>
        </p:nvSpPr>
        <p:spPr>
          <a:xfrm>
            <a:off x="4507268" y="2818363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</a:t>
            </a:r>
            <a:r>
              <a:rPr lang="en-US" dirty="0"/>
              <a:t>8</a:t>
            </a:r>
            <a:r>
              <a:rPr lang="ru-RU" dirty="0"/>
              <a:t> – Контекст данных</a:t>
            </a:r>
          </a:p>
        </p:txBody>
      </p:sp>
      <p:pic>
        <p:nvPicPr>
          <p:cNvPr id="15" name="Рисунок 14">
            <a:hlinkClick r:id="rId4" action="ppaction://hlinksldjump"/>
            <a:extLst>
              <a:ext uri="{FF2B5EF4-FFF2-40B4-BE49-F238E27FC236}">
                <a16:creationId xmlns:a16="http://schemas.microsoft.com/office/drawing/2014/main" id="{7CD9D799-6114-DBA1-8779-29224447C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3886" y="856932"/>
            <a:ext cx="4453814" cy="1841803"/>
          </a:xfrm>
          <a:prstGeom prst="rect">
            <a:avLst/>
          </a:prstGeom>
        </p:spPr>
      </p:pic>
      <p:pic>
        <p:nvPicPr>
          <p:cNvPr id="16" name="Рисунок 15">
            <a:hlinkClick r:id="rId4" action="ppaction://hlinksldjump"/>
            <a:extLst>
              <a:ext uri="{FF2B5EF4-FFF2-40B4-BE49-F238E27FC236}">
                <a16:creationId xmlns:a16="http://schemas.microsoft.com/office/drawing/2014/main" id="{A63271DD-4AD2-823A-7779-4676B4E74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200" y="5537518"/>
            <a:ext cx="5365750" cy="4635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501674-7C64-8F5B-7077-3D9171B9ADED}"/>
              </a:ext>
            </a:extLst>
          </p:cNvPr>
          <p:cNvSpPr txBox="1"/>
          <p:nvPr/>
        </p:nvSpPr>
        <p:spPr>
          <a:xfrm>
            <a:off x="1114424" y="6136438"/>
            <a:ext cx="378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</a:t>
            </a:r>
            <a:r>
              <a:rPr lang="en-US" dirty="0"/>
              <a:t>9</a:t>
            </a:r>
            <a:r>
              <a:rPr lang="ru-RU" dirty="0"/>
              <a:t> – Настройка подключения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1FF8534-203F-2308-B69E-0431E3FF60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9625" y="1110731"/>
            <a:ext cx="3590925" cy="11715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AF49674-788A-4631-C5C5-AB32399C9D4C}"/>
              </a:ext>
            </a:extLst>
          </p:cNvPr>
          <p:cNvSpPr txBox="1"/>
          <p:nvPr/>
        </p:nvSpPr>
        <p:spPr>
          <a:xfrm>
            <a:off x="8319558" y="2384677"/>
            <a:ext cx="387244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10 – Создание БД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8E1C4BB-DD42-1E4F-8250-F48262F20E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0662" y="3601233"/>
            <a:ext cx="5940425" cy="6178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F99DC95-B597-47FB-985C-024D8D6A9A9B}"/>
              </a:ext>
            </a:extLst>
          </p:cNvPr>
          <p:cNvSpPr txBox="1"/>
          <p:nvPr/>
        </p:nvSpPr>
        <p:spPr>
          <a:xfrm>
            <a:off x="4982896" y="4321459"/>
            <a:ext cx="403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11 – Настройка подключения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B8EAFA-1C52-C6F9-E487-B2826D17F33F}"/>
              </a:ext>
            </a:extLst>
          </p:cNvPr>
          <p:cNvSpPr txBox="1"/>
          <p:nvPr/>
        </p:nvSpPr>
        <p:spPr>
          <a:xfrm>
            <a:off x="6583096" y="6179601"/>
            <a:ext cx="449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12 – Добавление данных в таблицу</a:t>
            </a:r>
          </a:p>
        </p:txBody>
      </p:sp>
      <p:pic>
        <p:nvPicPr>
          <p:cNvPr id="26" name="Рисунок 25">
            <a:hlinkClick r:id="rId9" action="ppaction://hlinksldjump"/>
            <a:extLst>
              <a:ext uri="{FF2B5EF4-FFF2-40B4-BE49-F238E27FC236}">
                <a16:creationId xmlns:a16="http://schemas.microsoft.com/office/drawing/2014/main" id="{CC631C21-FA93-3447-CBA9-F1D9C7B346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81700" y="5647450"/>
            <a:ext cx="5667375" cy="3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1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583BEB-E941-F2B4-68E7-4E7D287A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57561"/>
            <a:ext cx="10515600" cy="867146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7D3EEF-6B69-1436-A82F-0D77DFF3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0887"/>
            <a:ext cx="2743200" cy="365125"/>
          </a:xfrm>
        </p:spPr>
        <p:txBody>
          <a:bodyPr/>
          <a:lstStyle/>
          <a:p>
            <a:fld id="{6761A50A-E866-45D7-A1D3-EBE681B6823E}" type="slidenum">
              <a:rPr lang="ru-RU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4399AE-8A61-AE3D-CB70-1BEE61A82923}"/>
              </a:ext>
            </a:extLst>
          </p:cNvPr>
          <p:cNvSpPr txBox="1"/>
          <p:nvPr/>
        </p:nvSpPr>
        <p:spPr>
          <a:xfrm>
            <a:off x="1521304" y="241462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Таблица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8482D-17D9-525E-5FFD-2275B376DA84}"/>
              </a:ext>
            </a:extLst>
          </p:cNvPr>
          <p:cNvSpPr txBox="1"/>
          <p:nvPr/>
        </p:nvSpPr>
        <p:spPr>
          <a:xfrm>
            <a:off x="6983504" y="2409140"/>
            <a:ext cx="397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Таблица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F8B20AE4-EE19-6A8C-C8C0-5E31B354B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837" y="917137"/>
            <a:ext cx="5982535" cy="1257475"/>
          </a:xfr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EEF408C-3068-CA79-90EC-793AEBD51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259" y="1006308"/>
            <a:ext cx="2810267" cy="126700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50BAF7F-2EC3-F710-1A69-108157D8C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746" y="3023978"/>
            <a:ext cx="2029108" cy="29626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F892832-DCE4-06C4-99D1-4A7A21A65DAB}"/>
              </a:ext>
            </a:extLst>
          </p:cNvPr>
          <p:cNvSpPr txBox="1"/>
          <p:nvPr/>
        </p:nvSpPr>
        <p:spPr>
          <a:xfrm>
            <a:off x="4109112" y="6159660"/>
            <a:ext cx="397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Таблица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5987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508</Words>
  <Application>Microsoft Office PowerPoint</Application>
  <PresentationFormat>Широкоэкранный</PresentationFormat>
  <Paragraphs>73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Тема Office</vt:lpstr>
      <vt:lpstr>Министерство образования Российской Федерации Федеральное государственное бюджетное образовательное  учреждение высшего образования «Ижевский государственный технический университет имени М.Т. Калашникова» Институт «Информатика и вычислительная техника» Кафедра «Информационные системы»</vt:lpstr>
      <vt:lpstr>ТЕХНИЧЕСКОЕ ЗАДАНИЕ</vt:lpstr>
      <vt:lpstr>АРХИТЕКТУРА ПРЕДПРИЯТИЯ</vt:lpstr>
      <vt:lpstr>Диаграмма ER-Модели «Сущность-связь»</vt:lpstr>
      <vt:lpstr>Схема данных</vt:lpstr>
      <vt:lpstr>Интерфейс системы</vt:lpstr>
      <vt:lpstr>Презентация PowerPoint</vt:lpstr>
      <vt:lpstr>ENTITY FRAMEFORM CORE</vt:lpstr>
      <vt:lpstr>БАЗА ДАННЫХ</vt:lpstr>
      <vt:lpstr>ЗАКЛЮЧЕНИЕ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 «Оповещение о снижении цены»</dc:title>
  <dc:creator>EX MOON</dc:creator>
  <cp:lastModifiedBy>EX MOON</cp:lastModifiedBy>
  <cp:revision>179</cp:revision>
  <dcterms:created xsi:type="dcterms:W3CDTF">2023-05-21T11:50:24Z</dcterms:created>
  <dcterms:modified xsi:type="dcterms:W3CDTF">2023-12-25T05:15:08Z</dcterms:modified>
</cp:coreProperties>
</file>