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64" r:id="rId6"/>
    <p:sldId id="265" r:id="rId7"/>
    <p:sldId id="259" r:id="rId8"/>
    <p:sldId id="260" r:id="rId9"/>
    <p:sldId id="262" r:id="rId10"/>
    <p:sldId id="263" r:id="rId11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D7FD7B-4FA9-A20A-6284-437BCF1AA40D}" v="210" dt="2025-03-01T19:13:47.311"/>
    <p1510:client id="{52385EC2-FF82-4A31-F1E1-A073F3A6C698}" v="696" dt="2025-03-01T10:08:06.978"/>
    <p1510:client id="{567879D8-DE9A-6099-8660-654A3D575E0F}" v="95" dt="2025-03-01T19:32:28.672"/>
    <p1510:client id="{EED00325-F50B-0C72-4EC5-178F0A7494BE}" v="1" dt="2025-03-01T12:25:21.9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35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18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73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827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56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0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42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80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461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8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31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749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1540" y="1328308"/>
            <a:ext cx="5642919" cy="1079846"/>
          </a:xfrm>
        </p:spPr>
        <p:txBody>
          <a:bodyPr/>
          <a:lstStyle/>
          <a:p>
            <a:r>
              <a:rPr lang="en-GB"/>
              <a:t>SUNNY KUMAR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26676" y="2582606"/>
            <a:ext cx="6600567" cy="16866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>
                <a:ea typeface="+mn-lt"/>
                <a:cs typeface="+mn-lt"/>
              </a:rPr>
              <a:t>Engineering Innovation, Driving Excellence – From Concept to Mass Production.</a:t>
            </a:r>
          </a:p>
          <a:p>
            <a:r>
              <a:rPr lang="en-GB"/>
              <a:t>(Automobile Component design and development)</a:t>
            </a:r>
          </a:p>
          <a:p>
            <a:endParaRPr lang="en-GB"/>
          </a:p>
        </p:txBody>
      </p:sp>
      <p:pic>
        <p:nvPicPr>
          <p:cNvPr id="4" name="Picture 3" descr="A person in a black shirt&#10;&#10;AI-generated content may be incorrect.">
            <a:extLst>
              <a:ext uri="{FF2B5EF4-FFF2-40B4-BE49-F238E27FC236}">
                <a16:creationId xmlns:a16="http://schemas.microsoft.com/office/drawing/2014/main" id="{1A9AB199-D815-9D0B-A7E0-8005B4F59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432" y="1122404"/>
            <a:ext cx="4263082" cy="4263082"/>
          </a:xfrm>
          <a:prstGeom prst="ellipse">
            <a:avLst/>
          </a:prstGeom>
          <a:ln w="190500" cap="rnd">
            <a:solidFill>
              <a:srgbClr val="92D050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diagram of a circuit diagram&#10;&#10;AI-generated content may be incorrect.">
            <a:extLst>
              <a:ext uri="{FF2B5EF4-FFF2-40B4-BE49-F238E27FC236}">
                <a16:creationId xmlns:a16="http://schemas.microsoft.com/office/drawing/2014/main" id="{0E1357D5-0067-8D1E-4CD7-F3B431E214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9" y="3023330"/>
            <a:ext cx="10515600" cy="383003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E8A0CD-EB61-EC92-021B-9E0B911E59B0}"/>
              </a:ext>
            </a:extLst>
          </p:cNvPr>
          <p:cNvSpPr txBox="1"/>
          <p:nvPr/>
        </p:nvSpPr>
        <p:spPr>
          <a:xfrm>
            <a:off x="-51" y="-26"/>
            <a:ext cx="11691550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solidFill>
                  <a:srgbClr val="92D050"/>
                </a:solidFill>
              </a:rPr>
              <a:t>Buck-Boost Converter </a:t>
            </a:r>
            <a:endParaRPr lang="en-US" sz="4000" dirty="0">
              <a:solidFill>
                <a:srgbClr val="FFFFFF"/>
              </a:solidFill>
            </a:endParaRPr>
          </a:p>
          <a:p>
            <a:endParaRPr lang="en-US" sz="1600" dirty="0">
              <a:solidFill>
                <a:srgbClr val="92D050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Developed a </a:t>
            </a:r>
            <a:r>
              <a:rPr lang="en-US" b="1" dirty="0">
                <a:ea typeface="+mn-lt"/>
                <a:cs typeface="+mn-lt"/>
              </a:rPr>
              <a:t>buck-boost converter model</a:t>
            </a:r>
            <a:r>
              <a:rPr lang="en-US" dirty="0">
                <a:ea typeface="+mn-lt"/>
                <a:cs typeface="+mn-lt"/>
              </a:rPr>
              <a:t> in Simulink to regulate DC voltage for both </a:t>
            </a:r>
            <a:r>
              <a:rPr lang="en-US" b="1" dirty="0">
                <a:ea typeface="+mn-lt"/>
                <a:cs typeface="+mn-lt"/>
              </a:rPr>
              <a:t>step-up and step-down</a:t>
            </a:r>
            <a:r>
              <a:rPr lang="en-US" dirty="0">
                <a:ea typeface="+mn-lt"/>
                <a:cs typeface="+mn-lt"/>
              </a:rPr>
              <a:t> applications.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Integrated key components such as </a:t>
            </a:r>
            <a:r>
              <a:rPr lang="en-US" b="1" dirty="0">
                <a:ea typeface="+mn-lt"/>
                <a:cs typeface="+mn-lt"/>
              </a:rPr>
              <a:t>MOSFET switch, inductor, diode, and capacitor</a:t>
            </a:r>
            <a:r>
              <a:rPr lang="en-US" dirty="0">
                <a:ea typeface="+mn-lt"/>
                <a:cs typeface="+mn-lt"/>
              </a:rPr>
              <a:t> to achieve efficient power conversion.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Implemented </a:t>
            </a:r>
            <a:r>
              <a:rPr lang="en-US" b="1" dirty="0">
                <a:ea typeface="+mn-lt"/>
                <a:cs typeface="+mn-lt"/>
              </a:rPr>
              <a:t>PWM-based control</a:t>
            </a:r>
            <a:r>
              <a:rPr lang="en-US" dirty="0">
                <a:ea typeface="+mn-lt"/>
                <a:cs typeface="+mn-lt"/>
              </a:rPr>
              <a:t> to dynamically adjust output voltage based on input variations.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Simulated and analyzed </a:t>
            </a:r>
            <a:r>
              <a:rPr lang="en-US" b="1" dirty="0">
                <a:ea typeface="+mn-lt"/>
                <a:cs typeface="+mn-lt"/>
              </a:rPr>
              <a:t>voltage, current, and state of charge (SOC) behavior</a:t>
            </a:r>
            <a:r>
              <a:rPr lang="en-US" dirty="0">
                <a:ea typeface="+mn-lt"/>
                <a:cs typeface="+mn-lt"/>
              </a:rPr>
              <a:t> under different load conditions.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Evaluated </a:t>
            </a:r>
            <a:r>
              <a:rPr lang="en-US" b="1" dirty="0">
                <a:ea typeface="+mn-lt"/>
                <a:cs typeface="+mn-lt"/>
              </a:rPr>
              <a:t>converter performance</a:t>
            </a:r>
            <a:r>
              <a:rPr lang="en-US" dirty="0">
                <a:ea typeface="+mn-lt"/>
                <a:cs typeface="+mn-lt"/>
              </a:rPr>
              <a:t> in terms of voltage regulation and system response.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291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0CB19-4E71-227F-2227-619BB7C4B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" y="4720"/>
            <a:ext cx="10515600" cy="635645"/>
          </a:xfrm>
        </p:spPr>
        <p:txBody>
          <a:bodyPr>
            <a:normAutofit fontScale="90000"/>
          </a:bodyPr>
          <a:lstStyle/>
          <a:p>
            <a:r>
              <a:rPr lang="en-GB">
                <a:ea typeface="+mj-lt"/>
                <a:cs typeface="+mj-lt"/>
              </a:rPr>
              <a:t>Core Strengths</a:t>
            </a:r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77B7EED-6160-DC69-799D-FDE78261BF49}"/>
              </a:ext>
            </a:extLst>
          </p:cNvPr>
          <p:cNvSpPr/>
          <p:nvPr/>
        </p:nvSpPr>
        <p:spPr>
          <a:xfrm>
            <a:off x="14689" y="723106"/>
            <a:ext cx="4199236" cy="2263344"/>
          </a:xfrm>
          <a:prstGeom prst="ellipse">
            <a:avLst/>
          </a:prstGeom>
          <a:solidFill>
            <a:schemeClr val="accent3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/>
              <a:t>Quick Learner &amp; Adaptive Thinker</a:t>
            </a:r>
            <a:endParaRPr lang="en-US" b="1"/>
          </a:p>
          <a:p>
            <a:pPr algn="ctr"/>
            <a:r>
              <a:rPr lang="en-GB" sz="1200">
                <a:ea typeface="+mn-lt"/>
                <a:cs typeface="+mn-lt"/>
              </a:rPr>
              <a:t>Fast at grasping new technologies, tools, and industry trends, ensuring continuous improvement and innovation in mechanical design and development.</a:t>
            </a:r>
            <a:endParaRPr lang="en-GB" sz="1200"/>
          </a:p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EEF54D-3A80-4BEA-1AFE-E56F491652C5}"/>
              </a:ext>
            </a:extLst>
          </p:cNvPr>
          <p:cNvSpPr/>
          <p:nvPr/>
        </p:nvSpPr>
        <p:spPr>
          <a:xfrm>
            <a:off x="3998997" y="745193"/>
            <a:ext cx="4199236" cy="2263344"/>
          </a:xfrm>
          <a:prstGeom prst="ellipse">
            <a:avLst/>
          </a:prstGeom>
          <a:solidFill>
            <a:schemeClr val="accent3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b="1"/>
              <a:t>Tech Enthusiast &amp; Innovation-Driven</a:t>
            </a:r>
            <a:endParaRPr lang="en-US"/>
          </a:p>
          <a:p>
            <a:pPr algn="ctr"/>
            <a:r>
              <a:rPr lang="en-GB" sz="1400"/>
              <a:t>Passionate about emerging </a:t>
            </a:r>
            <a:r>
              <a:rPr lang="en-GB" sz="1200">
                <a:ea typeface="+mn-lt"/>
                <a:cs typeface="+mn-lt"/>
              </a:rPr>
              <a:t>technologies in the automotive industry, including advancements in electric vehicles, materials, and manufacturing techniques.</a:t>
            </a:r>
          </a:p>
          <a:p>
            <a:pPr algn="ctr"/>
            <a:endParaRPr lang="en-GB" sz="1400" b="1"/>
          </a:p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B72EE8E-9B94-6E54-426B-10AA2E9BD593}"/>
              </a:ext>
            </a:extLst>
          </p:cNvPr>
          <p:cNvSpPr/>
          <p:nvPr/>
        </p:nvSpPr>
        <p:spPr>
          <a:xfrm>
            <a:off x="7994348" y="745193"/>
            <a:ext cx="4199236" cy="2263344"/>
          </a:xfrm>
          <a:prstGeom prst="ellipse">
            <a:avLst/>
          </a:prstGeom>
          <a:solidFill>
            <a:schemeClr val="accent3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b="1"/>
              <a:t>Strong Analytical &amp; Problem-Solving Skills</a:t>
            </a:r>
            <a:endParaRPr lang="en-US"/>
          </a:p>
          <a:p>
            <a:pPr algn="ctr"/>
            <a:r>
              <a:rPr lang="en-GB" sz="1200">
                <a:ea typeface="+mn-lt"/>
                <a:cs typeface="+mn-lt"/>
              </a:rPr>
              <a:t>Proficient in identifying design challenges and implementing effective solutions to enhance performance, durability, and cost-efficiency.</a:t>
            </a:r>
          </a:p>
          <a:p>
            <a:pPr algn="ctr"/>
            <a:endParaRPr lang="en-GB" sz="1400" b="1"/>
          </a:p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10E834D-9D57-89C9-0382-ED8F7F001F11}"/>
              </a:ext>
            </a:extLst>
          </p:cNvPr>
          <p:cNvSpPr/>
          <p:nvPr/>
        </p:nvSpPr>
        <p:spPr>
          <a:xfrm>
            <a:off x="3646" y="3278328"/>
            <a:ext cx="4199236" cy="2263344"/>
          </a:xfrm>
          <a:prstGeom prst="ellipse">
            <a:avLst/>
          </a:prstGeom>
          <a:solidFill>
            <a:schemeClr val="accent3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b="1"/>
              <a:t>Detail-Oriented &amp; Quality-Focused</a:t>
            </a:r>
            <a:endParaRPr lang="en-US"/>
          </a:p>
          <a:p>
            <a:pPr algn="ctr"/>
            <a:r>
              <a:rPr lang="en-GB" sz="1200">
                <a:ea typeface="+mn-lt"/>
                <a:cs typeface="+mn-lt"/>
              </a:rPr>
              <a:t>Committed to precision and accuracy in mechanical design, ensuring that every component meets high-quality standards and industry regulations.</a:t>
            </a:r>
          </a:p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335609-3A84-8A39-D2A1-5A96CE51DEBE}"/>
              </a:ext>
            </a:extLst>
          </p:cNvPr>
          <p:cNvSpPr/>
          <p:nvPr/>
        </p:nvSpPr>
        <p:spPr>
          <a:xfrm>
            <a:off x="3998997" y="3278327"/>
            <a:ext cx="4199236" cy="2263344"/>
          </a:xfrm>
          <a:prstGeom prst="ellipse">
            <a:avLst/>
          </a:prstGeom>
          <a:solidFill>
            <a:schemeClr val="accent3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b="1"/>
              <a:t>Effective Team Player &amp; Collaborator</a:t>
            </a:r>
            <a:endParaRPr lang="en-US"/>
          </a:p>
          <a:p>
            <a:pPr algn="ctr"/>
            <a:r>
              <a:rPr lang="en-GB" sz="1200">
                <a:ea typeface="+mn-lt"/>
                <a:cs typeface="+mn-lt"/>
              </a:rPr>
              <a:t>Thrives in cross-functional environments, working seamlessly with engineers, suppliers, and stakeholders to achieve project goals efficiently.</a:t>
            </a:r>
          </a:p>
          <a:p>
            <a:pPr algn="ctr"/>
            <a:endParaRPr lang="en-GB" b="1"/>
          </a:p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23A419-96FA-6096-2193-F0BD811762E8}"/>
              </a:ext>
            </a:extLst>
          </p:cNvPr>
          <p:cNvSpPr/>
          <p:nvPr/>
        </p:nvSpPr>
        <p:spPr>
          <a:xfrm>
            <a:off x="7994348" y="3278327"/>
            <a:ext cx="4199236" cy="2263344"/>
          </a:xfrm>
          <a:prstGeom prst="ellipse">
            <a:avLst/>
          </a:prstGeom>
          <a:solidFill>
            <a:schemeClr val="accent3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b="1"/>
              <a:t>Leadership &amp; Decision-Making</a:t>
            </a:r>
            <a:endParaRPr lang="en-US"/>
          </a:p>
          <a:p>
            <a:pPr algn="ctr"/>
            <a:r>
              <a:rPr lang="en-GB" sz="1200">
                <a:ea typeface="+mn-lt"/>
                <a:cs typeface="+mn-lt"/>
              </a:rPr>
              <a:t>Capable of making data-driven decisions, leading projects, and guiding teams toward successful product development and mass production.</a:t>
            </a:r>
          </a:p>
          <a:p>
            <a:pPr algn="ctr"/>
            <a:endParaRPr lang="en-GB" b="1"/>
          </a:p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9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EA2-B1AA-E978-6880-601109D25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04" y="690"/>
            <a:ext cx="3215861" cy="442085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92D050"/>
                </a:solidFill>
              </a:rPr>
              <a:t>Experience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295FE-349E-4EFC-18C1-12D0C402A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103" y="555626"/>
            <a:ext cx="12514466" cy="64495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" sz="1600" b="1" dirty="0">
                <a:solidFill>
                  <a:schemeClr val="bg1"/>
                </a:solidFill>
                <a:latin typeface="Arial"/>
                <a:cs typeface="Arial"/>
              </a:rPr>
              <a:t>Senior Design Engineer l TATA ELXSI LTD (JAGUAR LAND ROVER Project)    -    (2023 - Present)                                              </a:t>
            </a:r>
            <a:r>
              <a:rPr lang="en" sz="1600" b="1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 </a:t>
            </a:r>
            <a:endParaRPr lang="en" sz="160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r>
              <a:rPr lang="en" sz="1600" b="1" dirty="0">
                <a:solidFill>
                  <a:schemeClr val="bg1"/>
                </a:solidFill>
                <a:latin typeface="Arial"/>
                <a:cs typeface="Arial"/>
              </a:rPr>
              <a:t>Design Engineer l TATA ELXSI LTD (JAGUAR LAND ROVER Project)                -          (2022 – 2023)    </a:t>
            </a:r>
            <a:r>
              <a:rPr lang="en" sz="1000" b="1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                                                 </a:t>
            </a:r>
            <a:endParaRPr lang="en" sz="1000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,Sans-Serif" panose="020B0604020202020204" pitchFamily="34" charset="0"/>
            </a:pPr>
            <a:r>
              <a:rPr lang="en" sz="14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Create concept and detailed design (2D/3D) along with supporting calculations and tolerance stack ups. </a:t>
            </a:r>
            <a:endParaRPr lang="en-US" sz="1400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,Sans-Serif" panose="020B0604020202020204" pitchFamily="34" charset="0"/>
            </a:pPr>
            <a:r>
              <a:rPr lang="en" sz="14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Requirement and test cases planning and management, Design Validation plan.</a:t>
            </a:r>
            <a:endParaRPr lang="en-US" sz="1400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,Sans-Serif" panose="020B0604020202020204" pitchFamily="34" charset="0"/>
            </a:pPr>
            <a:r>
              <a:rPr lang="en" sz="14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Advance product quality planning , Product lifecycle management, Component technical deliveries planning.</a:t>
            </a:r>
            <a:endParaRPr lang="en-US" sz="1400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,Sans-Serif" panose="020B0604020202020204" pitchFamily="34" charset="0"/>
            </a:pPr>
            <a:r>
              <a:rPr lang="en" sz="14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Product Life cycle management, Risk and Change management. </a:t>
            </a:r>
            <a:endParaRPr lang="en-US" sz="1400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,Sans-Serif" panose="020B0604020202020204" pitchFamily="34" charset="0"/>
            </a:pPr>
            <a:r>
              <a:rPr lang="en" sz="14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Prepared FMEA, ESOW, RFQ, PDS (Product design specification) and checking/approving supplier engineering documents  </a:t>
            </a:r>
            <a:endParaRPr lang="en-US" sz="1400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,Sans-Serif" panose="020B0604020202020204" pitchFamily="34" charset="0"/>
            </a:pPr>
            <a:r>
              <a:rPr lang="en" sz="14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Different Design Release, Production and Tooling releases.  </a:t>
            </a:r>
            <a:endParaRPr lang="en-US" sz="1400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,Sans-Serif" panose="020B0604020202020204" pitchFamily="34" charset="0"/>
            </a:pPr>
            <a:r>
              <a:rPr lang="en" sz="14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Risk and Change management, Pre-production approval process completion.</a:t>
            </a:r>
            <a:endParaRPr lang="en-US" sz="1400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,Sans-Serif" panose="020B0604020202020204" pitchFamily="34" charset="0"/>
            </a:pPr>
            <a:r>
              <a:rPr lang="en" sz="14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Worked in Agile methodology with all cross functional teams (Manufacturing, quality, service, integration etc.) </a:t>
            </a:r>
            <a:endParaRPr lang="en-US" sz="1400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,Sans-Serif" panose="020B0604020202020204" pitchFamily="34" charset="0"/>
            </a:pPr>
            <a:r>
              <a:rPr lang="en" sz="14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Milestone and Technical gateway planning with alignment from stakeholders. </a:t>
            </a:r>
            <a:endParaRPr lang="en-US" sz="1400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,Sans-Serif" panose="020B0604020202020204" pitchFamily="34" charset="0"/>
            </a:pPr>
            <a:r>
              <a:rPr lang="en" sz="14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Project Planning and management at components level of a vehicle</a:t>
            </a:r>
            <a:endParaRPr lang="en-US" sz="1400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,Sans-Serif" panose="020B0604020202020204" pitchFamily="34" charset="0"/>
            </a:pPr>
            <a:r>
              <a:rPr lang="en" sz="14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Integration of Electric Drive unit and its components.</a:t>
            </a:r>
            <a:endParaRPr lang="en-US" sz="1400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,Sans-Serif" panose="020B0604020202020204" pitchFamily="34" charset="0"/>
            </a:pPr>
            <a:r>
              <a:rPr lang="en" sz="14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Risk Assessment: Identify potential risks and devise mitigation strategies. </a:t>
            </a:r>
            <a:endParaRPr lang="en-US" sz="1400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buFont typeface="Arial,Sans-Serif" panose="020B0604020202020204" pitchFamily="34" charset="0"/>
            </a:pPr>
            <a:r>
              <a:rPr lang="en" sz="14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Optimize &amp; validate mechanical designs using appropriate modelling, simulation, and analysis tools. </a:t>
            </a:r>
            <a:endParaRPr lang="en" dirty="0">
              <a:solidFill>
                <a:schemeClr val="bg1"/>
              </a:solidFill>
            </a:endParaRP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en" sz="1600" b="1" dirty="0">
                <a:solidFill>
                  <a:schemeClr val="bg1"/>
                </a:solidFill>
                <a:latin typeface="Arial"/>
                <a:cs typeface="Arial"/>
              </a:rPr>
              <a:t>Graduate Engineer Trainee | METALMAN AUTO PVT LTD         -         (2020 – 2021)</a:t>
            </a: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en" sz="14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Worked in Production Planning and Control Department as well as in production dept.  </a:t>
            </a: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en" sz="14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Sheet metal parts manufacturing using different press machines, Monitoring production as well as quality of the parts.</a:t>
            </a:r>
          </a:p>
          <a:p>
            <a:pPr marL="285750" indent="-285750">
              <a:buFont typeface="Arial,Sans-Serif" panose="020B0604020202020204" pitchFamily="34" charset="0"/>
              <a:buChar char="•"/>
            </a:pPr>
            <a:r>
              <a:rPr lang="en" sz="1400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Minimize the production time loss, supply chain management.</a:t>
            </a:r>
          </a:p>
          <a:p>
            <a:pPr marL="0" indent="0">
              <a:buNone/>
            </a:pPr>
            <a:endParaRPr lang="en" sz="160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endParaRPr lang="en" sz="1000" b="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240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53A50-740F-050D-2DD3-325CB5887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552" y="2352503"/>
            <a:ext cx="6664411" cy="1325563"/>
          </a:xfrm>
        </p:spPr>
        <p:txBody>
          <a:bodyPr>
            <a:noAutofit/>
          </a:bodyPr>
          <a:lstStyle/>
          <a:p>
            <a:r>
              <a:rPr lang="en-US" sz="9600" dirty="0">
                <a:solidFill>
                  <a:srgbClr val="92D050"/>
                </a:solidFill>
              </a:rPr>
              <a:t>PORTFOLIO</a:t>
            </a:r>
          </a:p>
        </p:txBody>
      </p:sp>
    </p:spTree>
    <p:extLst>
      <p:ext uri="{BB962C8B-B14F-4D97-AF65-F5344CB8AC3E}">
        <p14:creationId xmlns:p14="http://schemas.microsoft.com/office/powerpoint/2010/main" val="2197853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close-up of a car engine&#10;&#10;AI-generated content may be incorrect.">
            <a:extLst>
              <a:ext uri="{FF2B5EF4-FFF2-40B4-BE49-F238E27FC236}">
                <a16:creationId xmlns:a16="http://schemas.microsoft.com/office/drawing/2014/main" id="{2913CF02-9A0B-B913-AD86-C5C8B47899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0820" b="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B71E9D-9C6E-DF23-7BBB-0AB85F057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124" y="4720"/>
            <a:ext cx="5603621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92D050"/>
                </a:solidFill>
              </a:rPr>
              <a:t>Electric Drive unit Casted components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9A2B1D-FA68-DAB5-A8CD-60988E7C2014}"/>
              </a:ext>
            </a:extLst>
          </p:cNvPr>
          <p:cNvSpPr txBox="1"/>
          <p:nvPr/>
        </p:nvSpPr>
        <p:spPr>
          <a:xfrm>
            <a:off x="6100287" y="1600121"/>
            <a:ext cx="5593323" cy="547270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High-Pressure Die-Cast (HPDC) Component Development for Electric Drive   Unit (EDU)</a:t>
            </a: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b="1" dirty="0">
              <a:ea typeface="+mn-lt"/>
              <a:cs typeface="+mn-lt"/>
            </a:endParaRP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/>
              <a:buChar char="•"/>
            </a:pPr>
            <a:r>
              <a:rPr lang="en-US" sz="1900" dirty="0">
                <a:ea typeface="+mn-lt"/>
                <a:cs typeface="+mn-lt"/>
              </a:rPr>
              <a:t>Led the end-to-end development of an HPDC-casted component for an Electric Drive Unit (EDU) from concept to mass production.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/>
              <a:buChar char="•"/>
            </a:pPr>
            <a:r>
              <a:rPr lang="en-US" sz="1900" dirty="0">
                <a:ea typeface="+mn-lt"/>
                <a:cs typeface="+mn-lt"/>
              </a:rPr>
              <a:t>Executed complete mechanical design and development, including 3D modeling, 2D detailing, and tolerance analysis.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/>
              <a:buChar char="•"/>
            </a:pPr>
            <a:r>
              <a:rPr lang="en-US" sz="1900" dirty="0">
                <a:ea typeface="+mn-lt"/>
                <a:cs typeface="+mn-lt"/>
              </a:rPr>
              <a:t>Conducted DFMEA to identify and mitigate potential failure modes, ensuring robust design.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/>
              <a:buChar char="•"/>
            </a:pPr>
            <a:r>
              <a:rPr lang="en-US" sz="1900" dirty="0">
                <a:ea typeface="+mn-lt"/>
                <a:cs typeface="+mn-lt"/>
              </a:rPr>
              <a:t>Managed PLM (Product Lifecycle Management) processes, engineering releases, and risk assessments for seamless project execution.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/>
              <a:buChar char="•"/>
            </a:pPr>
            <a:r>
              <a:rPr lang="en-US" sz="1900" dirty="0">
                <a:ea typeface="+mn-lt"/>
                <a:cs typeface="+mn-lt"/>
              </a:rPr>
              <a:t>Planned and delivered key component engineering milestones, including design validation, supplier coordination, and manufacturing feasibility analysis.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/>
              <a:buChar char="•"/>
            </a:pPr>
            <a:r>
              <a:rPr lang="en-US" sz="1900" dirty="0">
                <a:ea typeface="+mn-lt"/>
                <a:cs typeface="+mn-lt"/>
              </a:rPr>
              <a:t>Ensured successful mass production readiness, meeting quality, cost, and performance targets.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2724289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A59EEE-839C-91AB-BE13-F0BB88382E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2006"/>
          <a:stretch/>
        </p:blipFill>
        <p:spPr>
          <a:xfrm>
            <a:off x="2491465" y="10"/>
            <a:ext cx="9700533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063655-29D1-365F-C622-A1A34EE7A16F}"/>
              </a:ext>
            </a:extLst>
          </p:cNvPr>
          <p:cNvSpPr txBox="1"/>
          <p:nvPr/>
        </p:nvSpPr>
        <p:spPr>
          <a:xfrm>
            <a:off x="4119" y="4039"/>
            <a:ext cx="7158513" cy="571984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 lnSpcReduction="1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B050"/>
                </a:solidFill>
              </a:rPr>
              <a:t>Common Mode Choke Development for Inverter Busbar in Electric Drive Unit (EDU)</a:t>
            </a:r>
            <a:endParaRPr lang="en-US" sz="2400">
              <a:solidFill>
                <a:srgbClr val="00B050"/>
              </a:solidFill>
            </a:endParaRP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" b="1"/>
          </a:p>
          <a:p>
            <a:pPr marL="285750" indent="-2857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Led the complete development of a common mode choke (CMC) for the inverter busbar in an Electric Drive Unit (EDU) from concept to mass production.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Designed and optimized the CMC structure, ensuring effective electromagnetic interference (EMI) suppression while meeting packaging constraints.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Executed comprehensive mechanical design, including 3D modeling, 2D detailing, and material selection for optimal performance.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Conducted DFMEA to assess and mitigate potential failure modes, improving component reliability.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Managed PLM (Product Lifecycle Management), engineering releases, and risk assessments to ensure smooth project execution.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Developed and implemented a design validation plan, coordinating with suppliers and testing teams to ensure compliance with performance requirements.</a:t>
            </a:r>
          </a:p>
          <a:p>
            <a:pPr marL="285750" indent="-28575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Successfully delivered the CMC for mass production, meeting quality, cost, and performance targets for high-volume automotive manufacturing.</a:t>
            </a:r>
          </a:p>
          <a:p>
            <a:pPr indent="-2286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905528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7E1B29-4873-2685-76FA-45424281FAB0}"/>
              </a:ext>
            </a:extLst>
          </p:cNvPr>
          <p:cNvSpPr txBox="1"/>
          <p:nvPr/>
        </p:nvSpPr>
        <p:spPr>
          <a:xfrm>
            <a:off x="-153" y="5074"/>
            <a:ext cx="11362036" cy="29238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 dirty="0">
                <a:solidFill>
                  <a:srgbClr val="92D050"/>
                </a:solidFill>
              </a:rPr>
              <a:t>B</a:t>
            </a:r>
            <a:r>
              <a:rPr lang="en-GB" sz="4000" dirty="0">
                <a:solidFill>
                  <a:srgbClr val="92D050"/>
                </a:solidFill>
              </a:rPr>
              <a:t>uck Converter </a:t>
            </a:r>
          </a:p>
          <a:p>
            <a:pPr marL="285750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Developed a buck converter model in Simulink to step down DC voltage efficiently, ensuring stable output regulation.</a:t>
            </a:r>
          </a:p>
          <a:p>
            <a:pPr marL="285750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Designed and simulated key components, including MOSFET switching, inductor, diode, and capacitor, to analyse performance under varying load conditions.</a:t>
            </a:r>
          </a:p>
          <a:p>
            <a:pPr marL="285750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Implemented PWM control strategy to regulate output voltage with high efficiency.</a:t>
            </a:r>
          </a:p>
          <a:p>
            <a:pPr marL="285750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Conducted simulations to evaluate voltage ripple, efficiency, transient response, and stability of the system.</a:t>
            </a:r>
          </a:p>
          <a:p>
            <a:pPr marL="285750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Optimized component values to enhance power conversion efficiency and minimize losses.</a:t>
            </a:r>
          </a:p>
          <a:p>
            <a:pPr algn="l"/>
            <a:endParaRPr lang="en-GB"/>
          </a:p>
        </p:txBody>
      </p:sp>
      <p:pic>
        <p:nvPicPr>
          <p:cNvPr id="8" name="Content Placeholder 7" descr="A diagram of a device&#10;&#10;AI-generated content may be incorrect.">
            <a:extLst>
              <a:ext uri="{FF2B5EF4-FFF2-40B4-BE49-F238E27FC236}">
                <a16:creationId xmlns:a16="http://schemas.microsoft.com/office/drawing/2014/main" id="{6733B270-92E6-5737-BD26-AD1C645210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9" y="3429380"/>
            <a:ext cx="10515600" cy="3326853"/>
          </a:xfrm>
        </p:spPr>
      </p:pic>
    </p:spTree>
    <p:extLst>
      <p:ext uri="{BB962C8B-B14F-4D97-AF65-F5344CB8AC3E}">
        <p14:creationId xmlns:p14="http://schemas.microsoft.com/office/powerpoint/2010/main" val="2647659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F3325-BF05-AF83-1F8B-72CA0DF1C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" y="4720"/>
            <a:ext cx="9012195" cy="481185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92D050"/>
                </a:solidFill>
              </a:rPr>
              <a:t>Boost Converter</a:t>
            </a:r>
          </a:p>
        </p:txBody>
      </p:sp>
      <p:pic>
        <p:nvPicPr>
          <p:cNvPr id="4" name="Content Placeholder 3" descr="A diagram of a machine&#10;&#10;AI-generated content may be incorrect.">
            <a:extLst>
              <a:ext uri="{FF2B5EF4-FFF2-40B4-BE49-F238E27FC236}">
                <a16:creationId xmlns:a16="http://schemas.microsoft.com/office/drawing/2014/main" id="{0724553F-55DB-5DC5-DB8C-98A746D22F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9" y="3415815"/>
            <a:ext cx="9001897" cy="3446660"/>
          </a:xfrm>
          <a:prstGeom prst="rect">
            <a:avLst/>
          </a:prstGeom>
          <a:ln w="38100" cap="sq">
            <a:solidFill>
              <a:srgbClr val="92D05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AFD5A8-88F6-9D9B-5B49-3009856D7006}"/>
              </a:ext>
            </a:extLst>
          </p:cNvPr>
          <p:cNvSpPr txBox="1"/>
          <p:nvPr/>
        </p:nvSpPr>
        <p:spPr>
          <a:xfrm>
            <a:off x="2144" y="694350"/>
            <a:ext cx="11145793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Boost Converter Simulation in Simulink</a:t>
            </a:r>
            <a:endParaRPr lang="en-US" sz="240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Designed and simulated a boost converter model in Simulink to step up DC voltage efficiently while maintaining system stability.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Integrated key components such as MOSFET switch, inductor, diode, and capacitor, ensuring smooth power conversion.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Implemented PWM-based control strategy to regulate output voltage and improve efficiency.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Analyzed voltage ripple, transient response, and efficiency under varying load and input conditions.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Optimized component selection to minimize power losses and enhance overall performance.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186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4E8FE-BE33-6A91-7675-71C1F5530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9" y="3003"/>
            <a:ext cx="12173465" cy="34142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rgbClr val="92D050"/>
                </a:solidFill>
              </a:rPr>
              <a:t>Simple Battery Pack Simulation in Simulink</a:t>
            </a:r>
          </a:p>
          <a:p>
            <a:pPr marL="0" indent="0">
              <a:buNone/>
            </a:pPr>
            <a:endParaRPr lang="en-US" sz="2400" b="1" dirty="0"/>
          </a:p>
          <a:p>
            <a:pPr marL="0"/>
            <a:r>
              <a:rPr lang="en-US" sz="1800" dirty="0"/>
              <a:t>Designed a basic battery pack model using 3.7V cells arranged in series and parallel to achieve the desired voltage and capacity.</a:t>
            </a:r>
          </a:p>
          <a:p>
            <a:pPr marL="0"/>
            <a:r>
              <a:rPr lang="en-US" sz="1800" dirty="0"/>
              <a:t>Simulated the pack under various load conditions to analyze voltage, current, and state of charge (SOC) variations.</a:t>
            </a:r>
          </a:p>
          <a:p>
            <a:pPr marL="0"/>
            <a:r>
              <a:rPr lang="en-US" sz="1800" dirty="0"/>
              <a:t>Integrated a measurement setup with scopes to monitor real-time performance of the battery pack.</a:t>
            </a:r>
          </a:p>
          <a:p>
            <a:pPr marL="0"/>
            <a:r>
              <a:rPr lang="en-US" sz="1800" dirty="0"/>
              <a:t>Evaluated the impact of load variations on battery discharge characteristics.</a:t>
            </a:r>
          </a:p>
          <a:p>
            <a:endParaRPr lang="en-US" dirty="0"/>
          </a:p>
        </p:txBody>
      </p:sp>
      <p:pic>
        <p:nvPicPr>
          <p:cNvPr id="4" name="Picture 3" descr="A diagram of a computer&#10;&#10;AI-generated content may be incorrect.">
            <a:extLst>
              <a:ext uri="{FF2B5EF4-FFF2-40B4-BE49-F238E27FC236}">
                <a16:creationId xmlns:a16="http://schemas.microsoft.com/office/drawing/2014/main" id="{2E1D8CA9-22B9-EF96-5202-A95BB111F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08324"/>
            <a:ext cx="12192000" cy="29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097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SUNNY KUMAR</vt:lpstr>
      <vt:lpstr>Core Strengths</vt:lpstr>
      <vt:lpstr>Experience </vt:lpstr>
      <vt:lpstr>PORTFOLIO</vt:lpstr>
      <vt:lpstr>Electric Drive unit Casted components</vt:lpstr>
      <vt:lpstr>PowerPoint Presentation</vt:lpstr>
      <vt:lpstr>PowerPoint Presentation</vt:lpstr>
      <vt:lpstr>Boost Converter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183</cp:revision>
  <dcterms:created xsi:type="dcterms:W3CDTF">2025-03-01T05:02:55Z</dcterms:created>
  <dcterms:modified xsi:type="dcterms:W3CDTF">2025-03-05T08:32:40Z</dcterms:modified>
</cp:coreProperties>
</file>