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8E09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8E09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8E09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7685" y="478458"/>
            <a:ext cx="3188629" cy="741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8E09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825" y="1614083"/>
            <a:ext cx="7968349" cy="2929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1519511"/>
            <a:ext cx="3679375" cy="15343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300" spc="-5" dirty="0"/>
              <a:t>Crop</a:t>
            </a:r>
            <a:r>
              <a:rPr sz="3300" spc="80" dirty="0"/>
              <a:t> </a:t>
            </a:r>
            <a:r>
              <a:rPr lang="en-IN" sz="3300" spc="-10" dirty="0"/>
              <a:t>Prediction using Machine Learning</a:t>
            </a:r>
            <a:endParaRPr sz="3300" dirty="0"/>
          </a:p>
        </p:txBody>
      </p:sp>
      <p:sp>
        <p:nvSpPr>
          <p:cNvPr id="4" name="object 4"/>
          <p:cNvSpPr txBox="1"/>
          <p:nvPr/>
        </p:nvSpPr>
        <p:spPr>
          <a:xfrm>
            <a:off x="587825" y="3734237"/>
            <a:ext cx="3177540" cy="48474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Preet </a:t>
            </a:r>
            <a:r>
              <a:rPr sz="1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Kumar</a:t>
            </a:r>
            <a:r>
              <a:rPr lang="en-IN" sz="1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(2K21/SE/143)</a:t>
            </a:r>
            <a:endParaRPr lang="en-IN" sz="1400" spc="4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lang="en-IN" sz="1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Saurabh Kumar(2K21/MC/152)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43611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Impact</a:t>
            </a:r>
            <a:r>
              <a:rPr spc="55" dirty="0"/>
              <a:t> </a:t>
            </a:r>
            <a:r>
              <a:rPr spc="95" dirty="0"/>
              <a:t>and</a:t>
            </a:r>
            <a:r>
              <a:rPr spc="65" dirty="0"/>
              <a:t> </a:t>
            </a:r>
            <a:r>
              <a:rPr spc="15" dirty="0"/>
              <a:t>Future</a:t>
            </a:r>
            <a:r>
              <a:rPr spc="60" dirty="0"/>
              <a:t> </a:t>
            </a:r>
            <a:r>
              <a:rPr spc="40" dirty="0"/>
              <a:t>Directions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825" y="2248021"/>
            <a:ext cx="4086860" cy="1223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success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crop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has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to significantly </a:t>
            </a:r>
            <a:r>
              <a:rPr sz="13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impact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agricultural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sector,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helping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farmers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sz="1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informed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decisions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yield.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Future </a:t>
            </a:r>
            <a:r>
              <a:rPr sz="13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work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involves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expanding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refining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accurate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predictions.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510603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45" dirty="0"/>
              <a:t>Conclusion</a:t>
            </a:r>
            <a:r>
              <a:rPr spc="60" dirty="0"/>
              <a:t> </a:t>
            </a:r>
            <a:r>
              <a:rPr spc="95" dirty="0"/>
              <a:t>and</a:t>
            </a:r>
            <a:r>
              <a:rPr spc="60" dirty="0"/>
              <a:t> </a:t>
            </a:r>
            <a:r>
              <a:rPr spc="65" dirty="0"/>
              <a:t>Recommendations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Takeaways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Suggestions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224" y="1743346"/>
            <a:ext cx="2700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4869">
              <a:lnSpc>
                <a:spcPct val="100000"/>
              </a:lnSpc>
              <a:spcBef>
                <a:spcPts val="100"/>
              </a:spcBef>
            </a:pPr>
            <a:r>
              <a:rPr sz="1300" b="1" spc="30" dirty="0">
                <a:solidFill>
                  <a:srgbClr val="08E092"/>
                </a:solidFill>
                <a:latin typeface="Tahoma"/>
                <a:cs typeface="Tahoma"/>
              </a:rPr>
              <a:t>Key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08E092"/>
                </a:solidFill>
                <a:latin typeface="Tahoma"/>
                <a:cs typeface="Tahoma"/>
              </a:rPr>
              <a:t>Findings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425"/>
              </a:spcBef>
            </a:pP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presentation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highlighted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significance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200" spc="-3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revolutionize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agriculture.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025" y="1743346"/>
            <a:ext cx="268541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solidFill>
                  <a:srgbClr val="08E092"/>
                </a:solidFill>
                <a:latin typeface="Tahoma"/>
                <a:cs typeface="Tahoma"/>
              </a:rPr>
              <a:t>Recommendations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425"/>
              </a:spcBef>
            </a:pPr>
            <a:r>
              <a:rPr sz="1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recommended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integrate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developed model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into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farming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practices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help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farmers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make </a:t>
            </a:r>
            <a:r>
              <a:rPr sz="12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informed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decisions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increasing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crop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yield.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495236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65" dirty="0"/>
              <a:t>Challenges</a:t>
            </a:r>
            <a:r>
              <a:rPr spc="50" dirty="0"/>
              <a:t> </a:t>
            </a:r>
            <a:r>
              <a:rPr spc="95" dirty="0"/>
              <a:t>and</a:t>
            </a:r>
            <a:r>
              <a:rPr spc="55" dirty="0"/>
              <a:t> </a:t>
            </a:r>
            <a:r>
              <a:rPr spc="50" dirty="0"/>
              <a:t>Opportunities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Overcoming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Obstacles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Leveraging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Advantages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3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825" y="1614083"/>
            <a:ext cx="4128770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08E092"/>
                </a:solidFill>
                <a:latin typeface="Leelawadee UI"/>
                <a:cs typeface="Leelawadee UI"/>
              </a:rPr>
              <a:t>1	</a:t>
            </a:r>
            <a:r>
              <a:rPr sz="1300" b="1" spc="45" dirty="0">
                <a:solidFill>
                  <a:srgbClr val="08E092"/>
                </a:solidFill>
                <a:latin typeface="Tahoma"/>
                <a:cs typeface="Tahoma"/>
              </a:rPr>
              <a:t>Challenges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08E092"/>
                </a:solidFill>
                <a:latin typeface="Tahoma"/>
                <a:cs typeface="Tahoma"/>
              </a:rPr>
              <a:t>Faced</a:t>
            </a:r>
            <a:endParaRPr sz="1300">
              <a:latin typeface="Tahoma"/>
              <a:cs typeface="Tahoma"/>
            </a:endParaRPr>
          </a:p>
          <a:p>
            <a:pPr marL="12700" marR="5080" algn="just">
              <a:lnSpc>
                <a:spcPts val="1430"/>
              </a:lnSpc>
              <a:spcBef>
                <a:spcPts val="1380"/>
              </a:spcBef>
            </a:pP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discussed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challenges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faced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agriculture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address </a:t>
            </a:r>
            <a:r>
              <a:rPr sz="1200" spc="-3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issues.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399" y="3270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7825" y="3331283"/>
            <a:ext cx="3928745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08E092"/>
                </a:solidFill>
                <a:latin typeface="Leelawadee UI"/>
                <a:cs typeface="Leelawadee UI"/>
              </a:rPr>
              <a:t>2	</a:t>
            </a:r>
            <a:r>
              <a:rPr sz="1300" b="1" spc="20" dirty="0">
                <a:solidFill>
                  <a:srgbClr val="08E092"/>
                </a:solidFill>
                <a:latin typeface="Tahoma"/>
                <a:cs typeface="Tahoma"/>
              </a:rPr>
              <a:t>Opportunities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60" dirty="0">
                <a:solidFill>
                  <a:srgbClr val="08E092"/>
                </a:solidFill>
                <a:latin typeface="Tahoma"/>
                <a:cs typeface="Tahoma"/>
              </a:rPr>
              <a:t>Ahead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375"/>
              </a:spcBef>
            </a:pP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leveraging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prediction,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there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numerous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opportunities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improving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agricultural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practices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increasing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productivity.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51574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Future</a:t>
            </a:r>
            <a:r>
              <a:rPr spc="65" dirty="0"/>
              <a:t> </a:t>
            </a:r>
            <a:r>
              <a:rPr spc="60" dirty="0"/>
              <a:t>Research</a:t>
            </a:r>
            <a:r>
              <a:rPr spc="65" dirty="0"/>
              <a:t> </a:t>
            </a:r>
            <a:r>
              <a:rPr spc="95" dirty="0"/>
              <a:t>and</a:t>
            </a:r>
            <a:r>
              <a:rPr spc="70" dirty="0"/>
              <a:t> </a:t>
            </a:r>
            <a:r>
              <a:rPr spc="60" dirty="0"/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8774" y="2348033"/>
            <a:ext cx="3916045" cy="10236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Future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research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should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focus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enhancing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predictive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capabilities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model,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exploring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additional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impact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yield,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3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collaborating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agricultural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experts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real-world</a:t>
            </a:r>
            <a:r>
              <a:rPr sz="1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implementation.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289C-8131-452C-0383-D4AF20C4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685" y="478458"/>
            <a:ext cx="3188629" cy="384721"/>
          </a:xfrm>
        </p:spPr>
        <p:txBody>
          <a:bodyPr/>
          <a:lstStyle/>
          <a:p>
            <a:r>
              <a:rPr lang="en-IN" dirty="0"/>
              <a:t>        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B3877-9F98-30B3-75BE-BF84C9D14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8898"/>
            <a:ext cx="8839200" cy="41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0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26B5-990C-6F40-49CD-ADA1259D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187029"/>
            <a:ext cx="3188629" cy="384721"/>
          </a:xfrm>
        </p:spPr>
        <p:txBody>
          <a:bodyPr/>
          <a:lstStyle/>
          <a:p>
            <a:r>
              <a:rPr lang="en-IN" spc="60" dirty="0"/>
              <a:t> Thank</a:t>
            </a:r>
            <a:r>
              <a:rPr lang="en-IN" spc="45" dirty="0"/>
              <a:t> </a:t>
            </a:r>
            <a:r>
              <a:rPr lang="en-IN" spc="75" dirty="0"/>
              <a:t>You</a:t>
            </a:r>
            <a:r>
              <a:rPr lang="en-IN" spc="55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92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1376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5826" y="1179979"/>
            <a:ext cx="4294505" cy="351378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1645" indent="-330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Introduction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37909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sz="1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3816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Exploratory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38925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Handling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38925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Correlation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39052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Preprocessing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Scaling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3733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Evaluation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38925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Impact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Future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Directions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38925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Conclusion</a:t>
            </a:r>
            <a:r>
              <a:rPr sz="1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Recommendations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4495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Challenges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Opportunities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39116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Future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Research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Development</a:t>
            </a:r>
            <a:endParaRPr sz="1500" dirty="0">
              <a:latin typeface="Lucida Sans Unicode"/>
              <a:cs typeface="Lucida Sans Unicode"/>
            </a:endParaRPr>
          </a:p>
          <a:p>
            <a:pPr marL="461645" indent="-44005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Thank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endParaRPr lang="en-IN" sz="1500" spc="-9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461645" indent="-44005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1645" algn="l"/>
                <a:tab pos="462280" algn="l"/>
              </a:tabLst>
            </a:pPr>
            <a:r>
              <a:rPr lang="en-IN"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Results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45948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Introduction</a:t>
            </a:r>
            <a:r>
              <a:rPr spc="60" dirty="0"/>
              <a:t> </a:t>
            </a:r>
            <a:r>
              <a:rPr spc="80" dirty="0"/>
              <a:t>to</a:t>
            </a:r>
            <a:r>
              <a:rPr spc="65" dirty="0"/>
              <a:t> </a:t>
            </a:r>
            <a:r>
              <a:rPr spc="-5" dirty="0"/>
              <a:t>Crop</a:t>
            </a:r>
            <a:r>
              <a:rPr spc="65" dirty="0"/>
              <a:t> </a:t>
            </a:r>
            <a:r>
              <a:rPr spc="-1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825" y="2148008"/>
            <a:ext cx="4168775" cy="142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presentation, </a:t>
            </a:r>
            <a:r>
              <a:rPr sz="1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sz="1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explore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use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prediction.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We'll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discuss </a:t>
            </a:r>
            <a:r>
              <a:rPr sz="13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how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takes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into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account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soil </a:t>
            </a:r>
            <a:r>
              <a:rPr sz="1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nutrients,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pH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value,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rainfall,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humidity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crops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grow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particular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area,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ultimately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increasing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yield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farming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agriculture.</a:t>
            </a:r>
            <a:endParaRPr sz="13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3384550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114" dirty="0"/>
              <a:t>Dataset</a:t>
            </a:r>
            <a:r>
              <a:rPr spc="55" dirty="0"/>
              <a:t> </a:t>
            </a:r>
            <a:r>
              <a:rPr spc="95" dirty="0"/>
              <a:t>and</a:t>
            </a:r>
            <a:r>
              <a:rPr spc="60" dirty="0"/>
              <a:t> </a:t>
            </a:r>
            <a:r>
              <a:rPr spc="5" dirty="0"/>
              <a:t>Algorithm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25" y="1743346"/>
            <a:ext cx="2302510" cy="2028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solidFill>
                  <a:srgbClr val="08E092"/>
                </a:solidFill>
                <a:latin typeface="Tahoma"/>
                <a:cs typeface="Tahoma"/>
              </a:rPr>
              <a:t>Machine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08E092"/>
                </a:solidFill>
                <a:latin typeface="Tahoma"/>
                <a:cs typeface="Tahoma"/>
              </a:rPr>
              <a:t>Learning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08E092"/>
                </a:solidFill>
                <a:latin typeface="Tahoma"/>
                <a:cs typeface="Tahoma"/>
              </a:rPr>
              <a:t>Dataset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425"/>
              </a:spcBef>
            </a:pP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includes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soil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nutrients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Nitrogen,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Phosphorus,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Potassium,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along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pH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value, </a:t>
            </a:r>
            <a:r>
              <a:rPr sz="12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rainfall,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humidity.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uses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Logistic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Regression,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Random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Forest,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Decision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Tree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025" y="1743346"/>
            <a:ext cx="2193290" cy="148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00"/>
              </a:spcBef>
            </a:pPr>
            <a:r>
              <a:rPr sz="1300" b="1" spc="25" dirty="0">
                <a:solidFill>
                  <a:srgbClr val="08E092"/>
                </a:solidFill>
                <a:latin typeface="Tahoma"/>
                <a:cs typeface="Tahoma"/>
              </a:rPr>
              <a:t>Model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08E092"/>
                </a:solidFill>
                <a:latin typeface="Tahoma"/>
                <a:cs typeface="Tahoma"/>
              </a:rPr>
              <a:t>Predictions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425"/>
              </a:spcBef>
            </a:pP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predicts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best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crop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grow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2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particular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area </a:t>
            </a:r>
            <a:r>
              <a:rPr sz="12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based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on the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soil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information,</a:t>
            </a:r>
            <a:r>
              <a:rPr sz="1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helping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farmers </a:t>
            </a:r>
            <a:r>
              <a:rPr sz="1200" spc="-3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overcome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yield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loss </a:t>
            </a:r>
            <a:r>
              <a:rPr sz="1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due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lack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knowledge.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8225" y="1743346"/>
            <a:ext cx="2237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100"/>
              </a:spcBef>
            </a:pPr>
            <a:r>
              <a:rPr sz="1300" b="1" spc="50" dirty="0">
                <a:solidFill>
                  <a:srgbClr val="08E092"/>
                </a:solidFill>
                <a:latin typeface="Tahoma"/>
                <a:cs typeface="Tahoma"/>
              </a:rPr>
              <a:t>Sample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-5" dirty="0">
                <a:solidFill>
                  <a:srgbClr val="08E092"/>
                </a:solidFill>
                <a:latin typeface="Tahoma"/>
                <a:cs typeface="Tahoma"/>
              </a:rPr>
              <a:t>Soil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08E092"/>
                </a:solidFill>
                <a:latin typeface="Tahoma"/>
                <a:cs typeface="Tahoma"/>
              </a:rPr>
              <a:t>Testing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425"/>
              </a:spcBef>
            </a:pP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Once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soil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tested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nutrient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levels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known,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-3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ready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make </a:t>
            </a:r>
            <a:r>
              <a:rPr sz="12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accurate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predictions.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3776979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/>
              <a:t>Exploratory</a:t>
            </a:r>
            <a:r>
              <a:rPr spc="25" dirty="0"/>
              <a:t> </a:t>
            </a:r>
            <a:r>
              <a:rPr spc="110" dirty="0"/>
              <a:t>Data</a:t>
            </a:r>
            <a:r>
              <a:rPr spc="35" dirty="0"/>
              <a:t> </a:t>
            </a:r>
            <a:r>
              <a:rPr spc="60" dirty="0"/>
              <a:t>Analysis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Understanding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31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78625" y="1614083"/>
            <a:ext cx="4031615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08E092"/>
                </a:solidFill>
                <a:latin typeface="Leelawadee UI"/>
                <a:cs typeface="Leelawadee UI"/>
              </a:rPr>
              <a:t>1	</a:t>
            </a:r>
            <a:r>
              <a:rPr sz="1300" b="1" spc="35" dirty="0">
                <a:solidFill>
                  <a:srgbClr val="08E092"/>
                </a:solidFill>
                <a:latin typeface="Tahoma"/>
                <a:cs typeface="Tahoma"/>
              </a:rPr>
              <a:t>Data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08E092"/>
                </a:solidFill>
                <a:latin typeface="Tahoma"/>
                <a:cs typeface="Tahoma"/>
              </a:rPr>
              <a:t>Overview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380"/>
              </a:spcBef>
            </a:pP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consists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2200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entries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soil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nutrients,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temperature,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humidity,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pH,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and 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rainfall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various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crops.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3199" y="3270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78625" y="3331283"/>
            <a:ext cx="4118610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08E092"/>
                </a:solidFill>
                <a:latin typeface="Leelawadee UI"/>
                <a:cs typeface="Leelawadee UI"/>
              </a:rPr>
              <a:t>2	</a:t>
            </a:r>
            <a:r>
              <a:rPr sz="1300" b="1" spc="35" dirty="0">
                <a:solidFill>
                  <a:srgbClr val="08E092"/>
                </a:solidFill>
                <a:latin typeface="Tahoma"/>
                <a:cs typeface="Tahoma"/>
              </a:rPr>
              <a:t>Data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10" dirty="0">
                <a:solidFill>
                  <a:srgbClr val="08E092"/>
                </a:solidFill>
                <a:latin typeface="Tahoma"/>
                <a:cs typeface="Tahoma"/>
              </a:rPr>
              <a:t>Distribution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375"/>
              </a:spcBef>
            </a:pP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Visualizations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histograms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pie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charts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help </a:t>
            </a:r>
            <a:r>
              <a:rPr sz="1200" spc="-3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understanding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distribution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frequency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labels.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37788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Handling</a:t>
            </a:r>
            <a:r>
              <a:rPr spc="60" dirty="0"/>
              <a:t> </a:t>
            </a:r>
            <a:r>
              <a:rPr spc="35" dirty="0"/>
              <a:t>Outliers</a:t>
            </a:r>
            <a:r>
              <a:rPr spc="60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114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8774" y="2348033"/>
            <a:ext cx="4159250" cy="10236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ensure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accurate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predictions,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 </a:t>
            </a:r>
            <a:r>
              <a:rPr sz="1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removed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Interquartile </a:t>
            </a:r>
            <a:r>
              <a:rPr sz="1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Range </a:t>
            </a:r>
            <a:r>
              <a:rPr sz="1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(IQR)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method.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identifying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handling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outliers, </a:t>
            </a:r>
            <a:r>
              <a:rPr sz="13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sz="1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becomes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more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robust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reliable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sz="1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predictions.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483933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5" dirty="0"/>
              <a:t>Correlation</a:t>
            </a:r>
            <a:r>
              <a:rPr spc="45" dirty="0"/>
              <a:t> </a:t>
            </a:r>
            <a:r>
              <a:rPr spc="95" dirty="0"/>
              <a:t>and</a:t>
            </a:r>
            <a:r>
              <a:rPr spc="50" dirty="0"/>
              <a:t> </a:t>
            </a:r>
            <a:r>
              <a:rPr spc="35" dirty="0"/>
              <a:t>Feature</a:t>
            </a:r>
            <a:r>
              <a:rPr spc="45" dirty="0"/>
              <a:t> </a:t>
            </a:r>
            <a:r>
              <a:rPr spc="60" dirty="0"/>
              <a:t>Analysis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Understanding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Relationships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3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825" y="1614083"/>
            <a:ext cx="3958590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08E092"/>
                </a:solidFill>
                <a:latin typeface="Leelawadee UI"/>
                <a:cs typeface="Leelawadee UI"/>
              </a:rPr>
              <a:t>1	</a:t>
            </a:r>
            <a:r>
              <a:rPr sz="1300" b="1" spc="25" dirty="0">
                <a:solidFill>
                  <a:srgbClr val="08E092"/>
                </a:solidFill>
                <a:latin typeface="Tahoma"/>
                <a:cs typeface="Tahoma"/>
              </a:rPr>
              <a:t>Correlation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08E092"/>
                </a:solidFill>
                <a:latin typeface="Tahoma"/>
                <a:cs typeface="Tahoma"/>
              </a:rPr>
              <a:t>Heatmap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380"/>
              </a:spcBef>
            </a:pP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heatmap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used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correlation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dataset,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helping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selection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model.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399" y="3270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7825" y="3331283"/>
            <a:ext cx="412750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08E092"/>
                </a:solidFill>
                <a:latin typeface="Leelawadee UI"/>
                <a:cs typeface="Leelawadee UI"/>
              </a:rPr>
              <a:t>2	</a:t>
            </a:r>
            <a:r>
              <a:rPr sz="1300" b="1" spc="20" dirty="0">
                <a:solidFill>
                  <a:srgbClr val="08E092"/>
                </a:solidFill>
                <a:latin typeface="Tahoma"/>
                <a:cs typeface="Tahoma"/>
              </a:rPr>
              <a:t>Feature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08E092"/>
                </a:solidFill>
                <a:latin typeface="Tahoma"/>
                <a:cs typeface="Tahoma"/>
              </a:rPr>
              <a:t>Influence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08E092"/>
                </a:solidFill>
                <a:latin typeface="Tahoma"/>
                <a:cs typeface="Tahoma"/>
              </a:rPr>
              <a:t>on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08E092"/>
                </a:solidFill>
                <a:latin typeface="Tahoma"/>
                <a:cs typeface="Tahoma"/>
              </a:rPr>
              <a:t>Crop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375"/>
              </a:spcBef>
            </a:pPr>
            <a:r>
              <a:rPr sz="1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Bar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plots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show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influence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soil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nutrients,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humidity,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temperature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different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crop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types,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aiding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understanding which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significant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5942330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110" dirty="0"/>
              <a:t>Data</a:t>
            </a:r>
            <a:r>
              <a:rPr spc="60" dirty="0"/>
              <a:t> </a:t>
            </a:r>
            <a:r>
              <a:rPr spc="45" dirty="0"/>
              <a:t>Preprocessing</a:t>
            </a:r>
            <a:r>
              <a:rPr spc="60" dirty="0"/>
              <a:t> </a:t>
            </a:r>
            <a:r>
              <a:rPr spc="95" dirty="0"/>
              <a:t>and</a:t>
            </a:r>
            <a:r>
              <a:rPr spc="65" dirty="0"/>
              <a:t> </a:t>
            </a:r>
            <a:r>
              <a:rPr spc="35" dirty="0"/>
              <a:t>Feature</a:t>
            </a:r>
            <a:r>
              <a:rPr spc="65" dirty="0"/>
              <a:t> Scaling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Preparing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3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825" y="1614083"/>
            <a:ext cx="69094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08E092"/>
                </a:solidFill>
                <a:latin typeface="Leelawadee UI"/>
                <a:cs typeface="Leelawadee UI"/>
              </a:rPr>
              <a:t>1	</a:t>
            </a:r>
            <a:r>
              <a:rPr sz="1300" b="1" spc="10" dirty="0">
                <a:solidFill>
                  <a:srgbClr val="08E092"/>
                </a:solidFill>
                <a:latin typeface="Tahoma"/>
                <a:cs typeface="Tahoma"/>
              </a:rPr>
              <a:t>Splitting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08E092"/>
                </a:solidFill>
                <a:latin typeface="Tahoma"/>
                <a:cs typeface="Tahoma"/>
              </a:rPr>
              <a:t>Data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split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testing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sets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prepare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evaluation.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399" y="26404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399" y="37275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7825" y="2701283"/>
            <a:ext cx="7845425" cy="184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271780">
              <a:lnSpc>
                <a:spcPct val="100000"/>
              </a:lnSpc>
              <a:spcBef>
                <a:spcPts val="100"/>
              </a:spcBef>
              <a:buSzPct val="92307"/>
              <a:buFont typeface="Leelawadee UI"/>
              <a:buAutoNum type="arabicPlain" startAt="2"/>
              <a:tabLst>
                <a:tab pos="393700" algn="l"/>
                <a:tab pos="394335" algn="l"/>
              </a:tabLst>
            </a:pPr>
            <a:r>
              <a:rPr sz="1300" b="1" spc="20" dirty="0">
                <a:solidFill>
                  <a:srgbClr val="08E092"/>
                </a:solidFill>
                <a:latin typeface="Tahoma"/>
                <a:cs typeface="Tahoma"/>
              </a:rPr>
              <a:t>Feature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08E092"/>
                </a:solidFill>
                <a:latin typeface="Tahoma"/>
                <a:cs typeface="Tahoma"/>
              </a:rPr>
              <a:t>Scaling</a:t>
            </a:r>
            <a:endParaRPr sz="1300">
              <a:latin typeface="Tahoma"/>
              <a:cs typeface="Tahoma"/>
            </a:endParaRPr>
          </a:p>
          <a:p>
            <a:pPr marL="12700" marR="507365">
              <a:lnSpc>
                <a:spcPts val="1430"/>
              </a:lnSpc>
              <a:spcBef>
                <a:spcPts val="1375"/>
              </a:spcBef>
            </a:pPr>
            <a:r>
              <a:rPr sz="1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StandardScaler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scale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features,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ensuring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contribute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equally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model's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predictions.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393700" indent="-271780">
              <a:lnSpc>
                <a:spcPct val="100000"/>
              </a:lnSpc>
              <a:buSzPct val="92307"/>
              <a:buFont typeface="Leelawadee UI"/>
              <a:buAutoNum type="arabicPlain" startAt="3"/>
              <a:tabLst>
                <a:tab pos="393700" algn="l"/>
                <a:tab pos="394335" algn="l"/>
              </a:tabLst>
            </a:pPr>
            <a:r>
              <a:rPr sz="1300" b="1" spc="50" dirty="0">
                <a:solidFill>
                  <a:srgbClr val="08E092"/>
                </a:solidFill>
                <a:latin typeface="Tahoma"/>
                <a:cs typeface="Tahoma"/>
              </a:rPr>
              <a:t>Variance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08E092"/>
                </a:solidFill>
                <a:latin typeface="Tahoma"/>
                <a:cs typeface="Tahoma"/>
              </a:rPr>
              <a:t>Inflation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08E092"/>
                </a:solidFill>
                <a:latin typeface="Tahoma"/>
                <a:cs typeface="Tahoma"/>
              </a:rPr>
              <a:t>Factor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-35" dirty="0">
                <a:solidFill>
                  <a:srgbClr val="08E092"/>
                </a:solidFill>
                <a:latin typeface="Tahoma"/>
                <a:cs typeface="Tahoma"/>
              </a:rPr>
              <a:t>(VIF)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380"/>
              </a:spcBef>
            </a:pPr>
            <a:r>
              <a:rPr sz="1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VIF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performed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check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multicollinearity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among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features,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ensuring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independence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predictors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model.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4462780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50" dirty="0"/>
              <a:t>Model</a:t>
            </a:r>
            <a:r>
              <a:rPr spc="65" dirty="0"/>
              <a:t> </a:t>
            </a:r>
            <a:r>
              <a:rPr spc="-5" dirty="0"/>
              <a:t>Training</a:t>
            </a:r>
            <a:r>
              <a:rPr spc="65" dirty="0"/>
              <a:t> </a:t>
            </a:r>
            <a:r>
              <a:rPr spc="95" dirty="0"/>
              <a:t>and</a:t>
            </a:r>
            <a:r>
              <a:rPr spc="65" dirty="0"/>
              <a:t> </a:t>
            </a:r>
            <a:r>
              <a:rPr spc="30" dirty="0"/>
              <a:t>Evaluation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Building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Assessing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Performance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3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399" y="26404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399" y="37275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8E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7825" y="1614083"/>
            <a:ext cx="7948295" cy="292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271780">
              <a:lnSpc>
                <a:spcPct val="100000"/>
              </a:lnSpc>
              <a:spcBef>
                <a:spcPts val="100"/>
              </a:spcBef>
              <a:buSzPct val="92307"/>
              <a:buFont typeface="Leelawadee UI"/>
              <a:buAutoNum type="arabicPlain"/>
              <a:tabLst>
                <a:tab pos="393700" algn="l"/>
                <a:tab pos="394335" algn="l"/>
              </a:tabLst>
            </a:pPr>
            <a:r>
              <a:rPr sz="1300" b="1" spc="10" dirty="0">
                <a:solidFill>
                  <a:srgbClr val="08E092"/>
                </a:solidFill>
                <a:latin typeface="Tahoma"/>
                <a:cs typeface="Tahoma"/>
              </a:rPr>
              <a:t>Logistic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08E092"/>
                </a:solidFill>
                <a:latin typeface="Tahoma"/>
                <a:cs typeface="Tahoma"/>
              </a:rPr>
              <a:t>Regression</a:t>
            </a:r>
            <a:endParaRPr sz="1300">
              <a:latin typeface="Tahoma"/>
              <a:cs typeface="Tahoma"/>
            </a:endParaRPr>
          </a:p>
          <a:p>
            <a:pPr marL="12700" marR="569595">
              <a:lnSpc>
                <a:spcPts val="1430"/>
              </a:lnSpc>
              <a:spcBef>
                <a:spcPts val="1380"/>
              </a:spcBef>
            </a:pP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logistic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shows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high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precision,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recall,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F1-score,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indicating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accurate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crop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predictions.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393700" indent="-271780">
              <a:lnSpc>
                <a:spcPct val="100000"/>
              </a:lnSpc>
              <a:buSzPct val="92307"/>
              <a:buFont typeface="Leelawadee UI"/>
              <a:buAutoNum type="arabicPlain" startAt="2"/>
              <a:tabLst>
                <a:tab pos="393700" algn="l"/>
                <a:tab pos="394335" algn="l"/>
              </a:tabLst>
            </a:pPr>
            <a:r>
              <a:rPr sz="1300" b="1" spc="20" dirty="0">
                <a:solidFill>
                  <a:srgbClr val="08E092"/>
                </a:solidFill>
                <a:latin typeface="Tahoma"/>
                <a:cs typeface="Tahoma"/>
              </a:rPr>
              <a:t>Decision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5" dirty="0">
                <a:solidFill>
                  <a:srgbClr val="08E092"/>
                </a:solidFill>
                <a:latin typeface="Tahoma"/>
                <a:cs typeface="Tahoma"/>
              </a:rPr>
              <a:t>Tree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08E092"/>
                </a:solidFill>
                <a:latin typeface="Tahoma"/>
                <a:cs typeface="Tahoma"/>
              </a:rPr>
              <a:t>Algorithm</a:t>
            </a:r>
            <a:endParaRPr sz="1300">
              <a:latin typeface="Tahoma"/>
              <a:cs typeface="Tahoma"/>
            </a:endParaRPr>
          </a:p>
          <a:p>
            <a:pPr marL="12700" marR="294005">
              <a:lnSpc>
                <a:spcPts val="1430"/>
              </a:lnSpc>
              <a:spcBef>
                <a:spcPts val="1380"/>
              </a:spcBef>
            </a:pP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decision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tree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demonstrates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excellent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precision,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recall,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F1-score,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ensuring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reliable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prediction.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393700" indent="-271780">
              <a:lnSpc>
                <a:spcPct val="100000"/>
              </a:lnSpc>
              <a:buSzPct val="92307"/>
              <a:buFont typeface="Leelawadee UI"/>
              <a:buAutoNum type="arabicPlain" startAt="3"/>
              <a:tabLst>
                <a:tab pos="393700" algn="l"/>
                <a:tab pos="394335" algn="l"/>
              </a:tabLst>
            </a:pPr>
            <a:r>
              <a:rPr sz="1300" b="1" spc="45" dirty="0">
                <a:solidFill>
                  <a:srgbClr val="08E092"/>
                </a:solidFill>
                <a:latin typeface="Tahoma"/>
                <a:cs typeface="Tahoma"/>
              </a:rPr>
              <a:t>Random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5" dirty="0">
                <a:solidFill>
                  <a:srgbClr val="08E092"/>
                </a:solidFill>
                <a:latin typeface="Tahoma"/>
                <a:cs typeface="Tahoma"/>
              </a:rPr>
              <a:t>Forest</a:t>
            </a:r>
            <a:r>
              <a:rPr sz="1300" b="1" spc="-110" dirty="0">
                <a:solidFill>
                  <a:srgbClr val="08E092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08E092"/>
                </a:solidFill>
                <a:latin typeface="Tahoma"/>
                <a:cs typeface="Tahoma"/>
              </a:rPr>
              <a:t>Classifier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30"/>
              </a:lnSpc>
              <a:spcBef>
                <a:spcPts val="1380"/>
              </a:spcBef>
            </a:pP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random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forest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classifier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exhibits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superior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accuracy,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precision,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recall,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F1-score,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making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robust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crop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prediction.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748</Words>
  <Application>Microsoft Office PowerPoint</Application>
  <PresentationFormat>On-screen Show (16:9)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Leelawadee UI</vt:lpstr>
      <vt:lpstr>Lucida Sans Unicode</vt:lpstr>
      <vt:lpstr>Tahoma</vt:lpstr>
      <vt:lpstr>Trebuchet MS</vt:lpstr>
      <vt:lpstr>Office Theme</vt:lpstr>
      <vt:lpstr>Crop Prediction using Machine Learning</vt:lpstr>
      <vt:lpstr>Contents</vt:lpstr>
      <vt:lpstr>Introduction to Crop Prediction</vt:lpstr>
      <vt:lpstr>Dataset and Algorithm Crop Analysis and Prediction</vt:lpstr>
      <vt:lpstr>Exploratory Data Analysis Understanding Crop Data</vt:lpstr>
      <vt:lpstr>Handling Outliers in Data</vt:lpstr>
      <vt:lpstr>Correlation and Feature Analysis Understanding Data Relationships</vt:lpstr>
      <vt:lpstr>Data Preprocessing and Feature Scaling Preparing Data for Model Training</vt:lpstr>
      <vt:lpstr>Model Training and Evaluation Building and Assessing Model Performance</vt:lpstr>
      <vt:lpstr>Impact and Future Directions</vt:lpstr>
      <vt:lpstr>Conclusion and Recommendations Key Takeaways and Suggestions</vt:lpstr>
      <vt:lpstr>Challenges and Opportunities Overcoming Obstacles and Leveraging Advantages</vt:lpstr>
      <vt:lpstr>Future Research and Development</vt:lpstr>
      <vt:lpstr>         Result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Machine Learning</dc:title>
  <cp:lastModifiedBy>Preet Kumar</cp:lastModifiedBy>
  <cp:revision>1</cp:revision>
  <dcterms:created xsi:type="dcterms:W3CDTF">2023-12-15T13:50:20Z</dcterms:created>
  <dcterms:modified xsi:type="dcterms:W3CDTF">2023-12-15T14:29:52Z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