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433E3-6D92-4A7A-8D9B-7B149AB7E4A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F25D0-FA9B-496C-9029-C0BC11CF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4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9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1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58D07-7F25-4249-8369-31EBCA3FD1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961CF-4580-4E19-B201-1C9E455F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3F9001-69F3-A35D-491F-D71F9740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Mini_Project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8BE83C2-2572-7B04-59E4-653B83E83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90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Telecom_Customer_Churn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5388A-8B21-BD6C-673E-3E03AEE2E35F}"/>
              </a:ext>
            </a:extLst>
          </p:cNvPr>
          <p:cNvSpPr txBox="1"/>
          <p:nvPr/>
        </p:nvSpPr>
        <p:spPr>
          <a:xfrm>
            <a:off x="658761" y="5122606"/>
            <a:ext cx="31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Suraj Kumar</a:t>
            </a:r>
          </a:p>
        </p:txBody>
      </p:sp>
    </p:spTree>
    <p:extLst>
      <p:ext uri="{BB962C8B-B14F-4D97-AF65-F5344CB8AC3E}">
        <p14:creationId xmlns:p14="http://schemas.microsoft.com/office/powerpoint/2010/main" val="36670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6B1A6-A711-0EE2-40E0-BDDB9CCC0601}"/>
              </a:ext>
            </a:extLst>
          </p:cNvPr>
          <p:cNvSpPr txBox="1"/>
          <p:nvPr/>
        </p:nvSpPr>
        <p:spPr>
          <a:xfrm>
            <a:off x="3637934" y="422786"/>
            <a:ext cx="824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</a:t>
            </a:r>
            <a:r>
              <a:rPr lang="en-US" sz="2400" b="1" u="sng" dirty="0"/>
              <a:t>Random Forest Classifier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59269-4843-EAB8-7FF9-D8D96B4D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41" y="2339592"/>
            <a:ext cx="4427604" cy="2690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3CEEF-73CF-290B-86F4-AC6C1E58C2F4}"/>
              </a:ext>
            </a:extLst>
          </p:cNvPr>
          <p:cNvSpPr txBox="1"/>
          <p:nvPr/>
        </p:nvSpPr>
        <p:spPr>
          <a:xfrm>
            <a:off x="1484671" y="1697780"/>
            <a:ext cx="461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 Forest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88D5F-77D5-BCF1-9B3A-116EC7C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59"/>
          <a:stretch/>
        </p:blipFill>
        <p:spPr>
          <a:xfrm>
            <a:off x="5860169" y="2163062"/>
            <a:ext cx="5722231" cy="347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24869-D4D7-71DB-084E-E1040CF49C35}"/>
              </a:ext>
            </a:extLst>
          </p:cNvPr>
          <p:cNvSpPr txBox="1"/>
          <p:nvPr/>
        </p:nvSpPr>
        <p:spPr>
          <a:xfrm>
            <a:off x="7049729" y="1632607"/>
            <a:ext cx="3795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87026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5EB07-310A-5BF4-F2EC-34B0527D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4" y="890059"/>
            <a:ext cx="10717121" cy="537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2A61E-9265-97B4-23F4-056946DF9E83}"/>
              </a:ext>
            </a:extLst>
          </p:cNvPr>
          <p:cNvSpPr txBox="1"/>
          <p:nvPr/>
        </p:nvSpPr>
        <p:spPr>
          <a:xfrm>
            <a:off x="2934928" y="595091"/>
            <a:ext cx="737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Cross Validation and Hyper parameter Tuning </a:t>
            </a:r>
          </a:p>
        </p:txBody>
      </p:sp>
    </p:spTree>
    <p:extLst>
      <p:ext uri="{BB962C8B-B14F-4D97-AF65-F5344CB8AC3E}">
        <p14:creationId xmlns:p14="http://schemas.microsoft.com/office/powerpoint/2010/main" val="351101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B0C29-6824-464E-BF45-23A07BC00019}"/>
              </a:ext>
            </a:extLst>
          </p:cNvPr>
          <p:cNvSpPr txBox="1"/>
          <p:nvPr/>
        </p:nvSpPr>
        <p:spPr>
          <a:xfrm>
            <a:off x="4857135" y="619432"/>
            <a:ext cx="870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2B6AD-FCBC-5905-057C-9E030AAB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69"/>
          <a:stretch/>
        </p:blipFill>
        <p:spPr>
          <a:xfrm>
            <a:off x="771309" y="2120219"/>
            <a:ext cx="5324691" cy="3743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55B13-D1FC-43A6-377A-2FE0125F1824}"/>
              </a:ext>
            </a:extLst>
          </p:cNvPr>
          <p:cNvSpPr txBox="1"/>
          <p:nvPr/>
        </p:nvSpPr>
        <p:spPr>
          <a:xfrm>
            <a:off x="619432" y="1327355"/>
            <a:ext cx="49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D9E8-8DD4-1CFE-5FFF-7C710835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0966"/>
          <a:stretch/>
        </p:blipFill>
        <p:spPr>
          <a:xfrm>
            <a:off x="6311578" y="2120219"/>
            <a:ext cx="5109113" cy="3410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FB82F-47CA-0567-8506-EDB08D735155}"/>
              </a:ext>
            </a:extLst>
          </p:cNvPr>
          <p:cNvSpPr txBox="1"/>
          <p:nvPr/>
        </p:nvSpPr>
        <p:spPr>
          <a:xfrm>
            <a:off x="6853084" y="1406013"/>
            <a:ext cx="346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2623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399AA-E124-69A1-2AB1-4825DE338AAF}"/>
              </a:ext>
            </a:extLst>
          </p:cNvPr>
          <p:cNvSpPr txBox="1"/>
          <p:nvPr/>
        </p:nvSpPr>
        <p:spPr>
          <a:xfrm>
            <a:off x="3647768" y="713916"/>
            <a:ext cx="880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 </a:t>
            </a:r>
            <a:r>
              <a:rPr lang="en-US" sz="2000" b="1" u="sng" dirty="0"/>
              <a:t>Support Vector Classifier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17017-C81E-EB46-BE15-998F380F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2" y="2222479"/>
            <a:ext cx="3820058" cy="323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721D-4DE9-EBC0-BF7A-2674187F2E53}"/>
              </a:ext>
            </a:extLst>
          </p:cNvPr>
          <p:cNvSpPr txBox="1"/>
          <p:nvPr/>
        </p:nvSpPr>
        <p:spPr>
          <a:xfrm>
            <a:off x="1865558" y="1301268"/>
            <a:ext cx="382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B4E12-A31C-DDC1-41B4-1150C3A1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16" y="2222479"/>
            <a:ext cx="5887272" cy="3658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6A794-2672-EDB1-F231-5BEB52302CC5}"/>
              </a:ext>
            </a:extLst>
          </p:cNvPr>
          <p:cNvSpPr txBox="1"/>
          <p:nvPr/>
        </p:nvSpPr>
        <p:spPr>
          <a:xfrm>
            <a:off x="7678994" y="1032387"/>
            <a:ext cx="2647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18294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22C34-15D3-902C-9567-267834A7B3A0}"/>
              </a:ext>
            </a:extLst>
          </p:cNvPr>
          <p:cNvSpPr txBox="1"/>
          <p:nvPr/>
        </p:nvSpPr>
        <p:spPr>
          <a:xfrm>
            <a:off x="4168877" y="653247"/>
            <a:ext cx="770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Feature Selections and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E986B-827D-F260-5514-C3BEA849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2496613"/>
            <a:ext cx="5639587" cy="2391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8182C-3AAF-9ACD-AAA0-5D38DAC75377}"/>
              </a:ext>
            </a:extLst>
          </p:cNvPr>
          <p:cNvSpPr txBox="1"/>
          <p:nvPr/>
        </p:nvSpPr>
        <p:spPr>
          <a:xfrm>
            <a:off x="1726787" y="1612357"/>
            <a:ext cx="40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9B86B-A6D6-BC86-0C55-5F743D8F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507"/>
          <a:stretch/>
        </p:blipFill>
        <p:spPr>
          <a:xfrm>
            <a:off x="5828412" y="2111128"/>
            <a:ext cx="5504052" cy="3439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CF0F41-4577-398A-219D-06761D53FCAE}"/>
              </a:ext>
            </a:extLst>
          </p:cNvPr>
          <p:cNvSpPr txBox="1"/>
          <p:nvPr/>
        </p:nvSpPr>
        <p:spPr>
          <a:xfrm>
            <a:off x="5690760" y="1446154"/>
            <a:ext cx="618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Feature Selection, Random Forest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206334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7CED0-2C12-4F07-C634-BD677BC1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771418"/>
            <a:ext cx="525853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ADAA-6E76-E965-8E72-9658D8E2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5"/>
                </a:solidFill>
              </a:rPr>
              <a:t>Problem Statement</a:t>
            </a:r>
            <a:br>
              <a:rPr lang="en-US" dirty="0"/>
            </a:br>
            <a:r>
              <a:rPr lang="en-US" sz="2000" b="1" u="sng" dirty="0"/>
              <a:t>Customer Churn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70DF-33E0-8FF7-966E-AFFF517F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Customer churn occurs when customers stop doing business with a company. Retaining existing customers is more cost-effective than acquiring new ones. Churn measurement helps businesses focus on keeping customers through improved service and targeted marketing.</a:t>
            </a:r>
          </a:p>
          <a:p>
            <a:r>
              <a:rPr lang="en-US" sz="2000" dirty="0"/>
              <a:t>Existing customers often consume more services and refer new ones. Preventing churn is vital, especially in industries like telecommunications where switching costs are 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/>
              <a:t>Analyze customer data and build churn prediction models to identify customers most likely to leave, allowing focused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394613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C50702-5775-1874-482D-70F4314C8728}"/>
              </a:ext>
            </a:extLst>
          </p:cNvPr>
          <p:cNvSpPr txBox="1"/>
          <p:nvPr/>
        </p:nvSpPr>
        <p:spPr>
          <a:xfrm>
            <a:off x="589935" y="776748"/>
            <a:ext cx="8799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We have 21 Feature in this dataset: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Columns and data type is mentioned below: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B028FB-CBD9-E47A-ED27-10435712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21" y="1607740"/>
            <a:ext cx="3909399" cy="4625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11A91-0A0E-23D3-9071-335C8CBEEDB8}"/>
              </a:ext>
            </a:extLst>
          </p:cNvPr>
          <p:cNvSpPr txBox="1"/>
          <p:nvPr/>
        </p:nvSpPr>
        <p:spPr>
          <a:xfrm>
            <a:off x="1470882" y="3165988"/>
            <a:ext cx="5053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dataset including Object, Integer and Float dataset.</a:t>
            </a:r>
          </a:p>
          <a:p>
            <a:endParaRPr lang="en-US" dirty="0"/>
          </a:p>
          <a:p>
            <a:r>
              <a:rPr lang="en-US" dirty="0"/>
              <a:t>We have total 7043 rows. </a:t>
            </a:r>
          </a:p>
          <a:p>
            <a:endParaRPr lang="en-US" dirty="0"/>
          </a:p>
          <a:p>
            <a:r>
              <a:rPr lang="en-US" dirty="0"/>
              <a:t>We do not have any Null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295D4-5C93-E8DF-916D-D3D7F1309B8F}"/>
              </a:ext>
            </a:extLst>
          </p:cNvPr>
          <p:cNvSpPr txBox="1"/>
          <p:nvPr/>
        </p:nvSpPr>
        <p:spPr>
          <a:xfrm>
            <a:off x="1170038" y="796412"/>
            <a:ext cx="8740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Removing unwanted space in columns we found Null values then I treated the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3C892-3B37-835E-38F3-863CB82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2776446"/>
            <a:ext cx="836411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0DA30-A24A-B2E8-6C77-BAAC2DB91B53}"/>
              </a:ext>
            </a:extLst>
          </p:cNvPr>
          <p:cNvSpPr txBox="1"/>
          <p:nvPr/>
        </p:nvSpPr>
        <p:spPr>
          <a:xfrm>
            <a:off x="1140542" y="875071"/>
            <a:ext cx="100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Identified the binary columns and Multi-categorical columns and encoded them as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69598-BE2E-CF3C-0668-F756E41D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2027971"/>
            <a:ext cx="884758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0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6E501-2DEF-8468-FAC9-DE7C2E1BC6AC}"/>
              </a:ext>
            </a:extLst>
          </p:cNvPr>
          <p:cNvSpPr txBox="1"/>
          <p:nvPr/>
        </p:nvSpPr>
        <p:spPr>
          <a:xfrm>
            <a:off x="3862351" y="64340"/>
            <a:ext cx="564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the Dataset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505D8-99CA-E7FD-E3B3-4E433F9F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718"/>
            <a:ext cx="4811520" cy="2574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49E22-21C5-1C23-1E84-EF6A8B9F58FA}"/>
              </a:ext>
            </a:extLst>
          </p:cNvPr>
          <p:cNvSpPr txBox="1"/>
          <p:nvPr/>
        </p:nvSpPr>
        <p:spPr>
          <a:xfrm>
            <a:off x="878616" y="634591"/>
            <a:ext cx="393290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target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F5E9B-974E-9551-BAE3-9D8B9B80F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44" y="1008217"/>
            <a:ext cx="4908024" cy="264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5A416-5D8C-B9E6-0F79-0FBE5EB7BB5A}"/>
              </a:ext>
            </a:extLst>
          </p:cNvPr>
          <p:cNvSpPr txBox="1"/>
          <p:nvPr/>
        </p:nvSpPr>
        <p:spPr>
          <a:xfrm>
            <a:off x="7708491" y="638885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tenure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34604-F5C8-D337-8890-B35E462C3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81" y="4134700"/>
            <a:ext cx="6184489" cy="265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E60E45-B891-73C2-0687-CCD733EEBD0E}"/>
              </a:ext>
            </a:extLst>
          </p:cNvPr>
          <p:cNvSpPr txBox="1"/>
          <p:nvPr/>
        </p:nvSpPr>
        <p:spPr>
          <a:xfrm>
            <a:off x="4119716" y="3703924"/>
            <a:ext cx="41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0467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D927D-ACB8-CA8E-08AC-79EC397120C8}"/>
              </a:ext>
            </a:extLst>
          </p:cNvPr>
          <p:cNvSpPr txBox="1"/>
          <p:nvPr/>
        </p:nvSpPr>
        <p:spPr>
          <a:xfrm>
            <a:off x="2074606" y="285135"/>
            <a:ext cx="852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Building Our 1</a:t>
            </a:r>
            <a:r>
              <a:rPr lang="en-US" sz="3200" baseline="30000" dirty="0"/>
              <a:t>st</a:t>
            </a:r>
            <a:r>
              <a:rPr lang="en-US" sz="3200" dirty="0"/>
              <a:t> Model (Logistic Regression)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7BC61-5E6B-F14A-ABC3-BBBDE04E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0" y="2051131"/>
            <a:ext cx="6622864" cy="3896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258D8-3F51-3E09-D008-AEA81BDB8439}"/>
              </a:ext>
            </a:extLst>
          </p:cNvPr>
          <p:cNvSpPr txBox="1"/>
          <p:nvPr/>
        </p:nvSpPr>
        <p:spPr>
          <a:xfrm>
            <a:off x="757084" y="1376516"/>
            <a:ext cx="435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Logistic Regression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D280-5692-01A6-7A82-910CB77CC5BF}"/>
              </a:ext>
            </a:extLst>
          </p:cNvPr>
          <p:cNvSpPr txBox="1"/>
          <p:nvPr/>
        </p:nvSpPr>
        <p:spPr>
          <a:xfrm>
            <a:off x="7983794" y="1314961"/>
            <a:ext cx="380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11D35F-CA26-0893-56E0-B097E962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04"/>
          <a:stretch/>
        </p:blipFill>
        <p:spPr>
          <a:xfrm>
            <a:off x="7041284" y="2051131"/>
            <a:ext cx="4344471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6A2B8-3FF9-8717-C7EC-EF46CB0FF41B}"/>
              </a:ext>
            </a:extLst>
          </p:cNvPr>
          <p:cNvSpPr txBox="1"/>
          <p:nvPr/>
        </p:nvSpPr>
        <p:spPr>
          <a:xfrm>
            <a:off x="3775587" y="763904"/>
            <a:ext cx="1035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Cross Validation using </a:t>
            </a:r>
            <a:r>
              <a:rPr lang="en-US" sz="2000" b="1" dirty="0" err="1"/>
              <a:t>cross_val_score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4E83B-C636-E3CC-753E-1AD76723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2186295"/>
            <a:ext cx="824027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2B0BA-8693-A5BD-C399-31BB5557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0" y="1086015"/>
            <a:ext cx="7643522" cy="5182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1C9B2-C0C1-521D-5E71-F530D51CCEAA}"/>
              </a:ext>
            </a:extLst>
          </p:cNvPr>
          <p:cNvSpPr txBox="1"/>
          <p:nvPr/>
        </p:nvSpPr>
        <p:spPr>
          <a:xfrm>
            <a:off x="3903406" y="589936"/>
            <a:ext cx="751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844513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259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Mini_Project</vt:lpstr>
      <vt:lpstr>Problem Statement Customer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verma</dc:creator>
  <cp:lastModifiedBy>Suraj verma</cp:lastModifiedBy>
  <cp:revision>2</cp:revision>
  <dcterms:created xsi:type="dcterms:W3CDTF">2024-10-18T11:05:47Z</dcterms:created>
  <dcterms:modified xsi:type="dcterms:W3CDTF">2024-10-18T12:20:55Z</dcterms:modified>
</cp:coreProperties>
</file>