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86" r:id="rId6"/>
    <p:sldId id="257" r:id="rId7"/>
    <p:sldId id="260" r:id="rId8"/>
    <p:sldId id="258" r:id="rId9"/>
    <p:sldId id="261" r:id="rId10"/>
    <p:sldId id="287" r:id="rId11"/>
    <p:sldId id="288" r:id="rId12"/>
    <p:sldId id="289" r:id="rId13"/>
    <p:sldId id="290" r:id="rId14"/>
    <p:sldId id="293" r:id="rId15"/>
    <p:sldId id="292" r:id="rId16"/>
    <p:sldId id="291" r:id="rId17"/>
    <p:sldId id="266" r:id="rId18"/>
    <p:sldId id="295" r:id="rId19"/>
    <p:sldId id="294" r:id="rId20"/>
    <p:sldId id="297" r:id="rId21"/>
    <p:sldId id="296"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9F48E8-0272-4170-BBBA-547A8C14AB24}">
          <p14:sldIdLst>
            <p14:sldId id="256"/>
            <p14:sldId id="286"/>
            <p14:sldId id="257"/>
            <p14:sldId id="260"/>
            <p14:sldId id="258"/>
            <p14:sldId id="261"/>
            <p14:sldId id="287"/>
            <p14:sldId id="288"/>
            <p14:sldId id="289"/>
            <p14:sldId id="290"/>
            <p14:sldId id="293"/>
            <p14:sldId id="292"/>
            <p14:sldId id="291"/>
            <p14:sldId id="266"/>
            <p14:sldId id="295"/>
            <p14:sldId id="294"/>
            <p14:sldId id="297"/>
            <p14:sldId id="296"/>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98" d="100"/>
          <a:sy n="98" d="100"/>
        </p:scale>
        <p:origin x="587" y="8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s://public.tableau.com/views/Book1_16904718438610/Dashboard1?:language=en-US&amp;publish=yes&amp;:display_count=n&amp;:origin=viz_share_link"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719267" y="1297858"/>
            <a:ext cx="8191648" cy="2115313"/>
          </a:xfr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a:lstStyle/>
          <a:p>
            <a:pPr algn="ctr"/>
            <a:r>
              <a:rPr lang="en-US" sz="72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SCIENCE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719267" y="3667432"/>
            <a:ext cx="8555444" cy="883527"/>
          </a:xfrm>
        </p:spPr>
        <p:txBody>
          <a:bodyPr>
            <a:noAutofit/>
          </a:bodyPr>
          <a:lstStyle/>
          <a:p>
            <a:pPr algn="ctr"/>
            <a:r>
              <a:rPr lang="en-US" sz="3600" u="sng" spc="0" dirty="0">
                <a:ln w="0"/>
                <a:gradFill>
                  <a:gsLst>
                    <a:gs pos="21000">
                      <a:srgbClr val="53575C"/>
                    </a:gs>
                    <a:gs pos="88000">
                      <a:srgbClr val="C5C7CA"/>
                    </a:gs>
                  </a:gsLst>
                  <a:lin ang="5400000"/>
                </a:gradFill>
                <a:latin typeface="Arial Black" panose="020B0A04020102020204" pitchFamily="34" charset="0"/>
              </a:rPr>
              <a:t>PROJECT-16</a:t>
            </a:r>
            <a:r>
              <a:rPr lang="en-US" sz="3600" b="1" spc="0"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 HR Absenteeism Analytics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12B8-48C3-A27C-7836-FE8207508268}"/>
              </a:ext>
            </a:extLst>
          </p:cNvPr>
          <p:cNvSpPr>
            <a:spLocks noGrp="1"/>
          </p:cNvSpPr>
          <p:nvPr>
            <p:ph type="title"/>
          </p:nvPr>
        </p:nvSpPr>
        <p:spPr>
          <a:xfrm>
            <a:off x="444500" y="542925"/>
            <a:ext cx="11214100" cy="480131"/>
          </a:xfrm>
        </p:spPr>
        <p:txBody>
          <a:bodyPr/>
          <a:lstStyle/>
          <a:p>
            <a:r>
              <a:rPr lang="en-US" sz="2800" dirty="0"/>
              <a:t>Scatterplot:</a:t>
            </a:r>
            <a:endParaRPr lang="en-IN" sz="2800" dirty="0"/>
          </a:p>
        </p:txBody>
      </p:sp>
      <p:sp>
        <p:nvSpPr>
          <p:cNvPr id="3" name="Slide Number Placeholder 2">
            <a:extLst>
              <a:ext uri="{FF2B5EF4-FFF2-40B4-BE49-F238E27FC236}">
                <a16:creationId xmlns:a16="http://schemas.microsoft.com/office/drawing/2014/main" id="{E1C9914E-D9C3-E6A1-1E7D-0985C69130A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7" name="Content Placeholder 6">
            <a:extLst>
              <a:ext uri="{FF2B5EF4-FFF2-40B4-BE49-F238E27FC236}">
                <a16:creationId xmlns:a16="http://schemas.microsoft.com/office/drawing/2014/main" id="{B91D71AB-06E2-4F76-45F2-4A6D19717A4C}"/>
              </a:ext>
            </a:extLst>
          </p:cNvPr>
          <p:cNvPicPr>
            <a:picLocks noGrp="1" noChangeAspect="1"/>
          </p:cNvPicPr>
          <p:nvPr>
            <p:ph sz="half" idx="1"/>
          </p:nvPr>
        </p:nvPicPr>
        <p:blipFill>
          <a:blip r:embed="rId2"/>
          <a:stretch>
            <a:fillRect/>
          </a:stretch>
        </p:blipFill>
        <p:spPr>
          <a:xfrm>
            <a:off x="442913" y="1600814"/>
            <a:ext cx="5184775" cy="4492985"/>
          </a:xfrm>
        </p:spPr>
      </p:pic>
      <p:pic>
        <p:nvPicPr>
          <p:cNvPr id="9" name="Content Placeholder 8">
            <a:extLst>
              <a:ext uri="{FF2B5EF4-FFF2-40B4-BE49-F238E27FC236}">
                <a16:creationId xmlns:a16="http://schemas.microsoft.com/office/drawing/2014/main" id="{86FAD2D5-015F-7D49-6864-AA2944700689}"/>
              </a:ext>
            </a:extLst>
          </p:cNvPr>
          <p:cNvPicPr>
            <a:picLocks noGrp="1" noChangeAspect="1"/>
          </p:cNvPicPr>
          <p:nvPr>
            <p:ph sz="half" idx="2"/>
          </p:nvPr>
        </p:nvPicPr>
        <p:blipFill>
          <a:blip r:embed="rId3"/>
          <a:stretch>
            <a:fillRect/>
          </a:stretch>
        </p:blipFill>
        <p:spPr>
          <a:xfrm>
            <a:off x="6510986" y="1517650"/>
            <a:ext cx="5110452" cy="4659313"/>
          </a:xfrm>
        </p:spPr>
      </p:pic>
    </p:spTree>
    <p:extLst>
      <p:ext uri="{BB962C8B-B14F-4D97-AF65-F5344CB8AC3E}">
        <p14:creationId xmlns:p14="http://schemas.microsoft.com/office/powerpoint/2010/main" val="257773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20BB-C20D-B4FB-FF32-6205FA79B86E}"/>
              </a:ext>
            </a:extLst>
          </p:cNvPr>
          <p:cNvSpPr>
            <a:spLocks noGrp="1"/>
          </p:cNvSpPr>
          <p:nvPr>
            <p:ph type="title"/>
          </p:nvPr>
        </p:nvSpPr>
        <p:spPr>
          <a:xfrm>
            <a:off x="444500" y="542925"/>
            <a:ext cx="11214100" cy="480131"/>
          </a:xfrm>
        </p:spPr>
        <p:txBody>
          <a:bodyPr/>
          <a:lstStyle/>
          <a:p>
            <a:r>
              <a:rPr lang="en-US" sz="2800" dirty="0" err="1"/>
              <a:t>Countplot</a:t>
            </a:r>
            <a:endParaRPr lang="en-IN" sz="2800" dirty="0"/>
          </a:p>
        </p:txBody>
      </p:sp>
      <p:sp>
        <p:nvSpPr>
          <p:cNvPr id="3" name="Slide Number Placeholder 2">
            <a:extLst>
              <a:ext uri="{FF2B5EF4-FFF2-40B4-BE49-F238E27FC236}">
                <a16:creationId xmlns:a16="http://schemas.microsoft.com/office/drawing/2014/main" id="{FC88FB24-FECD-8439-D1C1-4E0E835ECC4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7" name="Content Placeholder 6">
            <a:extLst>
              <a:ext uri="{FF2B5EF4-FFF2-40B4-BE49-F238E27FC236}">
                <a16:creationId xmlns:a16="http://schemas.microsoft.com/office/drawing/2014/main" id="{5304DF34-5575-8AB1-8978-C52AB7C29D19}"/>
              </a:ext>
            </a:extLst>
          </p:cNvPr>
          <p:cNvPicPr>
            <a:picLocks noGrp="1" noChangeAspect="1"/>
          </p:cNvPicPr>
          <p:nvPr>
            <p:ph sz="half" idx="1"/>
          </p:nvPr>
        </p:nvPicPr>
        <p:blipFill>
          <a:blip r:embed="rId2"/>
          <a:stretch>
            <a:fillRect/>
          </a:stretch>
        </p:blipFill>
        <p:spPr>
          <a:xfrm>
            <a:off x="442913" y="1713390"/>
            <a:ext cx="5184775" cy="4296793"/>
          </a:xfrm>
        </p:spPr>
      </p:pic>
      <p:pic>
        <p:nvPicPr>
          <p:cNvPr id="9" name="Content Placeholder 8">
            <a:extLst>
              <a:ext uri="{FF2B5EF4-FFF2-40B4-BE49-F238E27FC236}">
                <a16:creationId xmlns:a16="http://schemas.microsoft.com/office/drawing/2014/main" id="{53CDA007-EEDE-B2F6-52B0-449218DFDC55}"/>
              </a:ext>
            </a:extLst>
          </p:cNvPr>
          <p:cNvPicPr>
            <a:picLocks noGrp="1" noChangeAspect="1"/>
          </p:cNvPicPr>
          <p:nvPr>
            <p:ph sz="half" idx="2"/>
          </p:nvPr>
        </p:nvPicPr>
        <p:blipFill>
          <a:blip r:embed="rId3"/>
          <a:stretch>
            <a:fillRect/>
          </a:stretch>
        </p:blipFill>
        <p:spPr>
          <a:xfrm>
            <a:off x="6473825" y="1498653"/>
            <a:ext cx="5184775" cy="4729181"/>
          </a:xfrm>
        </p:spPr>
      </p:pic>
    </p:spTree>
    <p:extLst>
      <p:ext uri="{BB962C8B-B14F-4D97-AF65-F5344CB8AC3E}">
        <p14:creationId xmlns:p14="http://schemas.microsoft.com/office/powerpoint/2010/main" val="1403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E5FE-39B4-46E2-6929-39A6DC225534}"/>
              </a:ext>
            </a:extLst>
          </p:cNvPr>
          <p:cNvSpPr>
            <a:spLocks noGrp="1"/>
          </p:cNvSpPr>
          <p:nvPr>
            <p:ph type="title"/>
          </p:nvPr>
        </p:nvSpPr>
        <p:spPr>
          <a:xfrm>
            <a:off x="444500" y="542925"/>
            <a:ext cx="11214100" cy="480131"/>
          </a:xfrm>
        </p:spPr>
        <p:txBody>
          <a:bodyPr/>
          <a:lstStyle/>
          <a:p>
            <a:r>
              <a:rPr lang="en-US" sz="2800" dirty="0" err="1"/>
              <a:t>Barplot</a:t>
            </a:r>
            <a:r>
              <a:rPr lang="en-US" sz="2800" dirty="0"/>
              <a:t> :</a:t>
            </a:r>
            <a:endParaRPr lang="en-IN" sz="2800" dirty="0"/>
          </a:p>
        </p:txBody>
      </p:sp>
      <p:sp>
        <p:nvSpPr>
          <p:cNvPr id="3" name="Slide Number Placeholder 2">
            <a:extLst>
              <a:ext uri="{FF2B5EF4-FFF2-40B4-BE49-F238E27FC236}">
                <a16:creationId xmlns:a16="http://schemas.microsoft.com/office/drawing/2014/main" id="{55971C2F-276A-BD93-5767-709D0CF48580}"/>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7" name="Content Placeholder 6">
            <a:extLst>
              <a:ext uri="{FF2B5EF4-FFF2-40B4-BE49-F238E27FC236}">
                <a16:creationId xmlns:a16="http://schemas.microsoft.com/office/drawing/2014/main" id="{E0403F03-0812-E2D1-E7D7-2839363D2733}"/>
              </a:ext>
            </a:extLst>
          </p:cNvPr>
          <p:cNvPicPr>
            <a:picLocks noGrp="1" noChangeAspect="1"/>
          </p:cNvPicPr>
          <p:nvPr>
            <p:ph sz="half" idx="1"/>
          </p:nvPr>
        </p:nvPicPr>
        <p:blipFill>
          <a:blip r:embed="rId2"/>
          <a:stretch>
            <a:fillRect/>
          </a:stretch>
        </p:blipFill>
        <p:spPr>
          <a:xfrm>
            <a:off x="442913" y="2139518"/>
            <a:ext cx="5371961" cy="3385831"/>
          </a:xfrm>
        </p:spPr>
      </p:pic>
      <p:pic>
        <p:nvPicPr>
          <p:cNvPr id="9" name="Content Placeholder 8">
            <a:extLst>
              <a:ext uri="{FF2B5EF4-FFF2-40B4-BE49-F238E27FC236}">
                <a16:creationId xmlns:a16="http://schemas.microsoft.com/office/drawing/2014/main" id="{66773ABE-219A-7799-A3F0-8EB09A7B91C5}"/>
              </a:ext>
            </a:extLst>
          </p:cNvPr>
          <p:cNvPicPr>
            <a:picLocks noGrp="1" noChangeAspect="1"/>
          </p:cNvPicPr>
          <p:nvPr>
            <p:ph sz="half" idx="2"/>
          </p:nvPr>
        </p:nvPicPr>
        <p:blipFill>
          <a:blip r:embed="rId3"/>
          <a:stretch>
            <a:fillRect/>
          </a:stretch>
        </p:blipFill>
        <p:spPr>
          <a:xfrm>
            <a:off x="6473825" y="1498139"/>
            <a:ext cx="5371961" cy="4657417"/>
          </a:xfrm>
        </p:spPr>
      </p:pic>
    </p:spTree>
    <p:extLst>
      <p:ext uri="{BB962C8B-B14F-4D97-AF65-F5344CB8AC3E}">
        <p14:creationId xmlns:p14="http://schemas.microsoft.com/office/powerpoint/2010/main" val="358121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5F4C-9476-2A39-99A1-D96A15C30494}"/>
              </a:ext>
            </a:extLst>
          </p:cNvPr>
          <p:cNvSpPr>
            <a:spLocks noGrp="1"/>
          </p:cNvSpPr>
          <p:nvPr>
            <p:ph type="title"/>
          </p:nvPr>
        </p:nvSpPr>
        <p:spPr/>
        <p:txBody>
          <a:bodyPr/>
          <a:lstStyle/>
          <a:p>
            <a:r>
              <a:rPr lang="en-US" dirty="0"/>
              <a:t>Heatmap:</a:t>
            </a:r>
            <a:endParaRPr lang="en-IN" dirty="0"/>
          </a:p>
        </p:txBody>
      </p:sp>
      <p:sp>
        <p:nvSpPr>
          <p:cNvPr id="3" name="Slide Number Placeholder 2">
            <a:extLst>
              <a:ext uri="{FF2B5EF4-FFF2-40B4-BE49-F238E27FC236}">
                <a16:creationId xmlns:a16="http://schemas.microsoft.com/office/drawing/2014/main" id="{57C49027-ECB2-92AD-E259-80CFBE185553}"/>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7" name="Content Placeholder 6">
            <a:extLst>
              <a:ext uri="{FF2B5EF4-FFF2-40B4-BE49-F238E27FC236}">
                <a16:creationId xmlns:a16="http://schemas.microsoft.com/office/drawing/2014/main" id="{804F1C9B-F3D7-6F13-86AC-BDED26D57BBE}"/>
              </a:ext>
            </a:extLst>
          </p:cNvPr>
          <p:cNvPicPr>
            <a:picLocks noGrp="1" noChangeAspect="1"/>
          </p:cNvPicPr>
          <p:nvPr>
            <p:ph sz="half" idx="1"/>
          </p:nvPr>
        </p:nvPicPr>
        <p:blipFill>
          <a:blip r:embed="rId2"/>
          <a:stretch>
            <a:fillRect/>
          </a:stretch>
        </p:blipFill>
        <p:spPr>
          <a:xfrm>
            <a:off x="442913" y="1411551"/>
            <a:ext cx="10725196" cy="4651898"/>
          </a:xfrm>
        </p:spPr>
      </p:pic>
    </p:spTree>
    <p:extLst>
      <p:ext uri="{BB962C8B-B14F-4D97-AF65-F5344CB8AC3E}">
        <p14:creationId xmlns:p14="http://schemas.microsoft.com/office/powerpoint/2010/main" val="28439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177800"/>
            <a:ext cx="11214100" cy="535531"/>
          </a:xfrm>
        </p:spPr>
        <p:txBody>
          <a:bodyPr>
            <a:noAutofit/>
          </a:bodyPr>
          <a:lstStyle/>
          <a:p>
            <a:pPr algn="ctr"/>
            <a:r>
              <a:rPr lang="en-US" sz="5800" u="sng" dirty="0">
                <a:solidFill>
                  <a:srgbClr val="FFFF00"/>
                </a:solidFill>
              </a:rPr>
              <a:t>Tableau Dashboard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6" name="Content Placeholder 5">
            <a:extLst>
              <a:ext uri="{FF2B5EF4-FFF2-40B4-BE49-F238E27FC236}">
                <a16:creationId xmlns:a16="http://schemas.microsoft.com/office/drawing/2014/main" id="{1053C849-2CAD-8359-38B2-94CF642C4EBF}"/>
              </a:ext>
            </a:extLst>
          </p:cNvPr>
          <p:cNvPicPr>
            <a:picLocks noGrp="1" noChangeAspect="1"/>
          </p:cNvPicPr>
          <p:nvPr>
            <p:ph idx="1"/>
          </p:nvPr>
        </p:nvPicPr>
        <p:blipFill>
          <a:blip r:embed="rId2"/>
          <a:stretch>
            <a:fillRect/>
          </a:stretch>
        </p:blipFill>
        <p:spPr>
          <a:xfrm>
            <a:off x="444500" y="1296140"/>
            <a:ext cx="11336168" cy="5384059"/>
          </a:xfr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F070CF-8504-60C3-CAEC-F277B2CDDE09}"/>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8" name="Content Placeholder 7">
            <a:extLst>
              <a:ext uri="{FF2B5EF4-FFF2-40B4-BE49-F238E27FC236}">
                <a16:creationId xmlns:a16="http://schemas.microsoft.com/office/drawing/2014/main" id="{ACE645CC-B3D3-F592-C11F-586D6E5B2CAE}"/>
              </a:ext>
            </a:extLst>
          </p:cNvPr>
          <p:cNvPicPr>
            <a:picLocks noGrp="1" noChangeAspect="1"/>
          </p:cNvPicPr>
          <p:nvPr>
            <p:ph idx="1"/>
          </p:nvPr>
        </p:nvPicPr>
        <p:blipFill>
          <a:blip r:embed="rId2"/>
          <a:stretch>
            <a:fillRect/>
          </a:stretch>
        </p:blipFill>
        <p:spPr>
          <a:xfrm>
            <a:off x="442913" y="470518"/>
            <a:ext cx="11215687" cy="5844558"/>
          </a:xfrm>
        </p:spPr>
      </p:pic>
    </p:spTree>
    <p:extLst>
      <p:ext uri="{BB962C8B-B14F-4D97-AF65-F5344CB8AC3E}">
        <p14:creationId xmlns:p14="http://schemas.microsoft.com/office/powerpoint/2010/main" val="248218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619A96-0850-2C08-33CC-DFFDF30AF5EA}"/>
              </a:ext>
            </a:extLst>
          </p:cNvPr>
          <p:cNvSpPr>
            <a:spLocks noGrp="1"/>
          </p:cNvSpPr>
          <p:nvPr>
            <p:ph type="title"/>
          </p:nvPr>
        </p:nvSpPr>
        <p:spPr>
          <a:xfrm>
            <a:off x="444500" y="542925"/>
            <a:ext cx="11214100" cy="895630"/>
          </a:xfrm>
        </p:spPr>
        <p:txBody>
          <a:bodyPr/>
          <a:lstStyle/>
          <a:p>
            <a:pPr algn="ctr"/>
            <a:r>
              <a:rPr lang="en-US" sz="5800" u="sng" dirty="0">
                <a:solidFill>
                  <a:srgbClr val="FFFF00"/>
                </a:solidFill>
              </a:rPr>
              <a:t>Personal Insights</a:t>
            </a:r>
            <a:endParaRPr lang="en-IN" sz="5800" u="sng" dirty="0">
              <a:solidFill>
                <a:srgbClr val="FFFF00"/>
              </a:solidFill>
            </a:endParaRPr>
          </a:p>
        </p:txBody>
      </p:sp>
      <p:sp>
        <p:nvSpPr>
          <p:cNvPr id="2" name="Slide Number Placeholder 1">
            <a:extLst>
              <a:ext uri="{FF2B5EF4-FFF2-40B4-BE49-F238E27FC236}">
                <a16:creationId xmlns:a16="http://schemas.microsoft.com/office/drawing/2014/main" id="{77187CF8-697E-1E74-40E9-B61D1F7E7F62}"/>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6" name="Text Placeholder 5">
            <a:extLst>
              <a:ext uri="{FF2B5EF4-FFF2-40B4-BE49-F238E27FC236}">
                <a16:creationId xmlns:a16="http://schemas.microsoft.com/office/drawing/2014/main" id="{C3795472-37DB-0E65-E935-22A3A71CEACD}"/>
              </a:ext>
            </a:extLst>
          </p:cNvPr>
          <p:cNvSpPr>
            <a:spLocks noGrp="1"/>
          </p:cNvSpPr>
          <p:nvPr>
            <p:ph type="body" sz="quarter" idx="13"/>
          </p:nvPr>
        </p:nvSpPr>
        <p:spPr>
          <a:xfrm>
            <a:off x="444500" y="1625385"/>
            <a:ext cx="10807700" cy="4093243"/>
          </a:xfrm>
        </p:spPr>
        <p:txBody>
          <a:bodyPr/>
          <a:lstStyle/>
          <a:p>
            <a:r>
              <a:rPr lang="en-US" sz="2800" dirty="0">
                <a:effectLst/>
                <a:latin typeface="Tableau Regular"/>
              </a:rPr>
              <a:t>When City of employees is not the same city as Store location then there might be a chance of high absent hours among employees.</a:t>
            </a:r>
            <a:endParaRPr lang="en-US" sz="2800" dirty="0">
              <a:effectLst/>
            </a:endParaRPr>
          </a:p>
          <a:p>
            <a:r>
              <a:rPr lang="en-US" sz="2800" dirty="0">
                <a:effectLst/>
                <a:latin typeface="Tableau Regular"/>
              </a:rPr>
              <a:t>When the length of service is more then there might be a chance of High Absent hours</a:t>
            </a:r>
            <a:endParaRPr lang="en-US" sz="2800" dirty="0">
              <a:effectLst/>
            </a:endParaRPr>
          </a:p>
          <a:p>
            <a:r>
              <a:rPr lang="en-US" sz="2800" dirty="0">
                <a:effectLst/>
                <a:latin typeface="Tableau Regular"/>
              </a:rPr>
              <a:t>When Age is more then there might be a chance of High Absent hours</a:t>
            </a:r>
            <a:endParaRPr lang="en-US" sz="2800" dirty="0">
              <a:effectLst/>
            </a:endParaRPr>
          </a:p>
          <a:p>
            <a:r>
              <a:rPr lang="en-US" sz="2800" dirty="0">
                <a:effectLst/>
                <a:latin typeface="Tableau Regular"/>
              </a:rPr>
              <a:t>Make sure the employee </a:t>
            </a:r>
            <a:r>
              <a:rPr lang="en-US" sz="2800" dirty="0" err="1">
                <a:effectLst/>
                <a:latin typeface="Tableau Regular"/>
              </a:rPr>
              <a:t>dont</a:t>
            </a:r>
            <a:r>
              <a:rPr lang="en-US" sz="2800" dirty="0">
                <a:effectLst/>
                <a:latin typeface="Tableau Regular"/>
              </a:rPr>
              <a:t> have more length service.</a:t>
            </a:r>
            <a:endParaRPr lang="en-US" sz="2800" dirty="0">
              <a:effectLst/>
            </a:endParaRPr>
          </a:p>
          <a:p>
            <a:r>
              <a:rPr lang="en-US" sz="2800" dirty="0">
                <a:effectLst/>
                <a:latin typeface="Tableau Regular"/>
              </a:rPr>
              <a:t>Give Employees same store location as city </a:t>
            </a:r>
            <a:endParaRPr lang="en-US" sz="2800" dirty="0">
              <a:effectLst/>
            </a:endParaRPr>
          </a:p>
          <a:p>
            <a:r>
              <a:rPr lang="en-US" sz="2800" dirty="0">
                <a:effectLst/>
                <a:latin typeface="Tableau Regular"/>
              </a:rPr>
              <a:t>Make sure the age of employee should not be more than 60 years. </a:t>
            </a:r>
            <a:endParaRPr lang="en-IN" sz="2800" dirty="0"/>
          </a:p>
          <a:p>
            <a:endParaRPr lang="en-IN" sz="2800" dirty="0"/>
          </a:p>
        </p:txBody>
      </p:sp>
    </p:spTree>
    <p:extLst>
      <p:ext uri="{BB962C8B-B14F-4D97-AF65-F5344CB8AC3E}">
        <p14:creationId xmlns:p14="http://schemas.microsoft.com/office/powerpoint/2010/main" val="348763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407E8-4304-3DA7-5989-EB9AA62B30CB}"/>
              </a:ext>
            </a:extLst>
          </p:cNvPr>
          <p:cNvSpPr>
            <a:spLocks noGrp="1"/>
          </p:cNvSpPr>
          <p:nvPr>
            <p:ph type="title"/>
          </p:nvPr>
        </p:nvSpPr>
        <p:spPr>
          <a:xfrm>
            <a:off x="444500" y="542925"/>
            <a:ext cx="11214100" cy="895630"/>
          </a:xfrm>
        </p:spPr>
        <p:txBody>
          <a:bodyPr/>
          <a:lstStyle/>
          <a:p>
            <a:r>
              <a:rPr lang="en-US" sz="5800" u="sng" dirty="0">
                <a:solidFill>
                  <a:srgbClr val="FFFF00"/>
                </a:solidFill>
              </a:rPr>
              <a:t>Conclusion </a:t>
            </a:r>
            <a:endParaRPr lang="en-IN" sz="5800" u="sng" dirty="0">
              <a:solidFill>
                <a:srgbClr val="FFFF00"/>
              </a:solidFill>
            </a:endParaRPr>
          </a:p>
        </p:txBody>
      </p:sp>
      <p:sp>
        <p:nvSpPr>
          <p:cNvPr id="4" name="Text Placeholder 3">
            <a:extLst>
              <a:ext uri="{FF2B5EF4-FFF2-40B4-BE49-F238E27FC236}">
                <a16:creationId xmlns:a16="http://schemas.microsoft.com/office/drawing/2014/main" id="{120E079D-2C90-F229-915C-04C7CB5E2670}"/>
              </a:ext>
            </a:extLst>
          </p:cNvPr>
          <p:cNvSpPr>
            <a:spLocks noGrp="1"/>
          </p:cNvSpPr>
          <p:nvPr>
            <p:ph type="body" sz="quarter" idx="13"/>
          </p:nvPr>
        </p:nvSpPr>
        <p:spPr>
          <a:xfrm>
            <a:off x="444500" y="1518852"/>
            <a:ext cx="11575865" cy="5232615"/>
          </a:xfrm>
        </p:spPr>
        <p:txBody>
          <a:bodyPr/>
          <a:lstStyle/>
          <a:p>
            <a:r>
              <a:rPr lang="en-US" sz="2000" dirty="0"/>
              <a:t>The dataset containing Employee data is visualized by using various methods and know findings from it.</a:t>
            </a:r>
          </a:p>
          <a:p>
            <a:r>
              <a:rPr lang="en-IN" sz="2000" b="0" i="0" dirty="0">
                <a:solidFill>
                  <a:srgbClr val="D5D5D5"/>
                </a:solidFill>
                <a:effectLst/>
                <a:latin typeface="Arial" panose="020B0604020202020204" pitchFamily="34" charset="0"/>
              </a:rPr>
              <a:t>Most of the employees take leaves due to more length of service , so it is ought to give them frequent breaks and holidays in weekends.</a:t>
            </a:r>
          </a:p>
          <a:p>
            <a:r>
              <a:rPr lang="en-IN" sz="2000" b="0" i="0" dirty="0">
                <a:solidFill>
                  <a:srgbClr val="D5D5D5"/>
                </a:solidFill>
                <a:effectLst/>
                <a:latin typeface="Arial" panose="020B0604020202020204" pitchFamily="34" charset="0"/>
              </a:rPr>
              <a:t>Mostly appoint employees with same store location and city name.</a:t>
            </a:r>
          </a:p>
          <a:p>
            <a:r>
              <a:rPr lang="en-IN" sz="2000" dirty="0">
                <a:solidFill>
                  <a:srgbClr val="D5D5D5"/>
                </a:solidFill>
              </a:rPr>
              <a:t>Take in </a:t>
            </a:r>
            <a:r>
              <a:rPr lang="en-IN" sz="2000" dirty="0" err="1">
                <a:solidFill>
                  <a:srgbClr val="D5D5D5"/>
                </a:solidFill>
              </a:rPr>
              <a:t>E</a:t>
            </a:r>
            <a:r>
              <a:rPr lang="en-IN" sz="2000" b="0" i="0" dirty="0" err="1">
                <a:solidFill>
                  <a:srgbClr val="D5D5D5"/>
                </a:solidFill>
                <a:effectLst/>
              </a:rPr>
              <a:t>mplyees</a:t>
            </a:r>
            <a:r>
              <a:rPr lang="en-IN" sz="2000" b="0" i="0" dirty="0">
                <a:solidFill>
                  <a:srgbClr val="D5D5D5"/>
                </a:solidFill>
                <a:effectLst/>
              </a:rPr>
              <a:t> with age greater than 24.</a:t>
            </a:r>
          </a:p>
          <a:p>
            <a:r>
              <a:rPr lang="en-IN" sz="2000" b="0" i="0" dirty="0">
                <a:solidFill>
                  <a:srgbClr val="D5D5D5"/>
                </a:solidFill>
                <a:effectLst/>
              </a:rPr>
              <a:t>Make sure female employees don’t have more length of service.</a:t>
            </a:r>
          </a:p>
          <a:p>
            <a:r>
              <a:rPr lang="en-IN" sz="2000" dirty="0"/>
              <a:t>The dataset containing Employee data shows that employee Absent hours does depend on other factors like length of service and Age</a:t>
            </a:r>
            <a:endParaRPr lang="en-IN" sz="2000" b="0" i="0" dirty="0">
              <a:solidFill>
                <a:srgbClr val="D5D5D5"/>
              </a:solidFill>
              <a:effectLst/>
              <a:latin typeface="Arial" panose="020B0604020202020204" pitchFamily="34" charset="0"/>
            </a:endParaRPr>
          </a:p>
          <a:p>
            <a:r>
              <a:rPr lang="en-IN" sz="2000" dirty="0"/>
              <a:t>The correlation between age and Absent hours is </a:t>
            </a:r>
            <a:r>
              <a:rPr lang="en-IN" sz="2000" b="0" i="0" dirty="0">
                <a:solidFill>
                  <a:srgbClr val="D5D5D5"/>
                </a:solidFill>
                <a:effectLst/>
              </a:rPr>
              <a:t>0.6790913056408363.</a:t>
            </a:r>
          </a:p>
          <a:p>
            <a:r>
              <a:rPr lang="en-IN" sz="2000" b="0" i="0" dirty="0">
                <a:solidFill>
                  <a:srgbClr val="D5D5D5"/>
                </a:solidFill>
                <a:effectLst/>
              </a:rPr>
              <a:t>The</a:t>
            </a:r>
            <a:r>
              <a:rPr lang="en-IN" sz="2000" dirty="0">
                <a:solidFill>
                  <a:srgbClr val="D5D5D5"/>
                </a:solidFill>
                <a:latin typeface="Courier New" panose="02070309020205020404" pitchFamily="49" charset="0"/>
              </a:rPr>
              <a:t> </a:t>
            </a:r>
            <a:r>
              <a:rPr lang="en-IN" sz="2000" dirty="0"/>
              <a:t>correlation between Length Service and Absent hours is </a:t>
            </a:r>
          </a:p>
          <a:p>
            <a:pPr marL="0" indent="0">
              <a:buNone/>
            </a:pPr>
            <a:r>
              <a:rPr lang="en-IN" sz="2000" b="0" i="0" dirty="0">
                <a:solidFill>
                  <a:srgbClr val="D5D5D5"/>
                </a:solidFill>
                <a:effectLst/>
              </a:rPr>
              <a:t>   -0.02352242282285967</a:t>
            </a:r>
            <a:r>
              <a:rPr lang="en-IN" sz="2000" b="0" i="0" dirty="0">
                <a:solidFill>
                  <a:srgbClr val="D5D5D5"/>
                </a:solidFill>
                <a:effectLst/>
                <a:latin typeface="Courier New" panose="02070309020205020404" pitchFamily="49" charset="0"/>
              </a:rPr>
              <a:t>.</a:t>
            </a:r>
          </a:p>
          <a:p>
            <a:pPr marL="0" indent="0">
              <a:buNone/>
            </a:pPr>
            <a:endParaRPr lang="en-IN" sz="2400" b="0" i="0" dirty="0">
              <a:solidFill>
                <a:srgbClr val="D5D5D5"/>
              </a:solidFill>
              <a:effectLst/>
            </a:endParaRPr>
          </a:p>
          <a:p>
            <a:pPr marL="0" indent="0">
              <a:buNone/>
            </a:pPr>
            <a:endParaRPr lang="en-IN" sz="2400" b="0" i="0" dirty="0">
              <a:solidFill>
                <a:srgbClr val="D5D5D5"/>
              </a:solidFill>
              <a:effectLst/>
            </a:endParaRPr>
          </a:p>
          <a:p>
            <a:endParaRPr lang="en-IN" sz="2800" b="0" i="0" dirty="0">
              <a:solidFill>
                <a:srgbClr val="D5D5D5"/>
              </a:solidFill>
              <a:effectLst/>
            </a:endParaRPr>
          </a:p>
          <a:p>
            <a:pPr marL="0" indent="0">
              <a:buNone/>
            </a:pPr>
            <a:endParaRPr lang="en-IN" sz="2800" b="0" i="0" dirty="0">
              <a:solidFill>
                <a:srgbClr val="D5D5D5"/>
              </a:solidFill>
              <a:effectLst/>
              <a:latin typeface="Courier New" panose="02070309020205020404" pitchFamily="49" charset="0"/>
            </a:endParaRPr>
          </a:p>
          <a:p>
            <a:pPr marL="0" indent="0">
              <a:buNone/>
            </a:pPr>
            <a:endParaRPr lang="en-IN" sz="2800" b="0" i="0" dirty="0">
              <a:solidFill>
                <a:srgbClr val="D5D5D5"/>
              </a:solidFill>
              <a:effectLst/>
              <a:latin typeface="Courier New" panose="02070309020205020404" pitchFamily="49" charset="0"/>
            </a:endParaRPr>
          </a:p>
          <a:p>
            <a:pPr marL="0" indent="0">
              <a:buNone/>
            </a:pPr>
            <a:endParaRPr lang="en-IN" sz="2400" dirty="0">
              <a:solidFill>
                <a:srgbClr val="D5D5D5"/>
              </a:solidFill>
              <a:latin typeface="Arial" panose="020B0604020202020204" pitchFamily="34" charset="0"/>
            </a:endParaRPr>
          </a:p>
          <a:p>
            <a:endParaRPr lang="en-IN" sz="2400" b="0" i="0" dirty="0">
              <a:solidFill>
                <a:srgbClr val="D5D5D5"/>
              </a:solidFill>
              <a:effectLst/>
              <a:latin typeface="Arial" panose="020B0604020202020204" pitchFamily="34" charset="0"/>
            </a:endParaRPr>
          </a:p>
          <a:p>
            <a:endParaRPr lang="en-IN" sz="2400" dirty="0"/>
          </a:p>
        </p:txBody>
      </p:sp>
    </p:spTree>
    <p:extLst>
      <p:ext uri="{BB962C8B-B14F-4D97-AF65-F5344CB8AC3E}">
        <p14:creationId xmlns:p14="http://schemas.microsoft.com/office/powerpoint/2010/main" val="135579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3C36D8-8C44-B69D-5E1C-6EDA3C8F7B63}"/>
              </a:ext>
            </a:extLst>
          </p:cNvPr>
          <p:cNvSpPr>
            <a:spLocks noGrp="1"/>
          </p:cNvSpPr>
          <p:nvPr>
            <p:ph type="title"/>
          </p:nvPr>
        </p:nvSpPr>
        <p:spPr>
          <a:xfrm>
            <a:off x="533400" y="2990825"/>
            <a:ext cx="7551057" cy="3689375"/>
          </a:xfrm>
        </p:spPr>
        <p:txBody>
          <a:bodyPr>
            <a:normAutofit/>
          </a:bodyPr>
          <a:lstStyle/>
          <a:p>
            <a:r>
              <a:rPr lang="en-US" sz="4400" b="1" dirty="0"/>
              <a:t> </a:t>
            </a:r>
            <a:r>
              <a:rPr lang="en-US" sz="4400" b="1" u="sng" dirty="0">
                <a:solidFill>
                  <a:srgbClr val="FFFF00"/>
                </a:solidFill>
              </a:rPr>
              <a:t>Links</a:t>
            </a:r>
            <a:r>
              <a:rPr lang="en-US" sz="4400" b="1" dirty="0">
                <a:solidFill>
                  <a:srgbClr val="FFFF00"/>
                </a:solidFill>
              </a:rPr>
              <a:t>: </a:t>
            </a:r>
            <a:br>
              <a:rPr lang="en-US" sz="3600" dirty="0">
                <a:solidFill>
                  <a:srgbClr val="FFFF00"/>
                </a:solidFill>
              </a:rPr>
            </a:br>
            <a:r>
              <a:rPr lang="en-US" sz="2800" b="1" dirty="0">
                <a:solidFill>
                  <a:srgbClr val="92D050"/>
                </a:solidFill>
              </a:rPr>
              <a:t>Tableau </a:t>
            </a:r>
            <a:r>
              <a:rPr lang="en-US" sz="2800" dirty="0">
                <a:solidFill>
                  <a:srgbClr val="92D050"/>
                </a:solidFill>
              </a:rPr>
              <a:t>: </a:t>
            </a:r>
            <a:r>
              <a:rPr lang="en-US" sz="2000" dirty="0">
                <a:hlinkClick r:id="rId2">
                  <a:extLst>
                    <a:ext uri="{A12FA001-AC4F-418D-AE19-62706E023703}">
                      <ahyp:hlinkClr xmlns:ahyp="http://schemas.microsoft.com/office/drawing/2018/hyperlinkcolor" val="tx"/>
                    </a:ext>
                  </a:extLst>
                </a:hlinkClick>
              </a:rPr>
              <a:t>https://public.tableau.com/views/Book1_16904718438610/Dashboard1?:language=en-US&amp;publish=yes&amp;:display_count=n&amp;:origin=viz_share_link</a:t>
            </a:r>
            <a:br>
              <a:rPr lang="en-US" sz="2000" dirty="0">
                <a:solidFill>
                  <a:schemeClr val="accent6"/>
                </a:solidFill>
              </a:rPr>
            </a:br>
            <a:r>
              <a:rPr lang="en-US" sz="2800" b="1" dirty="0">
                <a:solidFill>
                  <a:srgbClr val="92D050"/>
                </a:solidFill>
              </a:rPr>
              <a:t>Colab Notebook :</a:t>
            </a:r>
            <a:br>
              <a:rPr lang="en-US" sz="2000" dirty="0"/>
            </a:br>
            <a:r>
              <a:rPr lang="en-US" sz="2000" u="sng" dirty="0"/>
              <a:t>https://colab.research.google.com/drive/18xdl0Rf-iK0XJw9gLF6-FbCEVUzhalKQ</a:t>
            </a:r>
            <a:endParaRPr lang="en-IN" sz="2000" u="sng" dirty="0"/>
          </a:p>
        </p:txBody>
      </p:sp>
      <p:sp>
        <p:nvSpPr>
          <p:cNvPr id="3" name="Slide Number Placeholder 2">
            <a:extLst>
              <a:ext uri="{FF2B5EF4-FFF2-40B4-BE49-F238E27FC236}">
                <a16:creationId xmlns:a16="http://schemas.microsoft.com/office/drawing/2014/main" id="{3AD06346-5F21-3459-2E54-9280621BEE44}"/>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Tree>
    <p:extLst>
      <p:ext uri="{BB962C8B-B14F-4D97-AF65-F5344CB8AC3E}">
        <p14:creationId xmlns:p14="http://schemas.microsoft.com/office/powerpoint/2010/main" val="3374981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pic>
        <p:nvPicPr>
          <p:cNvPr id="9" name="Picture Placeholder 8"/>
          <p:cNvPicPr>
            <a:picLocks noGrp="1" noChangeAspect="1"/>
          </p:cNvPicPr>
          <p:nvPr>
            <p:ph type="pic" idx="1"/>
          </p:nvPr>
        </p:nvPicPr>
        <p:blipFill>
          <a:blip r:embed="rId2"/>
          <a:srcRect t="6058" b="6058"/>
          <a:stretch>
            <a:fillRect/>
          </a:stretch>
        </p:blipFill>
        <p:spPr>
          <a:xfrm>
            <a:off x="0" y="101088"/>
            <a:ext cx="12024852" cy="6579112"/>
          </a:xfrm>
          <a:prstGeom prst="rect">
            <a:avLst/>
          </a:prstGeom>
        </p:spPr>
      </p:pic>
      <p:sp>
        <p:nvSpPr>
          <p:cNvPr id="10" name="Title 1">
            <a:extLst>
              <a:ext uri="{FF2B5EF4-FFF2-40B4-BE49-F238E27FC236}">
                <a16:creationId xmlns:a16="http://schemas.microsoft.com/office/drawing/2014/main" id="{632BE5BF-9922-45FB-8F3F-4446D40A051B}"/>
              </a:ext>
            </a:extLst>
          </p:cNvPr>
          <p:cNvSpPr txBox="1">
            <a:spLocks/>
          </p:cNvSpPr>
          <p:nvPr/>
        </p:nvSpPr>
        <p:spPr>
          <a:xfrm>
            <a:off x="1670106" y="344129"/>
            <a:ext cx="8191648" cy="2115313"/>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7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SCIENCE PROJECT</a:t>
            </a:r>
          </a:p>
        </p:txBody>
      </p:sp>
      <p:sp>
        <p:nvSpPr>
          <p:cNvPr id="11" name="Subtitle 2">
            <a:extLst>
              <a:ext uri="{FF2B5EF4-FFF2-40B4-BE49-F238E27FC236}">
                <a16:creationId xmlns:a16="http://schemas.microsoft.com/office/drawing/2014/main" id="{0D537F64-4C96-4AA8-BB21-E8053A3186DD}"/>
              </a:ext>
            </a:extLst>
          </p:cNvPr>
          <p:cNvSpPr txBox="1">
            <a:spLocks/>
          </p:cNvSpPr>
          <p:nvPr/>
        </p:nvSpPr>
        <p:spPr>
          <a:xfrm>
            <a:off x="1719267" y="3116826"/>
            <a:ext cx="8555444" cy="1700980"/>
          </a:xfrm>
          <a:prstGeom prst="rect">
            <a:avLst/>
          </a:prstGeom>
          <a:solidFill>
            <a:schemeClr val="accent5">
              <a:lumMod val="60000"/>
              <a:lumOff val="40000"/>
            </a:schemeClr>
          </a:solidFill>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r>
              <a:rPr lang="en-US" sz="3600" b="1" u="sng"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PROJECT-16</a:t>
            </a:r>
            <a:r>
              <a:rPr lang="en-US" sz="36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 HR Absenteeism Analytics</a:t>
            </a:r>
          </a:p>
        </p:txBody>
      </p:sp>
    </p:spTree>
    <p:extLst>
      <p:ext uri="{BB962C8B-B14F-4D97-AF65-F5344CB8AC3E}">
        <p14:creationId xmlns:p14="http://schemas.microsoft.com/office/powerpoint/2010/main" val="234659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785418" y="471949"/>
            <a:ext cx="3805085" cy="1189703"/>
          </a:xfrm>
        </p:spPr>
        <p:txBody>
          <a:bodyPr>
            <a:normAutofit fontScale="90000"/>
          </a:bodyPr>
          <a:lstStyle/>
          <a:p>
            <a:pPr algn="ctr"/>
            <a:r>
              <a:rPr lang="en-US" sz="8000" u="sng" dirty="0"/>
              <a:t>Index</a:t>
            </a:r>
            <a:br>
              <a:rPr lang="en-US" dirty="0"/>
            </a:b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810512" y="1219200"/>
            <a:ext cx="6803136" cy="4257367"/>
          </a:xfrm>
        </p:spPr>
        <p:txBody>
          <a:bodyPr>
            <a:normAutofit/>
          </a:bodyPr>
          <a:lstStyle/>
          <a:p>
            <a:r>
              <a:rPr lang="en-IN" sz="3200" b="1" dirty="0">
                <a:solidFill>
                  <a:srgbClr val="FFFF00"/>
                </a:solidFill>
              </a:rPr>
              <a:t>1.Challenge Overview</a:t>
            </a:r>
          </a:p>
          <a:p>
            <a:r>
              <a:rPr lang="en-IN" sz="3200" b="1" dirty="0">
                <a:solidFill>
                  <a:srgbClr val="FFFF00"/>
                </a:solidFill>
              </a:rPr>
              <a:t>2.</a:t>
            </a:r>
            <a:r>
              <a:rPr lang="en-US" sz="3200" b="1" dirty="0">
                <a:solidFill>
                  <a:srgbClr val="FFFF00"/>
                </a:solidFill>
              </a:rPr>
              <a:t>Programming and Insights</a:t>
            </a:r>
          </a:p>
          <a:p>
            <a:r>
              <a:rPr lang="en-US" sz="3200" b="1" dirty="0">
                <a:solidFill>
                  <a:srgbClr val="FFFF00"/>
                </a:solidFill>
              </a:rPr>
              <a:t>3.Tableau Dashboard</a:t>
            </a:r>
          </a:p>
          <a:p>
            <a:r>
              <a:rPr lang="en-US" sz="3200" b="1" dirty="0">
                <a:solidFill>
                  <a:srgbClr val="FFFF00"/>
                </a:solidFill>
              </a:rPr>
              <a:t>4.Personal Insights</a:t>
            </a:r>
          </a:p>
          <a:p>
            <a:r>
              <a:rPr lang="en-US" sz="3200" b="1" dirty="0">
                <a:solidFill>
                  <a:srgbClr val="FFFF00"/>
                </a:solidFill>
              </a:rPr>
              <a:t>5.Conclusions</a:t>
            </a:r>
          </a:p>
          <a:p>
            <a:r>
              <a:rPr lang="en-US" sz="3200" b="1" dirty="0">
                <a:solidFill>
                  <a:srgbClr val="FFFF00"/>
                </a:solidFill>
              </a:rPr>
              <a:t>6.Links</a:t>
            </a:r>
          </a:p>
          <a:p>
            <a:endParaRPr lang="en-US" sz="3200" b="1" dirty="0">
              <a:solidFill>
                <a:srgbClr val="FFFF00"/>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021807" y="199103"/>
            <a:ext cx="7781544" cy="859055"/>
          </a:xfrm>
        </p:spPr>
        <p:txBody>
          <a:bodyPr/>
          <a:lstStyle/>
          <a:p>
            <a:pPr algn="ctr"/>
            <a:r>
              <a:rPr lang="en-IN" dirty="0">
                <a:solidFill>
                  <a:srgbClr val="FFFF00"/>
                </a:solidFill>
              </a:rPr>
              <a:t>Challenge Overview</a:t>
            </a:r>
            <a:endParaRPr lang="en-US" u="sng" dirty="0">
              <a:solidFill>
                <a:srgbClr val="FFFF00"/>
              </a:solidFill>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1297858"/>
            <a:ext cx="10826750" cy="5093110"/>
          </a:xfrm>
        </p:spPr>
        <p:txBody>
          <a:bodyPr>
            <a:normAutofit fontScale="92500" lnSpcReduction="10000"/>
          </a:bodyPr>
          <a:lstStyle/>
          <a:p>
            <a:r>
              <a:rPr lang="en-GB" sz="3600" u="sng" dirty="0">
                <a:solidFill>
                  <a:srgbClr val="FFFF00"/>
                </a:solidFill>
              </a:rPr>
              <a:t>Problem Statement</a:t>
            </a:r>
            <a:r>
              <a:rPr lang="en-GB" sz="3600" dirty="0">
                <a:solidFill>
                  <a:srgbClr val="FFFF00"/>
                </a:solidFill>
              </a:rPr>
              <a:t> </a:t>
            </a:r>
            <a:r>
              <a:rPr lang="en-GB" sz="2400" dirty="0">
                <a:solidFill>
                  <a:srgbClr val="FFFF00"/>
                </a:solidFill>
              </a:rPr>
              <a:t>: </a:t>
            </a:r>
            <a:r>
              <a:rPr lang="en-GB" sz="3600" dirty="0">
                <a:solidFill>
                  <a:srgbClr val="FFFF00"/>
                </a:solidFill>
              </a:rPr>
              <a:t>“</a:t>
            </a:r>
            <a:r>
              <a:rPr lang="en-GB" sz="2800" dirty="0">
                <a:solidFill>
                  <a:schemeClr val="accent6">
                    <a:lumMod val="20000"/>
                    <a:lumOff val="80000"/>
                  </a:schemeClr>
                </a:solidFill>
              </a:rPr>
              <a:t>Increasing employee absenteeism and its impact on productivity: Using data analytics to identify absenteeism patterns and develop targeted interventions for the HR department. This study aims to </a:t>
            </a:r>
            <a:r>
              <a:rPr lang="en-GB" sz="2800" dirty="0" err="1">
                <a:solidFill>
                  <a:schemeClr val="accent6">
                    <a:lumMod val="20000"/>
                    <a:lumOff val="80000"/>
                  </a:schemeClr>
                </a:solidFill>
              </a:rPr>
              <a:t>analyze</a:t>
            </a:r>
            <a:r>
              <a:rPr lang="en-GB" sz="2800" dirty="0">
                <a:solidFill>
                  <a:schemeClr val="accent6">
                    <a:lumMod val="20000"/>
                    <a:lumOff val="80000"/>
                  </a:schemeClr>
                </a:solidFill>
              </a:rPr>
              <a:t> a dataset of 740 employee records, exploring the associations between absenteeism, age, length of service, and other factors. By applying analytics concepts, we aim to provide actionable insights to enhance workforce management and improve overall organizational efficiency</a:t>
            </a:r>
            <a:r>
              <a:rPr lang="en-GB" sz="2800" dirty="0"/>
              <a:t>.</a:t>
            </a:r>
            <a:r>
              <a:rPr lang="en-GB" sz="3600" dirty="0">
                <a:solidFill>
                  <a:srgbClr val="FFFF00"/>
                </a:solidFill>
              </a:rPr>
              <a:t>”</a:t>
            </a:r>
          </a:p>
          <a:p>
            <a:r>
              <a:rPr lang="en-GB" sz="3600" u="sng" dirty="0">
                <a:solidFill>
                  <a:srgbClr val="FFFF00"/>
                </a:solidFill>
              </a:rPr>
              <a:t>Link</a:t>
            </a:r>
            <a:r>
              <a:rPr lang="en-GB" sz="3600" dirty="0">
                <a:solidFill>
                  <a:srgbClr val="FFFF00"/>
                </a:solidFill>
              </a:rPr>
              <a:t>: </a:t>
            </a:r>
            <a:r>
              <a:rPr lang="en-GB" sz="3600" dirty="0">
                <a:solidFill>
                  <a:srgbClr val="92D050"/>
                </a:solidFill>
              </a:rPr>
              <a:t>https://drive.google.com/file/d/1ovi_OP7qzGuaqB43oC-FDBMURPUtUGoG/view?usp=drive_link</a:t>
            </a:r>
            <a:endParaRPr lang="en-US" sz="3600" u="sng" dirty="0">
              <a:solidFill>
                <a:srgbClr val="92D050"/>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840230"/>
          </a:xfrm>
        </p:spPr>
        <p:txBody>
          <a:bodyPr/>
          <a:lstStyle/>
          <a:p>
            <a:pPr algn="ctr"/>
            <a:r>
              <a:rPr lang="en-US" sz="5400" u="sng" dirty="0">
                <a:solidFill>
                  <a:srgbClr val="FFFF00"/>
                </a:solidFill>
              </a:rPr>
              <a:t>PROGRAMMING AND INSIGHTS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580995"/>
            <a:ext cx="11531477" cy="4689690"/>
          </a:xfrm>
        </p:spPr>
        <p:txBody>
          <a:bodyPr/>
          <a:lstStyle/>
          <a:p>
            <a:pPr marL="457200" lvl="1" indent="0">
              <a:buNone/>
            </a:pPr>
            <a:r>
              <a:rPr lang="en-US" sz="2800" dirty="0"/>
              <a:t>I was given a dataset regarding the details of employees in the company to make sure the dataset is consistent , I had to go through some steps that are listed below :-</a:t>
            </a:r>
          </a:p>
          <a:p>
            <a:pPr marL="971550" lvl="1" indent="-514350">
              <a:buFont typeface="+mj-lt"/>
              <a:buAutoNum type="alphaUcPeriod"/>
            </a:pPr>
            <a:r>
              <a:rPr lang="en-US" sz="3600" i="0" dirty="0" err="1">
                <a:solidFill>
                  <a:srgbClr val="D5D5D5"/>
                </a:solidFill>
                <a:effectLst/>
                <a:latin typeface="Arial" panose="020B0604020202020204" pitchFamily="34" charset="0"/>
              </a:rPr>
              <a:t>Analysing</a:t>
            </a:r>
            <a:r>
              <a:rPr lang="en-US" sz="3600" i="0" dirty="0">
                <a:solidFill>
                  <a:srgbClr val="D5D5D5"/>
                </a:solidFill>
                <a:effectLst/>
                <a:latin typeface="Arial" panose="020B0604020202020204" pitchFamily="34" charset="0"/>
              </a:rPr>
              <a:t> data to get basic information</a:t>
            </a:r>
          </a:p>
          <a:p>
            <a:pPr marL="971550" lvl="1" indent="-514350">
              <a:buFont typeface="+mj-lt"/>
              <a:buAutoNum type="alphaUcPeriod"/>
            </a:pPr>
            <a:r>
              <a:rPr lang="en-IN" sz="3600" i="0" dirty="0">
                <a:solidFill>
                  <a:srgbClr val="D5D5D5"/>
                </a:solidFill>
                <a:effectLst/>
                <a:latin typeface="Arial" panose="020B0604020202020204" pitchFamily="34" charset="0"/>
              </a:rPr>
              <a:t>Data Cleaning and Statistical Operations</a:t>
            </a:r>
          </a:p>
          <a:p>
            <a:pPr marL="971550" lvl="1" indent="-514350">
              <a:buFont typeface="+mj-lt"/>
              <a:buAutoNum type="alphaUcPeriod"/>
            </a:pPr>
            <a:r>
              <a:rPr lang="en-IN" sz="3600" b="0" i="0" dirty="0">
                <a:solidFill>
                  <a:srgbClr val="D5D5D5"/>
                </a:solidFill>
                <a:effectLst/>
                <a:latin typeface="Arial" panose="020B0604020202020204" pitchFamily="34" charset="0"/>
              </a:rPr>
              <a:t>Data Visualization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07831"/>
          </a:xfrm>
        </p:spPr>
        <p:txBody>
          <a:bodyPr/>
          <a:lstStyle/>
          <a:p>
            <a:r>
              <a:rPr lang="en-US" sz="3000" dirty="0"/>
              <a:t>A.</a:t>
            </a:r>
            <a:r>
              <a:rPr lang="en-US" sz="3000" i="0" dirty="0">
                <a:solidFill>
                  <a:srgbClr val="D5D5D5"/>
                </a:solidFill>
                <a:effectLst/>
                <a:latin typeface="Arial" panose="020B0604020202020204" pitchFamily="34" charset="0"/>
              </a:rPr>
              <a:t> </a:t>
            </a:r>
            <a:r>
              <a:rPr lang="en-US" sz="3000" i="0" dirty="0">
                <a:solidFill>
                  <a:srgbClr val="92D050"/>
                </a:solidFill>
                <a:effectLst/>
                <a:latin typeface="Arial" panose="020B0604020202020204" pitchFamily="34" charset="0"/>
              </a:rPr>
              <a:t>Analyzing data to get basic information</a:t>
            </a:r>
            <a:endParaRPr lang="en-US" sz="3000" dirty="0">
              <a:solidFill>
                <a:srgbClr val="92D050"/>
              </a:solidFill>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868362" y="1586706"/>
            <a:ext cx="11072104" cy="1342925"/>
          </a:xfrm>
        </p:spPr>
        <p:txBody>
          <a:bodyPr/>
          <a:lstStyle/>
          <a:p>
            <a:r>
              <a:rPr lang="en-US" dirty="0"/>
              <a:t>To get Basic info about data in dataset import needed python libraries then Excel file using pandas inbuilt functions.</a:t>
            </a:r>
          </a:p>
          <a:p>
            <a:r>
              <a:rPr lang="en-US" dirty="0"/>
              <a:t>Functions like head(),info(),</a:t>
            </a:r>
            <a:r>
              <a:rPr lang="en-US" dirty="0" err="1"/>
              <a:t>dtype</a:t>
            </a:r>
            <a:r>
              <a:rPr lang="en-US" dirty="0"/>
              <a:t>(),</a:t>
            </a:r>
            <a:r>
              <a:rPr lang="en-US" dirty="0" err="1"/>
              <a:t>len</a:t>
            </a:r>
            <a:r>
              <a:rPr lang="en-US" dirty="0"/>
              <a:t>()..,etc.</a:t>
            </a:r>
          </a:p>
          <a:p>
            <a:r>
              <a:rPr lang="en-US" dirty="0"/>
              <a:t>Here’s the screenshot </a:t>
            </a:r>
          </a:p>
        </p:txBody>
      </p:sp>
      <p:pic>
        <p:nvPicPr>
          <p:cNvPr id="15" name="Picture 14">
            <a:extLst>
              <a:ext uri="{FF2B5EF4-FFF2-40B4-BE49-F238E27FC236}">
                <a16:creationId xmlns:a16="http://schemas.microsoft.com/office/drawing/2014/main" id="{4DB5874C-BCD8-08D3-1880-B82402B849AF}"/>
              </a:ext>
            </a:extLst>
          </p:cNvPr>
          <p:cNvPicPr>
            <a:picLocks noChangeAspect="1"/>
          </p:cNvPicPr>
          <p:nvPr/>
        </p:nvPicPr>
        <p:blipFill>
          <a:blip r:embed="rId2"/>
          <a:stretch>
            <a:fillRect/>
          </a:stretch>
        </p:blipFill>
        <p:spPr>
          <a:xfrm>
            <a:off x="727968" y="3053918"/>
            <a:ext cx="9525741" cy="3626282"/>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9CD0-7660-9105-4690-B36655E6A9E4}"/>
              </a:ext>
            </a:extLst>
          </p:cNvPr>
          <p:cNvSpPr>
            <a:spLocks noGrp="1"/>
          </p:cNvSpPr>
          <p:nvPr>
            <p:ph type="title"/>
          </p:nvPr>
        </p:nvSpPr>
        <p:spPr>
          <a:xfrm>
            <a:off x="444500" y="542925"/>
            <a:ext cx="11214100" cy="535531"/>
          </a:xfrm>
        </p:spPr>
        <p:txBody>
          <a:bodyPr/>
          <a:lstStyle/>
          <a:p>
            <a:r>
              <a:rPr lang="en-IN" sz="3200" i="0" dirty="0">
                <a:solidFill>
                  <a:srgbClr val="D5D5D5"/>
                </a:solidFill>
                <a:effectLst/>
                <a:latin typeface="Arial" panose="020B0604020202020204" pitchFamily="34" charset="0"/>
              </a:rPr>
              <a:t>B. </a:t>
            </a:r>
            <a:r>
              <a:rPr lang="en-IN" sz="3200" i="0" dirty="0">
                <a:solidFill>
                  <a:srgbClr val="92D050"/>
                </a:solidFill>
                <a:effectLst/>
                <a:latin typeface="Arial" panose="020B0604020202020204" pitchFamily="34" charset="0"/>
              </a:rPr>
              <a:t>Data Cleaning and Statistical Operations</a:t>
            </a:r>
            <a:endParaRPr lang="en-IN" dirty="0">
              <a:solidFill>
                <a:srgbClr val="92D050"/>
              </a:solidFill>
            </a:endParaRPr>
          </a:p>
        </p:txBody>
      </p:sp>
      <p:sp>
        <p:nvSpPr>
          <p:cNvPr id="3" name="Slide Number Placeholder 2">
            <a:extLst>
              <a:ext uri="{FF2B5EF4-FFF2-40B4-BE49-F238E27FC236}">
                <a16:creationId xmlns:a16="http://schemas.microsoft.com/office/drawing/2014/main" id="{D5872347-0802-D7C2-3D43-CD2E0FF001C1}"/>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7A39B571-8EBB-0807-7267-21502E652F33}"/>
              </a:ext>
            </a:extLst>
          </p:cNvPr>
          <p:cNvSpPr>
            <a:spLocks noGrp="1"/>
          </p:cNvSpPr>
          <p:nvPr>
            <p:ph idx="1"/>
          </p:nvPr>
        </p:nvSpPr>
        <p:spPr/>
        <p:txBody>
          <a:bodyPr/>
          <a:lstStyle/>
          <a:p>
            <a:r>
              <a:rPr lang="en-US" sz="1800" dirty="0"/>
              <a:t>Data set contains anomalies to make it consistent and clean some operations should be done like inserting mean values in place of 0’s or null values.</a:t>
            </a:r>
          </a:p>
          <a:p>
            <a:r>
              <a:rPr lang="en-US" sz="1800" dirty="0"/>
              <a:t>Functions like </a:t>
            </a:r>
            <a:r>
              <a:rPr lang="en-US" sz="1800" dirty="0" err="1"/>
              <a:t>isnull</a:t>
            </a:r>
            <a:r>
              <a:rPr lang="en-US" sz="1800" dirty="0"/>
              <a:t>(),some conditional statements are used to know if there are nay null or 0 values.</a:t>
            </a:r>
          </a:p>
          <a:p>
            <a:endParaRPr lang="en-US" dirty="0"/>
          </a:p>
          <a:p>
            <a:endParaRPr lang="en-IN" dirty="0"/>
          </a:p>
        </p:txBody>
      </p:sp>
      <p:pic>
        <p:nvPicPr>
          <p:cNvPr id="7" name="Content Placeholder 4">
            <a:extLst>
              <a:ext uri="{FF2B5EF4-FFF2-40B4-BE49-F238E27FC236}">
                <a16:creationId xmlns:a16="http://schemas.microsoft.com/office/drawing/2014/main" id="{9598AEA8-2EFE-198D-C378-114CAA2D24B0}"/>
              </a:ext>
            </a:extLst>
          </p:cNvPr>
          <p:cNvPicPr>
            <a:picLocks noChangeAspect="1"/>
          </p:cNvPicPr>
          <p:nvPr/>
        </p:nvPicPr>
        <p:blipFill rotWithShape="1">
          <a:blip r:embed="rId2"/>
          <a:srcRect r="44278"/>
          <a:stretch/>
        </p:blipFill>
        <p:spPr>
          <a:xfrm>
            <a:off x="852256" y="2849732"/>
            <a:ext cx="10067277" cy="3830468"/>
          </a:xfrm>
          <a:prstGeom prst="rect">
            <a:avLst/>
          </a:prstGeom>
        </p:spPr>
      </p:pic>
    </p:spTree>
    <p:extLst>
      <p:ext uri="{BB962C8B-B14F-4D97-AF65-F5344CB8AC3E}">
        <p14:creationId xmlns:p14="http://schemas.microsoft.com/office/powerpoint/2010/main" val="342687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7A1D-B501-3D56-CBDC-96EDCEC7035E}"/>
              </a:ext>
            </a:extLst>
          </p:cNvPr>
          <p:cNvSpPr>
            <a:spLocks noGrp="1"/>
          </p:cNvSpPr>
          <p:nvPr>
            <p:ph type="title"/>
          </p:nvPr>
        </p:nvSpPr>
        <p:spPr>
          <a:xfrm>
            <a:off x="444500" y="542925"/>
            <a:ext cx="11214100" cy="978729"/>
          </a:xfrm>
        </p:spPr>
        <p:txBody>
          <a:bodyPr/>
          <a:lstStyle/>
          <a:p>
            <a:r>
              <a:rPr lang="en-US" dirty="0"/>
              <a:t>C.</a:t>
            </a:r>
            <a:r>
              <a:rPr lang="en-IN" sz="3200" b="0" i="0" dirty="0">
                <a:solidFill>
                  <a:srgbClr val="D5D5D5"/>
                </a:solidFill>
                <a:effectLst/>
                <a:latin typeface="Arial" panose="020B0604020202020204" pitchFamily="34" charset="0"/>
              </a:rPr>
              <a:t> </a:t>
            </a:r>
            <a:r>
              <a:rPr lang="en-IN" sz="3200" b="0" i="0" dirty="0">
                <a:solidFill>
                  <a:srgbClr val="92D050"/>
                </a:solidFill>
                <a:effectLst/>
                <a:latin typeface="Arial" panose="020B0604020202020204" pitchFamily="34" charset="0"/>
              </a:rPr>
              <a:t>Data Visualization</a:t>
            </a:r>
            <a:br>
              <a:rPr lang="en-IN" sz="3200" b="0" i="0" dirty="0">
                <a:solidFill>
                  <a:srgbClr val="D5D5D5"/>
                </a:solidFill>
                <a:effectLst/>
                <a:latin typeface="Arial" panose="020B0604020202020204" pitchFamily="34" charset="0"/>
              </a:rPr>
            </a:br>
            <a:endParaRPr lang="en-IN" dirty="0"/>
          </a:p>
        </p:txBody>
      </p:sp>
      <p:sp>
        <p:nvSpPr>
          <p:cNvPr id="3" name="Slide Number Placeholder 2">
            <a:extLst>
              <a:ext uri="{FF2B5EF4-FFF2-40B4-BE49-F238E27FC236}">
                <a16:creationId xmlns:a16="http://schemas.microsoft.com/office/drawing/2014/main" id="{8B166D8C-2282-8D98-DF83-F1A60A9CA46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7" name="Content Placeholder 6">
            <a:extLst>
              <a:ext uri="{FF2B5EF4-FFF2-40B4-BE49-F238E27FC236}">
                <a16:creationId xmlns:a16="http://schemas.microsoft.com/office/drawing/2014/main" id="{4DCF1950-B520-CE16-D8B0-8AD3C7A9356C}"/>
              </a:ext>
            </a:extLst>
          </p:cNvPr>
          <p:cNvSpPr>
            <a:spLocks noGrp="1"/>
          </p:cNvSpPr>
          <p:nvPr>
            <p:ph idx="1"/>
          </p:nvPr>
        </p:nvSpPr>
        <p:spPr/>
        <p:txBody>
          <a:bodyPr/>
          <a:lstStyle/>
          <a:p>
            <a:r>
              <a:rPr lang="en-US" sz="1800" dirty="0"/>
              <a:t>There are dependent and independent columns in given dataset , using them we can visualize the relation between them so that one can draw conclusion</a:t>
            </a:r>
          </a:p>
          <a:p>
            <a:r>
              <a:rPr lang="en-US" sz="1800" dirty="0"/>
              <a:t>Dependent variable is Absent hours and independent variables are </a:t>
            </a:r>
            <a:r>
              <a:rPr lang="en-US" sz="1800" dirty="0" err="1"/>
              <a:t>LengthService,EmployeeNumber,Age</a:t>
            </a:r>
            <a:r>
              <a:rPr lang="en-US" sz="1800" dirty="0"/>
              <a:t>.</a:t>
            </a:r>
          </a:p>
          <a:p>
            <a:r>
              <a:rPr lang="en-US" sz="1800" dirty="0"/>
              <a:t>Graphs used are :</a:t>
            </a:r>
          </a:p>
          <a:p>
            <a:pPr lvl="1"/>
            <a:r>
              <a:rPr lang="en-US" sz="1400" dirty="0"/>
              <a:t>Histogram</a:t>
            </a:r>
          </a:p>
          <a:p>
            <a:pPr lvl="1"/>
            <a:r>
              <a:rPr lang="en-IN" sz="1400" dirty="0" err="1"/>
              <a:t>Barplot</a:t>
            </a:r>
            <a:endParaRPr lang="en-IN" sz="1400" dirty="0"/>
          </a:p>
          <a:p>
            <a:pPr lvl="1"/>
            <a:r>
              <a:rPr lang="en-IN" sz="1400" dirty="0"/>
              <a:t>Counterplot</a:t>
            </a:r>
          </a:p>
          <a:p>
            <a:pPr lvl="1"/>
            <a:r>
              <a:rPr lang="en-IN" sz="1400" dirty="0"/>
              <a:t>Scatterplot</a:t>
            </a:r>
          </a:p>
        </p:txBody>
      </p:sp>
    </p:spTree>
    <p:extLst>
      <p:ext uri="{BB962C8B-B14F-4D97-AF65-F5344CB8AC3E}">
        <p14:creationId xmlns:p14="http://schemas.microsoft.com/office/powerpoint/2010/main" val="398618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3C6A51-1755-5DAD-0512-0B64B0CE5B6C}"/>
              </a:ext>
            </a:extLst>
          </p:cNvPr>
          <p:cNvSpPr>
            <a:spLocks noGrp="1"/>
          </p:cNvSpPr>
          <p:nvPr>
            <p:ph type="title"/>
          </p:nvPr>
        </p:nvSpPr>
        <p:spPr/>
        <p:txBody>
          <a:bodyPr/>
          <a:lstStyle/>
          <a:p>
            <a:r>
              <a:rPr lang="en-US" sz="2400" dirty="0"/>
              <a:t>Histogram:</a:t>
            </a:r>
            <a:endParaRPr lang="en-IN" sz="2400" dirty="0"/>
          </a:p>
        </p:txBody>
      </p:sp>
      <p:sp>
        <p:nvSpPr>
          <p:cNvPr id="4" name="Slide Number Placeholder 3">
            <a:extLst>
              <a:ext uri="{FF2B5EF4-FFF2-40B4-BE49-F238E27FC236}">
                <a16:creationId xmlns:a16="http://schemas.microsoft.com/office/drawing/2014/main" id="{8F29DE53-5D34-0CBE-F01F-A8FE72FCDE6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8" name="Content Placeholder 7">
            <a:extLst>
              <a:ext uri="{FF2B5EF4-FFF2-40B4-BE49-F238E27FC236}">
                <a16:creationId xmlns:a16="http://schemas.microsoft.com/office/drawing/2014/main" id="{02E81D89-E418-6C4C-1C49-D784568AAE68}"/>
              </a:ext>
            </a:extLst>
          </p:cNvPr>
          <p:cNvPicPr>
            <a:picLocks noGrp="1" noChangeAspect="1"/>
          </p:cNvPicPr>
          <p:nvPr>
            <p:ph sz="half" idx="1"/>
          </p:nvPr>
        </p:nvPicPr>
        <p:blipFill rotWithShape="1">
          <a:blip r:embed="rId2"/>
          <a:stretch/>
        </p:blipFill>
        <p:spPr>
          <a:xfrm>
            <a:off x="444500" y="1517978"/>
            <a:ext cx="5184775" cy="5162222"/>
          </a:xfrm>
        </p:spPr>
      </p:pic>
      <p:pic>
        <p:nvPicPr>
          <p:cNvPr id="10" name="Picture 9">
            <a:extLst>
              <a:ext uri="{FF2B5EF4-FFF2-40B4-BE49-F238E27FC236}">
                <a16:creationId xmlns:a16="http://schemas.microsoft.com/office/drawing/2014/main" id="{FB9A8BAB-15F3-2223-93CB-C3C3481414D6}"/>
              </a:ext>
            </a:extLst>
          </p:cNvPr>
          <p:cNvPicPr>
            <a:picLocks noChangeAspect="1"/>
          </p:cNvPicPr>
          <p:nvPr/>
        </p:nvPicPr>
        <p:blipFill>
          <a:blip r:embed="rId3"/>
          <a:stretch>
            <a:fillRect/>
          </a:stretch>
        </p:blipFill>
        <p:spPr>
          <a:xfrm>
            <a:off x="5884925" y="1517979"/>
            <a:ext cx="6235719" cy="5162222"/>
          </a:xfrm>
          <a:prstGeom prst="rect">
            <a:avLst/>
          </a:prstGeom>
        </p:spPr>
      </p:pic>
    </p:spTree>
    <p:extLst>
      <p:ext uri="{BB962C8B-B14F-4D97-AF65-F5344CB8AC3E}">
        <p14:creationId xmlns:p14="http://schemas.microsoft.com/office/powerpoint/2010/main" val="56548221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643</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Courier New</vt:lpstr>
      <vt:lpstr>Tableau Regular</vt:lpstr>
      <vt:lpstr>Trade Gothic LT Pro</vt:lpstr>
      <vt:lpstr>Trebuchet MS</vt:lpstr>
      <vt:lpstr>Office Theme</vt:lpstr>
      <vt:lpstr>DATA SCIENCE PROJECT</vt:lpstr>
      <vt:lpstr>PowerPoint Presentation</vt:lpstr>
      <vt:lpstr>Index </vt:lpstr>
      <vt:lpstr>Challenge Overview</vt:lpstr>
      <vt:lpstr>PROGRAMMING AND INSIGHTS</vt:lpstr>
      <vt:lpstr>A. Analyzing data to get basic information</vt:lpstr>
      <vt:lpstr>B. Data Cleaning and Statistical Operations</vt:lpstr>
      <vt:lpstr>C. Data Visualization </vt:lpstr>
      <vt:lpstr>Histogram:</vt:lpstr>
      <vt:lpstr>Scatterplot:</vt:lpstr>
      <vt:lpstr>Countplot</vt:lpstr>
      <vt:lpstr>Barplot :</vt:lpstr>
      <vt:lpstr>Heatmap:</vt:lpstr>
      <vt:lpstr>Tableau Dashboard :</vt:lpstr>
      <vt:lpstr>PowerPoint Presentation</vt:lpstr>
      <vt:lpstr>Personal Insights</vt:lpstr>
      <vt:lpstr>Conclusion </vt:lpstr>
      <vt:lpstr> Links:  Tableau : https://public.tableau.com/views/Book1_16904718438610/Dashboard1?:language=en-US&amp;publish=yes&amp;:display_count=n&amp;:origin=viz_share_link Colab Notebook : https://colab.research.google.com/drive/18xdl0Rf-iK0XJw9gLF6-FbCEVUzhalKQ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2023-08-02T05:32:31Z</dcterms:created>
  <dcterms:modified xsi:type="dcterms:W3CDTF">2023-08-05T13:07:24Z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