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2" r:id="rId1"/>
    <p:sldMasterId id="2147483864" r:id="rId2"/>
    <p:sldMasterId id="2147483876" r:id="rId3"/>
    <p:sldMasterId id="2147483888" r:id="rId4"/>
    <p:sldMasterId id="2147483900" r:id="rId5"/>
    <p:sldMasterId id="2147483912" r:id="rId6"/>
    <p:sldMasterId id="2147483816" r:id="rId7"/>
    <p:sldMasterId id="2147483828" r:id="rId8"/>
    <p:sldMasterId id="2147483649" r:id="rId9"/>
    <p:sldMasterId id="2147483650" r:id="rId10"/>
    <p:sldMasterId id="2147483651" r:id="rId11"/>
    <p:sldMasterId id="2147483652" r:id="rId12"/>
    <p:sldMasterId id="2147483653" r:id="rId13"/>
    <p:sldMasterId id="2147483654" r:id="rId14"/>
    <p:sldMasterId id="2147483655" r:id="rId15"/>
    <p:sldMasterId id="2147483656" r:id="rId16"/>
    <p:sldMasterId id="2147483657" r:id="rId17"/>
    <p:sldMasterId id="2147483658" r:id="rId18"/>
    <p:sldMasterId id="2147483659" r:id="rId19"/>
    <p:sldMasterId id="2147483660" r:id="rId20"/>
    <p:sldMasterId id="2147483661" r:id="rId21"/>
  </p:sldMasterIdLst>
  <p:sldIdLst>
    <p:sldId id="258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1" y="3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40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41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8535EA-5B57-0744-948F-93FF92D40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063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1815F-5736-7149-BA24-D1D1D9A02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629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1ACBF-0B1D-524E-AB2A-F32F4CBF9F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325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CA4C55-6A39-0542-8D9C-998CBEFA2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917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C376B8-E2D5-C245-9546-640A3A9017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2760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C4F4D-F472-9E41-AF77-E0A212B2A4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438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03A86B-5ACB-7448-8124-76C463CFBE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0633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18A7DB-00E3-014C-8813-08BE52D99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859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1A9E9-9B52-F843-B8EC-3B20D5924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258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B59FDA-E316-6144-B687-670A51DE7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83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317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DFC5D0-F19E-CF49-9B6D-F27FEAC649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896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B65529-D391-6C41-936A-DBD88B6F70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431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1E383-E1A3-1547-A686-AD076B3E4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09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8FA54-B085-A347-A167-FF69F0B37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07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AE9219-4A69-E44A-A61D-C1A1520B0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545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D87C0A-0408-CE46-8C35-22F610F65E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33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24A50-87DD-844D-BB9B-46F18C2E2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7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7B9AD2-A530-AA40-AC9B-FA1E64FB2B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6398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714E3E-5375-3B4B-8156-47F2543530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4002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559AD-6C34-944D-B101-776CD98AA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43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6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97B201-E046-6442-99AA-68952F60D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581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475F87-4A48-FD44-862A-05D95ABFA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396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A0B38A-1C9A-5540-933A-5730F1B4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6963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F6551-D46D-E143-B859-4613A95BC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0205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9C5B49-FCA0-5748-8EB3-ADAB1AD13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000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41EEBD-A212-2E46-8122-5B6F3451B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105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3F287-4C26-5D4F-9895-A4B8DD627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425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D12B91-125A-B245-95DD-9DF486285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14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802BBD-3420-6648-89AA-088CF8833C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5526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F74DDF-08B7-CA49-B153-54F648948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1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508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F73A3D-C17C-8D44-B71B-176A8CF80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214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D02C60-4577-9041-A863-2BAA7C816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2121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FFBB87-C4E0-E646-B8B1-38744B046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970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C1E0E6-E03A-2943-A50D-5CB9E375E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898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C93ED1-54F2-F44A-936A-B59D74181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125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B0ECA-DCAA-E04E-881A-5C0BB7A74B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1010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87CF63-4F73-8E45-87FF-27E4C4D0E2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890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C57BA-E3C6-A645-8AE9-98B0B3B985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696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809AC-0934-EB46-98DF-081B40AB2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923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9E4B4-6D24-4B4D-AB5A-E10CEEA883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71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086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11E5C-8A5F-5543-A4D0-1C6F5EA4F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93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B72799-6E1E-4D42-814A-A8F2480B2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728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158DBE-81BF-1542-A7C1-2E66BEF63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386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DE3675-1908-2545-BDEA-19B918144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596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6AF94-F1E5-4F4E-8E75-188CC0B140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40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4AF81-0713-474E-AF82-F1C7C448D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2927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CDB223-164B-FE48-985D-0C4EBD895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94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BDEFF2-B2B0-0B4D-BC81-0FD00CBF7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265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8B656-DE0B-3841-9931-8F923EBFE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09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B0057-8839-AD4C-B809-54998649C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64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360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DC13F3-249C-4948-A617-4718B3EAE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3109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5BEC7C-F1CA-AF40-8397-E4E2D150A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591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B59A12-C030-7346-9F8F-4C158B726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1272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6EBBA-5C7E-C849-A7F7-676F67736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5577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FBFF98-A4FA-DB4B-A010-571ECA965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6368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9AA3A3-9FD0-6744-8B5A-6E3C476A6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9120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5953E5-1836-D14D-AC03-E00422226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4552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D08B7-AE27-2941-A37A-80858917DE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643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DE1E60-E887-F04A-A5C5-4ADA82D799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4942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81570B-D4B5-7843-8DB4-244E225C59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82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513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6E31C-3AFA-ED4E-AFB9-DB6C90ABD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1146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DB4FB1-9131-0E4B-B443-A8C7163E3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6960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BF935F-E1A8-4B45-902A-C43A9F7F64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7076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122134-C2B8-CF41-9880-71E018FA2D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1012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0DC48-DF4F-C343-9C4D-642B2BB22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512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95C8F-51B4-D24E-944D-E5B9943321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3403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68777-05B0-C046-BDA8-D4959E0871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7718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B1545-5A23-E64F-BB0C-56200AB6B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92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97AAC-D120-5E46-B4AD-B573BCFE1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9096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9BC3D4-A44D-9849-8910-F6803B03C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79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3045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12A2B2-72B5-9542-91AB-DB512FE637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4953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FF1D90-822A-8D4D-AAA7-F6E43A4C1C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758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250B3-48B1-6F43-8B8B-459DC5BBA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5205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6CC32-5F22-2F40-8019-9A191BB41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444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E968B-9703-C449-8EE3-BC1BEFE1F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3167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C056A8-CE95-4D44-A99D-706D24462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1221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FA807-74B4-E64F-BDF2-914BACEDA3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8338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81DA30-7ADE-1142-AB00-E5E5647FC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2083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133584-510B-3C46-97AC-B32EB3BE50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257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CD51AB-966E-0446-8C43-2680D5C8A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148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3099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DBB21-679D-2C47-A136-9A4228E4BE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8520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37D5BA-F221-EC47-B43B-1D1BFE2EA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8357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363C4-5EB6-AB41-9F85-9FC43333F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0964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6AF2F6-D7B6-2840-A2E6-C38AE79A6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6436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4B5798-0257-E04C-A01E-92BA598807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83326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1B454B-9207-5C4B-B7EA-47F8DF8EC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5936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334C5A-EF92-024B-ABDD-9975FFF88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8444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24EE9-3234-9E4E-A5C4-3E9CB3EAE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6217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6D800E-A4C6-1345-BF6A-C45257CF3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6216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83AFB8-ABE4-D246-9FBB-B232C0DCD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67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9820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3607B-FF16-4841-AE46-291F68CAB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6917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337070-4F11-A147-8769-19D5D5E79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615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10E09B-C4C2-3349-AC6A-F181040DB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1250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4FF5E8-8A44-0F4C-87F9-2E52C44B33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421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EA02F8-BF63-1146-AF77-F54B3F64F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69498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49E5D8-EF14-C148-A543-1DE78DF9A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7317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DECC80-897B-7C4A-B029-B9A64D6B2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3641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4AB359-8C05-6944-A912-C05E72731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355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7D4C6-5982-0E42-ADFC-66898791B8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573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988B5C-B3B0-BC4B-8679-0082BDA9E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65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6171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1CF013-6478-D442-8680-CEAFEF5A1A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8521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B79672-66B6-AE41-915A-0E8DC2BF9A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0883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0F9AD2-5879-3B47-8D41-3026F16FC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910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60A626-835D-1A41-8FAC-358516C4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2004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D74C01-8CF4-A144-9202-880CB6D29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8430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5A7DA1-FB4C-0541-B349-6BBBE9086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90078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54AD47-A5E2-E945-9EF7-19441074C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79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98C53A-0225-CD46-B248-6B5A4AD4A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0369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15CB8-F4DB-CC45-AFBD-A1EA5C079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172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1E6CF1-75A4-E24C-BE77-8C4E91AC26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726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793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4C648-7358-B244-AE55-4B9297EEA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8484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89F51D-09A7-7E40-8FC1-8E63D262A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0150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1F1A27-A0F9-A04B-A7A4-3C66201F8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853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5F3174-F28B-9C49-84DA-E3A7FE0D6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6704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0BD0C5-F39B-F94C-B4A5-CC9AFF598E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020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5D10C-A027-D34F-AC4F-F18E43DED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9634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BA4E8-DE05-4640-BF62-49649BAA3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5221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C52F76-4AB3-714C-B6DD-6BC27A2E7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7857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B9B84-710F-D54C-84E8-DCB182D5D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438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705431-059C-A74C-B8E5-B5B3FFEB8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75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78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A5D51C-5034-4049-9759-27FB9B69E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221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0F27D0-24FF-1348-B9B9-DF30350D86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579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510316-5A5E-9349-94AE-8DA13702B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2579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F139C-CA42-7949-859F-AB20B6E2E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2877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2F533D-9839-6444-8F90-AB45AF4BB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0790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06F28-F44D-194D-AF97-1CB20DB46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911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377D1-6AC5-9649-B2D8-DE992BB00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485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EEF549-5AE7-2847-9A5D-8454B2B54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4369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9C0DD-26D9-0A41-B10F-05D94D68A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2257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6E4DA-2ED1-B047-8FA1-950B48F463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043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908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B19783-0A1C-A644-AEFA-44EDC5512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2115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958022-DFA8-0342-BC24-3C5E8D1E8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51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91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516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637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0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501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29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23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68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05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965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2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6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409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14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027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99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091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04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744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31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9294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511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276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217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24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554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2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985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73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94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487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524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026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254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153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931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07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6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045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219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214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767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462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050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810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56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338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1172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06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95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3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921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67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849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128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775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563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655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9D7ED-3E4D-C341-959A-01150FDCB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222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173E-24B6-2842-B24A-5C991632B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37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378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E24E1-FB9D-E342-8161-9F5F6C73F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565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EC563-A27B-2648-83F0-C0C75665A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141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DF6BEC-5654-AF45-A798-891963F4E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9011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028C5-6249-164F-9D41-27CE2B60E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950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AB2CD0-932E-FD49-B1BE-AEECE0A44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30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552CA9-0742-3D47-900D-22E5C6F92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6838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011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AE656A-62F8-BD44-ABBD-1BD419E7F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1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0DCFB-1CFA-BB4B-8F91-DCE356711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090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AE24F-52A8-5E42-B59F-21C1A1B2D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1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6F1471-2D98-044B-B3D0-FC47F1973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448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EC9CCD-B6DA-A249-A01E-71C39C3F1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3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E9A3D-3012-444B-BA74-FCA606638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556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62774-413F-E748-9975-6AA7E73A79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8407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227CE-7292-3F4A-B3FF-7DF0390AA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204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A59BD-335E-D04A-BC03-CEA3A1CC6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055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9FE38-F92A-C14F-9797-31C78B39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865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AFFFA-0DE3-604E-8B6B-9130CF264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22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0A9EC5-276C-C84C-B9A0-7388CC07CF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275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5389C2-06FC-5349-9997-ED9C30288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272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4D873-9E7D-E34F-ACCE-408A31E6F4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72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307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94123A8-3832-A246-84F5-EFAF8E5C35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9A6BF56-69FA-6041-BBA0-90B73AFC1C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512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588E5E85-39C6-114E-856E-106C14C36D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614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899B784-A007-2E43-8866-CC4B950C86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87F0AA1A-A7ED-9841-B856-9207CA1B80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178E1A2-DCC0-4E4E-96A3-429CAB57F7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21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B2D288B-A06B-2443-95A2-ACC17EEFB2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E82F146E-0776-2E45-AE36-3A82CE4FD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126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725B5DB-E7DE-B447-AEF0-1AE04F1375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229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E9766E-3B9E-C74B-86A6-44C319CA0D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331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60C1364-E4E6-8243-9895-F8878FC80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66B3D3A-A011-144F-8850-F1491DBA0F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1574-4E28-4B72-8119-02E2BC236F3B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33B1-B22A-4637-AAAA-EF1A694E0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EF9D557-5A22-1549-BFA1-A1AD978AD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853D6F68-5C32-CB4C-968E-E44F3B7D78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066" y="2068488"/>
            <a:ext cx="12790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Взаимосвязь корпоративной социальной ответственности и эффективности компаний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 rot="10800000" flipH="1" flipV="1">
            <a:off x="7726536" y="6415257"/>
            <a:ext cx="4320480" cy="45719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 rot="10800000" flipH="1">
            <a:off x="1101800" y="3516983"/>
            <a:ext cx="10945216" cy="6367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7716643" y="5892037"/>
            <a:ext cx="443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Гр. БЭК145, Першин М.А.</a:t>
            </a: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4126520" y="3979863"/>
            <a:ext cx="6911976" cy="896938"/>
            <a:chOff x="1542" y="-1723"/>
            <a:chExt cx="4354" cy="565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1814" y="-1723"/>
              <a:ext cx="408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Ваши вопросы?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1542" y="-1187"/>
              <a:ext cx="2903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9</a:t>
            </a:r>
            <a:endParaRPr lang="es-ES" sz="2000" dirty="0"/>
          </a:p>
        </p:txBody>
      </p: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1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3765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Структура презентации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sp>
        <p:nvSpPr>
          <p:cNvPr id="37" name="Rectangle 11"/>
          <p:cNvSpPr>
            <a:spLocks/>
          </p:cNvSpPr>
          <p:nvPr/>
        </p:nvSpPr>
        <p:spPr bwMode="auto">
          <a:xfrm>
            <a:off x="1881311" y="2343149"/>
            <a:ext cx="8652659" cy="6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Причина выбора темы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38" name="AutoShape 12"/>
          <p:cNvSpPr>
            <a:spLocks/>
          </p:cNvSpPr>
          <p:nvPr/>
        </p:nvSpPr>
        <p:spPr bwMode="auto">
          <a:xfrm>
            <a:off x="989805" y="2499333"/>
            <a:ext cx="481077" cy="351415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1881311" y="3280254"/>
            <a:ext cx="8652659" cy="6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Проблема и актуальность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989805" y="3436439"/>
            <a:ext cx="481077" cy="351415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Rectangle 15"/>
          <p:cNvSpPr>
            <a:spLocks/>
          </p:cNvSpPr>
          <p:nvPr/>
        </p:nvSpPr>
        <p:spPr bwMode="auto">
          <a:xfrm>
            <a:off x="1881311" y="4217360"/>
            <a:ext cx="8652659" cy="6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Выбор используемой литературы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2" name="AutoShape 16"/>
          <p:cNvSpPr>
            <a:spLocks/>
          </p:cNvSpPr>
          <p:nvPr/>
        </p:nvSpPr>
        <p:spPr bwMode="auto">
          <a:xfrm>
            <a:off x="989805" y="4373544"/>
            <a:ext cx="481077" cy="351415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Rectangle 17"/>
          <p:cNvSpPr>
            <a:spLocks/>
          </p:cNvSpPr>
          <p:nvPr/>
        </p:nvSpPr>
        <p:spPr bwMode="auto">
          <a:xfrm>
            <a:off x="1908225" y="5182862"/>
            <a:ext cx="9634735" cy="6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Задачи,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цели, объект, предмет курсовой работы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4" name="AutoShape 18"/>
          <p:cNvSpPr>
            <a:spLocks/>
          </p:cNvSpPr>
          <p:nvPr/>
        </p:nvSpPr>
        <p:spPr bwMode="auto">
          <a:xfrm>
            <a:off x="1016718" y="5339047"/>
            <a:ext cx="481077" cy="351415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1853752" y="6100996"/>
            <a:ext cx="8652659" cy="6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Полученные результаты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8" name="AutoShape 20"/>
          <p:cNvSpPr>
            <a:spLocks/>
          </p:cNvSpPr>
          <p:nvPr/>
        </p:nvSpPr>
        <p:spPr bwMode="auto">
          <a:xfrm>
            <a:off x="1016073" y="6257180"/>
            <a:ext cx="481077" cy="351415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53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2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3765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Причина выбора темы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sp>
        <p:nvSpPr>
          <p:cNvPr id="25" name="Rectangle 4"/>
          <p:cNvSpPr>
            <a:spLocks/>
          </p:cNvSpPr>
          <p:nvPr/>
        </p:nvSpPr>
        <p:spPr bwMode="auto">
          <a:xfrm>
            <a:off x="885824" y="2090735"/>
            <a:ext cx="11377613" cy="60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	Корпоративная социальная ответственность (КСО)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– это философская концепция, согласно которой частный сектор в лице корпораций и других форм частного бизнеса возлагает на себя обязанности, не предусмотренные законом в помощи обществу, с элементами которого они взаимодействуют посредством своей экономической деятельности.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7" name="Rectangle 33"/>
          <p:cNvSpPr>
            <a:spLocks/>
          </p:cNvSpPr>
          <p:nvPr/>
        </p:nvSpPr>
        <p:spPr bwMode="auto">
          <a:xfrm>
            <a:off x="1592179" y="4541269"/>
            <a:ext cx="7441865" cy="5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1EA8F2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Слабая изученность параметра</a:t>
            </a:r>
            <a:endParaRPr lang="en-US" sz="2800" dirty="0">
              <a:solidFill>
                <a:srgbClr val="1EA8F2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28" name="Rectangle 34"/>
          <p:cNvSpPr>
            <a:spLocks/>
          </p:cNvSpPr>
          <p:nvPr/>
        </p:nvSpPr>
        <p:spPr bwMode="auto">
          <a:xfrm>
            <a:off x="1592179" y="5391513"/>
            <a:ext cx="7513874" cy="5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1EA8F2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Противоречивость мировых исследований</a:t>
            </a:r>
            <a:endParaRPr lang="en-US" sz="2800" dirty="0">
              <a:solidFill>
                <a:srgbClr val="1EA8F2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29" name="Rectangle 35"/>
          <p:cNvSpPr>
            <a:spLocks/>
          </p:cNvSpPr>
          <p:nvPr/>
        </p:nvSpPr>
        <p:spPr bwMode="auto">
          <a:xfrm>
            <a:off x="1592179" y="6241757"/>
            <a:ext cx="10515402" cy="5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1EA8F2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Отсутствия глобальных исследований в сфере КСО в России </a:t>
            </a:r>
            <a:endParaRPr lang="en-US" sz="2800" dirty="0">
              <a:solidFill>
                <a:srgbClr val="1EA8F2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30" name="Rectangle 36"/>
          <p:cNvSpPr>
            <a:spLocks/>
          </p:cNvSpPr>
          <p:nvPr/>
        </p:nvSpPr>
        <p:spPr bwMode="auto">
          <a:xfrm>
            <a:off x="1617945" y="7117766"/>
            <a:ext cx="10489636" cy="5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1EA8F2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Моя личная заинтересованность в проблеме благотворительности </a:t>
            </a:r>
            <a:endParaRPr lang="en-US" sz="2800" dirty="0">
              <a:solidFill>
                <a:srgbClr val="1EA8F2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32" name="AutoShape 38"/>
          <p:cNvSpPr>
            <a:spLocks/>
          </p:cNvSpPr>
          <p:nvPr/>
        </p:nvSpPr>
        <p:spPr bwMode="auto">
          <a:xfrm>
            <a:off x="741936" y="4625004"/>
            <a:ext cx="460549" cy="402055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9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39"/>
          <p:cNvSpPr>
            <a:spLocks/>
          </p:cNvSpPr>
          <p:nvPr/>
        </p:nvSpPr>
        <p:spPr bwMode="auto">
          <a:xfrm>
            <a:off x="741936" y="5475248"/>
            <a:ext cx="460549" cy="402055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9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40"/>
          <p:cNvSpPr>
            <a:spLocks/>
          </p:cNvSpPr>
          <p:nvPr/>
        </p:nvSpPr>
        <p:spPr bwMode="auto">
          <a:xfrm>
            <a:off x="741936" y="6325492"/>
            <a:ext cx="460549" cy="402055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9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41"/>
          <p:cNvSpPr>
            <a:spLocks/>
          </p:cNvSpPr>
          <p:nvPr/>
        </p:nvSpPr>
        <p:spPr bwMode="auto">
          <a:xfrm>
            <a:off x="741936" y="7175737"/>
            <a:ext cx="460549" cy="402055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9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58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3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4808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Проблема и актуальность</a:t>
              </a: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885824" y="1904937"/>
            <a:ext cx="5464789" cy="6284230"/>
            <a:chOff x="0" y="0"/>
            <a:chExt cx="2239" cy="1992"/>
          </a:xfrm>
        </p:grpSpPr>
        <p:sp>
          <p:nvSpPr>
            <p:cNvPr id="24" name="Rectangle 16"/>
            <p:cNvSpPr>
              <a:spLocks/>
            </p:cNvSpPr>
            <p:nvPr/>
          </p:nvSpPr>
          <p:spPr bwMode="auto">
            <a:xfrm>
              <a:off x="0" y="0"/>
              <a:ext cx="2200" cy="1992"/>
            </a:xfrm>
            <a:prstGeom prst="rect">
              <a:avLst/>
            </a:prstGeom>
            <a:solidFill>
              <a:srgbClr val="777C87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6" name="Rectangle 17"/>
            <p:cNvSpPr>
              <a:spLocks/>
            </p:cNvSpPr>
            <p:nvPr/>
          </p:nvSpPr>
          <p:spPr bwMode="auto">
            <a:xfrm>
              <a:off x="647" y="167"/>
              <a:ext cx="15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200"/>
                </a:spcBef>
              </a:pPr>
              <a:r>
                <a:rPr lang="ru-RU" sz="3200" dirty="0" smtClean="0">
                  <a:solidFill>
                    <a:srgbClr val="FFFFFF"/>
                  </a:solidFill>
                  <a:latin typeface="Lato Bold" charset="0"/>
                  <a:ea typeface="ＭＳ Ｐゴシック" charset="0"/>
                  <a:cs typeface="Lato Bold" charset="0"/>
                  <a:sym typeface="Lato Bold" charset="0"/>
                </a:rPr>
                <a:t>Проблема</a:t>
              </a:r>
              <a:endParaRPr lang="en-US" sz="3200" dirty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endParaRPr>
            </a:p>
          </p:txBody>
        </p:sp>
        <p:sp>
          <p:nvSpPr>
            <p:cNvPr id="31" name="Rectangle 18"/>
            <p:cNvSpPr>
              <a:spLocks/>
            </p:cNvSpPr>
            <p:nvPr/>
          </p:nvSpPr>
          <p:spPr bwMode="auto">
            <a:xfrm>
              <a:off x="183" y="508"/>
              <a:ext cx="1800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200"/>
                </a:spcBef>
              </a:pPr>
              <a:r>
                <a:rPr lang="ru-RU" sz="2400" dirty="0" smtClean="0">
                  <a:solidFill>
                    <a:srgbClr val="FFFFFF"/>
                  </a:solidFill>
                  <a:latin typeface="Lato Regular" charset="0"/>
                  <a:ea typeface="ＭＳ Ｐゴシック" charset="0"/>
                  <a:cs typeface="Lato Regular" charset="0"/>
                  <a:sym typeface="Lato Regular" charset="0"/>
                </a:rPr>
                <a:t>Являются ли параметры КСО и эффективность компаний взаимосвязанными величинами и в какой степени, а также на каком временном интервале проявляется эта зависимость, если она есть. </a:t>
              </a:r>
              <a:endParaRPr lang="en-US" sz="2400" dirty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endParaRPr>
            </a:p>
          </p:txBody>
        </p:sp>
        <p:sp>
          <p:nvSpPr>
            <p:cNvPr id="36" name="AutoShape 19"/>
            <p:cNvSpPr>
              <a:spLocks/>
            </p:cNvSpPr>
            <p:nvPr/>
          </p:nvSpPr>
          <p:spPr bwMode="auto">
            <a:xfrm>
              <a:off x="183" y="95"/>
              <a:ext cx="307" cy="2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09" y="14020"/>
                  </a:moveTo>
                  <a:cubicBezTo>
                    <a:pt x="20951" y="14020"/>
                    <a:pt x="21162" y="14126"/>
                    <a:pt x="21336" y="14334"/>
                  </a:cubicBezTo>
                  <a:cubicBezTo>
                    <a:pt x="21512" y="14549"/>
                    <a:pt x="21600" y="14810"/>
                    <a:pt x="21600" y="15116"/>
                  </a:cubicBezTo>
                  <a:lnTo>
                    <a:pt x="21600" y="20504"/>
                  </a:lnTo>
                  <a:cubicBezTo>
                    <a:pt x="21600" y="20816"/>
                    <a:pt x="21512" y="21071"/>
                    <a:pt x="21336" y="21286"/>
                  </a:cubicBezTo>
                  <a:cubicBezTo>
                    <a:pt x="21162" y="21494"/>
                    <a:pt x="20951" y="21600"/>
                    <a:pt x="20709" y="21600"/>
                  </a:cubicBezTo>
                  <a:lnTo>
                    <a:pt x="16198" y="21600"/>
                  </a:lnTo>
                  <a:cubicBezTo>
                    <a:pt x="15941" y="21600"/>
                    <a:pt x="15730" y="21494"/>
                    <a:pt x="15564" y="21286"/>
                  </a:cubicBezTo>
                  <a:cubicBezTo>
                    <a:pt x="15400" y="21071"/>
                    <a:pt x="15316" y="20816"/>
                    <a:pt x="15316" y="20504"/>
                  </a:cubicBezTo>
                  <a:lnTo>
                    <a:pt x="15316" y="15116"/>
                  </a:lnTo>
                  <a:cubicBezTo>
                    <a:pt x="15316" y="14810"/>
                    <a:pt x="15400" y="14549"/>
                    <a:pt x="15571" y="14334"/>
                  </a:cubicBezTo>
                  <a:cubicBezTo>
                    <a:pt x="15737" y="14126"/>
                    <a:pt x="15945" y="14020"/>
                    <a:pt x="16198" y="14020"/>
                  </a:cubicBezTo>
                  <a:lnTo>
                    <a:pt x="17789" y="14020"/>
                  </a:lnTo>
                  <a:lnTo>
                    <a:pt x="17789" y="11869"/>
                  </a:lnTo>
                  <a:cubicBezTo>
                    <a:pt x="17789" y="11699"/>
                    <a:pt x="17708" y="11611"/>
                    <a:pt x="17544" y="11602"/>
                  </a:cubicBezTo>
                  <a:lnTo>
                    <a:pt x="11473" y="11602"/>
                  </a:lnTo>
                  <a:lnTo>
                    <a:pt x="11473" y="14020"/>
                  </a:lnTo>
                  <a:lnTo>
                    <a:pt x="13054" y="14020"/>
                  </a:lnTo>
                  <a:cubicBezTo>
                    <a:pt x="13297" y="14020"/>
                    <a:pt x="13507" y="14126"/>
                    <a:pt x="13681" y="14334"/>
                  </a:cubicBezTo>
                  <a:cubicBezTo>
                    <a:pt x="13857" y="14549"/>
                    <a:pt x="13945" y="14810"/>
                    <a:pt x="13945" y="15116"/>
                  </a:cubicBezTo>
                  <a:lnTo>
                    <a:pt x="13945" y="20504"/>
                  </a:lnTo>
                  <a:cubicBezTo>
                    <a:pt x="13945" y="20816"/>
                    <a:pt x="13857" y="21071"/>
                    <a:pt x="13681" y="21286"/>
                  </a:cubicBezTo>
                  <a:cubicBezTo>
                    <a:pt x="13507" y="21494"/>
                    <a:pt x="13297" y="21600"/>
                    <a:pt x="13054" y="21600"/>
                  </a:cubicBezTo>
                  <a:lnTo>
                    <a:pt x="8543" y="21600"/>
                  </a:lnTo>
                  <a:cubicBezTo>
                    <a:pt x="8298" y="21600"/>
                    <a:pt x="8090" y="21494"/>
                    <a:pt x="7914" y="21286"/>
                  </a:cubicBezTo>
                  <a:cubicBezTo>
                    <a:pt x="7740" y="21071"/>
                    <a:pt x="7652" y="20816"/>
                    <a:pt x="7652" y="20504"/>
                  </a:cubicBezTo>
                  <a:lnTo>
                    <a:pt x="7652" y="15116"/>
                  </a:lnTo>
                  <a:cubicBezTo>
                    <a:pt x="7652" y="14810"/>
                    <a:pt x="7740" y="14549"/>
                    <a:pt x="7914" y="14334"/>
                  </a:cubicBezTo>
                  <a:cubicBezTo>
                    <a:pt x="8090" y="14126"/>
                    <a:pt x="8298" y="14020"/>
                    <a:pt x="8543" y="14020"/>
                  </a:cubicBezTo>
                  <a:lnTo>
                    <a:pt x="10124" y="14020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2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2" y="14020"/>
                    <a:pt x="5875" y="14126"/>
                    <a:pt x="6054" y="14334"/>
                  </a:cubicBezTo>
                  <a:cubicBezTo>
                    <a:pt x="6230" y="14549"/>
                    <a:pt x="6316" y="14810"/>
                    <a:pt x="6316" y="15116"/>
                  </a:cubicBezTo>
                  <a:lnTo>
                    <a:pt x="6316" y="20504"/>
                  </a:lnTo>
                  <a:cubicBezTo>
                    <a:pt x="6316" y="20816"/>
                    <a:pt x="6230" y="21071"/>
                    <a:pt x="6054" y="21286"/>
                  </a:cubicBezTo>
                  <a:cubicBezTo>
                    <a:pt x="5877" y="21494"/>
                    <a:pt x="5664" y="21600"/>
                    <a:pt x="5402" y="21600"/>
                  </a:cubicBezTo>
                  <a:lnTo>
                    <a:pt x="913" y="21600"/>
                  </a:lnTo>
                  <a:cubicBezTo>
                    <a:pt x="658" y="21600"/>
                    <a:pt x="441" y="21494"/>
                    <a:pt x="262" y="21286"/>
                  </a:cubicBezTo>
                  <a:cubicBezTo>
                    <a:pt x="88" y="21071"/>
                    <a:pt x="0" y="20816"/>
                    <a:pt x="0" y="20504"/>
                  </a:cubicBezTo>
                  <a:lnTo>
                    <a:pt x="0" y="15116"/>
                  </a:lnTo>
                  <a:cubicBezTo>
                    <a:pt x="0" y="14810"/>
                    <a:pt x="88" y="14549"/>
                    <a:pt x="262" y="14334"/>
                  </a:cubicBezTo>
                  <a:cubicBezTo>
                    <a:pt x="438" y="14126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2"/>
                    <a:pt x="2942" y="10544"/>
                  </a:cubicBezTo>
                  <a:cubicBezTo>
                    <a:pt x="3253" y="10180"/>
                    <a:pt x="3623" y="9998"/>
                    <a:pt x="4054" y="9998"/>
                  </a:cubicBezTo>
                  <a:lnTo>
                    <a:pt x="10122" y="9998"/>
                  </a:lnTo>
                  <a:lnTo>
                    <a:pt x="10122" y="7551"/>
                  </a:lnTo>
                  <a:lnTo>
                    <a:pt x="8541" y="7551"/>
                  </a:lnTo>
                  <a:cubicBezTo>
                    <a:pt x="8296" y="7551"/>
                    <a:pt x="8088" y="7451"/>
                    <a:pt x="7912" y="7248"/>
                  </a:cubicBezTo>
                  <a:cubicBezTo>
                    <a:pt x="7738" y="7045"/>
                    <a:pt x="7650" y="6790"/>
                    <a:pt x="7650" y="6484"/>
                  </a:cubicBezTo>
                  <a:lnTo>
                    <a:pt x="7650" y="1066"/>
                  </a:lnTo>
                  <a:cubicBezTo>
                    <a:pt x="7650" y="776"/>
                    <a:pt x="7738" y="523"/>
                    <a:pt x="7912" y="314"/>
                  </a:cubicBezTo>
                  <a:cubicBezTo>
                    <a:pt x="8088" y="103"/>
                    <a:pt x="8296" y="0"/>
                    <a:pt x="8541" y="0"/>
                  </a:cubicBezTo>
                  <a:lnTo>
                    <a:pt x="13052" y="0"/>
                  </a:lnTo>
                  <a:cubicBezTo>
                    <a:pt x="13294" y="0"/>
                    <a:pt x="13505" y="103"/>
                    <a:pt x="13679" y="314"/>
                  </a:cubicBezTo>
                  <a:cubicBezTo>
                    <a:pt x="13855" y="523"/>
                    <a:pt x="13943" y="776"/>
                    <a:pt x="13943" y="1066"/>
                  </a:cubicBezTo>
                  <a:lnTo>
                    <a:pt x="13943" y="6484"/>
                  </a:lnTo>
                  <a:cubicBezTo>
                    <a:pt x="13943" y="6790"/>
                    <a:pt x="13855" y="7045"/>
                    <a:pt x="13679" y="7248"/>
                  </a:cubicBezTo>
                  <a:cubicBezTo>
                    <a:pt x="13505" y="7451"/>
                    <a:pt x="13294" y="7551"/>
                    <a:pt x="13052" y="7551"/>
                  </a:cubicBezTo>
                  <a:lnTo>
                    <a:pt x="11471" y="7551"/>
                  </a:lnTo>
                  <a:lnTo>
                    <a:pt x="11471" y="9998"/>
                  </a:lnTo>
                  <a:lnTo>
                    <a:pt x="17541" y="9998"/>
                  </a:lnTo>
                  <a:cubicBezTo>
                    <a:pt x="17970" y="9998"/>
                    <a:pt x="18339" y="10177"/>
                    <a:pt x="18653" y="10539"/>
                  </a:cubicBezTo>
                  <a:cubicBezTo>
                    <a:pt x="18966" y="10900"/>
                    <a:pt x="19123" y="11344"/>
                    <a:pt x="19123" y="11869"/>
                  </a:cubicBezTo>
                  <a:lnTo>
                    <a:pt x="19123" y="14020"/>
                  </a:lnTo>
                  <a:lnTo>
                    <a:pt x="20709" y="14020"/>
                  </a:lnTo>
                  <a:close/>
                  <a:moveTo>
                    <a:pt x="20709" y="14020"/>
                  </a:moveTo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2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grpSp>
        <p:nvGrpSpPr>
          <p:cNvPr id="37" name="Group 20"/>
          <p:cNvGrpSpPr>
            <a:grpSpLocks/>
          </p:cNvGrpSpPr>
          <p:nvPr/>
        </p:nvGrpSpPr>
        <p:grpSpPr bwMode="auto">
          <a:xfrm>
            <a:off x="6772274" y="1904936"/>
            <a:ext cx="5634782" cy="6284231"/>
            <a:chOff x="0" y="0"/>
            <a:chExt cx="2231" cy="1992"/>
          </a:xfrm>
        </p:grpSpPr>
        <p:sp>
          <p:nvSpPr>
            <p:cNvPr id="38" name="Rectangle 21"/>
            <p:cNvSpPr>
              <a:spLocks/>
            </p:cNvSpPr>
            <p:nvPr/>
          </p:nvSpPr>
          <p:spPr bwMode="auto">
            <a:xfrm>
              <a:off x="0" y="0"/>
              <a:ext cx="2200" cy="19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dirty="0"/>
            </a:p>
          </p:txBody>
        </p:sp>
        <p:sp>
          <p:nvSpPr>
            <p:cNvPr id="39" name="Rectangle 22"/>
            <p:cNvSpPr>
              <a:spLocks/>
            </p:cNvSpPr>
            <p:nvPr/>
          </p:nvSpPr>
          <p:spPr bwMode="auto">
            <a:xfrm>
              <a:off x="639" y="167"/>
              <a:ext cx="15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200"/>
                </a:spcBef>
              </a:pPr>
              <a:r>
                <a:rPr lang="ru-RU" sz="3200" dirty="0" smtClean="0">
                  <a:solidFill>
                    <a:srgbClr val="FFFFFF"/>
                  </a:solidFill>
                  <a:latin typeface="Lato Bold" charset="0"/>
                  <a:ea typeface="ＭＳ Ｐゴシック" charset="0"/>
                  <a:cs typeface="Lato Bold" charset="0"/>
                  <a:sym typeface="Lato Bold" charset="0"/>
                </a:rPr>
                <a:t>Актуальность</a:t>
              </a:r>
              <a:endParaRPr lang="en-US" sz="3200" dirty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endParaRPr>
            </a:p>
          </p:txBody>
        </p:sp>
        <p:sp>
          <p:nvSpPr>
            <p:cNvPr id="40" name="Rectangle 23"/>
            <p:cNvSpPr>
              <a:spLocks/>
            </p:cNvSpPr>
            <p:nvPr/>
          </p:nvSpPr>
          <p:spPr bwMode="auto">
            <a:xfrm>
              <a:off x="200" y="506"/>
              <a:ext cx="1800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200"/>
                </a:spcBef>
              </a:pPr>
              <a:r>
                <a:rPr lang="ru-RU" sz="2400" dirty="0" smtClean="0">
                  <a:solidFill>
                    <a:srgbClr val="FFFFFF"/>
                  </a:solidFill>
                  <a:latin typeface="Lato Regular" charset="0"/>
                  <a:ea typeface="ＭＳ Ｐゴシック" charset="0"/>
                  <a:cs typeface="Lato Regular" charset="0"/>
                  <a:sym typeface="Lato Regular" charset="0"/>
                </a:rPr>
                <a:t>Руководство большинства компаний сталкивается с неопределённостью в момент принятия решения по поводу инвестиций в КСО. Данное исследование могло бы помочь решить эту проблему и  изменить политику данных организаций.</a:t>
              </a:r>
              <a:endParaRPr lang="en-US" sz="2400" dirty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endParaRPr>
            </a:p>
          </p:txBody>
        </p:sp>
        <p:sp>
          <p:nvSpPr>
            <p:cNvPr id="41" name="AutoShape 24"/>
            <p:cNvSpPr>
              <a:spLocks/>
            </p:cNvSpPr>
            <p:nvPr/>
          </p:nvSpPr>
          <p:spPr bwMode="auto">
            <a:xfrm>
              <a:off x="167" y="95"/>
              <a:ext cx="305" cy="2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765" y="0"/>
                  </a:moveTo>
                  <a:cubicBezTo>
                    <a:pt x="9365" y="0"/>
                    <a:pt x="9963" y="51"/>
                    <a:pt x="10556" y="155"/>
                  </a:cubicBezTo>
                  <a:cubicBezTo>
                    <a:pt x="11152" y="260"/>
                    <a:pt x="11733" y="418"/>
                    <a:pt x="12303" y="632"/>
                  </a:cubicBezTo>
                  <a:cubicBezTo>
                    <a:pt x="12950" y="898"/>
                    <a:pt x="13588" y="1240"/>
                    <a:pt x="14219" y="1663"/>
                  </a:cubicBezTo>
                  <a:cubicBezTo>
                    <a:pt x="14850" y="2087"/>
                    <a:pt x="15412" y="2598"/>
                    <a:pt x="15904" y="3199"/>
                  </a:cubicBezTo>
                  <a:cubicBezTo>
                    <a:pt x="16396" y="3798"/>
                    <a:pt x="16791" y="4475"/>
                    <a:pt x="17088" y="5229"/>
                  </a:cubicBezTo>
                  <a:cubicBezTo>
                    <a:pt x="17382" y="5989"/>
                    <a:pt x="17530" y="6813"/>
                    <a:pt x="17530" y="7703"/>
                  </a:cubicBezTo>
                  <a:cubicBezTo>
                    <a:pt x="17530" y="8586"/>
                    <a:pt x="17382" y="9408"/>
                    <a:pt x="17088" y="10162"/>
                  </a:cubicBezTo>
                  <a:cubicBezTo>
                    <a:pt x="16791" y="10921"/>
                    <a:pt x="16396" y="11596"/>
                    <a:pt x="15904" y="12186"/>
                  </a:cubicBezTo>
                  <a:cubicBezTo>
                    <a:pt x="15412" y="12776"/>
                    <a:pt x="14850" y="13287"/>
                    <a:pt x="14219" y="13719"/>
                  </a:cubicBezTo>
                  <a:cubicBezTo>
                    <a:pt x="13588" y="14152"/>
                    <a:pt x="12950" y="14499"/>
                    <a:pt x="12303" y="14758"/>
                  </a:cubicBezTo>
                  <a:cubicBezTo>
                    <a:pt x="11147" y="15185"/>
                    <a:pt x="9968" y="15397"/>
                    <a:pt x="8765" y="15397"/>
                  </a:cubicBezTo>
                  <a:cubicBezTo>
                    <a:pt x="8487" y="15397"/>
                    <a:pt x="8214" y="15382"/>
                    <a:pt x="7948" y="15354"/>
                  </a:cubicBezTo>
                  <a:cubicBezTo>
                    <a:pt x="7683" y="15329"/>
                    <a:pt x="7409" y="15298"/>
                    <a:pt x="7132" y="15258"/>
                  </a:cubicBezTo>
                  <a:cubicBezTo>
                    <a:pt x="6007" y="16294"/>
                    <a:pt x="4743" y="16995"/>
                    <a:pt x="3347" y="17353"/>
                  </a:cubicBezTo>
                  <a:cubicBezTo>
                    <a:pt x="3196" y="17393"/>
                    <a:pt x="3034" y="17435"/>
                    <a:pt x="2862" y="17483"/>
                  </a:cubicBezTo>
                  <a:cubicBezTo>
                    <a:pt x="2688" y="17534"/>
                    <a:pt x="2521" y="17559"/>
                    <a:pt x="2354" y="17559"/>
                  </a:cubicBezTo>
                  <a:cubicBezTo>
                    <a:pt x="2264" y="17559"/>
                    <a:pt x="2182" y="17514"/>
                    <a:pt x="2111" y="17432"/>
                  </a:cubicBezTo>
                  <a:cubicBezTo>
                    <a:pt x="2041" y="17342"/>
                    <a:pt x="2005" y="17238"/>
                    <a:pt x="2005" y="17110"/>
                  </a:cubicBezTo>
                  <a:cubicBezTo>
                    <a:pt x="2005" y="17023"/>
                    <a:pt x="2034" y="16944"/>
                    <a:pt x="2090" y="16873"/>
                  </a:cubicBezTo>
                  <a:cubicBezTo>
                    <a:pt x="2147" y="16808"/>
                    <a:pt x="2196" y="16746"/>
                    <a:pt x="2241" y="16693"/>
                  </a:cubicBezTo>
                  <a:cubicBezTo>
                    <a:pt x="2624" y="16235"/>
                    <a:pt x="2897" y="15803"/>
                    <a:pt x="3060" y="15397"/>
                  </a:cubicBezTo>
                  <a:cubicBezTo>
                    <a:pt x="3220" y="14987"/>
                    <a:pt x="3354" y="14465"/>
                    <a:pt x="3458" y="13813"/>
                  </a:cubicBezTo>
                  <a:cubicBezTo>
                    <a:pt x="2985" y="13499"/>
                    <a:pt x="2540" y="13129"/>
                    <a:pt x="2123" y="12706"/>
                  </a:cubicBezTo>
                  <a:cubicBezTo>
                    <a:pt x="1706" y="12279"/>
                    <a:pt x="1342" y="11811"/>
                    <a:pt x="1024" y="11300"/>
                  </a:cubicBezTo>
                  <a:cubicBezTo>
                    <a:pt x="711" y="10786"/>
                    <a:pt x="459" y="10229"/>
                    <a:pt x="275" y="9623"/>
                  </a:cubicBezTo>
                  <a:cubicBezTo>
                    <a:pt x="92" y="9021"/>
                    <a:pt x="0" y="8383"/>
                    <a:pt x="0" y="7703"/>
                  </a:cubicBezTo>
                  <a:cubicBezTo>
                    <a:pt x="0" y="6822"/>
                    <a:pt x="151" y="6000"/>
                    <a:pt x="450" y="5238"/>
                  </a:cubicBezTo>
                  <a:cubicBezTo>
                    <a:pt x="751" y="4478"/>
                    <a:pt x="1151" y="3798"/>
                    <a:pt x="1650" y="3199"/>
                  </a:cubicBezTo>
                  <a:cubicBezTo>
                    <a:pt x="2149" y="2598"/>
                    <a:pt x="2716" y="2087"/>
                    <a:pt x="3347" y="1663"/>
                  </a:cubicBezTo>
                  <a:cubicBezTo>
                    <a:pt x="3978" y="1239"/>
                    <a:pt x="4616" y="898"/>
                    <a:pt x="5261" y="632"/>
                  </a:cubicBezTo>
                  <a:cubicBezTo>
                    <a:pt x="5832" y="409"/>
                    <a:pt x="6412" y="249"/>
                    <a:pt x="7002" y="150"/>
                  </a:cubicBezTo>
                  <a:cubicBezTo>
                    <a:pt x="7591" y="48"/>
                    <a:pt x="8179" y="0"/>
                    <a:pt x="8765" y="0"/>
                  </a:cubicBezTo>
                  <a:moveTo>
                    <a:pt x="8765" y="2160"/>
                  </a:moveTo>
                  <a:cubicBezTo>
                    <a:pt x="8269" y="2160"/>
                    <a:pt x="7774" y="2202"/>
                    <a:pt x="7278" y="2282"/>
                  </a:cubicBezTo>
                  <a:cubicBezTo>
                    <a:pt x="6783" y="2366"/>
                    <a:pt x="6287" y="2510"/>
                    <a:pt x="5790" y="2719"/>
                  </a:cubicBezTo>
                  <a:cubicBezTo>
                    <a:pt x="5348" y="2877"/>
                    <a:pt x="4886" y="3112"/>
                    <a:pt x="4411" y="3419"/>
                  </a:cubicBezTo>
                  <a:cubicBezTo>
                    <a:pt x="3933" y="3727"/>
                    <a:pt x="3502" y="4086"/>
                    <a:pt x="3114" y="4501"/>
                  </a:cubicBezTo>
                  <a:cubicBezTo>
                    <a:pt x="2728" y="4916"/>
                    <a:pt x="2413" y="5390"/>
                    <a:pt x="2168" y="5927"/>
                  </a:cubicBezTo>
                  <a:cubicBezTo>
                    <a:pt x="1925" y="6463"/>
                    <a:pt x="1803" y="7056"/>
                    <a:pt x="1803" y="7703"/>
                  </a:cubicBezTo>
                  <a:cubicBezTo>
                    <a:pt x="1803" y="8355"/>
                    <a:pt x="1916" y="8925"/>
                    <a:pt x="2147" y="9422"/>
                  </a:cubicBezTo>
                  <a:cubicBezTo>
                    <a:pt x="2375" y="9919"/>
                    <a:pt x="2667" y="10363"/>
                    <a:pt x="3017" y="10758"/>
                  </a:cubicBezTo>
                  <a:cubicBezTo>
                    <a:pt x="3373" y="11156"/>
                    <a:pt x="3764" y="11509"/>
                    <a:pt x="4197" y="11811"/>
                  </a:cubicBezTo>
                  <a:cubicBezTo>
                    <a:pt x="4630" y="12122"/>
                    <a:pt x="5051" y="12407"/>
                    <a:pt x="5465" y="12678"/>
                  </a:cubicBezTo>
                  <a:lnTo>
                    <a:pt x="5239" y="14177"/>
                  </a:lnTo>
                  <a:cubicBezTo>
                    <a:pt x="5486" y="14019"/>
                    <a:pt x="5724" y="13827"/>
                    <a:pt x="5955" y="13610"/>
                  </a:cubicBezTo>
                  <a:cubicBezTo>
                    <a:pt x="6183" y="13395"/>
                    <a:pt x="6407" y="13189"/>
                    <a:pt x="6626" y="12989"/>
                  </a:cubicBezTo>
                  <a:cubicBezTo>
                    <a:pt x="6979" y="13042"/>
                    <a:pt x="7334" y="13099"/>
                    <a:pt x="7694" y="13152"/>
                  </a:cubicBezTo>
                  <a:cubicBezTo>
                    <a:pt x="8057" y="13209"/>
                    <a:pt x="8412" y="13232"/>
                    <a:pt x="8765" y="13232"/>
                  </a:cubicBezTo>
                  <a:cubicBezTo>
                    <a:pt x="9780" y="13232"/>
                    <a:pt x="10771" y="13048"/>
                    <a:pt x="11740" y="12678"/>
                  </a:cubicBezTo>
                  <a:cubicBezTo>
                    <a:pt x="12197" y="12517"/>
                    <a:pt x="12665" y="12280"/>
                    <a:pt x="13138" y="11978"/>
                  </a:cubicBezTo>
                  <a:cubicBezTo>
                    <a:pt x="13609" y="11670"/>
                    <a:pt x="14040" y="11306"/>
                    <a:pt x="14421" y="10880"/>
                  </a:cubicBezTo>
                  <a:cubicBezTo>
                    <a:pt x="14805" y="10459"/>
                    <a:pt x="15120" y="9982"/>
                    <a:pt x="15370" y="9454"/>
                  </a:cubicBezTo>
                  <a:cubicBezTo>
                    <a:pt x="15617" y="8929"/>
                    <a:pt x="15739" y="8344"/>
                    <a:pt x="15739" y="7703"/>
                  </a:cubicBezTo>
                  <a:cubicBezTo>
                    <a:pt x="15739" y="7057"/>
                    <a:pt x="15617" y="6464"/>
                    <a:pt x="15370" y="5927"/>
                  </a:cubicBezTo>
                  <a:cubicBezTo>
                    <a:pt x="15120" y="5391"/>
                    <a:pt x="14805" y="4916"/>
                    <a:pt x="14421" y="4501"/>
                  </a:cubicBezTo>
                  <a:cubicBezTo>
                    <a:pt x="14040" y="4086"/>
                    <a:pt x="13612" y="3728"/>
                    <a:pt x="13143" y="3420"/>
                  </a:cubicBezTo>
                  <a:cubicBezTo>
                    <a:pt x="12675" y="3112"/>
                    <a:pt x="12206" y="2878"/>
                    <a:pt x="11740" y="2720"/>
                  </a:cubicBezTo>
                  <a:cubicBezTo>
                    <a:pt x="11267" y="2511"/>
                    <a:pt x="10780" y="2367"/>
                    <a:pt x="10281" y="2282"/>
                  </a:cubicBezTo>
                  <a:cubicBezTo>
                    <a:pt x="9782" y="2202"/>
                    <a:pt x="9278" y="2160"/>
                    <a:pt x="8765" y="2160"/>
                  </a:cubicBezTo>
                  <a:moveTo>
                    <a:pt x="21600" y="11746"/>
                  </a:moveTo>
                  <a:cubicBezTo>
                    <a:pt x="21600" y="12429"/>
                    <a:pt x="21506" y="13076"/>
                    <a:pt x="21322" y="13672"/>
                  </a:cubicBezTo>
                  <a:cubicBezTo>
                    <a:pt x="21139" y="14273"/>
                    <a:pt x="20889" y="14829"/>
                    <a:pt x="20574" y="15340"/>
                  </a:cubicBezTo>
                  <a:cubicBezTo>
                    <a:pt x="20258" y="15854"/>
                    <a:pt x="19891" y="16323"/>
                    <a:pt x="19475" y="16747"/>
                  </a:cubicBezTo>
                  <a:cubicBezTo>
                    <a:pt x="19058" y="17173"/>
                    <a:pt x="18613" y="17543"/>
                    <a:pt x="18140" y="17856"/>
                  </a:cubicBezTo>
                  <a:cubicBezTo>
                    <a:pt x="18246" y="18506"/>
                    <a:pt x="18378" y="19031"/>
                    <a:pt x="18540" y="19440"/>
                  </a:cubicBezTo>
                  <a:cubicBezTo>
                    <a:pt x="18703" y="19841"/>
                    <a:pt x="18973" y="20276"/>
                    <a:pt x="19357" y="20736"/>
                  </a:cubicBezTo>
                  <a:cubicBezTo>
                    <a:pt x="19402" y="20790"/>
                    <a:pt x="19453" y="20858"/>
                    <a:pt x="19510" y="20931"/>
                  </a:cubicBezTo>
                  <a:cubicBezTo>
                    <a:pt x="19566" y="21007"/>
                    <a:pt x="19592" y="21092"/>
                    <a:pt x="19592" y="21182"/>
                  </a:cubicBezTo>
                  <a:cubicBezTo>
                    <a:pt x="19592" y="21326"/>
                    <a:pt x="19555" y="21431"/>
                    <a:pt x="19475" y="21498"/>
                  </a:cubicBezTo>
                  <a:cubicBezTo>
                    <a:pt x="19397" y="21569"/>
                    <a:pt x="19305" y="21600"/>
                    <a:pt x="19199" y="21600"/>
                  </a:cubicBezTo>
                  <a:cubicBezTo>
                    <a:pt x="19049" y="21600"/>
                    <a:pt x="18889" y="21572"/>
                    <a:pt x="18714" y="21527"/>
                  </a:cubicBezTo>
                  <a:cubicBezTo>
                    <a:pt x="18543" y="21473"/>
                    <a:pt x="18387" y="21433"/>
                    <a:pt x="18253" y="21397"/>
                  </a:cubicBezTo>
                  <a:cubicBezTo>
                    <a:pt x="16855" y="21027"/>
                    <a:pt x="15593" y="20329"/>
                    <a:pt x="14468" y="19302"/>
                  </a:cubicBezTo>
                  <a:cubicBezTo>
                    <a:pt x="14191" y="19338"/>
                    <a:pt x="13917" y="19369"/>
                    <a:pt x="13652" y="19395"/>
                  </a:cubicBezTo>
                  <a:cubicBezTo>
                    <a:pt x="13383" y="19423"/>
                    <a:pt x="13113" y="19440"/>
                    <a:pt x="12832" y="19440"/>
                  </a:cubicBezTo>
                  <a:cubicBezTo>
                    <a:pt x="11865" y="19440"/>
                    <a:pt x="10909" y="19293"/>
                    <a:pt x="9973" y="19002"/>
                  </a:cubicBezTo>
                  <a:cubicBezTo>
                    <a:pt x="9031" y="18717"/>
                    <a:pt x="8146" y="18279"/>
                    <a:pt x="7313" y="17692"/>
                  </a:cubicBezTo>
                  <a:lnTo>
                    <a:pt x="7617" y="17475"/>
                  </a:lnTo>
                  <a:cubicBezTo>
                    <a:pt x="8000" y="17531"/>
                    <a:pt x="8382" y="17559"/>
                    <a:pt x="8765" y="17559"/>
                  </a:cubicBezTo>
                  <a:cubicBezTo>
                    <a:pt x="10246" y="17559"/>
                    <a:pt x="11677" y="17280"/>
                    <a:pt x="13058" y="16721"/>
                  </a:cubicBezTo>
                  <a:cubicBezTo>
                    <a:pt x="13892" y="16388"/>
                    <a:pt x="14685" y="15936"/>
                    <a:pt x="15436" y="15374"/>
                  </a:cubicBezTo>
                  <a:cubicBezTo>
                    <a:pt x="16186" y="14812"/>
                    <a:pt x="16853" y="14149"/>
                    <a:pt x="17432" y="13381"/>
                  </a:cubicBezTo>
                  <a:cubicBezTo>
                    <a:pt x="18008" y="12618"/>
                    <a:pt x="18470" y="11760"/>
                    <a:pt x="18816" y="10814"/>
                  </a:cubicBezTo>
                  <a:cubicBezTo>
                    <a:pt x="19162" y="9865"/>
                    <a:pt x="19336" y="8832"/>
                    <a:pt x="19336" y="7703"/>
                  </a:cubicBezTo>
                  <a:cubicBezTo>
                    <a:pt x="19336" y="7333"/>
                    <a:pt x="19312" y="6957"/>
                    <a:pt x="19267" y="6568"/>
                  </a:cubicBezTo>
                  <a:cubicBezTo>
                    <a:pt x="19943" y="7217"/>
                    <a:pt x="20501" y="7979"/>
                    <a:pt x="20941" y="8855"/>
                  </a:cubicBezTo>
                  <a:cubicBezTo>
                    <a:pt x="21379" y="9727"/>
                    <a:pt x="21600" y="10693"/>
                    <a:pt x="21600" y="11746"/>
                  </a:cubicBezTo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>
                      <a:alpha val="2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2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4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5579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Выбор используемой литературы</a:t>
              </a: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sp>
        <p:nvSpPr>
          <p:cNvPr id="19" name="Rectangle 11"/>
          <p:cNvSpPr>
            <a:spLocks/>
          </p:cNvSpPr>
          <p:nvPr/>
        </p:nvSpPr>
        <p:spPr bwMode="auto">
          <a:xfrm>
            <a:off x="1735333" y="2014535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Ankudinov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 A. B.,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Gizatullin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 A. V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.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Corporate social responsibility and financial effectiveness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of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Russian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companies.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Vestnik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KSFEI,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1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 2008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917500" y="2150326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Rectangle 11"/>
          <p:cNvSpPr>
            <a:spLocks/>
          </p:cNvSpPr>
          <p:nvPr/>
        </p:nvSpPr>
        <p:spPr bwMode="auto">
          <a:xfrm>
            <a:off x="1735333" y="2813412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Paluszek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John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«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Ethics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and Brand Value: Strategic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Differentiation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».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Business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and Organizational Ethics Partnership Meeting.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Markkula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 Center for Applied Ethics, Santa Clara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University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,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April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6–7, 2005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1" name="AutoShape 12"/>
          <p:cNvSpPr>
            <a:spLocks/>
          </p:cNvSpPr>
          <p:nvPr/>
        </p:nvSpPr>
        <p:spPr bwMode="auto">
          <a:xfrm>
            <a:off x="917500" y="2949203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Rectangle 11"/>
          <p:cNvSpPr>
            <a:spLocks/>
          </p:cNvSpPr>
          <p:nvPr/>
        </p:nvSpPr>
        <p:spPr bwMode="auto">
          <a:xfrm>
            <a:off x="1735333" y="3748080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sz="1800" dirty="0"/>
              <a:t>David </a:t>
            </a:r>
            <a:r>
              <a:rPr lang="en-US" sz="1800" dirty="0" err="1" smtClean="0"/>
              <a:t>Scheffer</a:t>
            </a:r>
            <a:r>
              <a:rPr lang="ru-RU" sz="1800" dirty="0" smtClean="0"/>
              <a:t> </a:t>
            </a:r>
            <a:r>
              <a:rPr lang="en-US" sz="1800" dirty="0" smtClean="0"/>
              <a:t>Caroline </a:t>
            </a:r>
            <a:r>
              <a:rPr lang="en-US" sz="1800" dirty="0" err="1" smtClean="0"/>
              <a:t>Kaeb</a:t>
            </a:r>
            <a:r>
              <a:rPr lang="ru-RU" sz="1800" dirty="0" smtClean="0"/>
              <a:t>,  «</a:t>
            </a:r>
            <a:r>
              <a:rPr lang="en-US" sz="1800" dirty="0" smtClean="0"/>
              <a:t>The </a:t>
            </a:r>
            <a:r>
              <a:rPr lang="en-US" sz="1800" dirty="0"/>
              <a:t>Five Levels of CSR Compliance: The Resiliency of Corporate Liability under the Alien Tort Statute and the Case for a Counterattack Strategy in Compliance </a:t>
            </a:r>
            <a:r>
              <a:rPr lang="en-US" sz="1800" dirty="0" smtClean="0"/>
              <a:t>Theory</a:t>
            </a:r>
            <a:r>
              <a:rPr lang="ru-RU" sz="1800" dirty="0" smtClean="0"/>
              <a:t>»</a:t>
            </a:r>
            <a:r>
              <a:rPr lang="en-US" sz="1800" dirty="0" smtClean="0"/>
              <a:t>, </a:t>
            </a:r>
            <a:r>
              <a:rPr lang="en-US" sz="1800" dirty="0"/>
              <a:t>29 Berkeley J. Int'l Law. </a:t>
            </a:r>
            <a:r>
              <a:rPr lang="en-US" sz="1800" dirty="0" smtClean="0"/>
              <a:t>334</a:t>
            </a:r>
            <a:r>
              <a:rPr lang="ru-RU" sz="1800" dirty="0" smtClean="0"/>
              <a:t>, 2011.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3" name="AutoShape 12"/>
          <p:cNvSpPr>
            <a:spLocks/>
          </p:cNvSpPr>
          <p:nvPr/>
        </p:nvSpPr>
        <p:spPr bwMode="auto">
          <a:xfrm>
            <a:off x="917500" y="3883871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Rectangle 11"/>
          <p:cNvSpPr>
            <a:spLocks/>
          </p:cNvSpPr>
          <p:nvPr/>
        </p:nvSpPr>
        <p:spPr bwMode="auto">
          <a:xfrm>
            <a:off x="1735333" y="4828135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1800" dirty="0" smtClean="0">
                <a:latin typeface="Lato Bold" charset="0"/>
                <a:ea typeface="ＭＳ Ｐゴシック" charset="0"/>
                <a:cs typeface="Lato Bold" charset="0"/>
              </a:rPr>
              <a:t>Внешэкономбанк, «КСО, новая философия бизнеса», учебное пособие, </a:t>
            </a:r>
            <a:r>
              <a:rPr lang="ru-RU" sz="1800" dirty="0" smtClean="0"/>
              <a:t>Москва, 2011.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7" name="AutoShape 12"/>
          <p:cNvSpPr>
            <a:spLocks/>
          </p:cNvSpPr>
          <p:nvPr/>
        </p:nvSpPr>
        <p:spPr bwMode="auto">
          <a:xfrm>
            <a:off x="917500" y="4839548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Rectangle 11"/>
          <p:cNvSpPr>
            <a:spLocks/>
          </p:cNvSpPr>
          <p:nvPr/>
        </p:nvSpPr>
        <p:spPr bwMode="auto">
          <a:xfrm>
            <a:off x="1735333" y="5396341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1800" dirty="0" err="1"/>
              <a:t>Н.А.Кричевский</a:t>
            </a:r>
            <a:r>
              <a:rPr lang="ru-RU" sz="1800" dirty="0"/>
              <a:t> </a:t>
            </a:r>
            <a:r>
              <a:rPr lang="ru-RU" sz="1800" dirty="0" err="1" smtClean="0"/>
              <a:t>С.Ф.Гончаров</a:t>
            </a:r>
            <a:r>
              <a:rPr lang="ru-RU" sz="1800" dirty="0" smtClean="0"/>
              <a:t>, «КОРПОРАТИВНАЯ </a:t>
            </a:r>
            <a:r>
              <a:rPr lang="ru-RU" sz="1800" dirty="0"/>
              <a:t>СОЦИАЛЬНАЯ </a:t>
            </a:r>
            <a:r>
              <a:rPr lang="ru-RU" sz="1800" dirty="0" smtClean="0"/>
              <a:t>ОТВЕТСТВЕННОСТЬ», Москва, 2006.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54" name="AutoShape 12"/>
          <p:cNvSpPr>
            <a:spLocks/>
          </p:cNvSpPr>
          <p:nvPr/>
        </p:nvSpPr>
        <p:spPr bwMode="auto">
          <a:xfrm>
            <a:off x="917500" y="5532132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2"/>
          <p:cNvSpPr>
            <a:spLocks/>
          </p:cNvSpPr>
          <p:nvPr/>
        </p:nvSpPr>
        <p:spPr bwMode="auto">
          <a:xfrm>
            <a:off x="928588" y="7026404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Rectangle 11"/>
          <p:cNvSpPr>
            <a:spLocks/>
          </p:cNvSpPr>
          <p:nvPr/>
        </p:nvSpPr>
        <p:spPr bwMode="auto">
          <a:xfrm>
            <a:off x="1735333" y="6966976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Другие источники и отчеты компаний.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59" name="Rectangle 11"/>
          <p:cNvSpPr>
            <a:spLocks/>
          </p:cNvSpPr>
          <p:nvPr/>
        </p:nvSpPr>
        <p:spPr bwMode="auto">
          <a:xfrm>
            <a:off x="1735333" y="6172944"/>
            <a:ext cx="10528105" cy="5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sz="1800" dirty="0" err="1"/>
              <a:t>Aupperle</a:t>
            </a:r>
            <a:r>
              <a:rPr lang="en-US" sz="1800" dirty="0"/>
              <a:t>, K., A. Carroll and J. </a:t>
            </a:r>
            <a:r>
              <a:rPr lang="en-US" sz="1800" dirty="0" smtClean="0"/>
              <a:t>Hatfield. </a:t>
            </a:r>
            <a:r>
              <a:rPr lang="ru-RU" sz="1800" dirty="0" smtClean="0"/>
              <a:t>«</a:t>
            </a:r>
            <a:r>
              <a:rPr lang="en-US" sz="1800" dirty="0" smtClean="0"/>
              <a:t>An </a:t>
            </a:r>
            <a:r>
              <a:rPr lang="en-US" sz="1800" dirty="0"/>
              <a:t>empirical examination of the relationship between corporate social responsibility and </a:t>
            </a:r>
            <a:r>
              <a:rPr lang="en-US" sz="1800" dirty="0" smtClean="0"/>
              <a:t>profitability</a:t>
            </a:r>
            <a:r>
              <a:rPr lang="ru-RU" sz="1800" dirty="0" smtClean="0"/>
              <a:t>»</a:t>
            </a:r>
            <a:r>
              <a:rPr lang="en-US" sz="1800" dirty="0" smtClean="0"/>
              <a:t>, </a:t>
            </a:r>
            <a:r>
              <a:rPr lang="en-US" sz="1800" dirty="0"/>
              <a:t>Academy of Management Journal</a:t>
            </a:r>
            <a:r>
              <a:rPr lang="en-US" sz="1800" dirty="0" smtClean="0"/>
              <a:t>, 1985</a:t>
            </a:r>
            <a:r>
              <a:rPr lang="ru-RU" sz="1800" dirty="0" smtClean="0"/>
              <a:t>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60" name="AutoShape 12"/>
          <p:cNvSpPr>
            <a:spLocks/>
          </p:cNvSpPr>
          <p:nvPr/>
        </p:nvSpPr>
        <p:spPr bwMode="auto">
          <a:xfrm>
            <a:off x="917500" y="6308735"/>
            <a:ext cx="441321" cy="30553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5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5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513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Задачи, цели, объект, предмет 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sp>
        <p:nvSpPr>
          <p:cNvPr id="19" name="Rectangle 11"/>
          <p:cNvSpPr>
            <a:spLocks/>
          </p:cNvSpPr>
          <p:nvPr/>
        </p:nvSpPr>
        <p:spPr bwMode="auto">
          <a:xfrm>
            <a:off x="6694762" y="1708448"/>
            <a:ext cx="5568676" cy="3942813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7048260" y="1911650"/>
            <a:ext cx="373358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Задачи</a:t>
            </a:r>
            <a:endParaRPr lang="en-US" sz="2800" dirty="0">
              <a:solidFill>
                <a:srgbClr val="FFFFFF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21" name="Rectangle 13"/>
          <p:cNvSpPr>
            <a:spLocks/>
          </p:cNvSpPr>
          <p:nvPr/>
        </p:nvSpPr>
        <p:spPr bwMode="auto">
          <a:xfrm>
            <a:off x="6878777" y="2561676"/>
            <a:ext cx="4992166" cy="212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Провести исследование КСО в Российской экономической действительности.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Рассмотреть и выделить понятия, виды, структуру КСО для дальнейшего анализа.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Определить необходимые </a:t>
            </a:r>
            <a:r>
              <a:rPr lang="ru-RU" sz="1800" dirty="0" err="1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харрактеристики</a:t>
            </a:r>
            <a:r>
              <a:rPr lang="ru-RU" sz="1800" dirty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и количество исследуемых компаний.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Проанализировать данные и </a:t>
            </a:r>
            <a:r>
              <a:rPr lang="ru-RU" sz="1800" dirty="0" err="1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интрепритировать</a:t>
            </a:r>
            <a:r>
              <a:rPr lang="ru-RU" sz="18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 полученные результаты.</a:t>
            </a:r>
            <a:endParaRPr lang="en-US" sz="18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4" name="Rectangle 16"/>
          <p:cNvSpPr>
            <a:spLocks/>
          </p:cNvSpPr>
          <p:nvPr/>
        </p:nvSpPr>
        <p:spPr bwMode="auto">
          <a:xfrm>
            <a:off x="885825" y="1719146"/>
            <a:ext cx="5436048" cy="2201365"/>
          </a:xfrm>
          <a:prstGeom prst="rect">
            <a:avLst/>
          </a:prstGeom>
          <a:solidFill>
            <a:srgbClr val="777C87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Rectangle 17"/>
          <p:cNvSpPr>
            <a:spLocks/>
          </p:cNvSpPr>
          <p:nvPr/>
        </p:nvSpPr>
        <p:spPr bwMode="auto">
          <a:xfrm>
            <a:off x="1402087" y="1922347"/>
            <a:ext cx="373358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Цель</a:t>
            </a:r>
            <a:endParaRPr lang="en-US" sz="2800" dirty="0">
              <a:solidFill>
                <a:srgbClr val="FFFFFF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31" name="Rectangle 18"/>
          <p:cNvSpPr>
            <a:spLocks/>
          </p:cNvSpPr>
          <p:nvPr/>
        </p:nvSpPr>
        <p:spPr bwMode="auto">
          <a:xfrm>
            <a:off x="1391409" y="2561676"/>
            <a:ext cx="422138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Определить взаимосвязь КСО и его параметров и эффективности компаний.</a:t>
            </a:r>
            <a:endParaRPr lang="en-US" sz="20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38" name="Rectangle 21"/>
          <p:cNvSpPr>
            <a:spLocks/>
          </p:cNvSpPr>
          <p:nvPr/>
        </p:nvSpPr>
        <p:spPr bwMode="auto">
          <a:xfrm>
            <a:off x="885825" y="4245637"/>
            <a:ext cx="5436048" cy="4108151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Rectangle 22"/>
          <p:cNvSpPr>
            <a:spLocks/>
          </p:cNvSpPr>
          <p:nvPr/>
        </p:nvSpPr>
        <p:spPr bwMode="auto">
          <a:xfrm>
            <a:off x="1391409" y="4469422"/>
            <a:ext cx="373358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Предмет</a:t>
            </a:r>
            <a:endParaRPr lang="en-US" sz="2800" dirty="0">
              <a:solidFill>
                <a:srgbClr val="FFFFFF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7096766" y="6891202"/>
            <a:ext cx="455618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1200"/>
              </a:spcBef>
            </a:pPr>
            <a:r>
              <a:rPr lang="en-US" sz="140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Curabitur vestibulum consequat urna et vehicula. Suspendisse feugiat biben- dum egestas. Sed bibendum urna id sem tincidunt commodo.</a:t>
            </a:r>
          </a:p>
        </p:txBody>
      </p:sp>
      <p:sp>
        <p:nvSpPr>
          <p:cNvPr id="43" name="Rectangle 16"/>
          <p:cNvSpPr>
            <a:spLocks/>
          </p:cNvSpPr>
          <p:nvPr/>
        </p:nvSpPr>
        <p:spPr bwMode="auto">
          <a:xfrm>
            <a:off x="6694762" y="5938307"/>
            <a:ext cx="5568676" cy="2400051"/>
          </a:xfrm>
          <a:prstGeom prst="rect">
            <a:avLst/>
          </a:prstGeom>
          <a:solidFill>
            <a:srgbClr val="777C87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Rectangle 17"/>
          <p:cNvSpPr>
            <a:spLocks/>
          </p:cNvSpPr>
          <p:nvPr/>
        </p:nvSpPr>
        <p:spPr bwMode="auto">
          <a:xfrm>
            <a:off x="7048878" y="6072872"/>
            <a:ext cx="402969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800" dirty="0" smtClean="0">
                <a:solidFill>
                  <a:srgbClr val="FFFFFF"/>
                </a:solidFill>
                <a:latin typeface="Lato Bold" charset="0"/>
                <a:ea typeface="ＭＳ Ｐゴシック" charset="0"/>
                <a:cs typeface="Lato Bold" charset="0"/>
                <a:sym typeface="Lato Bold" charset="0"/>
              </a:rPr>
              <a:t>Объект</a:t>
            </a:r>
            <a:endParaRPr lang="en-US" sz="2800" dirty="0">
              <a:solidFill>
                <a:srgbClr val="FFFFFF"/>
              </a:solidFill>
              <a:latin typeface="Lato Bold" charset="0"/>
              <a:ea typeface="ＭＳ Ｐゴシック" charset="0"/>
              <a:cs typeface="Lato Bold" charset="0"/>
              <a:sym typeface="Lato Bold" charset="0"/>
            </a:endParaRPr>
          </a:p>
        </p:txBody>
      </p:sp>
      <p:sp>
        <p:nvSpPr>
          <p:cNvPr id="45" name="Rectangle 18"/>
          <p:cNvSpPr>
            <a:spLocks/>
          </p:cNvSpPr>
          <p:nvPr/>
        </p:nvSpPr>
        <p:spPr bwMode="auto">
          <a:xfrm>
            <a:off x="7048260" y="6795771"/>
            <a:ext cx="455618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Корпоративная социальная ответственность российских компаний.</a:t>
            </a:r>
            <a:endParaRPr lang="ru-RU" sz="20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  <a:p>
            <a:pPr algn="just">
              <a:spcBef>
                <a:spcPts val="1200"/>
              </a:spcBef>
            </a:pP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,</a:t>
            </a:r>
            <a:endParaRPr lang="en-US" sz="20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47" name="Rectangle 18"/>
          <p:cNvSpPr>
            <a:spLocks/>
          </p:cNvSpPr>
          <p:nvPr/>
        </p:nvSpPr>
        <p:spPr bwMode="auto">
          <a:xfrm>
            <a:off x="1391410" y="5181348"/>
            <a:ext cx="4471988" cy="26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Взаимосвязь между уровнем корпоративной социальной ответственности, а также ее показателями и уровнем эффективности компаний выраженной в рентабельности по </a:t>
            </a:r>
            <a:r>
              <a:rPr lang="en-US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EBITDA </a:t>
            </a: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в зависимости от времени.</a:t>
            </a:r>
            <a:endParaRPr lang="ru-RU" sz="20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  <a:p>
            <a:pPr algn="just">
              <a:spcBef>
                <a:spcPts val="1200"/>
              </a:spcBef>
            </a:pPr>
            <a:r>
              <a:rPr lang="ru-RU" sz="2000" dirty="0" smtClean="0">
                <a:solidFill>
                  <a:srgbClr val="FFFFFF"/>
                </a:solidFill>
                <a:latin typeface="Lato Regular" charset="0"/>
                <a:ea typeface="ＭＳ Ｐゴシック" charset="0"/>
                <a:cs typeface="Lato Regular" charset="0"/>
                <a:sym typeface="Lato Regular" charset="0"/>
              </a:rPr>
              <a:t>,</a:t>
            </a:r>
            <a:endParaRPr lang="en-US" sz="2000" dirty="0">
              <a:solidFill>
                <a:srgbClr val="FFFFFF"/>
              </a:solidFill>
              <a:latin typeface="Lato Regular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6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408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Полученные результаты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21" y="1454151"/>
            <a:ext cx="8640960" cy="75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1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7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408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Полученные результаты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7" y="2380681"/>
            <a:ext cx="12753706" cy="49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 rot="10800000" flipH="1">
            <a:off x="1551623" y="9042399"/>
            <a:ext cx="10195877" cy="67973"/>
          </a:xfrm>
          <a:prstGeom prst="rect">
            <a:avLst/>
          </a:prstGeom>
          <a:solidFill>
            <a:srgbClr val="9AA1A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Oval 3"/>
          <p:cNvSpPr>
            <a:spLocks/>
          </p:cNvSpPr>
          <p:nvPr/>
        </p:nvSpPr>
        <p:spPr bwMode="auto">
          <a:xfrm>
            <a:off x="11825894" y="8854950"/>
            <a:ext cx="414338" cy="414338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ru-RU" sz="2000" dirty="0" smtClean="0"/>
              <a:t>8</a:t>
            </a:r>
            <a:endParaRPr lang="es-ES" sz="2000" dirty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85825" y="368298"/>
            <a:ext cx="11377613" cy="911226"/>
            <a:chOff x="-514" y="-1732"/>
            <a:chExt cx="7167" cy="574"/>
          </a:xfrm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-514" y="-1732"/>
              <a:ext cx="408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ru-RU" dirty="0" smtClean="0">
                  <a:solidFill>
                    <a:srgbClr val="777C87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rPr>
                <a:t>Полученные результаты</a:t>
              </a:r>
              <a:endParaRPr lang="en-US" dirty="0">
                <a:solidFill>
                  <a:srgbClr val="777C87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endParaRP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 rot="10800000" flipH="1">
              <a:off x="-514" y="-1187"/>
              <a:ext cx="7167" cy="2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16393" name="Rectangle 9"/>
          <p:cNvSpPr>
            <a:spLocks/>
          </p:cNvSpPr>
          <p:nvPr/>
        </p:nvSpPr>
        <p:spPr bwMode="auto">
          <a:xfrm>
            <a:off x="-177800" y="9525000"/>
            <a:ext cx="13195300" cy="12827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8530406"/>
            <a:ext cx="819968" cy="8199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7" y="2380681"/>
            <a:ext cx="12753706" cy="49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ítulo (centro)">
  <a:themeElements>
    <a:clrScheme name="Título (centro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(centro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(centro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Viñetas">
  <a:themeElements>
    <a:clrScheme name="Viñeta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ñeta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iñet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Foto (horizontal)">
  <a:themeElements>
    <a:clrScheme name="Foto (horizontal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(horizontal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(horizonta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Foto (reflejo horizontal)">
  <a:themeElements>
    <a:clrScheme name="Foto (reflejo horizontal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(reflejo horizontal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(reflejo horizonta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Foto (vertical)">
  <a:themeElements>
    <a:clrScheme name="Foto (vertical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(vertical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(vertica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Foto (reflejo vertical)">
  <a:themeElements>
    <a:clrScheme name="Foto (reflejo vertical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(reflejo vertical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(reflejo vertica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ítulo (arriba)">
  <a:themeElements>
    <a:clrScheme name="Título (arriba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(arriba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(arriba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En blanco">
  <a:themeElements>
    <a:clrScheme name="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 blanc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ítulo y viñetas (izquierda)">
  <a:themeElements>
    <a:clrScheme name="Título y viñetas (izquierda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viñetas (izquierda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viñetas (izquierda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ítulo y viñetas (2 columnas)">
  <a:themeElements>
    <a:clrScheme name="Título y viñetas (2 column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viñetas (2 columnas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viñetas (2 column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Título y viñetas (derecha)">
  <a:themeElements>
    <a:clrScheme name="Título y viñetas (derecha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viñetas (derecha)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viñetas (derecha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Título, viñetas y foto">
  <a:themeElements>
    <a:clrScheme name="Título, viñetas y f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, viñetas y f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, viñetas y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Título y sub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EA8F2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D1F7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subtítul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ítulo y viñetas">
  <a:themeElements>
    <a:clrScheme name="Título y viñeta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y viñeta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viñet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Pages>0</Pages>
  <Words>432</Words>
  <Characters>0</Characters>
  <Application>Microsoft Office PowerPoint</Application>
  <PresentationFormat>Произвольный</PresentationFormat>
  <Lines>0</Lines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21</vt:i4>
      </vt:variant>
      <vt:variant>
        <vt:lpstr>Заголовки слайдов</vt:lpstr>
      </vt:variant>
      <vt:variant>
        <vt:i4>10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Gill Sans</vt:lpstr>
      <vt:lpstr>Lato Bold</vt:lpstr>
      <vt:lpstr>Lato Light</vt:lpstr>
      <vt:lpstr>Lato Regular</vt:lpstr>
      <vt:lpstr>ヒラギノ角ゴ ProN W3</vt:lpstr>
      <vt:lpstr>4_Título y subtítulo</vt:lpstr>
      <vt:lpstr>5_Título y subtítulo</vt:lpstr>
      <vt:lpstr>6_Título y subtítulo</vt:lpstr>
      <vt:lpstr>7_Título y subtítulo</vt:lpstr>
      <vt:lpstr>8_Título y subtítulo</vt:lpstr>
      <vt:lpstr>Специальное оформление</vt:lpstr>
      <vt:lpstr>1_Título y subtítulo</vt:lpstr>
      <vt:lpstr>2_Título y subtítulo</vt:lpstr>
      <vt:lpstr>Título y viñetas</vt:lpstr>
      <vt:lpstr>Título (centro)</vt:lpstr>
      <vt:lpstr>Viñetas</vt:lpstr>
      <vt:lpstr>Foto (horizontal)</vt:lpstr>
      <vt:lpstr>Foto (reflejo horizontal)</vt:lpstr>
      <vt:lpstr>Foto (vertical)</vt:lpstr>
      <vt:lpstr>Foto (reflejo vertical)</vt:lpstr>
      <vt:lpstr>Título (arriba)</vt:lpstr>
      <vt:lpstr>En blanco</vt:lpstr>
      <vt:lpstr>Título y viñetas (izquierda)</vt:lpstr>
      <vt:lpstr>Título y viñetas (2 columnas)</vt:lpstr>
      <vt:lpstr>Título y viñetas (derecha)</vt:lpstr>
      <vt:lpstr>Título, viñetas y foto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Пользователь</dc:creator>
  <cp:keywords/>
  <dc:description/>
  <cp:lastModifiedBy>Пользователь</cp:lastModifiedBy>
  <cp:revision>22</cp:revision>
  <dcterms:modified xsi:type="dcterms:W3CDTF">2016-05-12T12:57:16Z</dcterms:modified>
</cp:coreProperties>
</file>