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64" r:id="rId3"/>
    <p:sldId id="257" r:id="rId4"/>
    <p:sldId id="297" r:id="rId5"/>
    <p:sldId id="258" r:id="rId6"/>
    <p:sldId id="260" r:id="rId7"/>
    <p:sldId id="298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Segoe UI Black" panose="020B0A02040204020203" pitchFamily="34" charset="0"/>
      <p:bold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Sans Condensed Medium" panose="020B0604020202020204" charset="0"/>
      <p:regular r:id="rId18"/>
      <p:bold r:id="rId19"/>
      <p:italic r:id="rId20"/>
      <p:boldItalic r:id="rId21"/>
    </p:embeddedFont>
    <p:embeddedFont>
      <p:font typeface="Advent Pro SemiBold" panose="020B0604020202020204" charset="0"/>
      <p:regular r:id="rId22"/>
      <p:bold r:id="rId23"/>
    </p:embeddedFont>
    <p:embeddedFont>
      <p:font typeface="Share Tech" panose="020B0604020202020204" charset="0"/>
      <p:regular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5EA5AA-6FA8-4744-9EA0-4F3F5CE77CC9}">
  <a:tblStyle styleId="{165EA5AA-6FA8-4744-9EA0-4F3F5CE77C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0" autoAdjust="0"/>
  </p:normalViewPr>
  <p:slideViewPr>
    <p:cSldViewPr snapToGrid="0">
      <p:cViewPr varScale="1">
        <p:scale>
          <a:sx n="93" d="100"/>
          <a:sy n="93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2453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7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7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26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37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7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9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30248" y="24081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latin typeface="Share Tech" panose="020B0604020202020204" charset="0"/>
              </a:rPr>
              <a:t>Amanuel </a:t>
            </a:r>
            <a:r>
              <a:rPr lang="en" sz="2000" dirty="0" smtClean="0">
                <a:solidFill>
                  <a:schemeClr val="accent2"/>
                </a:solidFill>
                <a:latin typeface="Share Tech" panose="020B0604020202020204" charset="0"/>
              </a:rPr>
              <a:t>Legesse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 smtClean="0">
              <a:solidFill>
                <a:schemeClr val="accent2"/>
              </a:solidFill>
              <a:latin typeface="Share Tech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accent2"/>
                </a:solidFill>
                <a:latin typeface="Share Tech" panose="020B0604020202020204" charset="0"/>
              </a:rPr>
              <a:t>ATE/3628/11</a:t>
            </a:r>
            <a:endParaRPr lang="en" sz="2000" dirty="0" smtClean="0">
              <a:latin typeface="Share Tech" panose="020B0604020202020204" charset="0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425901" y="4676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dirty="0" smtClean="0"/>
              <a:t>A</a:t>
            </a:r>
            <a:r>
              <a:rPr lang="en" sz="4000" dirty="0" smtClean="0">
                <a:solidFill>
                  <a:schemeClr val="accent2"/>
                </a:solidFill>
              </a:rPr>
              <a:t>I</a:t>
            </a:r>
            <a:br>
              <a:rPr lang="en" sz="4000" dirty="0" smtClean="0">
                <a:solidFill>
                  <a:schemeClr val="accent2"/>
                </a:solidFill>
              </a:rPr>
            </a:br>
            <a:r>
              <a:rPr lang="en" sz="4000" dirty="0">
                <a:solidFill>
                  <a:schemeClr val="accent2"/>
                </a:solidFill>
              </a:rPr>
              <a:t>&amp;</a:t>
            </a:r>
            <a:r>
              <a:rPr lang="en" sz="4000" dirty="0" smtClean="0">
                <a:solidFill>
                  <a:schemeClr val="accent2"/>
                </a:solidFill>
              </a:rPr>
              <a:t/>
            </a:r>
            <a:br>
              <a:rPr lang="en" sz="4000" dirty="0" smtClean="0">
                <a:solidFill>
                  <a:schemeClr val="accent2"/>
                </a:solidFill>
              </a:rPr>
            </a:br>
            <a:r>
              <a:rPr lang="en" sz="4000" dirty="0" smtClean="0"/>
              <a:t>DATA </a:t>
            </a:r>
            <a:r>
              <a:rPr lang="en" sz="4000" dirty="0" smtClean="0">
                <a:solidFill>
                  <a:schemeClr val="accent2"/>
                </a:solidFill>
              </a:rPr>
              <a:t>SCIENCE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-321491"/>
            <a:ext cx="133252" cy="1916395"/>
            <a:chOff x="6780548" y="-321491"/>
            <a:chExt cx="133252" cy="1916395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1461652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7174" y="-321491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604285" y="2403511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6605148" y="2497739"/>
            <a:ext cx="14318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 err="1">
                <a:solidFill>
                  <a:schemeClr val="bg1"/>
                </a:solidFill>
                <a:latin typeface="Share Tech" panose="020B0604020202020204" charset="0"/>
              </a:rPr>
              <a:t>Kidus</a:t>
            </a:r>
            <a:r>
              <a:rPr lang="en-US" sz="2000" dirty="0">
                <a:solidFill>
                  <a:schemeClr val="bg1"/>
                </a:solidFill>
                <a:latin typeface="Share Tech" panose="020B0604020202020204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Share Tech" panose="020B0604020202020204" charset="0"/>
              </a:rPr>
              <a:t>Girma</a:t>
            </a:r>
            <a:endParaRPr lang="en-US" sz="2000" dirty="0" smtClean="0">
              <a:solidFill>
                <a:schemeClr val="accent2"/>
              </a:solidFill>
              <a:latin typeface="Share Tech" panose="020B0604020202020204" charset="0"/>
            </a:endParaRPr>
          </a:p>
          <a:p>
            <a:pPr lvl="0" algn="ctr"/>
            <a:endParaRPr lang="en-US" sz="2000" dirty="0" smtClean="0">
              <a:solidFill>
                <a:schemeClr val="accent2"/>
              </a:solidFill>
              <a:latin typeface="Share Tech" panose="020B0604020202020204" charset="0"/>
            </a:endParaRPr>
          </a:p>
          <a:p>
            <a:pPr lvl="0" algn="ctr"/>
            <a:r>
              <a:rPr lang="en-US" sz="2000" dirty="0" smtClean="0">
                <a:solidFill>
                  <a:schemeClr val="accent2"/>
                </a:solidFill>
                <a:latin typeface="Share Tech" panose="020B0604020202020204" charset="0"/>
              </a:rPr>
              <a:t>ATE/6954/11</a:t>
            </a:r>
            <a:endParaRPr lang="en-US" sz="2000" dirty="0">
              <a:solidFill>
                <a:schemeClr val="accent2"/>
              </a:solidFill>
              <a:latin typeface="Share Tech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6825" y="46768"/>
            <a:ext cx="2754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chemeClr val="accent3"/>
                </a:solidFill>
                <a:latin typeface="Share Tech" panose="020B0604020202020204" charset="0"/>
              </a:rPr>
              <a:t>Addis Ababa Institute Of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30683" y="200656"/>
            <a:ext cx="1813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chemeClr val="accent2"/>
                </a:solidFill>
                <a:latin typeface="Share Tech" panose="020B0604020202020204" charset="0"/>
              </a:rPr>
              <a:t>Engineering Profession</a:t>
            </a:r>
            <a:endParaRPr lang="en" dirty="0">
              <a:latin typeface="Share Tech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25" y="2229374"/>
            <a:ext cx="2211107" cy="2486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229650" cy="577800"/>
          </a:xfrm>
        </p:spPr>
        <p:txBody>
          <a:bodyPr/>
          <a:lstStyle/>
          <a:p>
            <a:r>
              <a:rPr lang="en-US" dirty="0" smtClean="0"/>
              <a:t>ARTIFICIAL INTELLEGENCE DECIPILINES</a:t>
            </a:r>
            <a:endParaRPr lang="en-US" sz="1800" dirty="0"/>
          </a:p>
        </p:txBody>
      </p:sp>
      <p:grpSp>
        <p:nvGrpSpPr>
          <p:cNvPr id="14" name="Google Shape;8636;p54"/>
          <p:cNvGrpSpPr/>
          <p:nvPr/>
        </p:nvGrpSpPr>
        <p:grpSpPr>
          <a:xfrm>
            <a:off x="800666" y="1252564"/>
            <a:ext cx="7518449" cy="3612650"/>
            <a:chOff x="798452" y="3642869"/>
            <a:chExt cx="1231573" cy="628426"/>
          </a:xfrm>
        </p:grpSpPr>
        <p:sp>
          <p:nvSpPr>
            <p:cNvPr id="15" name="Google Shape;8637;p54"/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38;p54"/>
            <p:cNvSpPr/>
            <p:nvPr/>
          </p:nvSpPr>
          <p:spPr>
            <a:xfrm>
              <a:off x="1908777" y="4212384"/>
              <a:ext cx="100217" cy="12557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39;p54"/>
            <p:cNvSpPr/>
            <p:nvPr/>
          </p:nvSpPr>
          <p:spPr>
            <a:xfrm>
              <a:off x="1684189" y="4149596"/>
              <a:ext cx="224588" cy="121699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40;p54"/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41;p54"/>
            <p:cNvSpPr/>
            <p:nvPr/>
          </p:nvSpPr>
          <p:spPr>
            <a:xfrm flipV="1">
              <a:off x="817751" y="3783529"/>
              <a:ext cx="132771" cy="7953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42;p54"/>
            <p:cNvSpPr/>
            <p:nvPr/>
          </p:nvSpPr>
          <p:spPr>
            <a:xfrm>
              <a:off x="1153756" y="3799661"/>
              <a:ext cx="90448" cy="300737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43;p54"/>
            <p:cNvSpPr/>
            <p:nvPr/>
          </p:nvSpPr>
          <p:spPr>
            <a:xfrm>
              <a:off x="840845" y="4081502"/>
              <a:ext cx="108241" cy="12967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644;p54"/>
            <p:cNvSpPr/>
            <p:nvPr/>
          </p:nvSpPr>
          <p:spPr>
            <a:xfrm>
              <a:off x="950522" y="4034038"/>
              <a:ext cx="202850" cy="115683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645;p54"/>
            <p:cNvSpPr/>
            <p:nvPr/>
          </p:nvSpPr>
          <p:spPr>
            <a:xfrm>
              <a:off x="950522" y="3730345"/>
              <a:ext cx="211359" cy="116460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52;p54"/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659;p54"/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660;p54"/>
            <p:cNvSpPr/>
            <p:nvPr/>
          </p:nvSpPr>
          <p:spPr>
            <a:xfrm>
              <a:off x="1908777" y="3700894"/>
              <a:ext cx="100217" cy="7953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661;p54"/>
            <p:cNvSpPr/>
            <p:nvPr/>
          </p:nvSpPr>
          <p:spPr>
            <a:xfrm>
              <a:off x="1691140" y="3642869"/>
              <a:ext cx="219373" cy="10784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8662;p54"/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55" name="Google Shape;8663;p54"/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664;p54"/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665;p54"/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666;p54"/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667;p54"/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668;p54"/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669;p54"/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670;p54"/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671;p54"/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672;p54"/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673;p54"/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674;p54"/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675;p54"/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676;p54"/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677;p54"/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678;p54"/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679;p54"/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680;p54"/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681;p54"/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682;p54"/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Google Shape;8683;p54"/>
            <p:cNvSpPr/>
            <p:nvPr/>
          </p:nvSpPr>
          <p:spPr>
            <a:xfrm>
              <a:off x="2005488" y="4202869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684;p54"/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85;p54"/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86;p54"/>
            <p:cNvSpPr/>
            <p:nvPr/>
          </p:nvSpPr>
          <p:spPr>
            <a:xfrm>
              <a:off x="823372" y="4085608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87;p54"/>
            <p:cNvSpPr/>
            <p:nvPr/>
          </p:nvSpPr>
          <p:spPr>
            <a:xfrm>
              <a:off x="798452" y="3774835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90;p54"/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691;p54"/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693;p54"/>
            <p:cNvSpPr/>
            <p:nvPr/>
          </p:nvSpPr>
          <p:spPr>
            <a:xfrm>
              <a:off x="2002927" y="3696790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694;p54"/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6345093" y="4239478"/>
            <a:ext cx="1013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Share Tech"/>
                <a:sym typeface="Share Tech"/>
              </a:rPr>
              <a:t>NEURAL </a:t>
            </a:r>
            <a:endParaRPr lang="en-US" sz="1800" dirty="0" smtClean="0">
              <a:solidFill>
                <a:srgbClr val="FFFFFF"/>
              </a:solidFill>
              <a:latin typeface="Share Tech"/>
              <a:sym typeface="Share Tech"/>
            </a:endParaRPr>
          </a:p>
          <a:p>
            <a:r>
              <a:rPr lang="en-US" sz="1800" dirty="0" smtClean="0">
                <a:solidFill>
                  <a:srgbClr val="FFFFFF"/>
                </a:solidFill>
                <a:latin typeface="Share Tech"/>
                <a:sym typeface="Share Tech"/>
              </a:rPr>
              <a:t>NETWORK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53779" y="1386107"/>
            <a:ext cx="1235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FFFF"/>
                </a:solidFill>
                <a:latin typeface="Share Tech"/>
                <a:sym typeface="Share Tech"/>
              </a:rPr>
              <a:t>ROBOTICS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9014" y="3542363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 smtClean="0">
                <a:solidFill>
                  <a:srgbClr val="FFFFFF"/>
                </a:solidFill>
                <a:latin typeface="Share Tech"/>
                <a:sym typeface="Share Tech"/>
              </a:rPr>
              <a:t>MACHINE</a:t>
            </a:r>
          </a:p>
          <a:p>
            <a:pPr lvl="0"/>
            <a:r>
              <a:rPr lang="en-US" sz="1800" dirty="0" smtClean="0">
                <a:solidFill>
                  <a:srgbClr val="FFFFFF"/>
                </a:solidFill>
                <a:latin typeface="Share Tech"/>
                <a:sym typeface="Share Tech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Share Tech"/>
                <a:sym typeface="Share Tech"/>
              </a:rPr>
              <a:t>LEARINING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0420" y="1912125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rgbClr val="FFFFFF"/>
                </a:solidFill>
                <a:latin typeface="Share Tech"/>
                <a:sym typeface="Share Tech"/>
              </a:rPr>
              <a:t>FUZZY LOGIC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42" y="1370520"/>
            <a:ext cx="476948" cy="476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153" y="4257843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1" y="3573757"/>
            <a:ext cx="475856" cy="475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2" y="1805366"/>
            <a:ext cx="476250" cy="476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51769" y="1753337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  <a:latin typeface="Share Tech"/>
                <a:sym typeface="Share Tech"/>
              </a:rPr>
              <a:t>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2506" y="3915484"/>
            <a:ext cx="4058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chemeClr val="accent5">
                    <a:lumMod val="75000"/>
                  </a:schemeClr>
                </a:solidFill>
                <a:latin typeface="Share Tech"/>
                <a:sym typeface="Share Tech"/>
              </a:rPr>
              <a:t>I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27" y="2131804"/>
            <a:ext cx="2587538" cy="1906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6222525" cy="89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is the technique that gives computers the potential to learn without being 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programmed</a:t>
            </a:r>
            <a:r>
              <a:rPr lang="en" sz="2800" dirty="0" smtClean="0">
                <a:latin typeface="Share Tech" panose="020B0604020202020204" charset="0"/>
              </a:rPr>
              <a:t>              </a:t>
            </a:r>
          </a:p>
          <a:p>
            <a:pPr marL="0" indent="0">
              <a:buNone/>
            </a:pPr>
            <a:endParaRPr lang="en" sz="2800" dirty="0" smtClean="0">
              <a:latin typeface="Share Tech" panose="020B0604020202020204" charset="0"/>
            </a:endParaRPr>
          </a:p>
          <a:p>
            <a:pPr marL="0" indent="0">
              <a:buNone/>
            </a:pPr>
            <a:r>
              <a:rPr lang="en" sz="2800" dirty="0" smtClean="0">
                <a:latin typeface="Share Tech" panose="020B0604020202020204" charset="0"/>
              </a:rPr>
              <a:t> 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" sz="2800" dirty="0" smtClean="0">
                <a:latin typeface="Share Tech" panose="020B0604020202020204" charset="0"/>
              </a:rPr>
              <a:t>    Robotics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Robotics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determines the designing, producing 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 usage of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robots. It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deals with computer systems for their control, </a:t>
            </a:r>
            <a:endParaRPr lang="en-US" sz="18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intelligent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outcomes, and information transformation.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400" dirty="0">
                <a:latin typeface="Share Tech" panose="020B0604020202020204" charset="0"/>
                <a:ea typeface="Segoe UI Black" panose="020B0A02040204020203" pitchFamily="34" charset="0"/>
              </a:rPr>
              <a:t>Machine</a:t>
            </a:r>
            <a:r>
              <a:rPr lang="en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" sz="2400" dirty="0">
                <a:latin typeface="Share Tech" panose="020B0604020202020204" charset="0"/>
                <a:ea typeface="Segoe UI Black" panose="020B0A02040204020203" pitchFamily="34" charset="0"/>
              </a:rPr>
              <a:t>Learning</a:t>
            </a:r>
            <a:endParaRPr sz="2400" dirty="0">
              <a:latin typeface="Share Tech" panose="020B0604020202020204" charset="0"/>
            </a:endParaRPr>
          </a:p>
        </p:txBody>
      </p:sp>
      <p:pic>
        <p:nvPicPr>
          <p:cNvPr id="5" name="Google Shape;46;p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9563B79F-8018-4B68-8C96-84A3FE5CF5F1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06757" y="1849466"/>
            <a:ext cx="2937243" cy="311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70" y="1849466"/>
            <a:ext cx="1422830" cy="1422830"/>
          </a:xfrm>
          <a:prstGeom prst="rect">
            <a:avLst/>
          </a:prstGeom>
        </p:spPr>
      </p:pic>
      <p:pic>
        <p:nvPicPr>
          <p:cNvPr id="11" name="Google Shape;4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507" y="1363195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5" y="2693878"/>
            <a:ext cx="762000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" y="394431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2437" y="4846855"/>
            <a:ext cx="304826" cy="304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4520" y="482736"/>
            <a:ext cx="2061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hare Tech" panose="020B0604020202020204" charset="0"/>
              </a:rPr>
              <a:t>Neural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482" y="1091264"/>
            <a:ext cx="6985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 is made of a biological neurons or an artificial neurons for solving AI 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problems.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consists of three 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layers</a:t>
            </a:r>
          </a:p>
          <a:p>
            <a:pPr lvl="0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605" y="3076424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dirty="0" smtClean="0">
                <a:solidFill>
                  <a:schemeClr val="bg1"/>
                </a:solidFill>
                <a:latin typeface="Share Tech" panose="020B0604020202020204" charset="0"/>
              </a:rPr>
              <a:t>Fuzzy Logic</a:t>
            </a:r>
            <a:endParaRPr lang="en-US" sz="24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4520" y="3538089"/>
            <a:ext cx="7784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Fuzzy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is a technique that represents </a:t>
            </a:r>
            <a:r>
              <a:rPr lang="en-US" sz="1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modifies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uncertain information.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3278" y="21530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11580" lvl="0" indent="-400050">
              <a:buClr>
                <a:srgbClr val="FFFFFF"/>
              </a:buClr>
              <a:buFont typeface="+mj-lt"/>
              <a:buAutoNum type="romanUcPeriod"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layer</a:t>
            </a:r>
          </a:p>
          <a:p>
            <a:pPr marL="1211580" lvl="0" indent="-400050">
              <a:buClr>
                <a:srgbClr val="FFFFFF"/>
              </a:buClr>
              <a:buFont typeface="+mj-lt"/>
              <a:buAutoNum type="romanUcPeriod"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layer</a:t>
            </a:r>
          </a:p>
          <a:p>
            <a:pPr marL="1211580" lvl="0" indent="-400050">
              <a:buClr>
                <a:srgbClr val="FFFFFF"/>
              </a:buClr>
              <a:buFont typeface="+mj-lt"/>
              <a:buAutoNum type="romanUcPeriod"/>
            </a:pP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2677" y="3829140"/>
            <a:ext cx="7176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is convenient and flexible to implement machine learning techniques and assist in imitating human thought logically.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811410" y="1843980"/>
            <a:ext cx="2279781" cy="9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10558" y="2637493"/>
            <a:ext cx="0" cy="5914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Google Shape;487;p27"/>
          <p:cNvSpPr/>
          <p:nvPr/>
        </p:nvSpPr>
        <p:spPr>
          <a:xfrm>
            <a:off x="0" y="36372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87;p27"/>
          <p:cNvSpPr/>
          <p:nvPr/>
        </p:nvSpPr>
        <p:spPr>
          <a:xfrm>
            <a:off x="6971825" y="490546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8;p27"/>
          <p:cNvSpPr/>
          <p:nvPr/>
        </p:nvSpPr>
        <p:spPr>
          <a:xfrm>
            <a:off x="4572677" y="44928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88;p27"/>
          <p:cNvSpPr/>
          <p:nvPr/>
        </p:nvSpPr>
        <p:spPr>
          <a:xfrm>
            <a:off x="8506545" y="23994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08" y="1967024"/>
            <a:ext cx="504796" cy="50479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13" y="5618"/>
            <a:ext cx="504796" cy="50479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890783" y="3269156"/>
            <a:ext cx="220040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06" y="2312610"/>
            <a:ext cx="1232604" cy="12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510902" y="3102489"/>
            <a:ext cx="3870960" cy="1549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/>
              <a:t> Data </a:t>
            </a:r>
            <a:r>
              <a:rPr lang="en-US" sz="1800" dirty="0"/>
              <a:t>Engineers are software engineers who handle the design, building, integration of data from various data sources and also manage </a:t>
            </a:r>
            <a:r>
              <a:rPr lang="en-US" sz="1800" dirty="0" smtClean="0"/>
              <a:t>them.</a:t>
            </a:r>
            <a:endParaRPr sz="18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2514733" y="1809653"/>
            <a:ext cx="186712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DATA ENGINEER</a:t>
            </a:r>
            <a:endParaRPr sz="2400"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5304025" y="3102489"/>
            <a:ext cx="3654335" cy="172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/>
              <a:t> A </a:t>
            </a:r>
            <a:r>
              <a:rPr lang="en-US" sz="1800" dirty="0"/>
              <a:t>Data Analyst is someone who processes and does statistical analysis on data to discover possible </a:t>
            </a:r>
            <a:r>
              <a:rPr lang="en-US" sz="1800" dirty="0" smtClean="0"/>
              <a:t>patterns.</a:t>
            </a:r>
            <a:endParaRPr sz="18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561410" y="1818982"/>
            <a:ext cx="1245664" cy="623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DATA ANALYST</a:t>
            </a:r>
            <a:endParaRPr sz="2400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SCIENCE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025075" y="1437229"/>
            <a:ext cx="700644" cy="684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7596088" y="1567897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696627" y="87045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675357" y="1638686"/>
            <a:ext cx="665562" cy="682522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1096452" y="1494459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" name="Elbow Connector 20"/>
          <p:cNvCxnSpPr/>
          <p:nvPr/>
        </p:nvCxnSpPr>
        <p:spPr>
          <a:xfrm>
            <a:off x="1735252" y="1728213"/>
            <a:ext cx="789014" cy="4026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6666298" y="1868271"/>
            <a:ext cx="929790" cy="4129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488;p27"/>
          <p:cNvSpPr/>
          <p:nvPr/>
        </p:nvSpPr>
        <p:spPr>
          <a:xfrm>
            <a:off x="272169" y="17364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Elbow Connector 26"/>
          <p:cNvCxnSpPr/>
          <p:nvPr/>
        </p:nvCxnSpPr>
        <p:spPr>
          <a:xfrm rot="5400000">
            <a:off x="2326486" y="2589956"/>
            <a:ext cx="701501" cy="4593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5764759" y="2674997"/>
            <a:ext cx="759851" cy="347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812417" y="983616"/>
            <a:ext cx="23657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SCIENTIST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5" y="1684093"/>
            <a:ext cx="3449897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 smtClean="0"/>
              <a:t> A </a:t>
            </a:r>
            <a:r>
              <a:rPr lang="en-US" sz="1800" dirty="0"/>
              <a:t>Data Scientist is an analytical data expert who has the technical skills to solve complex problems and the curiosity to explore what problems needs to be solved.</a:t>
            </a:r>
            <a:endParaRPr sz="1800"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4873630" y="1157421"/>
            <a:ext cx="3275909" cy="604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Data</a:t>
            </a:r>
            <a:r>
              <a:rPr lang="en-US" b="1" dirty="0"/>
              <a:t> </a:t>
            </a:r>
            <a:r>
              <a:rPr lang="en-US" dirty="0"/>
              <a:t>Visualization</a:t>
            </a:r>
            <a:r>
              <a:rPr lang="en-US" b="1" dirty="0"/>
              <a:t> </a:t>
            </a:r>
            <a:r>
              <a:rPr lang="en-US" dirty="0" smtClean="0"/>
              <a:t>Engineer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535890" y="2693746"/>
            <a:ext cx="3455709" cy="2164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someone that tells visually stunning stories with data, create dynamic data visualizations to help businesses/customers make meaningful decisions in an interactive format.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3" name="Google Shape;593;p29"/>
          <p:cNvCxnSpPr/>
          <p:nvPr/>
        </p:nvCxnSpPr>
        <p:spPr>
          <a:xfrm rot="5400000">
            <a:off x="6680701" y="1637607"/>
            <a:ext cx="1164735" cy="11530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530701" y="365648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338184" y="60808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27;p28"/>
          <p:cNvSpPr/>
          <p:nvPr/>
        </p:nvSpPr>
        <p:spPr>
          <a:xfrm>
            <a:off x="4834662" y="2373515"/>
            <a:ext cx="113280" cy="2112759"/>
          </a:xfrm>
          <a:custGeom>
            <a:avLst/>
            <a:gdLst/>
            <a:ahLst/>
            <a:cxnLst/>
            <a:rect l="l" t="t" r="r" b="b"/>
            <a:pathLst>
              <a:path w="4004" h="56920" extrusionOk="0">
                <a:moveTo>
                  <a:pt x="0" y="1"/>
                </a:moveTo>
                <a:lnTo>
                  <a:pt x="0" y="56920"/>
                </a:lnTo>
                <a:lnTo>
                  <a:pt x="4004" y="56920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16;p28"/>
          <p:cNvSpPr/>
          <p:nvPr/>
        </p:nvSpPr>
        <p:spPr>
          <a:xfrm>
            <a:off x="4828845" y="2282152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16;p28"/>
          <p:cNvSpPr/>
          <p:nvPr/>
        </p:nvSpPr>
        <p:spPr>
          <a:xfrm>
            <a:off x="4828843" y="2186090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6;p28"/>
          <p:cNvSpPr/>
          <p:nvPr/>
        </p:nvSpPr>
        <p:spPr>
          <a:xfrm>
            <a:off x="4828844" y="1847252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16;p28"/>
          <p:cNvSpPr/>
          <p:nvPr/>
        </p:nvSpPr>
        <p:spPr>
          <a:xfrm>
            <a:off x="4828847" y="2090608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16;p28"/>
          <p:cNvSpPr/>
          <p:nvPr/>
        </p:nvSpPr>
        <p:spPr>
          <a:xfrm>
            <a:off x="4828846" y="1958624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16;p28"/>
          <p:cNvSpPr/>
          <p:nvPr/>
        </p:nvSpPr>
        <p:spPr>
          <a:xfrm>
            <a:off x="4828842" y="1780485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16;p28"/>
          <p:cNvSpPr/>
          <p:nvPr/>
        </p:nvSpPr>
        <p:spPr>
          <a:xfrm>
            <a:off x="4828842" y="1715717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16;p28"/>
          <p:cNvSpPr/>
          <p:nvPr/>
        </p:nvSpPr>
        <p:spPr>
          <a:xfrm>
            <a:off x="4828842" y="1590146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16;p28"/>
          <p:cNvSpPr/>
          <p:nvPr/>
        </p:nvSpPr>
        <p:spPr>
          <a:xfrm>
            <a:off x="4830486" y="1478525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16;p28"/>
          <p:cNvSpPr/>
          <p:nvPr/>
        </p:nvSpPr>
        <p:spPr>
          <a:xfrm>
            <a:off x="4828632" y="1359616"/>
            <a:ext cx="119309" cy="36502"/>
          </a:xfrm>
          <a:custGeom>
            <a:avLst/>
            <a:gdLst/>
            <a:ahLst/>
            <a:cxnLst/>
            <a:rect l="l" t="t" r="r" b="b"/>
            <a:pathLst>
              <a:path w="4004" h="1225" extrusionOk="0">
                <a:moveTo>
                  <a:pt x="0" y="1"/>
                </a:moveTo>
                <a:lnTo>
                  <a:pt x="0" y="1224"/>
                </a:lnTo>
                <a:lnTo>
                  <a:pt x="4004" y="1224"/>
                </a:lnTo>
                <a:lnTo>
                  <a:pt x="4004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Elbow Connector 17"/>
          <p:cNvCxnSpPr>
            <a:stCxn id="572" idx="1"/>
          </p:cNvCxnSpPr>
          <p:nvPr/>
        </p:nvCxnSpPr>
        <p:spPr>
          <a:xfrm rot="10800000" flipV="1">
            <a:off x="395591" y="1272516"/>
            <a:ext cx="416827" cy="3051834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8770" y="4324350"/>
            <a:ext cx="35480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88" y="3533774"/>
            <a:ext cx="952500" cy="952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4240990"/>
            <a:ext cx="902510" cy="9025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559" y="241661"/>
            <a:ext cx="121931" cy="1219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563" y="418913"/>
            <a:ext cx="243861" cy="2377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525" y="-117582"/>
            <a:ext cx="121931" cy="10729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8021" y="899402"/>
            <a:ext cx="140220" cy="14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812" y="502925"/>
            <a:ext cx="3101400" cy="1048800"/>
          </a:xfrm>
        </p:spPr>
        <p:txBody>
          <a:bodyPr/>
          <a:lstStyle/>
          <a:p>
            <a:r>
              <a:rPr lang="en-US" sz="3200" dirty="0" smtClean="0">
                <a:latin typeface="Share Tech" panose="020B0604020202020204" charset="0"/>
              </a:rPr>
              <a:t>REFERENCE </a:t>
            </a:r>
            <a:endParaRPr lang="en-US" sz="3200" dirty="0">
              <a:latin typeface="Share Tech" panose="020B0604020202020204" charset="0"/>
            </a:endParaRPr>
          </a:p>
        </p:txBody>
      </p:sp>
      <p:grpSp>
        <p:nvGrpSpPr>
          <p:cNvPr id="8" name="Google Shape;3839;p41"/>
          <p:cNvGrpSpPr/>
          <p:nvPr/>
        </p:nvGrpSpPr>
        <p:grpSpPr>
          <a:xfrm>
            <a:off x="1422639" y="1829917"/>
            <a:ext cx="1904601" cy="1452373"/>
            <a:chOff x="2753047" y="1463250"/>
            <a:chExt cx="1684883" cy="1324150"/>
          </a:xfrm>
        </p:grpSpPr>
        <p:sp>
          <p:nvSpPr>
            <p:cNvPr id="9" name="Google Shape;3841;p41"/>
            <p:cNvSpPr/>
            <p:nvPr/>
          </p:nvSpPr>
          <p:spPr>
            <a:xfrm>
              <a:off x="4010871" y="2611429"/>
              <a:ext cx="8206" cy="175971"/>
            </a:xfrm>
            <a:custGeom>
              <a:avLst/>
              <a:gdLst/>
              <a:ahLst/>
              <a:cxnLst/>
              <a:rect l="l" t="t" r="r" b="b"/>
              <a:pathLst>
                <a:path w="286" h="6133" extrusionOk="0">
                  <a:moveTo>
                    <a:pt x="0" y="0"/>
                  </a:moveTo>
                  <a:lnTo>
                    <a:pt x="0" y="6132"/>
                  </a:lnTo>
                  <a:lnTo>
                    <a:pt x="286" y="6132"/>
                  </a:lnTo>
                  <a:lnTo>
                    <a:pt x="286" y="0"/>
                  </a:lnTo>
                  <a:close/>
                </a:path>
              </a:pathLst>
            </a:custGeom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3843;p41"/>
            <p:cNvSpPr/>
            <p:nvPr/>
          </p:nvSpPr>
          <p:spPr>
            <a:xfrm>
              <a:off x="2753047" y="1463250"/>
              <a:ext cx="1265703" cy="310541"/>
            </a:xfrm>
            <a:custGeom>
              <a:avLst/>
              <a:gdLst/>
              <a:ahLst/>
              <a:cxnLst/>
              <a:rect l="l" t="t" r="r" b="b"/>
              <a:pathLst>
                <a:path w="33553" h="10824" extrusionOk="0">
                  <a:moveTo>
                    <a:pt x="3513" y="1"/>
                  </a:moveTo>
                  <a:cubicBezTo>
                    <a:pt x="1572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39" y="262"/>
                    <a:pt x="3525" y="262"/>
                  </a:cubicBezTo>
                  <a:lnTo>
                    <a:pt x="30040" y="262"/>
                  </a:lnTo>
                  <a:cubicBezTo>
                    <a:pt x="31826" y="262"/>
                    <a:pt x="33278" y="1727"/>
                    <a:pt x="33278" y="3513"/>
                  </a:cubicBezTo>
                  <a:lnTo>
                    <a:pt x="33278" y="10823"/>
                  </a:lnTo>
                  <a:lnTo>
                    <a:pt x="33552" y="10823"/>
                  </a:lnTo>
                  <a:lnTo>
                    <a:pt x="33552" y="3513"/>
                  </a:lnTo>
                  <a:cubicBezTo>
                    <a:pt x="33552" y="1572"/>
                    <a:pt x="31969" y="1"/>
                    <a:pt x="30040" y="1"/>
                  </a:cubicBezTo>
                  <a:close/>
                </a:path>
              </a:pathLst>
            </a:custGeom>
            <a:ln>
              <a:solidFill>
                <a:schemeClr val="tx1">
                  <a:lumMod val="40000"/>
                  <a:lumOff val="6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3849;p41"/>
            <p:cNvSpPr/>
            <p:nvPr/>
          </p:nvSpPr>
          <p:spPr>
            <a:xfrm>
              <a:off x="3592391" y="1769677"/>
              <a:ext cx="845539" cy="845539"/>
            </a:xfrm>
            <a:custGeom>
              <a:avLst/>
              <a:gdLst/>
              <a:ahLst/>
              <a:cxnLst/>
              <a:rect l="l" t="t" r="r" b="b"/>
              <a:pathLst>
                <a:path w="29469" h="29469" extrusionOk="0">
                  <a:moveTo>
                    <a:pt x="14740" y="274"/>
                  </a:moveTo>
                  <a:cubicBezTo>
                    <a:pt x="22693" y="274"/>
                    <a:pt x="29182" y="6763"/>
                    <a:pt x="29182" y="14717"/>
                  </a:cubicBezTo>
                  <a:cubicBezTo>
                    <a:pt x="29182" y="22682"/>
                    <a:pt x="22693" y="29171"/>
                    <a:pt x="14740" y="29171"/>
                  </a:cubicBezTo>
                  <a:cubicBezTo>
                    <a:pt x="6775" y="29171"/>
                    <a:pt x="286" y="22706"/>
                    <a:pt x="286" y="14717"/>
                  </a:cubicBezTo>
                  <a:cubicBezTo>
                    <a:pt x="286" y="6763"/>
                    <a:pt x="6763" y="274"/>
                    <a:pt x="14740" y="274"/>
                  </a:cubicBezTo>
                  <a:close/>
                  <a:moveTo>
                    <a:pt x="14740" y="0"/>
                  </a:moveTo>
                  <a:cubicBezTo>
                    <a:pt x="6608" y="0"/>
                    <a:pt x="0" y="6608"/>
                    <a:pt x="0" y="14740"/>
                  </a:cubicBezTo>
                  <a:cubicBezTo>
                    <a:pt x="0" y="22860"/>
                    <a:pt x="6608" y="29468"/>
                    <a:pt x="14740" y="29468"/>
                  </a:cubicBezTo>
                  <a:cubicBezTo>
                    <a:pt x="22860" y="29468"/>
                    <a:pt x="29468" y="22860"/>
                    <a:pt x="29468" y="14740"/>
                  </a:cubicBezTo>
                  <a:cubicBezTo>
                    <a:pt x="29468" y="6608"/>
                    <a:pt x="22860" y="0"/>
                    <a:pt x="14740" y="0"/>
                  </a:cubicBezTo>
                  <a:close/>
                </a:path>
              </a:pathLst>
            </a:custGeom>
            <a:ln>
              <a:solidFill>
                <a:schemeClr val="bg2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69" y="2204932"/>
            <a:ext cx="868213" cy="8682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7408" y="2201657"/>
            <a:ext cx="1489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BeeZee"/>
              </a:rPr>
              <a:t>Coursera.com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7462" y="3366054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BeeZee"/>
              </a:rPr>
              <a:t>Machine </a:t>
            </a:r>
            <a:r>
              <a:rPr lang="en-US" sz="18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BeeZee"/>
              </a:rPr>
              <a:t>Learning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415383" y="3366054"/>
            <a:ext cx="846522" cy="0"/>
          </a:xfrm>
          <a:prstGeom prst="line">
            <a:avLst/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9" name="Google Shape;3839;p41"/>
          <p:cNvGrpSpPr/>
          <p:nvPr/>
        </p:nvGrpSpPr>
        <p:grpSpPr>
          <a:xfrm rot="5400000">
            <a:off x="4863731" y="2991126"/>
            <a:ext cx="1279492" cy="2167246"/>
            <a:chOff x="2753047" y="1463250"/>
            <a:chExt cx="1279492" cy="2167246"/>
          </a:xfrm>
        </p:grpSpPr>
        <p:sp>
          <p:nvSpPr>
            <p:cNvPr id="20" name="Google Shape;3841;p41"/>
            <p:cNvSpPr/>
            <p:nvPr/>
          </p:nvSpPr>
          <p:spPr>
            <a:xfrm>
              <a:off x="4024333" y="3454525"/>
              <a:ext cx="8206" cy="175971"/>
            </a:xfrm>
            <a:custGeom>
              <a:avLst/>
              <a:gdLst/>
              <a:ahLst/>
              <a:cxnLst/>
              <a:rect l="l" t="t" r="r" b="b"/>
              <a:pathLst>
                <a:path w="286" h="6133" extrusionOk="0">
                  <a:moveTo>
                    <a:pt x="0" y="0"/>
                  </a:moveTo>
                  <a:lnTo>
                    <a:pt x="0" y="6132"/>
                  </a:lnTo>
                  <a:lnTo>
                    <a:pt x="286" y="6132"/>
                  </a:lnTo>
                  <a:lnTo>
                    <a:pt x="286" y="0"/>
                  </a:ln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3843;p41"/>
            <p:cNvSpPr/>
            <p:nvPr/>
          </p:nvSpPr>
          <p:spPr>
            <a:xfrm>
              <a:off x="2753047" y="1463250"/>
              <a:ext cx="1265703" cy="310541"/>
            </a:xfrm>
            <a:custGeom>
              <a:avLst/>
              <a:gdLst/>
              <a:ahLst/>
              <a:cxnLst/>
              <a:rect l="l" t="t" r="r" b="b"/>
              <a:pathLst>
                <a:path w="33553" h="10824" extrusionOk="0">
                  <a:moveTo>
                    <a:pt x="3513" y="1"/>
                  </a:moveTo>
                  <a:cubicBezTo>
                    <a:pt x="1572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39" y="262"/>
                    <a:pt x="3525" y="262"/>
                  </a:cubicBezTo>
                  <a:lnTo>
                    <a:pt x="30040" y="262"/>
                  </a:lnTo>
                  <a:cubicBezTo>
                    <a:pt x="31826" y="262"/>
                    <a:pt x="33278" y="1727"/>
                    <a:pt x="33278" y="3513"/>
                  </a:cubicBezTo>
                  <a:lnTo>
                    <a:pt x="33278" y="10823"/>
                  </a:lnTo>
                  <a:lnTo>
                    <a:pt x="33552" y="10823"/>
                  </a:lnTo>
                  <a:lnTo>
                    <a:pt x="33552" y="3513"/>
                  </a:lnTo>
                  <a:cubicBezTo>
                    <a:pt x="33552" y="1572"/>
                    <a:pt x="31969" y="1"/>
                    <a:pt x="30040" y="1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49" y="4384076"/>
            <a:ext cx="1524000" cy="584916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4672830" y="4408248"/>
            <a:ext cx="1524000" cy="58491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19854" y="4480409"/>
            <a:ext cx="0" cy="4599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6411" y="4480409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BeeZee"/>
              </a:rPr>
              <a:t>AI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12303" y="3270214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BeeZee"/>
              </a:rPr>
              <a:t>AnalyticSteps.com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oogle Shape;3839;p41"/>
          <p:cNvGrpSpPr/>
          <p:nvPr/>
        </p:nvGrpSpPr>
        <p:grpSpPr>
          <a:xfrm rot="5400000">
            <a:off x="6354097" y="839796"/>
            <a:ext cx="1279493" cy="2167245"/>
            <a:chOff x="2753047" y="1463251"/>
            <a:chExt cx="1279493" cy="2167245"/>
          </a:xfrm>
        </p:grpSpPr>
        <p:sp>
          <p:nvSpPr>
            <p:cNvPr id="32" name="Google Shape;3841;p41"/>
            <p:cNvSpPr/>
            <p:nvPr/>
          </p:nvSpPr>
          <p:spPr>
            <a:xfrm>
              <a:off x="4024334" y="3454525"/>
              <a:ext cx="8206" cy="175971"/>
            </a:xfrm>
            <a:custGeom>
              <a:avLst/>
              <a:gdLst/>
              <a:ahLst/>
              <a:cxnLst/>
              <a:rect l="l" t="t" r="r" b="b"/>
              <a:pathLst>
                <a:path w="286" h="6133" extrusionOk="0">
                  <a:moveTo>
                    <a:pt x="0" y="0"/>
                  </a:moveTo>
                  <a:lnTo>
                    <a:pt x="0" y="6132"/>
                  </a:lnTo>
                  <a:lnTo>
                    <a:pt x="286" y="6132"/>
                  </a:lnTo>
                  <a:lnTo>
                    <a:pt x="286" y="0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Google Shape;3843;p41"/>
            <p:cNvSpPr/>
            <p:nvPr/>
          </p:nvSpPr>
          <p:spPr>
            <a:xfrm>
              <a:off x="2753047" y="1463251"/>
              <a:ext cx="1279493" cy="286609"/>
            </a:xfrm>
            <a:custGeom>
              <a:avLst/>
              <a:gdLst/>
              <a:ahLst/>
              <a:cxnLst/>
              <a:rect l="l" t="t" r="r" b="b"/>
              <a:pathLst>
                <a:path w="33553" h="10824" extrusionOk="0">
                  <a:moveTo>
                    <a:pt x="3513" y="1"/>
                  </a:moveTo>
                  <a:cubicBezTo>
                    <a:pt x="1572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39" y="262"/>
                    <a:pt x="3525" y="262"/>
                  </a:cubicBezTo>
                  <a:lnTo>
                    <a:pt x="30040" y="262"/>
                  </a:lnTo>
                  <a:cubicBezTo>
                    <a:pt x="31826" y="262"/>
                    <a:pt x="33278" y="1727"/>
                    <a:pt x="33278" y="3513"/>
                  </a:cubicBezTo>
                  <a:lnTo>
                    <a:pt x="33278" y="10823"/>
                  </a:lnTo>
                  <a:lnTo>
                    <a:pt x="33552" y="10823"/>
                  </a:lnTo>
                  <a:lnTo>
                    <a:pt x="33552" y="3513"/>
                  </a:lnTo>
                  <a:cubicBezTo>
                    <a:pt x="33552" y="1572"/>
                    <a:pt x="31969" y="1"/>
                    <a:pt x="30040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62" y="2156520"/>
            <a:ext cx="1871125" cy="782754"/>
          </a:xfrm>
          <a:prstGeom prst="rect">
            <a:avLst/>
          </a:prstGeom>
        </p:spPr>
      </p:pic>
      <p:sp>
        <p:nvSpPr>
          <p:cNvPr id="36" name="Round Single Corner Rectangle 35"/>
          <p:cNvSpPr/>
          <p:nvPr/>
        </p:nvSpPr>
        <p:spPr>
          <a:xfrm>
            <a:off x="6141511" y="2263486"/>
            <a:ext cx="1594028" cy="518802"/>
          </a:xfrm>
          <a:prstGeom prst="round1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24206" y="2366526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BeeZee"/>
              </a:rPr>
              <a:t>Medium.com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19107" y="1091945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BeeZee"/>
              </a:rPr>
              <a:t>Data Science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4462401"/>
            <a:ext cx="35918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  <a:latin typeface="Share Tech" panose="020B0604020202020204" charset="0"/>
                <a:cs typeface="Calibri" panose="020F0502020204030204" pitchFamily="34" charset="0"/>
                <a:sym typeface="ABeeZee"/>
              </a:rPr>
              <a:t>Submitted to</a:t>
            </a:r>
            <a:r>
              <a:rPr lang="en-US" sz="1800" dirty="0" smtClean="0">
                <a:solidFill>
                  <a:schemeClr val="bg1"/>
                </a:solidFill>
                <a:latin typeface="Share Tech" panose="020B0604020202020204" charset="0"/>
                <a:cs typeface="Calibri" panose="020F0502020204030204" pitchFamily="34" charset="0"/>
                <a:sym typeface="ABeeZee"/>
              </a:rPr>
              <a:t>:</a:t>
            </a:r>
          </a:p>
          <a:p>
            <a:pPr lvl="0"/>
            <a:r>
              <a:rPr lang="en-US" sz="1800" dirty="0" smtClean="0">
                <a:solidFill>
                  <a:schemeClr val="bg1"/>
                </a:solidFill>
                <a:latin typeface="Share Tech" panose="020B0604020202020204" charset="0"/>
                <a:cs typeface="Calibri" panose="020F0502020204030204" pitchFamily="34" charset="0"/>
                <a:sym typeface="ABeeZee"/>
              </a:rPr>
              <a:t>             </a:t>
            </a:r>
            <a:r>
              <a:rPr lang="en-US" sz="1800" dirty="0" err="1" smtClean="0">
                <a:solidFill>
                  <a:schemeClr val="bg1"/>
                </a:solidFill>
                <a:latin typeface="Share Tech" panose="020B0604020202020204" charset="0"/>
                <a:cs typeface="Calibri" panose="020F0502020204030204" pitchFamily="34" charset="0"/>
              </a:rPr>
              <a:t>Mr.Betsegaw</a:t>
            </a:r>
            <a:r>
              <a:rPr lang="en-US" sz="1800" dirty="0" smtClean="0">
                <a:solidFill>
                  <a:schemeClr val="bg1"/>
                </a:solidFill>
                <a:latin typeface="Share Tech" panose="020B060402020202020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Share Tech" panose="020B0604020202020204" charset="0"/>
                <a:cs typeface="Calibri" panose="020F0502020204030204" pitchFamily="34" charset="0"/>
              </a:rPr>
              <a:t>Lemma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Share Tech" panose="020B0604020202020204" charset="0"/>
                <a:cs typeface="Calibri" panose="020F0502020204030204" pitchFamily="34" charset="0"/>
              </a:rPr>
              <a:t>           </a:t>
            </a:r>
            <a:endParaRPr lang="en-US" dirty="0">
              <a:solidFill>
                <a:schemeClr val="bg1"/>
              </a:solidFill>
              <a:latin typeface="Share Tech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95066" y="4849740"/>
            <a:ext cx="82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Share Tech" panose="020B0604020202020204" charset="0"/>
                <a:cs typeface="Calibri" panose="020F0502020204030204" pitchFamily="34" charset="0"/>
              </a:rPr>
              <a:t>FEB,2020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5910221" y="2386323"/>
            <a:ext cx="0" cy="38065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271</Words>
  <Application>Microsoft Office PowerPoint</Application>
  <PresentationFormat>On-screen Show (16:9)</PresentationFormat>
  <Paragraphs>56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Livvic Light</vt:lpstr>
      <vt:lpstr>ABeeZee</vt:lpstr>
      <vt:lpstr>Maven Pro</vt:lpstr>
      <vt:lpstr>Arial</vt:lpstr>
      <vt:lpstr>Segoe UI Black</vt:lpstr>
      <vt:lpstr>Nunito Light</vt:lpstr>
      <vt:lpstr>Calibri</vt:lpstr>
      <vt:lpstr>Fira Sans Condensed Medium</vt:lpstr>
      <vt:lpstr>Advent Pro SemiBold</vt:lpstr>
      <vt:lpstr>Share Tech</vt:lpstr>
      <vt:lpstr>Wingdings</vt:lpstr>
      <vt:lpstr>Fira Sans Extra Condensed Medium</vt:lpstr>
      <vt:lpstr>Data Science Consulting by Slidesgo</vt:lpstr>
      <vt:lpstr>AI &amp; DATA SCIENCE</vt:lpstr>
      <vt:lpstr>ARTIFICIAL INTELLEGENCE DECIPILINES</vt:lpstr>
      <vt:lpstr>Machine Learning</vt:lpstr>
      <vt:lpstr>PowerPoint Presentation</vt:lpstr>
      <vt:lpstr>DATA ENGINEER</vt:lpstr>
      <vt:lpstr>DATA SCIENTIST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Amanuel</dc:creator>
  <cp:lastModifiedBy>Amanuel</cp:lastModifiedBy>
  <cp:revision>29</cp:revision>
  <dcterms:modified xsi:type="dcterms:W3CDTF">2021-02-04T23:55:35Z</dcterms:modified>
</cp:coreProperties>
</file>