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3"/>
  </p:notesMasterIdLst>
  <p:handoutMasterIdLst>
    <p:handoutMasterId r:id="rId24"/>
  </p:handoutMasterIdLst>
  <p:sldIdLst>
    <p:sldId id="268" r:id="rId3"/>
    <p:sldId id="269" r:id="rId4"/>
    <p:sldId id="261" r:id="rId5"/>
    <p:sldId id="272" r:id="rId6"/>
    <p:sldId id="273" r:id="rId7"/>
    <p:sldId id="263" r:id="rId8"/>
    <p:sldId id="262" r:id="rId9"/>
    <p:sldId id="271" r:id="rId10"/>
    <p:sldId id="265" r:id="rId11"/>
    <p:sldId id="275" r:id="rId12"/>
    <p:sldId id="276" r:id="rId13"/>
    <p:sldId id="277" r:id="rId14"/>
    <p:sldId id="278" r:id="rId15"/>
    <p:sldId id="279" r:id="rId16"/>
    <p:sldId id="280" r:id="rId17"/>
    <p:sldId id="281" r:id="rId18"/>
    <p:sldId id="282" r:id="rId19"/>
    <p:sldId id="283" r:id="rId20"/>
    <p:sldId id="284" r:id="rId21"/>
    <p:sldId id="285"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4523" autoAdjust="0"/>
  </p:normalViewPr>
  <p:slideViewPr>
    <p:cSldViewPr>
      <p:cViewPr varScale="1">
        <p:scale>
          <a:sx n="71" d="100"/>
          <a:sy n="71" d="100"/>
        </p:scale>
        <p:origin x="66" y="7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3/5/2021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3/5/2021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3/5/2021</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3/5/2021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3/5/2021</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3/5/2021</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3/5/2021</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a:t>3/5/2021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3" name="Picture Placeholder 2"/>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a:t>3/5/2021</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3/5/2021</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jpg"/><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07798" y="979419"/>
            <a:ext cx="8203036" cy="811612"/>
          </a:xfrm>
          <a:prstGeom prst="rect">
            <a:avLst/>
          </a:prstGeom>
        </p:spPr>
        <p:txBody>
          <a:bodyPr vert="horz" lIns="121899" tIns="60949" rIns="121899" bIns="60949" rtlCol="0" anchor="b">
            <a:normAutofit fontScale="975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smtClean="0"/>
              <a:t>Fundamental of Electronics </a:t>
            </a:r>
            <a:r>
              <a:rPr lang="en-US" dirty="0" smtClean="0">
                <a:solidFill>
                  <a:schemeClr val="accent1">
                    <a:lumMod val="75000"/>
                  </a:schemeClr>
                </a:solidFill>
              </a:rPr>
              <a:t>Assignment</a:t>
            </a:r>
            <a:endParaRPr lang="en-US" dirty="0">
              <a:solidFill>
                <a:schemeClr val="accent1">
                  <a:lumMod val="75000"/>
                </a:schemeClr>
              </a:solidFill>
            </a:endParaRPr>
          </a:p>
        </p:txBody>
      </p:sp>
      <p:sp>
        <p:nvSpPr>
          <p:cNvPr id="7" name="Rectangle 6"/>
          <p:cNvSpPr/>
          <p:nvPr/>
        </p:nvSpPr>
        <p:spPr>
          <a:xfrm>
            <a:off x="7143533" y="6248400"/>
            <a:ext cx="5045292" cy="424732"/>
          </a:xfrm>
          <a:prstGeom prst="rect">
            <a:avLst/>
          </a:prstGeom>
        </p:spPr>
        <p:txBody>
          <a:bodyPr wrap="none">
            <a:spAutoFit/>
          </a:bodyPr>
          <a:lstStyle/>
          <a:p>
            <a:pPr lvl="0">
              <a:lnSpc>
                <a:spcPct val="90000"/>
              </a:lnSpc>
              <a:buClr>
                <a:srgbClr val="009999"/>
              </a:buClr>
              <a:buSzPct val="100000"/>
            </a:pPr>
            <a:r>
              <a:rPr lang="en-US" cap="all" spc="200" dirty="0"/>
              <a:t>Submitted</a:t>
            </a:r>
            <a:r>
              <a:rPr lang="en-US" cap="all" spc="200" dirty="0">
                <a:solidFill>
                  <a:srgbClr val="009999"/>
                </a:solidFill>
              </a:rPr>
              <a:t> to: - </a:t>
            </a:r>
            <a:r>
              <a:rPr lang="en-US" cap="all" spc="200" dirty="0" err="1"/>
              <a:t>Endrias</a:t>
            </a:r>
            <a:r>
              <a:rPr lang="en-US" cap="all" spc="200" dirty="0">
                <a:solidFill>
                  <a:srgbClr val="009999"/>
                </a:solidFill>
              </a:rPr>
              <a:t> Haile</a:t>
            </a:r>
          </a:p>
        </p:txBody>
      </p:sp>
      <p:sp>
        <p:nvSpPr>
          <p:cNvPr id="8" name="Rectangle 7"/>
          <p:cNvSpPr/>
          <p:nvPr/>
        </p:nvSpPr>
        <p:spPr>
          <a:xfrm>
            <a:off x="8231844" y="16620"/>
            <a:ext cx="3956981" cy="400110"/>
          </a:xfrm>
          <a:prstGeom prst="rect">
            <a:avLst/>
          </a:prstGeom>
        </p:spPr>
        <p:txBody>
          <a:bodyPr wrap="none">
            <a:spAutoFit/>
          </a:bodyPr>
          <a:lstStyle/>
          <a:p>
            <a:r>
              <a:rPr lang="en-US" sz="2000" dirty="0">
                <a:solidFill>
                  <a:schemeClr val="accent1">
                    <a:lumMod val="75000"/>
                  </a:schemeClr>
                </a:solidFill>
              </a:rPr>
              <a:t>Addis Ababa Institute Of Technology</a:t>
            </a:r>
          </a:p>
        </p:txBody>
      </p:sp>
      <p:sp>
        <p:nvSpPr>
          <p:cNvPr id="10" name="Rectangle 9"/>
          <p:cNvSpPr/>
          <p:nvPr/>
        </p:nvSpPr>
        <p:spPr>
          <a:xfrm>
            <a:off x="3218009" y="2824733"/>
            <a:ext cx="6092825" cy="1015663"/>
          </a:xfrm>
          <a:prstGeom prst="rect">
            <a:avLst/>
          </a:prstGeom>
        </p:spPr>
        <p:txBody>
          <a:bodyPr>
            <a:spAutoFit/>
          </a:bodyPr>
          <a:lstStyle/>
          <a:p>
            <a:pPr lvl="0" algn="ctr" defTabSz="914400">
              <a:buClr>
                <a:srgbClr val="FFFFFF"/>
              </a:buClr>
              <a:buSzPts val="2800"/>
            </a:pPr>
            <a:r>
              <a:rPr lang="en" sz="2000" kern="0" dirty="0">
                <a:solidFill>
                  <a:srgbClr val="FFFFFF"/>
                </a:solidFill>
                <a:latin typeface="Share Tech" panose="020B0604020202020204" charset="0"/>
                <a:sym typeface="Maven Pro"/>
              </a:rPr>
              <a:t>Amanuel </a:t>
            </a:r>
            <a:r>
              <a:rPr lang="en" sz="2000" kern="0" dirty="0">
                <a:solidFill>
                  <a:srgbClr val="00CFCC"/>
                </a:solidFill>
                <a:latin typeface="Share Tech" panose="020B0604020202020204" charset="0"/>
                <a:sym typeface="Maven Pro"/>
              </a:rPr>
              <a:t>Legesse</a:t>
            </a:r>
          </a:p>
          <a:p>
            <a:pPr lvl="0" algn="ctr" defTabSz="914400">
              <a:buClr>
                <a:srgbClr val="FFFFFF"/>
              </a:buClr>
              <a:buSzPts val="2800"/>
            </a:pPr>
            <a:endParaRPr lang="en" sz="2000" kern="0" dirty="0">
              <a:solidFill>
                <a:srgbClr val="00CFCC"/>
              </a:solidFill>
              <a:latin typeface="Share Tech" panose="020B0604020202020204" charset="0"/>
              <a:sym typeface="Maven Pro"/>
            </a:endParaRPr>
          </a:p>
          <a:p>
            <a:pPr lvl="0" algn="ctr" defTabSz="914400">
              <a:buClr>
                <a:srgbClr val="FFFFFF"/>
              </a:buClr>
              <a:buSzPts val="2800"/>
            </a:pPr>
            <a:r>
              <a:rPr lang="en" sz="2000" kern="0" dirty="0">
                <a:latin typeface="Share Tech" panose="020B0604020202020204" charset="0"/>
                <a:sym typeface="Maven Pro"/>
              </a:rPr>
              <a:t>ATE</a:t>
            </a:r>
            <a:r>
              <a:rPr lang="en" sz="2000" kern="0" dirty="0">
                <a:solidFill>
                  <a:srgbClr val="00CFCC"/>
                </a:solidFill>
                <a:latin typeface="Share Tech" panose="020B0604020202020204" charset="0"/>
                <a:sym typeface="Maven Pro"/>
              </a:rPr>
              <a:t>/3628/11</a:t>
            </a:r>
            <a:endParaRPr lang="en" sz="2000" kern="0" dirty="0">
              <a:solidFill>
                <a:srgbClr val="FFFFFF"/>
              </a:solidFill>
              <a:latin typeface="Share Tech" panose="020B0604020202020204" charset="0"/>
              <a:sym typeface="Maven Pro"/>
            </a:endParaRPr>
          </a:p>
        </p:txBody>
      </p:sp>
      <p:pic>
        <p:nvPicPr>
          <p:cNvPr id="11" name="Picture 10"/>
          <p:cNvPicPr>
            <a:picLocks noChangeAspect="1"/>
          </p:cNvPicPr>
          <p:nvPr/>
        </p:nvPicPr>
        <p:blipFill>
          <a:blip r:embed="rId2">
            <a:clrChange>
              <a:clrFrom>
                <a:srgbClr val="4C5080"/>
              </a:clrFrom>
              <a:clrTo>
                <a:srgbClr val="4C5080">
                  <a:alpha val="0"/>
                </a:srgbClr>
              </a:clrTo>
            </a:clrChange>
            <a:extLst>
              <a:ext uri="{28A0092B-C50C-407E-A947-70E740481C1C}">
                <a14:useLocalDpi xmlns:a14="http://schemas.microsoft.com/office/drawing/2010/main" val="0"/>
              </a:ext>
            </a:extLst>
          </a:blip>
          <a:stretch>
            <a:fillRect/>
          </a:stretch>
        </p:blipFill>
        <p:spPr>
          <a:xfrm>
            <a:off x="10855978" y="3077735"/>
            <a:ext cx="1295400" cy="819027"/>
          </a:xfrm>
          <a:prstGeom prst="rect">
            <a:avLst/>
          </a:prstGeom>
        </p:spPr>
      </p:pic>
      <p:pic>
        <p:nvPicPr>
          <p:cNvPr id="12" name="Picture 11"/>
          <p:cNvPicPr>
            <a:picLocks noChangeAspect="1"/>
          </p:cNvPicPr>
          <p:nvPr/>
        </p:nvPicPr>
        <p:blipFill>
          <a:blip r:embed="rId3">
            <a:clrChange>
              <a:clrFrom>
                <a:srgbClr val="4C5080"/>
              </a:clrFrom>
              <a:clrTo>
                <a:srgbClr val="4C5080">
                  <a:alpha val="0"/>
                </a:srgbClr>
              </a:clrTo>
            </a:clrChange>
            <a:extLst>
              <a:ext uri="{28A0092B-C50C-407E-A947-70E740481C1C}">
                <a14:useLocalDpi xmlns:a14="http://schemas.microsoft.com/office/drawing/2010/main" val="0"/>
              </a:ext>
            </a:extLst>
          </a:blip>
          <a:stretch>
            <a:fillRect/>
          </a:stretch>
        </p:blipFill>
        <p:spPr>
          <a:xfrm>
            <a:off x="833409" y="3094421"/>
            <a:ext cx="1309481" cy="802341"/>
          </a:xfrm>
          <a:prstGeom prst="rect">
            <a:avLst/>
          </a:prstGeom>
        </p:spPr>
      </p:pic>
      <p:pic>
        <p:nvPicPr>
          <p:cNvPr id="13" name="Picture 12"/>
          <p:cNvPicPr>
            <a:picLocks noChangeAspect="1"/>
          </p:cNvPicPr>
          <p:nvPr/>
        </p:nvPicPr>
        <p:blipFill>
          <a:blip r:embed="rId4" cstate="print">
            <a:clrChange>
              <a:clrFrom>
                <a:srgbClr val="4C5080"/>
              </a:clrFrom>
              <a:clrTo>
                <a:srgbClr val="4C5080">
                  <a:alpha val="0"/>
                </a:srgbClr>
              </a:clrTo>
            </a:clrChange>
            <a:extLst>
              <a:ext uri="{28A0092B-C50C-407E-A947-70E740481C1C}">
                <a14:useLocalDpi xmlns:a14="http://schemas.microsoft.com/office/drawing/2010/main" val="0"/>
              </a:ext>
            </a:extLst>
          </a:blip>
          <a:stretch>
            <a:fillRect/>
          </a:stretch>
        </p:blipFill>
        <p:spPr>
          <a:xfrm rot="10800000" flipH="1">
            <a:off x="833410" y="3708686"/>
            <a:ext cx="3691701" cy="3140349"/>
          </a:xfrm>
          <a:prstGeom prst="rect">
            <a:avLst/>
          </a:prstGeom>
        </p:spPr>
      </p:pic>
      <p:sp>
        <p:nvSpPr>
          <p:cNvPr id="3" name="Rectangle 2"/>
          <p:cNvSpPr/>
          <p:nvPr/>
        </p:nvSpPr>
        <p:spPr>
          <a:xfrm>
            <a:off x="836612" y="72978"/>
            <a:ext cx="4074320" cy="341632"/>
          </a:xfrm>
          <a:prstGeom prst="rect">
            <a:avLst/>
          </a:prstGeom>
        </p:spPr>
        <p:txBody>
          <a:bodyPr wrap="none">
            <a:spAutoFit/>
          </a:bodyPr>
          <a:lstStyle/>
          <a:p>
            <a:pPr lvl="0">
              <a:lnSpc>
                <a:spcPct val="90000"/>
              </a:lnSpc>
              <a:buClr>
                <a:srgbClr val="009999"/>
              </a:buClr>
              <a:buSzPct val="100000"/>
            </a:pPr>
            <a:r>
              <a:rPr lang="en-US" sz="1800" cap="all" spc="200" dirty="0" smtClean="0"/>
              <a:t>Software </a:t>
            </a:r>
            <a:r>
              <a:rPr lang="en-US" sz="1800" cap="all" spc="200" dirty="0" smtClean="0">
                <a:solidFill>
                  <a:srgbClr val="009999"/>
                </a:solidFill>
              </a:rPr>
              <a:t>Eng. Dep: Extension</a:t>
            </a:r>
            <a:endParaRPr lang="en-US" sz="1800" cap="all" spc="200" dirty="0">
              <a:solidFill>
                <a:srgbClr val="009999"/>
              </a:solidFill>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Rectangle 4"/>
              <p:cNvSpPr/>
              <p:nvPr/>
            </p:nvSpPr>
            <p:spPr>
              <a:xfrm>
                <a:off x="1827212" y="533400"/>
                <a:ext cx="8763000" cy="5909631"/>
              </a:xfrm>
              <a:prstGeom prst="rect">
                <a:avLst/>
              </a:prstGeom>
            </p:spPr>
            <p:txBody>
              <a:bodyPr wrap="square">
                <a:spAutoFit/>
              </a:bodyPr>
              <a:lstStyle/>
              <a:p>
                <a:r>
                  <a:rPr lang="en-US" dirty="0" smtClean="0"/>
                  <a:t>Practical </a:t>
                </a:r>
                <a:r>
                  <a:rPr lang="en-US" dirty="0"/>
                  <a:t>model:</a:t>
                </a:r>
              </a:p>
              <a:p>
                <a:endParaRPr lang="en-US" dirty="0"/>
              </a:p>
              <a:p>
                <a:r>
                  <a:rPr lang="en-US" dirty="0"/>
                  <a:t> </a:t>
                </a:r>
                <a:r>
                  <a:rPr lang="en-US" dirty="0" smtClean="0"/>
                  <a:t>                                    </a:t>
                </a:r>
                <a:r>
                  <a:rPr lang="en-US" dirty="0"/>
                  <a:t>	</a:t>
                </a:r>
                <a14:m>
                  <m:oMath xmlns:m="http://schemas.openxmlformats.org/officeDocument/2006/math">
                    <m:r>
                      <m:rPr>
                        <m:nor/>
                      </m:rPr>
                      <a:rPr lang="en-US" dirty="0" smtClean="0"/>
                      <m:t>V</m:t>
                    </m:r>
                    <m:r>
                      <m:rPr>
                        <m:nor/>
                      </m:rPr>
                      <a:rPr lang="en-US" dirty="0"/>
                      <m:t>f</m:t>
                    </m:r>
                    <m:r>
                      <m:rPr>
                        <m:nor/>
                      </m:rPr>
                      <a:rPr lang="en-US" dirty="0"/>
                      <m:t>=0.7</m:t>
                    </m:r>
                    <m:r>
                      <m:rPr>
                        <m:nor/>
                      </m:rPr>
                      <a:rPr lang="en-US" dirty="0"/>
                      <m:t>V</m:t>
                    </m:r>
                  </m:oMath>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𝐼</m:t>
                      </m:r>
                      <m:r>
                        <a:rPr lang="en-US" b="0" i="1" dirty="0" smtClean="0">
                          <a:latin typeface="Cambria Math" panose="02040503050406030204" pitchFamily="18" charset="0"/>
                        </a:rPr>
                        <m:t>𝑓</m:t>
                      </m:r>
                      <m:r>
                        <a:rPr lang="en-US" b="0" i="1" dirty="0" smtClean="0">
                          <a:latin typeface="Cambria Math" panose="02040503050406030204" pitchFamily="18" charset="0"/>
                        </a:rPr>
                        <m:t>=</m:t>
                      </m:r>
                      <m:r>
                        <a:rPr lang="en-US" i="1" dirty="0">
                          <a:latin typeface="Cambria Math" panose="02040503050406030204" pitchFamily="18" charset="0"/>
                        </a:rPr>
                        <m:t>𝑉𝑏𝑖𝑎𝑠</m:t>
                      </m:r>
                      <m:r>
                        <a:rPr lang="en-US" b="0" i="0" dirty="0" smtClean="0">
                          <a:latin typeface="Cambria Math" panose="02040503050406030204" pitchFamily="18" charset="0"/>
                        </a:rPr>
                        <m:t>−</m:t>
                      </m:r>
                      <m:f>
                        <m:fPr>
                          <m:ctrlPr>
                            <a:rPr lang="en-US" i="1" smtClean="0">
                              <a:latin typeface="Cambria Math" panose="02040503050406030204" pitchFamily="18" charset="0"/>
                            </a:rPr>
                          </m:ctrlPr>
                        </m:fPr>
                        <m:num>
                          <m:r>
                            <a:rPr lang="en-US" i="1" dirty="0">
                              <a:latin typeface="Cambria Math" panose="02040503050406030204" pitchFamily="18" charset="0"/>
                            </a:rPr>
                            <m:t>𝑉</m:t>
                          </m:r>
                          <m:r>
                            <a:rPr lang="en-US" b="0" i="1" dirty="0" smtClean="0">
                              <a:latin typeface="Cambria Math" panose="02040503050406030204" pitchFamily="18" charset="0"/>
                            </a:rPr>
                            <m:t>𝑓</m:t>
                          </m:r>
                        </m:num>
                        <m:den>
                          <m:r>
                            <a:rPr lang="en-US" i="1" dirty="0">
                              <a:latin typeface="Cambria Math" panose="02040503050406030204" pitchFamily="18" charset="0"/>
                            </a:rPr>
                            <m:t>𝑅𝑙𝑖𝑚𝑖𝑡</m:t>
                          </m:r>
                          <m:r>
                            <m:rPr>
                              <m:nor/>
                            </m:rPr>
                            <a:rPr lang="en-US" dirty="0"/>
                            <m:t> </m:t>
                          </m:r>
                        </m:den>
                      </m:f>
                    </m:oMath>
                  </m:oMathPara>
                </a14:m>
                <a:endParaRPr lang="en-US" dirty="0" smtClean="0"/>
              </a:p>
              <a:p>
                <a:endParaRPr lang="en-US" dirty="0" smtClean="0"/>
              </a:p>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13 </m:t>
                          </m:r>
                          <m:r>
                            <a:rPr lang="en-US" b="0" i="1" smtClean="0">
                              <a:latin typeface="Cambria Math" panose="02040503050406030204" pitchFamily="18" charset="0"/>
                            </a:rPr>
                            <m:t>𝑉</m:t>
                          </m:r>
                          <m:r>
                            <a:rPr lang="en-US" b="0" i="1" smtClean="0">
                              <a:latin typeface="Cambria Math" panose="02040503050406030204" pitchFamily="18" charset="0"/>
                            </a:rPr>
                            <m:t> − 0.7</m:t>
                          </m:r>
                          <m:r>
                            <a:rPr lang="en-US" b="0" i="1" smtClean="0">
                              <a:latin typeface="Cambria Math" panose="02040503050406030204" pitchFamily="18" charset="0"/>
                            </a:rPr>
                            <m:t>𝑉</m:t>
                          </m:r>
                        </m:num>
                        <m:den>
                          <m:r>
                            <a:rPr lang="en-US" b="0" i="1" smtClean="0">
                              <a:latin typeface="Cambria Math" panose="02040503050406030204" pitchFamily="18" charset="0"/>
                            </a:rPr>
                            <m:t>10 </m:t>
                          </m:r>
                          <m:r>
                            <m:rPr>
                              <m:sty m:val="p"/>
                            </m:rPr>
                            <a:rPr lang="el-GR" b="0" i="1" smtClean="0">
                              <a:latin typeface="Cambria Math" panose="02040503050406030204" pitchFamily="18" charset="0"/>
                            </a:rPr>
                            <m:t>Ω</m:t>
                          </m:r>
                        </m:den>
                      </m:f>
                    </m:oMath>
                  </m:oMathPara>
                </a14:m>
                <a:endParaRPr lang="en-US" dirty="0" smtClean="0"/>
              </a:p>
              <a:p>
                <a:endParaRPr lang="en-US"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.23 </m:t>
                      </m:r>
                      <m:r>
                        <a:rPr lang="en-US" b="0" i="1" smtClean="0">
                          <a:latin typeface="Cambria Math" panose="02040503050406030204" pitchFamily="18" charset="0"/>
                        </a:rPr>
                        <m:t>𝐴</m:t>
                      </m:r>
                    </m:oMath>
                  </m:oMathPara>
                </a14:m>
                <a:endParaRPr lang="en-US" dirty="0" smtClean="0"/>
              </a:p>
              <a:p>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𝑉𝑅𝑙𝑖𝑚𝑖𝑡</m:t>
                      </m:r>
                      <m:r>
                        <a:rPr lang="en-US" b="0" i="1" smtClean="0">
                          <a:latin typeface="Cambria Math" panose="02040503050406030204" pitchFamily="18" charset="0"/>
                        </a:rPr>
                        <m:t>= </m:t>
                      </m:r>
                      <m:r>
                        <a:rPr lang="en-US" b="0" i="1" smtClean="0">
                          <a:latin typeface="Cambria Math" panose="02040503050406030204" pitchFamily="18" charset="0"/>
                        </a:rPr>
                        <m:t>𝐼𝑓𝑅𝑙</m:t>
                      </m:r>
                      <m:r>
                        <a:rPr lang="en-US" b="0" i="1" smtClean="0">
                          <a:latin typeface="Cambria Math" panose="02040503050406030204" pitchFamily="18" charset="0"/>
                        </a:rPr>
                        <m:t>𝑖𝑚𝑖𝑡</m:t>
                      </m:r>
                    </m:oMath>
                  </m:oMathPara>
                </a14:m>
                <a:endParaRPr lang="en-US" b="0"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1.23 </m:t>
                      </m:r>
                      <m:r>
                        <a:rPr lang="en-US" b="0" i="1" smtClean="0">
                          <a:latin typeface="Cambria Math" panose="02040503050406030204" pitchFamily="18" charset="0"/>
                        </a:rPr>
                        <m:t>𝐴</m:t>
                      </m:r>
                      <m:r>
                        <a:rPr lang="en-US" b="0" i="1" smtClean="0">
                          <a:latin typeface="Cambria Math" panose="02040503050406030204" pitchFamily="18" charset="0"/>
                        </a:rPr>
                        <m:t> ×10 </m:t>
                      </m:r>
                      <m:r>
                        <m:rPr>
                          <m:sty m:val="p"/>
                        </m:rPr>
                        <a:rPr lang="el-GR" b="0" i="1" smtClean="0">
                          <a:latin typeface="Cambria Math" panose="02040503050406030204" pitchFamily="18" charset="0"/>
                          <a:ea typeface="Cambria Math" panose="02040503050406030204" pitchFamily="18" charset="0"/>
                        </a:rPr>
                        <m:t>Ω</m:t>
                      </m:r>
                    </m:oMath>
                  </m:oMathPara>
                </a14:m>
                <a:endParaRPr lang="en-US" dirty="0" smtClean="0"/>
              </a:p>
              <a:p>
                <a:endParaRPr lang="en-US" dirty="0" smtClean="0"/>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12.3</m:t>
                      </m:r>
                      <m:r>
                        <a:rPr lang="en-US" b="0" i="1" smtClean="0">
                          <a:latin typeface="Cambria Math" panose="02040503050406030204" pitchFamily="18" charset="0"/>
                          <a:ea typeface="Cambria Math" panose="02040503050406030204" pitchFamily="18" charset="0"/>
                        </a:rPr>
                        <m:t>𝑉</m:t>
                      </m:r>
                    </m:oMath>
                  </m:oMathPara>
                </a14:m>
                <a:endParaRPr lang="en-US" dirty="0"/>
              </a:p>
              <a:p>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827212" y="533400"/>
                <a:ext cx="8763000" cy="5909631"/>
              </a:xfrm>
              <a:prstGeom prst="rect">
                <a:avLst/>
              </a:prstGeom>
              <a:blipFill rotWithShape="0">
                <a:blip r:embed="rId2"/>
                <a:stretch>
                  <a:fillRect l="-1113" t="-826"/>
                </a:stretch>
              </a:blipFill>
            </p:spPr>
            <p:txBody>
              <a:bodyPr/>
              <a:lstStyle/>
              <a:p>
                <a:r>
                  <a:rPr lang="en-US">
                    <a:noFill/>
                  </a:rPr>
                  <a:t> </a:t>
                </a:r>
              </a:p>
            </p:txBody>
          </p:sp>
        </mc:Fallback>
      </mc:AlternateContent>
      <p:pic>
        <p:nvPicPr>
          <p:cNvPr id="2" name="Picture 1"/>
          <p:cNvPicPr>
            <a:picLocks noChangeAspect="1"/>
          </p:cNvPicPr>
          <p:nvPr/>
        </p:nvPicPr>
        <p:blipFill>
          <a:blip r:embed="rId3">
            <a:clrChange>
              <a:clrFrom>
                <a:srgbClr val="0071C1"/>
              </a:clrFrom>
              <a:clrTo>
                <a:srgbClr val="0071C1">
                  <a:alpha val="0"/>
                </a:srgbClr>
              </a:clrTo>
            </a:clrChange>
            <a:extLst>
              <a:ext uri="{28A0092B-C50C-407E-A947-70E740481C1C}">
                <a14:useLocalDpi xmlns:a14="http://schemas.microsoft.com/office/drawing/2010/main" val="0"/>
              </a:ext>
            </a:extLst>
          </a:blip>
          <a:stretch>
            <a:fillRect/>
          </a:stretch>
        </p:blipFill>
        <p:spPr>
          <a:xfrm>
            <a:off x="10971212" y="181109"/>
            <a:ext cx="990600" cy="704582"/>
          </a:xfrm>
          <a:prstGeom prst="rect">
            <a:avLst/>
          </a:prstGeom>
        </p:spPr>
      </p:pic>
      <p:pic>
        <p:nvPicPr>
          <p:cNvPr id="3" name="Picture 2"/>
          <p:cNvPicPr>
            <a:picLocks noChangeAspect="1"/>
          </p:cNvPicPr>
          <p:nvPr/>
        </p:nvPicPr>
        <p:blipFill>
          <a:blip r:embed="rId4">
            <a:clrChange>
              <a:clrFrom>
                <a:srgbClr val="0071C1"/>
              </a:clrFrom>
              <a:clrTo>
                <a:srgbClr val="0071C1">
                  <a:alpha val="0"/>
                </a:srgbClr>
              </a:clrTo>
            </a:clrChange>
            <a:extLst>
              <a:ext uri="{28A0092B-C50C-407E-A947-70E740481C1C}">
                <a14:useLocalDpi xmlns:a14="http://schemas.microsoft.com/office/drawing/2010/main" val="0"/>
              </a:ext>
            </a:extLst>
          </a:blip>
          <a:stretch>
            <a:fillRect/>
          </a:stretch>
        </p:blipFill>
        <p:spPr>
          <a:xfrm>
            <a:off x="431612" y="5791201"/>
            <a:ext cx="1050202" cy="914400"/>
          </a:xfrm>
          <a:prstGeom prst="rect">
            <a:avLst/>
          </a:prstGeom>
        </p:spPr>
      </p:pic>
      <p:pic>
        <p:nvPicPr>
          <p:cNvPr id="4" name="Picture 3"/>
          <p:cNvPicPr>
            <a:picLocks noChangeAspect="1"/>
          </p:cNvPicPr>
          <p:nvPr/>
        </p:nvPicPr>
        <p:blipFill>
          <a:blip r:embed="rId5">
            <a:clrChange>
              <a:clrFrom>
                <a:srgbClr val="4C5080"/>
              </a:clrFrom>
              <a:clrTo>
                <a:srgbClr val="4C5080">
                  <a:alpha val="0"/>
                </a:srgbClr>
              </a:clrTo>
            </a:clrChange>
            <a:extLst>
              <a:ext uri="{28A0092B-C50C-407E-A947-70E740481C1C}">
                <a14:useLocalDpi xmlns:a14="http://schemas.microsoft.com/office/drawing/2010/main" val="0"/>
              </a:ext>
            </a:extLst>
          </a:blip>
          <a:stretch>
            <a:fillRect/>
          </a:stretch>
        </p:blipFill>
        <p:spPr>
          <a:xfrm>
            <a:off x="10687078" y="6019799"/>
            <a:ext cx="1274734" cy="781051"/>
          </a:xfrm>
          <a:prstGeom prst="rect">
            <a:avLst/>
          </a:prstGeom>
        </p:spPr>
      </p:pic>
    </p:spTree>
    <p:extLst>
      <p:ext uri="{BB962C8B-B14F-4D97-AF65-F5344CB8AC3E}">
        <p14:creationId xmlns:p14="http://schemas.microsoft.com/office/powerpoint/2010/main" val="2929452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989012" y="533400"/>
                <a:ext cx="10439400" cy="8851590"/>
              </a:xfrm>
              <a:prstGeom prst="rect">
                <a:avLst/>
              </a:prstGeom>
            </p:spPr>
            <p:txBody>
              <a:bodyPr wrap="square">
                <a:spAutoFit/>
              </a:bodyPr>
              <a:lstStyle/>
              <a:p>
                <a:r>
                  <a:rPr lang="en-US" dirty="0" smtClean="0"/>
                  <a:t>   Complete </a:t>
                </a:r>
                <a:r>
                  <a:rPr lang="en-US" dirty="0"/>
                  <a:t>model</a:t>
                </a:r>
                <a:r>
                  <a:rPr lang="en-US" dirty="0" smtClean="0"/>
                  <a:t>:</a:t>
                </a:r>
              </a:p>
              <a:p>
                <a:endParaRPr lang="en-US" dirty="0"/>
              </a:p>
              <a:p>
                <a:endParaRPr lang="en-US" dirty="0" smtClean="0"/>
              </a:p>
              <a:p>
                <a:r>
                  <a:rPr lang="en-US" dirty="0"/>
                  <a:t> </a:t>
                </a:r>
                <a:r>
                  <a:rPr lang="en-US" dirty="0" smtClean="0"/>
                  <a:t>                                                 </a:t>
                </a:r>
                <a14:m>
                  <m:oMath xmlns:m="http://schemas.openxmlformats.org/officeDocument/2006/math">
                    <m:r>
                      <a:rPr lang="en-US" sz="3200" b="0" i="1" smtClean="0">
                        <a:latin typeface="Cambria Math" panose="02040503050406030204" pitchFamily="18" charset="0"/>
                      </a:rPr>
                      <m:t>𝐼𝑓</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i="1">
                            <a:latin typeface="Cambria Math" panose="02040503050406030204" pitchFamily="18" charset="0"/>
                          </a:rPr>
                          <m:t>𝑉𝑏𝑖𝑎𝑠</m:t>
                        </m:r>
                        <m:r>
                          <a:rPr lang="en-US" sz="3200" i="1">
                            <a:latin typeface="Cambria Math" panose="02040503050406030204" pitchFamily="18" charset="0"/>
                          </a:rPr>
                          <m:t> −0.7</m:t>
                        </m:r>
                        <m:r>
                          <a:rPr lang="en-US" sz="3200" i="1">
                            <a:latin typeface="Cambria Math" panose="02040503050406030204" pitchFamily="18" charset="0"/>
                          </a:rPr>
                          <m:t>𝑉</m:t>
                        </m:r>
                      </m:num>
                      <m:den>
                        <m:r>
                          <a:rPr lang="en-US" sz="3200" b="0" i="1" smtClean="0">
                            <a:latin typeface="Cambria Math" panose="02040503050406030204" pitchFamily="18" charset="0"/>
                          </a:rPr>
                          <m:t>𝑅𝑙𝑖𝑚𝑖𝑡</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𝑟</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𝑑</m:t>
                        </m:r>
                      </m:den>
                    </m:f>
                  </m:oMath>
                </a14:m>
                <a:endParaRPr lang="en-US" sz="3200" dirty="0" smtClean="0"/>
              </a:p>
              <a:p>
                <a:endParaRPr lang="en-US" sz="3200" dirty="0" smtClean="0"/>
              </a:p>
              <a:p>
                <a:pPr/>
                <a14:m>
                  <m:oMathPara xmlns:m="http://schemas.openxmlformats.org/officeDocument/2006/math">
                    <m:oMathParaPr>
                      <m:jc m:val="centerGroup"/>
                    </m:oMathParaPr>
                    <m:oMath xmlns:m="http://schemas.openxmlformats.org/officeDocument/2006/math">
                      <m:f>
                        <m:fPr>
                          <m:ctrlPr>
                            <a:rPr lang="en-US" sz="3200" b="0" i="1" smtClean="0">
                              <a:latin typeface="Cambria Math" panose="02040503050406030204" pitchFamily="18" charset="0"/>
                            </a:rPr>
                          </m:ctrlPr>
                        </m:fPr>
                        <m:num>
                          <m:d>
                            <m:dPr>
                              <m:ctrlPr>
                                <a:rPr lang="en-US" sz="3200" i="1" smtClean="0">
                                  <a:latin typeface="Cambria Math" panose="02040503050406030204" pitchFamily="18" charset="0"/>
                                </a:rPr>
                              </m:ctrlPr>
                            </m:dPr>
                            <m:e>
                              <m:r>
                                <a:rPr lang="en-US" sz="3200" b="0" i="1" smtClean="0">
                                  <a:latin typeface="Cambria Math" panose="02040503050406030204" pitchFamily="18" charset="0"/>
                                </a:rPr>
                                <m:t>13 </m:t>
                              </m:r>
                              <m:r>
                                <a:rPr lang="en-US" sz="3200" i="1">
                                  <a:latin typeface="Cambria Math" panose="02040503050406030204" pitchFamily="18" charset="0"/>
                                </a:rPr>
                                <m:t>𝑉</m:t>
                              </m:r>
                              <m:r>
                                <a:rPr lang="en-US" sz="3200" i="1">
                                  <a:latin typeface="Cambria Math" panose="02040503050406030204" pitchFamily="18" charset="0"/>
                                </a:rPr>
                                <m:t> −0.7</m:t>
                              </m:r>
                              <m:r>
                                <a:rPr lang="en-US" sz="3200" i="1">
                                  <a:latin typeface="Cambria Math" panose="02040503050406030204" pitchFamily="18" charset="0"/>
                                </a:rPr>
                                <m:t>𝑉</m:t>
                              </m:r>
                            </m:e>
                          </m:d>
                        </m:num>
                        <m:den>
                          <m:r>
                            <a:rPr lang="en-US" sz="3200" b="0" i="1" smtClean="0">
                              <a:latin typeface="Cambria Math" panose="02040503050406030204" pitchFamily="18" charset="0"/>
                            </a:rPr>
                            <m:t>10 </m:t>
                          </m:r>
                          <m:r>
                            <m:rPr>
                              <m:sty m:val="p"/>
                            </m:rPr>
                            <a:rPr lang="el-GR" sz="3200" i="1">
                              <a:latin typeface="Cambria Math" panose="02040503050406030204" pitchFamily="18" charset="0"/>
                              <a:ea typeface="Cambria Math" panose="02040503050406030204" pitchFamily="18" charset="0"/>
                            </a:rPr>
                            <m:t>Ω</m:t>
                          </m:r>
                          <m:r>
                            <m:rPr>
                              <m:nor/>
                            </m:rPr>
                            <a:rPr lang="en-US" sz="3200" b="0" i="0" smtClean="0">
                              <a:latin typeface="Cambria Math" panose="02040503050406030204" pitchFamily="18" charset="0"/>
                              <a:ea typeface="Cambria Math" panose="02040503050406030204" pitchFamily="18" charset="0"/>
                            </a:rPr>
                            <m:t> + 10</m:t>
                          </m:r>
                          <m:r>
                            <a:rPr lang="en-US" sz="3200" b="0" i="1" smtClean="0">
                              <a:latin typeface="Cambria Math" panose="02040503050406030204" pitchFamily="18" charset="0"/>
                              <a:ea typeface="Cambria Math" panose="02040503050406030204" pitchFamily="18" charset="0"/>
                            </a:rPr>
                            <m:t> </m:t>
                          </m:r>
                          <m:r>
                            <m:rPr>
                              <m:sty m:val="p"/>
                            </m:rPr>
                            <a:rPr lang="el-GR" sz="3200" i="1">
                              <a:latin typeface="Cambria Math" panose="02040503050406030204" pitchFamily="18" charset="0"/>
                              <a:ea typeface="Cambria Math" panose="02040503050406030204" pitchFamily="18" charset="0"/>
                            </a:rPr>
                            <m:t>Ω</m:t>
                          </m:r>
                          <m:r>
                            <a:rPr lang="en-US" sz="3200" b="0" i="1" smtClean="0">
                              <a:latin typeface="Cambria Math" panose="02040503050406030204" pitchFamily="18" charset="0"/>
                              <a:ea typeface="Cambria Math" panose="02040503050406030204" pitchFamily="18" charset="0"/>
                            </a:rPr>
                            <m:t> </m:t>
                          </m:r>
                        </m:den>
                      </m:f>
                    </m:oMath>
                  </m:oMathPara>
                </a14:m>
                <a:endParaRPr lang="en-US" sz="3200" b="0" dirty="0" smtClean="0"/>
              </a:p>
              <a:p>
                <a:endParaRPr lang="en-US" sz="3200" b="0" dirty="0" smtClean="0"/>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=6</m:t>
                      </m:r>
                      <m:r>
                        <a:rPr lang="en-US" sz="3200" b="0" i="1" smtClean="0">
                          <a:latin typeface="Cambria Math" panose="02040503050406030204" pitchFamily="18" charset="0"/>
                        </a:rPr>
                        <m:t>15 </m:t>
                      </m:r>
                      <m:r>
                        <a:rPr lang="en-US" sz="3200" b="0" i="1" smtClean="0">
                          <a:latin typeface="Cambria Math" panose="02040503050406030204" pitchFamily="18" charset="0"/>
                        </a:rPr>
                        <m:t>𝑚𝐴</m:t>
                      </m:r>
                    </m:oMath>
                  </m:oMathPara>
                </a14:m>
                <a:endParaRPr lang="en-US" sz="3200" b="0" dirty="0" smtClean="0"/>
              </a:p>
              <a:p>
                <a:endParaRPr lang="en-US" sz="3200" b="0" dirty="0" smtClean="0"/>
              </a:p>
              <a:p>
                <a:pPr/>
                <a14:m>
                  <m:oMathPara xmlns:m="http://schemas.openxmlformats.org/officeDocument/2006/math">
                    <m:oMathParaPr>
                      <m:jc m:val="centerGroup"/>
                    </m:oMathParaPr>
                    <m:oMath xmlns:m="http://schemas.openxmlformats.org/officeDocument/2006/math">
                      <m:r>
                        <m:rPr>
                          <m:nor/>
                        </m:rPr>
                        <a:rPr lang="en-US" sz="3600"/>
                        <m:t>VRIimit</m:t>
                      </m:r>
                      <m:r>
                        <m:rPr>
                          <m:nor/>
                        </m:rPr>
                        <a:rPr lang="en-US" sz="3600" b="0" i="0" smtClean="0"/>
                        <m:t> </m:t>
                      </m:r>
                      <m:r>
                        <m:rPr>
                          <m:nor/>
                        </m:rPr>
                        <a:rPr lang="en-US" sz="3600"/>
                        <m:t>=</m:t>
                      </m:r>
                      <m:r>
                        <m:rPr>
                          <m:nor/>
                        </m:rPr>
                        <a:rPr lang="en-US" sz="3600" b="0" i="0" smtClean="0"/>
                        <m:t> </m:t>
                      </m:r>
                      <m:r>
                        <m:rPr>
                          <m:nor/>
                        </m:rPr>
                        <a:rPr lang="en-US" sz="3600" b="0" i="0" smtClean="0"/>
                        <m:t>IFR</m:t>
                      </m:r>
                      <m:r>
                        <m:rPr>
                          <m:nor/>
                        </m:rPr>
                        <a:rPr lang="en-US" sz="3600"/>
                        <m:t>Iimit</m:t>
                      </m:r>
                    </m:oMath>
                  </m:oMathPara>
                </a14:m>
                <a:endParaRPr lang="en-US" sz="3600" dirty="0" smtClean="0"/>
              </a:p>
              <a:p>
                <a:pPr/>
                <a14:m>
                  <m:oMathPara xmlns:m="http://schemas.openxmlformats.org/officeDocument/2006/math">
                    <m:oMathParaPr>
                      <m:jc m:val="centerGroup"/>
                    </m:oMathParaPr>
                    <m:oMath xmlns:m="http://schemas.openxmlformats.org/officeDocument/2006/math">
                      <m:r>
                        <m:rPr>
                          <m:nor/>
                        </m:rPr>
                        <a:rPr lang="en-US" sz="3200">
                          <a:latin typeface="Cambria Math" panose="02040503050406030204" pitchFamily="18" charset="0"/>
                        </a:rPr>
                        <m:t>1</m:t>
                      </m:r>
                      <m:r>
                        <m:rPr>
                          <m:nor/>
                        </m:rPr>
                        <a:rPr lang="en-US" sz="3200" b="0" i="0" smtClean="0">
                          <a:latin typeface="Cambria Math" panose="02040503050406030204" pitchFamily="18" charset="0"/>
                        </a:rPr>
                        <m:t>2.3 </m:t>
                      </m:r>
                      <m:r>
                        <m:rPr>
                          <m:nor/>
                        </m:rPr>
                        <a:rPr lang="en-US" sz="3200"/>
                        <m:t>A</m:t>
                      </m:r>
                      <m:r>
                        <m:rPr>
                          <m:nor/>
                        </m:rPr>
                        <a:rPr lang="en-US" sz="3200" b="0" i="0" smtClean="0"/>
                        <m:t> </m:t>
                      </m:r>
                      <m:r>
                        <m:rPr>
                          <m:nor/>
                        </m:rPr>
                        <a:rPr lang="en-US" sz="3200" b="0" i="0" smtClean="0"/>
                        <m:t>x</m:t>
                      </m:r>
                      <m:r>
                        <a:rPr lang="en-US" sz="3200" b="0" i="1" smtClean="0">
                          <a:latin typeface="Cambria Math" panose="02040503050406030204" pitchFamily="18" charset="0"/>
                        </a:rPr>
                        <m:t> 10</m:t>
                      </m:r>
                      <m:r>
                        <m:rPr>
                          <m:sty m:val="p"/>
                        </m:rPr>
                        <a:rPr lang="el-GR" sz="3200" i="1">
                          <a:latin typeface="Cambria Math" panose="02040503050406030204" pitchFamily="18" charset="0"/>
                          <a:ea typeface="Cambria Math" panose="02040503050406030204" pitchFamily="18" charset="0"/>
                        </a:rPr>
                        <m:t>Ω</m:t>
                      </m:r>
                      <m:r>
                        <m:rPr>
                          <m:nor/>
                        </m:rPr>
                        <a:rPr lang="en-US" sz="3200" b="0" i="0" smtClean="0">
                          <a:latin typeface="Cambria Math" panose="02040503050406030204" pitchFamily="18" charset="0"/>
                          <a:ea typeface="Cambria Math" panose="02040503050406030204" pitchFamily="18" charset="0"/>
                        </a:rPr>
                        <m:t> </m:t>
                      </m:r>
                      <m:r>
                        <m:rPr>
                          <m:nor/>
                        </m:rPr>
                        <a:rPr lang="en-US" sz="3200"/>
                        <m:t>=</m:t>
                      </m:r>
                      <m:r>
                        <m:rPr>
                          <m:nor/>
                        </m:rPr>
                        <a:rPr lang="en-US" sz="3200" b="0" i="0" smtClean="0"/>
                        <m:t> </m:t>
                      </m:r>
                      <m:r>
                        <m:rPr>
                          <m:nor/>
                        </m:rPr>
                        <a:rPr lang="en-US" sz="3200" b="0" i="0" smtClean="0"/>
                        <m:t>123 </m:t>
                      </m:r>
                      <m:r>
                        <m:rPr>
                          <m:nor/>
                        </m:rPr>
                        <a:rPr lang="en-US" sz="3200"/>
                        <m:t>V</m:t>
                      </m:r>
                    </m:oMath>
                  </m:oMathPara>
                </a14:m>
                <a:endParaRPr lang="en-US" sz="3200" dirty="0" smtClean="0"/>
              </a:p>
              <a:p>
                <a:endParaRPr lang="en-US" dirty="0"/>
              </a:p>
              <a:p>
                <a:endParaRPr lang="en-US" dirty="0" smtClean="0"/>
              </a:p>
              <a:p>
                <a:endParaRPr lang="en-US" dirty="0"/>
              </a:p>
              <a:p>
                <a:endParaRPr lang="en-US" dirty="0" smtClean="0"/>
              </a:p>
              <a:p>
                <a:endParaRPr lang="en-US" dirty="0"/>
              </a:p>
              <a:p>
                <a:r>
                  <a:rPr lang="en-US" dirty="0"/>
                  <a:t>	If=Vbias-0.7V/</a:t>
                </a:r>
                <a:r>
                  <a:rPr lang="en-US" dirty="0" err="1"/>
                  <a:t>Rlimit-fr'd</a:t>
                </a:r>
                <a:r>
                  <a:rPr lang="en-US" dirty="0"/>
                  <a:t>=100V-0.7V/5.61q2+1052=6.36mA </a:t>
                </a:r>
                <a:r>
                  <a:rPr lang="en-US" dirty="0" err="1"/>
                  <a:t>Vf</a:t>
                </a:r>
                <a:r>
                  <a:rPr lang="en-US" dirty="0"/>
                  <a:t>=0.7V+Ifrid=0.7V+6.36mA*1012.64.3mV </a:t>
                </a:r>
                <a:r>
                  <a:rPr lang="en-US" dirty="0" err="1"/>
                  <a:t>VRIimit</a:t>
                </a:r>
                <a:r>
                  <a:rPr lang="en-US" dirty="0"/>
                  <a:t>=1FRIimit=6.36mA*5.61q2=35.6V</a:t>
                </a:r>
              </a:p>
            </p:txBody>
          </p:sp>
        </mc:Choice>
        <mc:Fallback>
          <p:sp>
            <p:nvSpPr>
              <p:cNvPr id="3" name="Rectangle 2"/>
              <p:cNvSpPr>
                <a:spLocks noRot="1" noChangeAspect="1" noMove="1" noResize="1" noEditPoints="1" noAdjustHandles="1" noChangeArrowheads="1" noChangeShapeType="1" noTextEdit="1"/>
              </p:cNvSpPr>
              <p:nvPr/>
            </p:nvSpPr>
            <p:spPr>
              <a:xfrm>
                <a:off x="989012" y="533400"/>
                <a:ext cx="10439400" cy="8851590"/>
              </a:xfrm>
              <a:prstGeom prst="rect">
                <a:avLst/>
              </a:prstGeom>
              <a:blipFill rotWithShape="0">
                <a:blip r:embed="rId2"/>
                <a:stretch>
                  <a:fillRect l="-876" t="-551" b="-551"/>
                </a:stretch>
              </a:blipFill>
            </p:spPr>
            <p:txBody>
              <a:bodyPr/>
              <a:lstStyle/>
              <a:p>
                <a:r>
                  <a:rPr lang="en-US">
                    <a:noFill/>
                  </a:rPr>
                  <a:t> </a:t>
                </a:r>
              </a:p>
            </p:txBody>
          </p:sp>
        </mc:Fallback>
      </mc:AlternateContent>
      <p:pic>
        <p:nvPicPr>
          <p:cNvPr id="2" name="Picture 1"/>
          <p:cNvPicPr>
            <a:picLocks noChangeAspect="1"/>
          </p:cNvPicPr>
          <p:nvPr/>
        </p:nvPicPr>
        <p:blipFill>
          <a:blip r:embed="rId3">
            <a:clrChange>
              <a:clrFrom>
                <a:srgbClr val="4C5080"/>
              </a:clrFrom>
              <a:clrTo>
                <a:srgbClr val="4C5080">
                  <a:alpha val="0"/>
                </a:srgbClr>
              </a:clrTo>
            </a:clrChange>
            <a:extLst>
              <a:ext uri="{28A0092B-C50C-407E-A947-70E740481C1C}">
                <a14:useLocalDpi xmlns:a14="http://schemas.microsoft.com/office/drawing/2010/main" val="0"/>
              </a:ext>
            </a:extLst>
          </a:blip>
          <a:stretch>
            <a:fillRect/>
          </a:stretch>
        </p:blipFill>
        <p:spPr>
          <a:xfrm>
            <a:off x="9599612" y="0"/>
            <a:ext cx="1476375" cy="933450"/>
          </a:xfrm>
          <a:prstGeom prst="rect">
            <a:avLst/>
          </a:prstGeom>
        </p:spPr>
      </p:pic>
    </p:spTree>
    <p:extLst>
      <p:ext uri="{BB962C8B-B14F-4D97-AF65-F5344CB8AC3E}">
        <p14:creationId xmlns:p14="http://schemas.microsoft.com/office/powerpoint/2010/main" val="283420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1293812" y="381000"/>
                <a:ext cx="10439400" cy="6986528"/>
              </a:xfrm>
              <a:prstGeom prst="rect">
                <a:avLst/>
              </a:prstGeom>
            </p:spPr>
            <p:txBody>
              <a:bodyPr wrap="square">
                <a:spAutoFit/>
              </a:bodyPr>
              <a:lstStyle/>
              <a:p>
                <a:endParaRPr lang="en-US" dirty="0" smtClean="0"/>
              </a:p>
              <a:p>
                <a:r>
                  <a:rPr lang="en-US" dirty="0" smtClean="0"/>
                  <a:t>11 .  Determine </a:t>
                </a:r>
                <a:r>
                  <a:rPr lang="en-US" dirty="0"/>
                  <a:t>the reverse voltage and reverse current for the diode in Figure (a) for each of the diode models. Also find the voltage across the limiting resistor in each case. Assume IR = 1 mA</a:t>
                </a:r>
                <a:r>
                  <a:rPr lang="en-US" dirty="0" smtClean="0"/>
                  <a:t>.</a:t>
                </a:r>
              </a:p>
              <a:p>
                <a:endParaRPr lang="en-US" dirty="0"/>
              </a:p>
              <a:p>
                <a:r>
                  <a:rPr lang="en-US" dirty="0" smtClean="0"/>
                  <a:t> </a:t>
                </a:r>
                <a:r>
                  <a:rPr lang="en-US" sz="2800" dirty="0" smtClean="0"/>
                  <a:t>Ideal model :</a:t>
                </a:r>
              </a:p>
              <a:p>
                <a:pPr/>
                <a14:m>
                  <m:oMathPara xmlns:m="http://schemas.openxmlformats.org/officeDocument/2006/math">
                    <m:oMathParaPr>
                      <m:jc m:val="centerGroup"/>
                    </m:oMathParaPr>
                    <m:oMath xmlns:m="http://schemas.openxmlformats.org/officeDocument/2006/math">
                      <m:r>
                        <m:rPr>
                          <m:nor/>
                        </m:rPr>
                        <a:rPr lang="en-US" sz="2800" dirty="0"/>
                        <m:t>IR</m:t>
                      </m:r>
                      <m:r>
                        <m:rPr>
                          <m:nor/>
                        </m:rPr>
                        <a:rPr lang="en-US" sz="2800" dirty="0"/>
                        <m:t>=</m:t>
                      </m:r>
                      <m:r>
                        <m:rPr>
                          <m:nor/>
                        </m:rPr>
                        <a:rPr lang="en-US" sz="2800" dirty="0"/>
                        <m:t>OA</m:t>
                      </m:r>
                    </m:oMath>
                  </m:oMathPara>
                </a14:m>
                <a:endParaRPr lang="en-US" sz="2800" dirty="0"/>
              </a:p>
              <a:p>
                <a:pPr/>
                <a14:m>
                  <m:oMathPara xmlns:m="http://schemas.openxmlformats.org/officeDocument/2006/math">
                    <m:oMathParaPr>
                      <m:jc m:val="centerGroup"/>
                    </m:oMathParaPr>
                    <m:oMath xmlns:m="http://schemas.openxmlformats.org/officeDocument/2006/math">
                      <m:r>
                        <m:rPr>
                          <m:nor/>
                        </m:rPr>
                        <a:rPr lang="en-US" sz="2800" dirty="0"/>
                        <m:t>VR</m:t>
                      </m:r>
                      <m:r>
                        <m:rPr>
                          <m:nor/>
                        </m:rPr>
                        <a:rPr lang="en-US" sz="2800" b="0" i="0" dirty="0" smtClean="0"/>
                        <m:t> </m:t>
                      </m:r>
                      <m:r>
                        <m:rPr>
                          <m:nor/>
                        </m:rPr>
                        <a:rPr lang="en-US" sz="2800" dirty="0"/>
                        <m:t>=</m:t>
                      </m:r>
                      <m:r>
                        <m:rPr>
                          <m:nor/>
                        </m:rPr>
                        <a:rPr lang="en-US" sz="2800" b="0" i="0" dirty="0" smtClean="0"/>
                        <m:t> </m:t>
                      </m:r>
                      <m:r>
                        <m:rPr>
                          <m:nor/>
                        </m:rPr>
                        <a:rPr lang="en-US" sz="2800" dirty="0"/>
                        <m:t>Vbias</m:t>
                      </m:r>
                    </m:oMath>
                  </m:oMathPara>
                </a14:m>
                <a:endParaRPr lang="en-US" sz="2800" dirty="0" smtClean="0"/>
              </a:p>
              <a:p>
                <a:pPr/>
                <a14:m>
                  <m:oMathPara xmlns:m="http://schemas.openxmlformats.org/officeDocument/2006/math">
                    <m:oMathParaPr>
                      <m:jc m:val="centerGroup"/>
                    </m:oMathParaPr>
                    <m:oMath xmlns:m="http://schemas.openxmlformats.org/officeDocument/2006/math">
                      <m:r>
                        <m:rPr>
                          <m:nor/>
                        </m:rPr>
                        <a:rPr lang="en-US" sz="2800" dirty="0"/>
                        <m:t>8</m:t>
                      </m:r>
                      <m:r>
                        <m:rPr>
                          <m:nor/>
                        </m:rPr>
                        <a:rPr lang="en-US" sz="2800" dirty="0"/>
                        <m:t>V</m:t>
                      </m:r>
                      <m:r>
                        <m:rPr>
                          <m:nor/>
                        </m:rPr>
                        <a:rPr lang="en-US" sz="2800" b="0" i="0" dirty="0" smtClean="0"/>
                        <m:t> </m:t>
                      </m:r>
                      <m:r>
                        <m:rPr>
                          <m:nor/>
                        </m:rPr>
                        <a:rPr lang="en-US" sz="2800" dirty="0"/>
                        <m:t>−</m:t>
                      </m:r>
                      <m:r>
                        <m:rPr>
                          <m:nor/>
                        </m:rPr>
                        <a:rPr lang="en-US" sz="2800" b="0" i="0" dirty="0" smtClean="0"/>
                        <m:t> </m:t>
                      </m:r>
                      <m:r>
                        <m:rPr>
                          <m:nor/>
                        </m:rPr>
                        <a:rPr lang="en-US" sz="2800" dirty="0"/>
                        <m:t>5</m:t>
                      </m:r>
                      <m:r>
                        <m:rPr>
                          <m:nor/>
                        </m:rPr>
                        <a:rPr lang="en-US" sz="2800" dirty="0"/>
                        <m:t>V</m:t>
                      </m:r>
                      <m:r>
                        <m:rPr>
                          <m:nor/>
                        </m:rPr>
                        <a:rPr lang="en-US" sz="2800" b="0" i="0" dirty="0" smtClean="0"/>
                        <m:t> </m:t>
                      </m:r>
                      <m:r>
                        <m:rPr>
                          <m:nor/>
                        </m:rPr>
                        <a:rPr lang="en-US" sz="2800" dirty="0"/>
                        <m:t>=</m:t>
                      </m:r>
                      <m:r>
                        <m:rPr>
                          <m:nor/>
                        </m:rPr>
                        <a:rPr lang="en-US" sz="2800" b="0" i="0" dirty="0" smtClean="0"/>
                        <m:t> </m:t>
                      </m:r>
                      <m:r>
                        <m:rPr>
                          <m:nor/>
                        </m:rPr>
                        <a:rPr lang="en-US" sz="2800" dirty="0"/>
                        <m:t>3</m:t>
                      </m:r>
                      <m:r>
                        <m:rPr>
                          <m:nor/>
                        </m:rPr>
                        <a:rPr lang="en-US" sz="2800" dirty="0"/>
                        <m:t>V</m:t>
                      </m:r>
                    </m:oMath>
                  </m:oMathPara>
                </a14:m>
                <a:endParaRPr lang="en-US" sz="2800" dirty="0" smtClean="0"/>
              </a:p>
              <a:p>
                <a:pPr/>
                <a14:m>
                  <m:oMathPara xmlns:m="http://schemas.openxmlformats.org/officeDocument/2006/math">
                    <m:oMathParaPr>
                      <m:jc m:val="centerGroup"/>
                    </m:oMathParaPr>
                    <m:oMath xmlns:m="http://schemas.openxmlformats.org/officeDocument/2006/math">
                      <m:r>
                        <m:rPr>
                          <m:nor/>
                        </m:rPr>
                        <a:rPr lang="en-US" sz="2800" dirty="0"/>
                        <m:t>VRlimit</m:t>
                      </m:r>
                      <m:r>
                        <m:rPr>
                          <m:nor/>
                        </m:rPr>
                        <a:rPr lang="en-US" sz="2800" b="0" i="0" dirty="0" smtClean="0"/>
                        <m:t> </m:t>
                      </m:r>
                      <m:r>
                        <m:rPr>
                          <m:nor/>
                        </m:rPr>
                        <a:rPr lang="en-US" sz="2800" dirty="0"/>
                        <m:t>=</m:t>
                      </m:r>
                      <m:r>
                        <m:rPr>
                          <m:nor/>
                        </m:rPr>
                        <a:rPr lang="en-US" sz="2800" b="0" i="0" dirty="0" smtClean="0"/>
                        <m:t> </m:t>
                      </m:r>
                      <m:r>
                        <m:rPr>
                          <m:nor/>
                        </m:rPr>
                        <a:rPr lang="en-US" sz="2800" dirty="0"/>
                        <m:t>OV</m:t>
                      </m:r>
                    </m:oMath>
                  </m:oMathPara>
                </a14:m>
                <a:endParaRPr lang="en-US" sz="2800" dirty="0" smtClean="0"/>
              </a:p>
              <a:p>
                <a:endParaRPr lang="en-US" sz="2800" dirty="0" smtClean="0"/>
              </a:p>
              <a:p>
                <a:r>
                  <a:rPr lang="en-US" sz="2800" dirty="0" smtClean="0"/>
                  <a:t>Practical Model :</a:t>
                </a:r>
                <a14:m>
                  <m:oMath xmlns:m="http://schemas.openxmlformats.org/officeDocument/2006/math">
                    <m:r>
                      <a:rPr lang="en-US" sz="2800" b="0" i="0" dirty="0" smtClean="0">
                        <a:latin typeface="Cambria Math" panose="02040503050406030204" pitchFamily="18" charset="0"/>
                      </a:rPr>
                      <m:t>                             </m:t>
                    </m:r>
                    <m:r>
                      <m:rPr>
                        <m:nor/>
                      </m:rPr>
                      <a:rPr lang="en-US" sz="2800" dirty="0"/>
                      <m:t>IR</m:t>
                    </m:r>
                    <m:r>
                      <m:rPr>
                        <m:nor/>
                      </m:rPr>
                      <a:rPr lang="en-US" sz="2800" dirty="0"/>
                      <m:t>=</m:t>
                    </m:r>
                    <m:r>
                      <m:rPr>
                        <m:nor/>
                      </m:rPr>
                      <a:rPr lang="en-US" sz="2800" dirty="0"/>
                      <m:t>OA</m:t>
                    </m:r>
                  </m:oMath>
                </a14:m>
                <a:endParaRPr lang="en-US" sz="2800" dirty="0" smtClean="0"/>
              </a:p>
              <a:p>
                <a:pPr/>
                <a14:m>
                  <m:oMathPara xmlns:m="http://schemas.openxmlformats.org/officeDocument/2006/math">
                    <m:oMathParaPr>
                      <m:jc m:val="centerGroup"/>
                    </m:oMathParaPr>
                    <m:oMath xmlns:m="http://schemas.openxmlformats.org/officeDocument/2006/math">
                      <m:r>
                        <m:rPr>
                          <m:nor/>
                        </m:rPr>
                        <a:rPr lang="en-US" sz="2800" dirty="0" smtClean="0"/>
                        <m:t>VR</m:t>
                      </m:r>
                      <m:r>
                        <m:rPr>
                          <m:nor/>
                        </m:rPr>
                        <a:rPr lang="en-US" sz="2800" b="0" i="0" dirty="0" smtClean="0"/>
                        <m:t> </m:t>
                      </m:r>
                      <m:r>
                        <m:rPr>
                          <m:nor/>
                        </m:rPr>
                        <a:rPr lang="en-US" sz="2800" dirty="0" smtClean="0"/>
                        <m:t>=</m:t>
                      </m:r>
                      <m:r>
                        <m:rPr>
                          <m:nor/>
                        </m:rPr>
                        <a:rPr lang="en-US" sz="2800" b="0" i="0" dirty="0" smtClean="0"/>
                        <m:t> </m:t>
                      </m:r>
                      <m:r>
                        <m:rPr>
                          <m:nor/>
                        </m:rPr>
                        <a:rPr lang="en-US" sz="2800" dirty="0" smtClean="0"/>
                        <m:t>Vbias</m:t>
                      </m:r>
                    </m:oMath>
                  </m:oMathPara>
                </a14:m>
                <a:endParaRPr lang="en-US" sz="2800" dirty="0" smtClean="0"/>
              </a:p>
              <a:p>
                <a:pPr/>
                <a14:m>
                  <m:oMathPara xmlns:m="http://schemas.openxmlformats.org/officeDocument/2006/math">
                    <m:oMathParaPr>
                      <m:jc m:val="centerGroup"/>
                    </m:oMathParaPr>
                    <m:oMath xmlns:m="http://schemas.openxmlformats.org/officeDocument/2006/math">
                      <m:r>
                        <m:rPr>
                          <m:nor/>
                        </m:rPr>
                        <a:rPr lang="en-US" sz="2800" dirty="0"/>
                        <m:t>=</m:t>
                      </m:r>
                      <m:r>
                        <m:rPr>
                          <m:nor/>
                        </m:rPr>
                        <a:rPr lang="en-US" sz="2800" b="0" i="0" dirty="0" smtClean="0"/>
                        <m:t> </m:t>
                      </m:r>
                      <m:r>
                        <m:rPr>
                          <m:nor/>
                        </m:rPr>
                        <a:rPr lang="en-US" sz="2800" dirty="0"/>
                        <m:t>3</m:t>
                      </m:r>
                      <m:r>
                        <m:rPr>
                          <m:nor/>
                        </m:rPr>
                        <a:rPr lang="en-US" sz="2800" dirty="0"/>
                        <m:t>V</m:t>
                      </m:r>
                    </m:oMath>
                  </m:oMathPara>
                </a14:m>
                <a:endParaRPr lang="en-US" sz="2800" dirty="0" smtClean="0"/>
              </a:p>
              <a:p>
                <a:pPr/>
                <a14:m>
                  <m:oMathPara xmlns:m="http://schemas.openxmlformats.org/officeDocument/2006/math">
                    <m:oMathParaPr>
                      <m:jc m:val="centerGroup"/>
                    </m:oMathParaPr>
                    <m:oMath xmlns:m="http://schemas.openxmlformats.org/officeDocument/2006/math">
                      <m:r>
                        <m:rPr>
                          <m:nor/>
                        </m:rPr>
                        <a:rPr lang="en-US" sz="2800" dirty="0"/>
                        <m:t>VRIimit</m:t>
                      </m:r>
                      <m:r>
                        <m:rPr>
                          <m:nor/>
                        </m:rPr>
                        <a:rPr lang="en-US" sz="2800" b="0" i="0" dirty="0" smtClean="0"/>
                        <m:t> </m:t>
                      </m:r>
                      <m:r>
                        <m:rPr>
                          <m:nor/>
                        </m:rPr>
                        <a:rPr lang="en-US" sz="2800" dirty="0"/>
                        <m:t>=</m:t>
                      </m:r>
                      <m:r>
                        <m:rPr>
                          <m:nor/>
                        </m:rPr>
                        <a:rPr lang="en-US" sz="2800" b="0" i="0" dirty="0" smtClean="0"/>
                        <m:t> </m:t>
                      </m:r>
                      <m:r>
                        <m:rPr>
                          <m:nor/>
                        </m:rPr>
                        <a:rPr lang="en-US" sz="2800" dirty="0"/>
                        <m:t>0</m:t>
                      </m:r>
                      <m:r>
                        <m:rPr>
                          <m:nor/>
                        </m:rPr>
                        <a:rPr lang="en-US" sz="2800" dirty="0"/>
                        <m:t>V</m:t>
                      </m:r>
                    </m:oMath>
                  </m:oMathPara>
                </a14:m>
                <a:endParaRPr lang="en-US" sz="2800" dirty="0"/>
              </a:p>
              <a:p>
                <a:endParaRPr lang="en-US" dirty="0"/>
              </a:p>
              <a:p>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1293812" y="381000"/>
                <a:ext cx="10439400" cy="6986528"/>
              </a:xfrm>
              <a:prstGeom prst="rect">
                <a:avLst/>
              </a:prstGeom>
              <a:blipFill rotWithShape="0">
                <a:blip r:embed="rId2"/>
                <a:stretch>
                  <a:fillRect l="-1168"/>
                </a:stretch>
              </a:blipFill>
            </p:spPr>
            <p:txBody>
              <a:bodyPr/>
              <a:lstStyle/>
              <a:p>
                <a:r>
                  <a:rPr lang="en-US">
                    <a:noFill/>
                  </a:rPr>
                  <a:t> </a:t>
                </a:r>
              </a:p>
            </p:txBody>
          </p:sp>
        </mc:Fallback>
      </mc:AlternateContent>
      <p:pic>
        <p:nvPicPr>
          <p:cNvPr id="2" name="Picture 1"/>
          <p:cNvPicPr>
            <a:picLocks noChangeAspect="1"/>
          </p:cNvPicPr>
          <p:nvPr/>
        </p:nvPicPr>
        <p:blipFill>
          <a:blip r:embed="rId3">
            <a:clrChange>
              <a:clrFrom>
                <a:srgbClr val="0071C1"/>
              </a:clrFrom>
              <a:clrTo>
                <a:srgbClr val="0071C1">
                  <a:alpha val="0"/>
                </a:srgbClr>
              </a:clrTo>
            </a:clrChange>
            <a:extLst>
              <a:ext uri="{28A0092B-C50C-407E-A947-70E740481C1C}">
                <a14:useLocalDpi xmlns:a14="http://schemas.microsoft.com/office/drawing/2010/main" val="0"/>
              </a:ext>
            </a:extLst>
          </a:blip>
          <a:stretch>
            <a:fillRect/>
          </a:stretch>
        </p:blipFill>
        <p:spPr>
          <a:xfrm>
            <a:off x="10969625" y="5942479"/>
            <a:ext cx="1219200" cy="933450"/>
          </a:xfrm>
          <a:prstGeom prst="rect">
            <a:avLst/>
          </a:prstGeom>
        </p:spPr>
      </p:pic>
    </p:spTree>
    <p:extLst>
      <p:ext uri="{BB962C8B-B14F-4D97-AF65-F5344CB8AC3E}">
        <p14:creationId xmlns:p14="http://schemas.microsoft.com/office/powerpoint/2010/main" val="34373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674812" y="533400"/>
                <a:ext cx="7848600" cy="3785652"/>
              </a:xfrm>
              <a:prstGeom prst="rect">
                <a:avLst/>
              </a:prstGeom>
            </p:spPr>
            <p:txBody>
              <a:bodyPr wrap="square">
                <a:spAutoFit/>
              </a:bodyPr>
              <a:lstStyle/>
              <a:p>
                <a:endParaRPr lang="en-US" dirty="0" smtClean="0"/>
              </a:p>
              <a:p>
                <a:r>
                  <a:rPr lang="en-US" dirty="0" smtClean="0"/>
                  <a:t>Complete Model </a:t>
                </a:r>
                <a:r>
                  <a:rPr lang="en-US" dirty="0"/>
                  <a:t>:</a:t>
                </a:r>
                <a14:m>
                  <m:oMath xmlns:m="http://schemas.openxmlformats.org/officeDocument/2006/math">
                    <m:r>
                      <a:rPr lang="en-US" dirty="0">
                        <a:latin typeface="Cambria Math" panose="02040503050406030204" pitchFamily="18" charset="0"/>
                      </a:rPr>
                      <m:t>                            </m:t>
                    </m:r>
                  </m:oMath>
                </a14:m>
                <a:endParaRPr lang="en-US"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dirty="0">
                          <a:latin typeface="Cambria Math" panose="02040503050406030204" pitchFamily="18" charset="0"/>
                        </a:rPr>
                        <m:t> </m:t>
                      </m:r>
                      <m:r>
                        <m:rPr>
                          <m:nor/>
                        </m:rPr>
                        <a:rPr lang="en-US" dirty="0"/>
                        <m:t>IR</m:t>
                      </m:r>
                      <m:r>
                        <m:rPr>
                          <m:nor/>
                        </m:rPr>
                        <a:rPr lang="en-US" dirty="0"/>
                        <m:t>=</m:t>
                      </m:r>
                      <m:r>
                        <a:rPr lang="en-US" i="1" dirty="0" smtClean="0">
                          <a:latin typeface="Cambria Math" panose="02040503050406030204" pitchFamily="18" charset="0"/>
                        </a:rPr>
                        <m:t>µ</m:t>
                      </m:r>
                      <m:r>
                        <m:rPr>
                          <m:nor/>
                        </m:rPr>
                        <a:rPr lang="en-US" dirty="0"/>
                        <m:t>A</m:t>
                      </m:r>
                    </m:oMath>
                  </m:oMathPara>
                </a14:m>
                <a:endParaRPr lang="en-US" dirty="0"/>
              </a:p>
              <a:p>
                <a:pPr/>
                <a14:m>
                  <m:oMathPara xmlns:m="http://schemas.openxmlformats.org/officeDocument/2006/math">
                    <m:oMathParaPr>
                      <m:jc m:val="centerGroup"/>
                    </m:oMathParaPr>
                    <m:oMath xmlns:m="http://schemas.openxmlformats.org/officeDocument/2006/math">
                      <m:r>
                        <m:rPr>
                          <m:nor/>
                        </m:rPr>
                        <a:rPr lang="en-US" dirty="0"/>
                        <m:t>VR</m:t>
                      </m:r>
                      <m:r>
                        <m:rPr>
                          <m:nor/>
                        </m:rPr>
                        <a:rPr lang="en-US" b="0" i="0" dirty="0" smtClean="0"/>
                        <m:t>limit</m:t>
                      </m:r>
                      <m:r>
                        <m:rPr>
                          <m:nor/>
                        </m:rPr>
                        <a:rPr lang="en-US" dirty="0"/>
                        <m:t> = </m:t>
                      </m:r>
                      <m:r>
                        <m:rPr>
                          <m:sty m:val="p"/>
                        </m:rPr>
                        <a:rPr lang="en-US" b="0" i="0" dirty="0" smtClean="0">
                          <a:latin typeface="Cambria Math" panose="02040503050406030204" pitchFamily="18" charset="0"/>
                        </a:rPr>
                        <m:t>IRrlimit</m:t>
                      </m:r>
                    </m:oMath>
                  </m:oMathPara>
                </a14:m>
                <a:endParaRPr lang="en-US" dirty="0" smtClean="0"/>
              </a:p>
              <a:p>
                <a:pPr/>
                <a14:m>
                  <m:oMathPara xmlns:m="http://schemas.openxmlformats.org/officeDocument/2006/math">
                    <m:oMathParaPr>
                      <m:jc m:val="centerGroup"/>
                    </m:oMathParaPr>
                    <m:oMath xmlns:m="http://schemas.openxmlformats.org/officeDocument/2006/math">
                      <m:r>
                        <m:rPr>
                          <m:nor/>
                        </m:rPr>
                        <a:rPr lang="en-US" dirty="0" smtClean="0"/>
                        <m:t> = </m:t>
                      </m:r>
                      <m:r>
                        <m:rPr>
                          <m:nor/>
                        </m:rPr>
                        <a:rPr lang="en-US" b="0" i="0" dirty="0" smtClean="0"/>
                        <m:t>1</m:t>
                      </m:r>
                      <m:r>
                        <a:rPr lang="en-US" i="1" dirty="0">
                          <a:latin typeface="Cambria Math" panose="02040503050406030204" pitchFamily="18" charset="0"/>
                        </a:rPr>
                        <m:t>µ</m:t>
                      </m:r>
                      <m:r>
                        <m:rPr>
                          <m:nor/>
                        </m:rPr>
                        <a:rPr lang="en-US" b="0" i="0" dirty="0" smtClean="0"/>
                        <m:t>A</m:t>
                      </m:r>
                      <m:r>
                        <m:rPr>
                          <m:nor/>
                        </m:rPr>
                        <a:rPr lang="en-US" b="0" i="0" dirty="0" smtClean="0"/>
                        <m:t> </m:t>
                      </m:r>
                      <m:r>
                        <m:rPr>
                          <m:nor/>
                        </m:rPr>
                        <a:rPr lang="en-US" b="0" i="0" dirty="0" smtClean="0"/>
                        <m:t>X</m:t>
                      </m:r>
                      <m:r>
                        <m:rPr>
                          <m:nor/>
                        </m:rPr>
                        <a:rPr lang="en-US" b="0" i="0" dirty="0" smtClean="0"/>
                        <m:t> 1.0</m:t>
                      </m:r>
                      <m:r>
                        <m:rPr>
                          <m:nor/>
                        </m:rPr>
                        <a:rPr lang="en-US" b="0" i="0" dirty="0" smtClean="0"/>
                        <m:t>k</m:t>
                      </m:r>
                      <m:r>
                        <m:rPr>
                          <m:sty m:val="p"/>
                        </m:rPr>
                        <a:rPr lang="el-GR" b="0" i="1" dirty="0" smtClean="0">
                          <a:latin typeface="Cambria Math" panose="02040503050406030204" pitchFamily="18" charset="0"/>
                        </a:rPr>
                        <m:t>Ω</m:t>
                      </m:r>
                    </m:oMath>
                  </m:oMathPara>
                </a14:m>
                <a:endParaRPr lang="en-US" b="0" i="1" dirty="0" smtClean="0"/>
              </a:p>
              <a:p>
                <a:pPr/>
                <a14:m>
                  <m:oMathPara xmlns:m="http://schemas.openxmlformats.org/officeDocument/2006/math">
                    <m:oMathParaPr>
                      <m:jc m:val="centerGroup"/>
                    </m:oMathParaPr>
                    <m:oMath xmlns:m="http://schemas.openxmlformats.org/officeDocument/2006/math">
                      <m:r>
                        <m:rPr>
                          <m:nor/>
                        </m:rPr>
                        <a:rPr lang="en-US" dirty="0">
                          <a:latin typeface="Cambria Math" panose="02040503050406030204" pitchFamily="18" charset="0"/>
                        </a:rPr>
                        <m:t>=</m:t>
                      </m:r>
                      <m:r>
                        <m:rPr>
                          <m:nor/>
                        </m:rPr>
                        <a:rPr lang="en-US" b="0" i="0" dirty="0" smtClean="0">
                          <a:latin typeface="Cambria Math" panose="02040503050406030204" pitchFamily="18" charset="0"/>
                        </a:rPr>
                        <m:t>1</m:t>
                      </m:r>
                      <m:r>
                        <m:rPr>
                          <m:nor/>
                        </m:rPr>
                        <a:rPr lang="en-US" b="0" i="0" dirty="0" smtClean="0">
                          <a:latin typeface="Cambria Math" panose="02040503050406030204" pitchFamily="18" charset="0"/>
                        </a:rPr>
                        <m:t>mV</m:t>
                      </m:r>
                      <m:r>
                        <m:rPr>
                          <m:nor/>
                        </m:rPr>
                        <a:rPr lang="en-US" b="0" i="0" dirty="0" smtClean="0"/>
                        <m:t> </m:t>
                      </m:r>
                    </m:oMath>
                  </m:oMathPara>
                </a14:m>
                <a:endParaRPr lang="en-US" dirty="0" smtClean="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𝑉𝑅</m:t>
                      </m:r>
                      <m:r>
                        <a:rPr lang="en-US" b="0" i="1" smtClean="0">
                          <a:latin typeface="Cambria Math" panose="02040503050406030204" pitchFamily="18" charset="0"/>
                        </a:rPr>
                        <m:t>=</m:t>
                      </m:r>
                      <m:r>
                        <a:rPr lang="en-US" b="0" i="1" smtClean="0">
                          <a:latin typeface="Cambria Math" panose="02040503050406030204" pitchFamily="18" charset="0"/>
                        </a:rPr>
                        <m:t>𝑉𝑏𝑖𝑎𝑠</m:t>
                      </m:r>
                      <m:r>
                        <a:rPr lang="en-US" b="0" i="1" smtClean="0">
                          <a:latin typeface="Cambria Math" panose="02040503050406030204" pitchFamily="18" charset="0"/>
                        </a:rPr>
                        <m:t> −</m:t>
                      </m:r>
                      <m:r>
                        <a:rPr lang="en-US" b="0" i="1" smtClean="0">
                          <a:latin typeface="Cambria Math" panose="02040503050406030204" pitchFamily="18" charset="0"/>
                        </a:rPr>
                        <m:t>𝑉𝑅𝑙𝑖𝑚𝑖𝑡</m:t>
                      </m:r>
                    </m:oMath>
                  </m:oMathPara>
                </a14:m>
                <a:endParaRPr lang="en-US" b="0"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𝑉</m:t>
                      </m:r>
                      <m:r>
                        <a:rPr lang="en-US" b="0" i="1" smtClean="0">
                          <a:latin typeface="Cambria Math" panose="02040503050406030204" pitchFamily="18" charset="0"/>
                        </a:rPr>
                        <m:t> −1</m:t>
                      </m:r>
                      <m:r>
                        <a:rPr lang="en-US" b="0" i="1" smtClean="0">
                          <a:latin typeface="Cambria Math" panose="02040503050406030204" pitchFamily="18" charset="0"/>
                        </a:rPr>
                        <m:t>𝑚𝑉</m:t>
                      </m:r>
                    </m:oMath>
                  </m:oMathPara>
                </a14:m>
                <a:endParaRPr lang="en-US" b="0"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2.999</m:t>
                      </m:r>
                      <m:r>
                        <a:rPr lang="en-US" b="0" i="1" smtClean="0">
                          <a:latin typeface="Cambria Math" panose="02040503050406030204" pitchFamily="18" charset="0"/>
                        </a:rPr>
                        <m:t>𝑉</m:t>
                      </m:r>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674812" y="533400"/>
                <a:ext cx="7848600" cy="3785652"/>
              </a:xfrm>
              <a:prstGeom prst="rect">
                <a:avLst/>
              </a:prstGeom>
              <a:blipFill rotWithShape="0">
                <a:blip r:embed="rId2"/>
                <a:stretch>
                  <a:fillRect l="-1243"/>
                </a:stretch>
              </a:blipFill>
            </p:spPr>
            <p:txBody>
              <a:bodyPr/>
              <a:lstStyle/>
              <a:p>
                <a:r>
                  <a:rPr lang="en-US">
                    <a:noFill/>
                  </a:rPr>
                  <a:t> </a:t>
                </a:r>
              </a:p>
            </p:txBody>
          </p:sp>
        </mc:Fallback>
      </mc:AlternateContent>
      <p:pic>
        <p:nvPicPr>
          <p:cNvPr id="3" name="Picture 2"/>
          <p:cNvPicPr>
            <a:picLocks noChangeAspect="1"/>
          </p:cNvPicPr>
          <p:nvPr/>
        </p:nvPicPr>
        <p:blipFill>
          <a:blip r:embed="rId3">
            <a:clrChange>
              <a:clrFrom>
                <a:srgbClr val="0071C1"/>
              </a:clrFrom>
              <a:clrTo>
                <a:srgbClr val="0071C1">
                  <a:alpha val="0"/>
                </a:srgbClr>
              </a:clrTo>
            </a:clrChange>
            <a:extLst>
              <a:ext uri="{28A0092B-C50C-407E-A947-70E740481C1C}">
                <a14:useLocalDpi xmlns:a14="http://schemas.microsoft.com/office/drawing/2010/main" val="0"/>
              </a:ext>
            </a:extLst>
          </a:blip>
          <a:stretch>
            <a:fillRect/>
          </a:stretch>
        </p:blipFill>
        <p:spPr>
          <a:xfrm>
            <a:off x="4989512" y="5933515"/>
            <a:ext cx="1219200" cy="933450"/>
          </a:xfrm>
          <a:prstGeom prst="rect">
            <a:avLst/>
          </a:prstGeom>
        </p:spPr>
      </p:pic>
      <p:pic>
        <p:nvPicPr>
          <p:cNvPr id="4" name="Picture 3"/>
          <p:cNvPicPr>
            <a:picLocks noChangeAspect="1"/>
          </p:cNvPicPr>
          <p:nvPr/>
        </p:nvPicPr>
        <p:blipFill>
          <a:blip r:embed="rId4">
            <a:clrChange>
              <a:clrFrom>
                <a:srgbClr val="4C5080"/>
              </a:clrFrom>
              <a:clrTo>
                <a:srgbClr val="4C5080">
                  <a:alpha val="0"/>
                </a:srgbClr>
              </a:clrTo>
            </a:clrChange>
            <a:extLst>
              <a:ext uri="{28A0092B-C50C-407E-A947-70E740481C1C}">
                <a14:useLocalDpi xmlns:a14="http://schemas.microsoft.com/office/drawing/2010/main" val="0"/>
              </a:ext>
            </a:extLst>
          </a:blip>
          <a:stretch>
            <a:fillRect/>
          </a:stretch>
        </p:blipFill>
        <p:spPr>
          <a:xfrm>
            <a:off x="0" y="5933515"/>
            <a:ext cx="1476375" cy="933450"/>
          </a:xfrm>
          <a:prstGeom prst="rect">
            <a:avLst/>
          </a:prstGeom>
        </p:spPr>
      </p:pic>
      <p:pic>
        <p:nvPicPr>
          <p:cNvPr id="5" name="Picture 4"/>
          <p:cNvPicPr>
            <a:picLocks noChangeAspect="1"/>
          </p:cNvPicPr>
          <p:nvPr/>
        </p:nvPicPr>
        <p:blipFill>
          <a:blip r:embed="rId5">
            <a:clrChange>
              <a:clrFrom>
                <a:srgbClr val="4C5080"/>
              </a:clrFrom>
              <a:clrTo>
                <a:srgbClr val="4C5080">
                  <a:alpha val="0"/>
                </a:srgbClr>
              </a:clrTo>
            </a:clrChange>
            <a:extLst>
              <a:ext uri="{28A0092B-C50C-407E-A947-70E740481C1C}">
                <a14:useLocalDpi xmlns:a14="http://schemas.microsoft.com/office/drawing/2010/main" val="0"/>
              </a:ext>
            </a:extLst>
          </a:blip>
          <a:stretch>
            <a:fillRect/>
          </a:stretch>
        </p:blipFill>
        <p:spPr>
          <a:xfrm>
            <a:off x="10541000" y="5839385"/>
            <a:ext cx="1647825" cy="1009650"/>
          </a:xfrm>
          <a:prstGeom prst="rect">
            <a:avLst/>
          </a:prstGeom>
        </p:spPr>
      </p:pic>
    </p:spTree>
    <p:extLst>
      <p:ext uri="{BB962C8B-B14F-4D97-AF65-F5344CB8AC3E}">
        <p14:creationId xmlns:p14="http://schemas.microsoft.com/office/powerpoint/2010/main" val="59277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clrChange>
              <a:clrFrom>
                <a:srgbClr val="FFFFFF"/>
              </a:clrFrom>
              <a:clrTo>
                <a:srgbClr val="FFFFFF">
                  <a:alpha val="0"/>
                </a:srgbClr>
              </a:clrTo>
            </a:clrChange>
            <a:duotone>
              <a:prstClr val="black"/>
              <a:schemeClr val="accent6">
                <a:lumMod val="75000"/>
                <a:tint val="45000"/>
                <a:satMod val="400000"/>
              </a:schemeClr>
            </a:duotone>
            <a:extLst>
              <a:ext uri="{28A0092B-C50C-407E-A947-70E740481C1C}">
                <a14:useLocalDpi xmlns:a14="http://schemas.microsoft.com/office/drawing/2010/main" val="0"/>
              </a:ext>
            </a:extLst>
          </a:blip>
          <a:srcRect/>
          <a:stretch>
            <a:fillRect/>
          </a:stretch>
        </p:blipFill>
        <p:spPr bwMode="auto">
          <a:xfrm>
            <a:off x="1446212" y="-125506"/>
            <a:ext cx="6477000" cy="2895600"/>
          </a:xfrm>
          <a:prstGeom prst="rect">
            <a:avLst/>
          </a:prstGeom>
          <a:noFill/>
        </p:spPr>
      </p:pic>
      <mc:AlternateContent xmlns:mc="http://schemas.openxmlformats.org/markup-compatibility/2006">
        <mc:Choice xmlns:a14="http://schemas.microsoft.com/office/drawing/2010/main" Requires="a14">
          <p:sp>
            <p:nvSpPr>
              <p:cNvPr id="3" name="Rectangle 2"/>
              <p:cNvSpPr/>
              <p:nvPr/>
            </p:nvSpPr>
            <p:spPr>
              <a:xfrm>
                <a:off x="1751012" y="2438400"/>
                <a:ext cx="9906000" cy="4851713"/>
              </a:xfrm>
              <a:prstGeom prst="rect">
                <a:avLst/>
              </a:prstGeom>
            </p:spPr>
            <p:txBody>
              <a:bodyPr wrap="square">
                <a:spAutoFit/>
              </a:bodyPr>
              <a:lstStyle/>
              <a:p>
                <a:endParaRPr lang="en-US" dirty="0"/>
              </a:p>
              <a:p>
                <a:r>
                  <a:rPr lang="en-US" dirty="0"/>
                  <a:t>   (a) What is the total peak secondary voltage</a:t>
                </a:r>
                <a:r>
                  <a:rPr lang="en-US" dirty="0" smtClean="0"/>
                  <a:t>?</a:t>
                </a:r>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𝑉𝑝</m:t>
                      </m:r>
                      <m:r>
                        <m:rPr>
                          <m:nor/>
                        </m:rPr>
                        <a:rPr lang="en-US" i="1" baseline="-25000" dirty="0"/>
                        <m:t>sec</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 0.25 </m:t>
                          </m:r>
                        </m:e>
                      </m:d>
                      <m:d>
                        <m:dPr>
                          <m:ctrlPr>
                            <a:rPr lang="en-US" b="0" i="1" smtClean="0">
                              <a:latin typeface="Cambria Math" panose="02040503050406030204" pitchFamily="18" charset="0"/>
                            </a:rPr>
                          </m:ctrlPr>
                        </m:dPr>
                        <m:e>
                          <m:r>
                            <a:rPr lang="en-US" b="0" i="1" smtClean="0">
                              <a:latin typeface="Cambria Math" panose="02040503050406030204" pitchFamily="18" charset="0"/>
                            </a:rPr>
                            <m:t> 1.414 </m:t>
                          </m:r>
                        </m:e>
                      </m:d>
                      <m:r>
                        <a:rPr lang="en-US" b="0" i="1" smtClean="0">
                          <a:latin typeface="Cambria Math" panose="02040503050406030204" pitchFamily="18" charset="0"/>
                        </a:rPr>
                        <m:t> 120</m:t>
                      </m:r>
                      <m:r>
                        <a:rPr lang="en-US" b="0" i="1" smtClean="0">
                          <a:latin typeface="Cambria Math" panose="02040503050406030204" pitchFamily="18" charset="0"/>
                        </a:rPr>
                        <m:t>𝑉</m:t>
                      </m:r>
                      <m:r>
                        <a:rPr lang="en-US" b="0" i="1" smtClean="0">
                          <a:latin typeface="Cambria Math" panose="02040503050406030204" pitchFamily="18" charset="0"/>
                        </a:rPr>
                        <m:t> </m:t>
                      </m:r>
                    </m:oMath>
                  </m:oMathPara>
                </a14:m>
                <a:endParaRPr lang="en-US" dirty="0" smtClean="0"/>
              </a:p>
              <a:p>
                <a:pPr/>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=42.4</m:t>
                      </m:r>
                      <m:r>
                        <a:rPr lang="en-US" b="0" i="1" smtClean="0">
                          <a:latin typeface="Cambria Math" panose="02040503050406030204" pitchFamily="18" charset="0"/>
                        </a:rPr>
                        <m:t>𝑉</m:t>
                      </m:r>
                    </m:oMath>
                  </m:oMathPara>
                </a14:m>
                <a:endParaRPr lang="en-US" dirty="0" smtClean="0"/>
              </a:p>
              <a:p>
                <a:endParaRPr lang="en-US" dirty="0" smtClean="0"/>
              </a:p>
              <a:p>
                <a:r>
                  <a:rPr lang="en-US" dirty="0" smtClean="0"/>
                  <a:t>   </a:t>
                </a:r>
                <a:r>
                  <a:rPr lang="en-US" dirty="0"/>
                  <a:t>(b) Find the peak voltage across each half of the </a:t>
                </a:r>
                <a:r>
                  <a:rPr lang="en-US" dirty="0" smtClean="0"/>
                  <a:t>secondary?</a:t>
                </a:r>
              </a:p>
              <a:p>
                <a:endParaRPr lang="en-US" dirty="0" smtClean="0"/>
              </a:p>
              <a:p>
                <a:r>
                  <a:rPr lang="en-US" dirty="0"/>
                  <a:t> </a:t>
                </a:r>
                <a:r>
                  <a:rPr lang="en-US" dirty="0" smtClean="0"/>
                  <a:t>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𝑉𝑝</m:t>
                        </m:r>
                        <m:r>
                          <m:rPr>
                            <m:nor/>
                          </m:rPr>
                          <a:rPr lang="en-US" sz="3200" i="1" baseline="-25000" dirty="0"/>
                          <m:t>sec</m:t>
                        </m:r>
                      </m:num>
                      <m:den>
                        <m:r>
                          <a:rPr lang="en-US" sz="3200" b="0" i="1" smtClean="0">
                            <a:latin typeface="Cambria Math" panose="02040503050406030204" pitchFamily="18" charset="0"/>
                          </a:rPr>
                          <m:t>2</m:t>
                        </m:r>
                      </m:den>
                    </m:f>
                  </m:oMath>
                </a14:m>
                <a:r>
                  <a:rPr lang="en-US" dirty="0" smtClean="0"/>
                  <a:t> = </a:t>
                </a:r>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42.4 </m:t>
                        </m:r>
                        <m:r>
                          <a:rPr lang="en-US" sz="3200" b="0" i="1" smtClean="0">
                            <a:latin typeface="Cambria Math" panose="02040503050406030204" pitchFamily="18" charset="0"/>
                          </a:rPr>
                          <m:t>𝑉</m:t>
                        </m:r>
                      </m:num>
                      <m:den>
                        <m:r>
                          <a:rPr lang="en-US" sz="3200" b="0" i="1" smtClean="0">
                            <a:latin typeface="Cambria Math" panose="02040503050406030204" pitchFamily="18" charset="0"/>
                          </a:rPr>
                          <m:t>2</m:t>
                        </m:r>
                      </m:den>
                    </m:f>
                  </m:oMath>
                </a14:m>
                <a:r>
                  <a:rPr lang="en-US" dirty="0" smtClean="0"/>
                  <a:t> = </a:t>
                </a:r>
                <a:r>
                  <a:rPr lang="en-US" dirty="0" smtClean="0"/>
                  <a:t> 21.2 </a:t>
                </a:r>
                <a:r>
                  <a:rPr lang="en-US" dirty="0" smtClean="0"/>
                  <a:t>V</a:t>
                </a:r>
              </a:p>
              <a:p>
                <a:endParaRPr lang="en-US" dirty="0" smtClean="0"/>
              </a:p>
              <a:p>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1751012" y="2438400"/>
                <a:ext cx="9906000" cy="4851713"/>
              </a:xfrm>
              <a:prstGeom prst="rect">
                <a:avLst/>
              </a:prstGeom>
              <a:blipFill rotWithShape="0">
                <a:blip r:embed="rId3"/>
                <a:stretch>
                  <a:fillRect/>
                </a:stretch>
              </a:blipFill>
            </p:spPr>
            <p:txBody>
              <a:bodyPr/>
              <a:lstStyle/>
              <a:p>
                <a:r>
                  <a:rPr lang="en-US">
                    <a:noFill/>
                  </a:rPr>
                  <a:t> </a:t>
                </a:r>
              </a:p>
            </p:txBody>
          </p:sp>
        </mc:Fallback>
      </mc:AlternateContent>
      <p:sp>
        <p:nvSpPr>
          <p:cNvPr id="4" name="Rectangle 3"/>
          <p:cNvSpPr/>
          <p:nvPr/>
        </p:nvSpPr>
        <p:spPr>
          <a:xfrm>
            <a:off x="7690478" y="616350"/>
            <a:ext cx="4429418" cy="830997"/>
          </a:xfrm>
          <a:prstGeom prst="rect">
            <a:avLst/>
          </a:prstGeom>
        </p:spPr>
        <p:txBody>
          <a:bodyPr wrap="none">
            <a:spAutoFit/>
          </a:bodyPr>
          <a:lstStyle/>
          <a:p>
            <a:r>
              <a:rPr lang="en-US" dirty="0" smtClean="0"/>
              <a:t>A center tapped full wave rectifier</a:t>
            </a:r>
          </a:p>
          <a:p>
            <a:r>
              <a:rPr lang="en-US" dirty="0"/>
              <a:t> </a:t>
            </a:r>
            <a:r>
              <a:rPr lang="en-US" dirty="0" smtClean="0"/>
              <a:t>                         Circuit </a:t>
            </a:r>
            <a:endParaRPr lang="en-US" dirty="0"/>
          </a:p>
        </p:txBody>
      </p:sp>
    </p:spTree>
    <p:extLst>
      <p:ext uri="{BB962C8B-B14F-4D97-AF65-F5344CB8AC3E}">
        <p14:creationId xmlns:p14="http://schemas.microsoft.com/office/powerpoint/2010/main" val="363043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0012" y="685800"/>
            <a:ext cx="5332294" cy="461665"/>
          </a:xfrm>
          <a:prstGeom prst="rect">
            <a:avLst/>
          </a:prstGeom>
        </p:spPr>
        <p:txBody>
          <a:bodyPr wrap="none">
            <a:spAutoFit/>
          </a:bodyPr>
          <a:lstStyle/>
          <a:p>
            <a:r>
              <a:rPr lang="en-US" b="1" dirty="0">
                <a:latin typeface="Calibri Light" panose="020F0302020204030204" pitchFamily="34" charset="0"/>
                <a:ea typeface="SimSun" panose="02010600030101010101" pitchFamily="2" charset="-122"/>
              </a:rPr>
              <a:t>(d) Sketch the voltage waveform across RL.</a:t>
            </a:r>
            <a:endParaRPr lang="en-US" dirty="0"/>
          </a:p>
        </p:txBody>
      </p:sp>
      <p:pic>
        <p:nvPicPr>
          <p:cNvPr id="7" name="Picture 6"/>
          <p:cNvPicPr>
            <a:picLocks noChangeAspect="1"/>
          </p:cNvPicPr>
          <p:nvPr/>
        </p:nvPicPr>
        <p:blipFill>
          <a:blip r:embed="rId2">
            <a:clrChange>
              <a:clrFrom>
                <a:srgbClr val="12143D"/>
              </a:clrFrom>
              <a:clrTo>
                <a:srgbClr val="12143D">
                  <a:alpha val="0"/>
                </a:srgbClr>
              </a:clrTo>
            </a:clrChange>
            <a:extLst>
              <a:ext uri="{28A0092B-C50C-407E-A947-70E740481C1C}">
                <a14:useLocalDpi xmlns:a14="http://schemas.microsoft.com/office/drawing/2010/main" val="0"/>
              </a:ext>
            </a:extLst>
          </a:blip>
          <a:stretch>
            <a:fillRect/>
          </a:stretch>
        </p:blipFill>
        <p:spPr>
          <a:xfrm>
            <a:off x="2208212" y="1524000"/>
            <a:ext cx="8166169" cy="3505200"/>
          </a:xfrm>
          <a:prstGeom prst="rect">
            <a:avLst/>
          </a:prstGeom>
        </p:spPr>
      </p:pic>
      <p:pic>
        <p:nvPicPr>
          <p:cNvPr id="3" name="Picture 2"/>
          <p:cNvPicPr>
            <a:picLocks noChangeAspect="1"/>
          </p:cNvPicPr>
          <p:nvPr/>
        </p:nvPicPr>
        <p:blipFill>
          <a:blip r:embed="rId3">
            <a:clrChange>
              <a:clrFrom>
                <a:srgbClr val="4C5080"/>
              </a:clrFrom>
              <a:clrTo>
                <a:srgbClr val="4C5080">
                  <a:alpha val="0"/>
                </a:srgbClr>
              </a:clrTo>
            </a:clrChange>
            <a:extLst>
              <a:ext uri="{28A0092B-C50C-407E-A947-70E740481C1C}">
                <a14:useLocalDpi xmlns:a14="http://schemas.microsoft.com/office/drawing/2010/main" val="0"/>
              </a:ext>
            </a:extLst>
          </a:blip>
          <a:stretch>
            <a:fillRect/>
          </a:stretch>
        </p:blipFill>
        <p:spPr>
          <a:xfrm>
            <a:off x="74612" y="5911103"/>
            <a:ext cx="1476375" cy="933450"/>
          </a:xfrm>
          <a:prstGeom prst="rect">
            <a:avLst/>
          </a:prstGeom>
        </p:spPr>
      </p:pic>
      <p:pic>
        <p:nvPicPr>
          <p:cNvPr id="4" name="Picture 3"/>
          <p:cNvPicPr>
            <a:picLocks noChangeAspect="1"/>
          </p:cNvPicPr>
          <p:nvPr/>
        </p:nvPicPr>
        <p:blipFill>
          <a:blip r:embed="rId4">
            <a:clrChange>
              <a:clrFrom>
                <a:srgbClr val="4C5080"/>
              </a:clrFrom>
              <a:clrTo>
                <a:srgbClr val="4C5080">
                  <a:alpha val="0"/>
                </a:srgbClr>
              </a:clrTo>
            </a:clrChange>
            <a:extLst>
              <a:ext uri="{28A0092B-C50C-407E-A947-70E740481C1C}">
                <a14:useLocalDpi xmlns:a14="http://schemas.microsoft.com/office/drawing/2010/main" val="0"/>
              </a:ext>
            </a:extLst>
          </a:blip>
          <a:stretch>
            <a:fillRect/>
          </a:stretch>
        </p:blipFill>
        <p:spPr>
          <a:xfrm>
            <a:off x="10517000" y="137815"/>
            <a:ext cx="1647825" cy="1009650"/>
          </a:xfrm>
          <a:prstGeom prst="rect">
            <a:avLst/>
          </a:prstGeom>
        </p:spPr>
      </p:pic>
      <p:pic>
        <p:nvPicPr>
          <p:cNvPr id="5" name="Picture 4"/>
          <p:cNvPicPr>
            <a:picLocks noChangeAspect="1"/>
          </p:cNvPicPr>
          <p:nvPr/>
        </p:nvPicPr>
        <p:blipFill>
          <a:blip r:embed="rId5">
            <a:clrChange>
              <a:clrFrom>
                <a:srgbClr val="0071C1"/>
              </a:clrFrom>
              <a:clrTo>
                <a:srgbClr val="0071C1">
                  <a:alpha val="0"/>
                </a:srgbClr>
              </a:clrTo>
            </a:clrChange>
            <a:extLst>
              <a:ext uri="{28A0092B-C50C-407E-A947-70E740481C1C}">
                <a14:useLocalDpi xmlns:a14="http://schemas.microsoft.com/office/drawing/2010/main" val="0"/>
              </a:ext>
            </a:extLst>
          </a:blip>
          <a:stretch>
            <a:fillRect/>
          </a:stretch>
        </p:blipFill>
        <p:spPr>
          <a:xfrm>
            <a:off x="10788462" y="5882528"/>
            <a:ext cx="1104900" cy="962025"/>
          </a:xfrm>
          <a:prstGeom prst="rect">
            <a:avLst/>
          </a:prstGeom>
        </p:spPr>
      </p:pic>
    </p:spTree>
    <p:extLst>
      <p:ext uri="{BB962C8B-B14F-4D97-AF65-F5344CB8AC3E}">
        <p14:creationId xmlns:p14="http://schemas.microsoft.com/office/powerpoint/2010/main" val="356938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1370012" y="381000"/>
                <a:ext cx="9372600" cy="5826403"/>
              </a:xfrm>
              <a:prstGeom prst="rect">
                <a:avLst/>
              </a:prstGeom>
            </p:spPr>
            <p:txBody>
              <a:bodyPr wrap="square">
                <a:spAutoFit/>
              </a:bodyPr>
              <a:lstStyle/>
              <a:p>
                <a:r>
                  <a:rPr lang="en-US" b="1" dirty="0" smtClean="0">
                    <a:latin typeface="Calibri Light" panose="020F0302020204030204" pitchFamily="34" charset="0"/>
                    <a:ea typeface="SimSun" panose="02010600030101010101" pitchFamily="2" charset="-122"/>
                    <a:cs typeface="Times New Roman" panose="02020603050405020304" pitchFamily="18" charset="0"/>
                  </a:rPr>
                  <a:t> (e) What is the peak current through each diode?</a:t>
                </a:r>
              </a:p>
              <a:p>
                <a:endParaRPr lang="en-US" b="1" dirty="0">
                  <a:latin typeface="Calibri Light" panose="020F0302020204030204" pitchFamily="34" charset="0"/>
                  <a:ea typeface="SimSun"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SimSun" panose="02010600030101010101" pitchFamily="2" charset="-122"/>
                          <a:cs typeface="Times New Roman" panose="02020603050405020304" pitchFamily="18" charset="0"/>
                        </a:rPr>
                        <m:t>𝑰𝒇</m:t>
                      </m:r>
                      <m:r>
                        <a:rPr lang="en-US" b="1" i="1" smtClean="0">
                          <a:latin typeface="Cambria Math" panose="02040503050406030204" pitchFamily="18" charset="0"/>
                          <a:ea typeface="SimSun" panose="02010600030101010101" pitchFamily="2" charset="-122"/>
                          <a:cs typeface="Times New Roman" panose="02020603050405020304" pitchFamily="18" charset="0"/>
                        </a:rPr>
                        <m:t>= </m:t>
                      </m:r>
                      <m:f>
                        <m:fPr>
                          <m:ctrlPr>
                            <a:rPr lang="en-US" b="1" i="1" smtClean="0">
                              <a:latin typeface="Cambria Math" panose="02040503050406030204" pitchFamily="18" charset="0"/>
                              <a:ea typeface="SimSun" panose="02010600030101010101" pitchFamily="2" charset="-122"/>
                              <a:cs typeface="Times New Roman" panose="02020603050405020304" pitchFamily="18" charset="0"/>
                            </a:rPr>
                          </m:ctrlPr>
                        </m:fPr>
                        <m:num>
                          <m:f>
                            <m:fPr>
                              <m:ctrlPr>
                                <a:rPr lang="en-US" b="1" i="1" smtClean="0">
                                  <a:latin typeface="Cambria Math" panose="02040503050406030204" pitchFamily="18" charset="0"/>
                                  <a:ea typeface="SimSun" panose="02010600030101010101" pitchFamily="2" charset="-122"/>
                                  <a:cs typeface="Times New Roman" panose="02020603050405020304" pitchFamily="18" charset="0"/>
                                </a:rPr>
                              </m:ctrlPr>
                            </m:fPr>
                            <m:num>
                              <m:r>
                                <a:rPr lang="en-US" b="1" i="1" smtClean="0">
                                  <a:latin typeface="Cambria Math" panose="02040503050406030204" pitchFamily="18" charset="0"/>
                                  <a:ea typeface="SimSun" panose="02010600030101010101" pitchFamily="2" charset="-122"/>
                                  <a:cs typeface="Times New Roman" panose="02020603050405020304" pitchFamily="18" charset="0"/>
                                </a:rPr>
                                <m:t>𝑽𝒑</m:t>
                              </m:r>
                              <m:r>
                                <a:rPr lang="en-US" b="1" i="1" smtClean="0">
                                  <a:latin typeface="Cambria Math" panose="02040503050406030204" pitchFamily="18" charset="0"/>
                                  <a:ea typeface="SimSun" panose="02010600030101010101" pitchFamily="2" charset="-122"/>
                                  <a:cs typeface="Times New Roman" panose="02020603050405020304" pitchFamily="18" charset="0"/>
                                </a:rPr>
                                <m:t> </m:t>
                              </m:r>
                              <m:r>
                                <a:rPr lang="en-US" b="1" i="1" smtClean="0">
                                  <a:latin typeface="Cambria Math" panose="02040503050406030204" pitchFamily="18" charset="0"/>
                                  <a:ea typeface="SimSun" panose="02010600030101010101" pitchFamily="2" charset="-122"/>
                                  <a:cs typeface="Times New Roman" panose="02020603050405020304" pitchFamily="18" charset="0"/>
                                </a:rPr>
                                <m:t>𝒔𝒆𝒄</m:t>
                              </m:r>
                              <m:r>
                                <a:rPr lang="en-US" b="1" i="1" smtClean="0">
                                  <a:latin typeface="Cambria Math" panose="02040503050406030204" pitchFamily="18" charset="0"/>
                                  <a:ea typeface="SimSun" panose="02010600030101010101" pitchFamily="2" charset="-122"/>
                                  <a:cs typeface="Times New Roman" panose="02020603050405020304" pitchFamily="18" charset="0"/>
                                </a:rPr>
                                <m:t> </m:t>
                              </m:r>
                            </m:num>
                            <m:den>
                              <m:r>
                                <a:rPr lang="en-US" b="1" i="1" smtClean="0">
                                  <a:latin typeface="Cambria Math" panose="02040503050406030204" pitchFamily="18" charset="0"/>
                                  <a:ea typeface="SimSun" panose="02010600030101010101" pitchFamily="2" charset="-122"/>
                                  <a:cs typeface="Times New Roman" panose="02020603050405020304" pitchFamily="18" charset="0"/>
                                </a:rPr>
                                <m:t>𝟐</m:t>
                              </m:r>
                            </m:den>
                          </m:f>
                          <m:r>
                            <a:rPr lang="en-US" b="1" i="1" smtClean="0">
                              <a:latin typeface="Cambria Math" panose="02040503050406030204" pitchFamily="18" charset="0"/>
                              <a:ea typeface="SimSun" panose="02010600030101010101" pitchFamily="2" charset="-122"/>
                              <a:cs typeface="Times New Roman" panose="02020603050405020304" pitchFamily="18" charset="0"/>
                            </a:rPr>
                            <m:t> −</m:t>
                          </m:r>
                          <m:r>
                            <a:rPr lang="en-US" b="1" i="1" smtClean="0">
                              <a:latin typeface="Cambria Math" panose="02040503050406030204" pitchFamily="18" charset="0"/>
                              <a:ea typeface="SimSun" panose="02010600030101010101" pitchFamily="2" charset="-122"/>
                              <a:cs typeface="Times New Roman" panose="02020603050405020304" pitchFamily="18" charset="0"/>
                            </a:rPr>
                            <m:t>𝟎</m:t>
                          </m:r>
                          <m:r>
                            <a:rPr lang="en-US" b="1" i="1" smtClean="0">
                              <a:latin typeface="Cambria Math" panose="02040503050406030204" pitchFamily="18" charset="0"/>
                              <a:ea typeface="SimSun" panose="02010600030101010101" pitchFamily="2" charset="-122"/>
                              <a:cs typeface="Times New Roman" panose="02020603050405020304" pitchFamily="18" charset="0"/>
                            </a:rPr>
                            <m:t>.</m:t>
                          </m:r>
                          <m:r>
                            <a:rPr lang="en-US" b="1" i="1" smtClean="0">
                              <a:latin typeface="Cambria Math" panose="02040503050406030204" pitchFamily="18" charset="0"/>
                              <a:ea typeface="SimSun" panose="02010600030101010101" pitchFamily="2" charset="-122"/>
                              <a:cs typeface="Times New Roman" panose="02020603050405020304" pitchFamily="18" charset="0"/>
                            </a:rPr>
                            <m:t>𝟕</m:t>
                          </m:r>
                          <m:r>
                            <a:rPr lang="en-US" b="1" i="1" smtClean="0">
                              <a:latin typeface="Cambria Math" panose="02040503050406030204" pitchFamily="18" charset="0"/>
                              <a:ea typeface="SimSun" panose="02010600030101010101" pitchFamily="2" charset="-122"/>
                              <a:cs typeface="Times New Roman" panose="02020603050405020304" pitchFamily="18" charset="0"/>
                            </a:rPr>
                            <m:t>𝑽</m:t>
                          </m:r>
                        </m:num>
                        <m:den>
                          <m:r>
                            <a:rPr lang="en-US" b="1" i="1" smtClean="0">
                              <a:latin typeface="Cambria Math" panose="02040503050406030204" pitchFamily="18" charset="0"/>
                              <a:ea typeface="SimSun" panose="02010600030101010101" pitchFamily="2" charset="-122"/>
                              <a:cs typeface="Times New Roman" panose="02020603050405020304" pitchFamily="18" charset="0"/>
                            </a:rPr>
                            <m:t>𝑹𝒍</m:t>
                          </m:r>
                        </m:den>
                      </m:f>
                      <m:r>
                        <a:rPr lang="en-US" b="1" i="1" smtClean="0">
                          <a:latin typeface="Cambria Math" panose="02040503050406030204" pitchFamily="18" charset="0"/>
                          <a:ea typeface="SimSun" panose="02010600030101010101" pitchFamily="2" charset="-122"/>
                          <a:cs typeface="Times New Roman" panose="02020603050405020304" pitchFamily="18" charset="0"/>
                        </a:rPr>
                        <m:t>= </m:t>
                      </m:r>
                      <m:f>
                        <m:fPr>
                          <m:ctrlPr>
                            <a:rPr lang="en-US" b="1" i="1" smtClean="0">
                              <a:latin typeface="Cambria Math" panose="02040503050406030204" pitchFamily="18" charset="0"/>
                              <a:ea typeface="SimSun" panose="02010600030101010101" pitchFamily="2" charset="-122"/>
                              <a:cs typeface="Times New Roman" panose="02020603050405020304" pitchFamily="18" charset="0"/>
                            </a:rPr>
                          </m:ctrlPr>
                        </m:fPr>
                        <m:num>
                          <m:r>
                            <a:rPr lang="en-US" b="1" i="1" smtClean="0">
                              <a:latin typeface="Cambria Math" panose="02040503050406030204" pitchFamily="18" charset="0"/>
                              <a:ea typeface="SimSun" panose="02010600030101010101" pitchFamily="2" charset="-122"/>
                              <a:cs typeface="Times New Roman" panose="02020603050405020304" pitchFamily="18" charset="0"/>
                            </a:rPr>
                            <m:t>𝟐𝟎</m:t>
                          </m:r>
                          <m:r>
                            <a:rPr lang="en-US" b="1" i="1" smtClean="0">
                              <a:latin typeface="Cambria Math" panose="02040503050406030204" pitchFamily="18" charset="0"/>
                              <a:ea typeface="SimSun" panose="02010600030101010101" pitchFamily="2" charset="-122"/>
                              <a:cs typeface="Times New Roman" panose="02020603050405020304" pitchFamily="18" charset="0"/>
                            </a:rPr>
                            <m:t>.</m:t>
                          </m:r>
                          <m:r>
                            <a:rPr lang="en-US" b="1" i="1" smtClean="0">
                              <a:latin typeface="Cambria Math" panose="02040503050406030204" pitchFamily="18" charset="0"/>
                              <a:ea typeface="SimSun" panose="02010600030101010101" pitchFamily="2" charset="-122"/>
                              <a:cs typeface="Times New Roman" panose="02020603050405020304" pitchFamily="18" charset="0"/>
                            </a:rPr>
                            <m:t>𝟓</m:t>
                          </m:r>
                          <m:r>
                            <a:rPr lang="en-US" b="1" i="1" smtClean="0">
                              <a:latin typeface="Cambria Math" panose="02040503050406030204" pitchFamily="18" charset="0"/>
                              <a:ea typeface="SimSun" panose="02010600030101010101" pitchFamily="2" charset="-122"/>
                              <a:cs typeface="Times New Roman" panose="02020603050405020304" pitchFamily="18" charset="0"/>
                            </a:rPr>
                            <m:t>𝑽</m:t>
                          </m:r>
                        </m:num>
                        <m:den>
                          <m:r>
                            <a:rPr lang="en-US" b="1" i="1" smtClean="0">
                              <a:latin typeface="Cambria Math" panose="02040503050406030204" pitchFamily="18" charset="0"/>
                              <a:ea typeface="SimSun" panose="02010600030101010101" pitchFamily="2" charset="-122"/>
                              <a:cs typeface="Times New Roman" panose="02020603050405020304" pitchFamily="18" charset="0"/>
                            </a:rPr>
                            <m:t>𝟏</m:t>
                          </m:r>
                          <m:r>
                            <a:rPr lang="en-US" b="1" i="1" smtClean="0">
                              <a:latin typeface="Cambria Math" panose="02040503050406030204" pitchFamily="18" charset="0"/>
                              <a:ea typeface="SimSun" panose="02010600030101010101" pitchFamily="2" charset="-122"/>
                              <a:cs typeface="Times New Roman" panose="02020603050405020304" pitchFamily="18" charset="0"/>
                            </a:rPr>
                            <m:t> </m:t>
                          </m:r>
                          <m:r>
                            <a:rPr lang="en-US" b="1" i="1" smtClean="0">
                              <a:latin typeface="Cambria Math" panose="02040503050406030204" pitchFamily="18" charset="0"/>
                              <a:ea typeface="SimSun" panose="02010600030101010101" pitchFamily="2" charset="-122"/>
                              <a:cs typeface="Times New Roman" panose="02020603050405020304" pitchFamily="18" charset="0"/>
                            </a:rPr>
                            <m:t>𝒌</m:t>
                          </m:r>
                          <m:r>
                            <m:rPr>
                              <m:sty m:val="p"/>
                            </m:rPr>
                            <a:rPr lang="el-GR" b="1" i="1" smtClean="0">
                              <a:latin typeface="Cambria Math" panose="02040503050406030204" pitchFamily="18" charset="0"/>
                              <a:ea typeface="SimSun" panose="02010600030101010101" pitchFamily="2" charset="-122"/>
                              <a:cs typeface="Times New Roman" panose="02020603050405020304" pitchFamily="18" charset="0"/>
                            </a:rPr>
                            <m:t>Ω</m:t>
                          </m:r>
                        </m:den>
                      </m:f>
                    </m:oMath>
                  </m:oMathPara>
                </a14:m>
                <a:endParaRPr lang="en-US" b="1" dirty="0" smtClean="0">
                  <a:latin typeface="Calibri Light" panose="020F0302020204030204" pitchFamily="34" charset="0"/>
                  <a:ea typeface="SimSun" panose="02010600030101010101" pitchFamily="2" charset="-122"/>
                  <a:cs typeface="Times New Roman" panose="02020603050405020304" pitchFamily="18" charset="0"/>
                </a:endParaRPr>
              </a:p>
              <a:p>
                <a:endParaRPr lang="en-US" b="1" dirty="0" smtClean="0">
                  <a:latin typeface="Calibri Light" panose="020F0302020204030204" pitchFamily="34" charset="0"/>
                  <a:ea typeface="SimSun"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SimSun" panose="02010600030101010101" pitchFamily="2" charset="-122"/>
                          <a:cs typeface="Times New Roman" panose="02020603050405020304" pitchFamily="18" charset="0"/>
                        </a:rPr>
                        <m:t>=</m:t>
                      </m:r>
                      <m:r>
                        <a:rPr lang="en-US" b="1" i="1" smtClean="0">
                          <a:latin typeface="Cambria Math" panose="02040503050406030204" pitchFamily="18" charset="0"/>
                          <a:ea typeface="SimSun" panose="02010600030101010101" pitchFamily="2" charset="-122"/>
                          <a:cs typeface="Times New Roman" panose="02020603050405020304" pitchFamily="18" charset="0"/>
                        </a:rPr>
                        <m:t>𝟐𝟎</m:t>
                      </m:r>
                      <m:r>
                        <a:rPr lang="en-US" b="1" i="1" smtClean="0">
                          <a:latin typeface="Cambria Math" panose="02040503050406030204" pitchFamily="18" charset="0"/>
                          <a:ea typeface="SimSun" panose="02010600030101010101" pitchFamily="2" charset="-122"/>
                          <a:cs typeface="Times New Roman" panose="02020603050405020304" pitchFamily="18" charset="0"/>
                        </a:rPr>
                        <m:t>.</m:t>
                      </m:r>
                      <m:r>
                        <a:rPr lang="en-US" b="1" i="1" smtClean="0">
                          <a:latin typeface="Cambria Math" panose="02040503050406030204" pitchFamily="18" charset="0"/>
                          <a:ea typeface="SimSun" panose="02010600030101010101" pitchFamily="2" charset="-122"/>
                          <a:cs typeface="Times New Roman" panose="02020603050405020304" pitchFamily="18" charset="0"/>
                        </a:rPr>
                        <m:t>𝟎𝟓</m:t>
                      </m:r>
                      <m:r>
                        <a:rPr lang="en-US" b="1" i="1" smtClean="0">
                          <a:latin typeface="Cambria Math" panose="02040503050406030204" pitchFamily="18" charset="0"/>
                          <a:ea typeface="SimSun" panose="02010600030101010101" pitchFamily="2" charset="-122"/>
                          <a:cs typeface="Times New Roman" panose="02020603050405020304" pitchFamily="18" charset="0"/>
                        </a:rPr>
                        <m:t>𝒎𝑨</m:t>
                      </m:r>
                    </m:oMath>
                  </m:oMathPara>
                </a14:m>
                <a:endParaRPr lang="en-US" b="1" dirty="0" smtClean="0">
                  <a:latin typeface="Calibri Light" panose="020F0302020204030204" pitchFamily="34" charset="0"/>
                  <a:ea typeface="SimSun" panose="02010600030101010101" pitchFamily="2" charset="-122"/>
                  <a:cs typeface="Times New Roman" panose="02020603050405020304" pitchFamily="18" charset="0"/>
                </a:endParaRPr>
              </a:p>
              <a:p>
                <a:endParaRPr lang="en-US" b="1" dirty="0">
                  <a:latin typeface="Calibri Light" panose="020F0302020204030204" pitchFamily="34" charset="0"/>
                  <a:ea typeface="SimSun" panose="02010600030101010101" pitchFamily="2" charset="-122"/>
                  <a:cs typeface="Times New Roman" panose="02020603050405020304" pitchFamily="18" charset="0"/>
                </a:endParaRPr>
              </a:p>
              <a:p>
                <a:endParaRPr lang="en-US" b="1" dirty="0" smtClean="0">
                  <a:latin typeface="Calibri Light" panose="020F0302020204030204" pitchFamily="34" charset="0"/>
                  <a:ea typeface="SimSun" panose="02010600030101010101" pitchFamily="2" charset="-122"/>
                  <a:cs typeface="Times New Roman" panose="02020603050405020304" pitchFamily="18" charset="0"/>
                </a:endParaRPr>
              </a:p>
              <a:p>
                <a:r>
                  <a:rPr lang="en-US" b="1" dirty="0"/>
                  <a:t> (f)  What is the PIV for each diode</a:t>
                </a:r>
                <a:r>
                  <a:rPr lang="en-US" b="1" dirty="0" smtClean="0"/>
                  <a:t>?</a:t>
                </a:r>
              </a:p>
              <a:p>
                <a:r>
                  <a:rPr lang="en-US" b="1" dirty="0">
                    <a:latin typeface="Calibri Light" panose="020F0302020204030204" pitchFamily="34" charset="0"/>
                    <a:ea typeface="SimSun" panose="02010600030101010101" pitchFamily="2" charset="-122"/>
                    <a:cs typeface="Times New Roman" panose="02020603050405020304" pitchFamily="18" charset="0"/>
                  </a:rPr>
                  <a:t> </a:t>
                </a:r>
                <a:endParaRPr lang="en-US" b="1" dirty="0" smtClean="0">
                  <a:latin typeface="Calibri Light" panose="020F0302020204030204" pitchFamily="34" charset="0"/>
                  <a:ea typeface="SimSun" panose="02010600030101010101" pitchFamily="2" charset="-122"/>
                  <a:cs typeface="Times New Roman" panose="02020603050405020304" pitchFamily="18" charset="0"/>
                </a:endParaRPr>
              </a:p>
              <a:p>
                <a:r>
                  <a:rPr lang="en-US" b="1" dirty="0">
                    <a:latin typeface="Calibri Light" panose="020F0302020204030204" pitchFamily="34" charset="0"/>
                    <a:ea typeface="SimSun" panose="02010600030101010101" pitchFamily="2" charset="-122"/>
                    <a:cs typeface="Times New Roman" panose="02020603050405020304" pitchFamily="18" charset="0"/>
                  </a:rPr>
                  <a:t> </a:t>
                </a:r>
                <a:r>
                  <a:rPr lang="en-US" b="1" dirty="0" smtClean="0">
                    <a:latin typeface="Calibri Light" panose="020F0302020204030204" pitchFamily="34" charset="0"/>
                    <a:ea typeface="SimSun" panose="02010600030101010101" pitchFamily="2" charset="-122"/>
                    <a:cs typeface="Times New Roman" panose="02020603050405020304" pitchFamily="18" charset="0"/>
                  </a:rPr>
                  <a:t>                          </a:t>
                </a:r>
                <a14:m>
                  <m:oMath xmlns:m="http://schemas.openxmlformats.org/officeDocument/2006/math">
                    <m:r>
                      <a:rPr lang="en-US" b="1" i="1" smtClean="0">
                        <a:latin typeface="Cambria Math" panose="02040503050406030204" pitchFamily="18" charset="0"/>
                        <a:ea typeface="SimSun" panose="02010600030101010101" pitchFamily="2" charset="-122"/>
                        <a:cs typeface="Times New Roman" panose="02020603050405020304" pitchFamily="18" charset="0"/>
                      </a:rPr>
                      <m:t>𝑷𝑰𝑽</m:t>
                    </m:r>
                    <m:r>
                      <a:rPr lang="en-US" b="1" i="1" smtClean="0">
                        <a:latin typeface="Cambria Math" panose="02040503050406030204" pitchFamily="18" charset="0"/>
                        <a:ea typeface="SimSun" panose="02010600030101010101" pitchFamily="2" charset="-122"/>
                        <a:cs typeface="Times New Roman" panose="02020603050405020304" pitchFamily="18" charset="0"/>
                      </a:rPr>
                      <m:t>=</m:t>
                    </m:r>
                    <m:r>
                      <a:rPr lang="en-US" b="1" i="1" smtClean="0">
                        <a:latin typeface="Cambria Math" panose="02040503050406030204" pitchFamily="18" charset="0"/>
                        <a:ea typeface="SimSun" panose="02010600030101010101" pitchFamily="2" charset="-122"/>
                        <a:cs typeface="Times New Roman" panose="02020603050405020304" pitchFamily="18" charset="0"/>
                      </a:rPr>
                      <m:t>𝟐𝟏</m:t>
                    </m:r>
                    <m:r>
                      <a:rPr lang="en-US" b="1" i="1" smtClean="0">
                        <a:latin typeface="Cambria Math" panose="02040503050406030204" pitchFamily="18" charset="0"/>
                        <a:ea typeface="SimSun" panose="02010600030101010101" pitchFamily="2" charset="-122"/>
                        <a:cs typeface="Times New Roman" panose="02020603050405020304" pitchFamily="18" charset="0"/>
                      </a:rPr>
                      <m:t>.</m:t>
                    </m:r>
                    <m:r>
                      <a:rPr lang="en-US" b="1" i="1" smtClean="0">
                        <a:latin typeface="Cambria Math" panose="02040503050406030204" pitchFamily="18" charset="0"/>
                        <a:ea typeface="SimSun" panose="02010600030101010101" pitchFamily="2" charset="-122"/>
                        <a:cs typeface="Times New Roman" panose="02020603050405020304" pitchFamily="18" charset="0"/>
                      </a:rPr>
                      <m:t>𝟐</m:t>
                    </m:r>
                    <m:r>
                      <a:rPr lang="en-US" b="1" i="1" smtClean="0">
                        <a:latin typeface="Cambria Math" panose="02040503050406030204" pitchFamily="18" charset="0"/>
                        <a:ea typeface="SimSun" panose="02010600030101010101" pitchFamily="2" charset="-122"/>
                        <a:cs typeface="Times New Roman" panose="02020603050405020304" pitchFamily="18" charset="0"/>
                      </a:rPr>
                      <m:t>𝑽</m:t>
                    </m:r>
                    <m:r>
                      <a:rPr lang="en-US" b="1" i="1" smtClean="0">
                        <a:latin typeface="Cambria Math" panose="02040503050406030204" pitchFamily="18" charset="0"/>
                        <a:ea typeface="SimSun" panose="02010600030101010101" pitchFamily="2" charset="-122"/>
                        <a:cs typeface="Times New Roman" panose="02020603050405020304" pitchFamily="18" charset="0"/>
                      </a:rPr>
                      <m:t>+</m:t>
                    </m:r>
                    <m:r>
                      <a:rPr lang="en-US" b="1" i="1" smtClean="0">
                        <a:latin typeface="Cambria Math" panose="02040503050406030204" pitchFamily="18" charset="0"/>
                        <a:ea typeface="SimSun" panose="02010600030101010101" pitchFamily="2" charset="-122"/>
                        <a:cs typeface="Times New Roman" panose="02020603050405020304" pitchFamily="18" charset="0"/>
                      </a:rPr>
                      <m:t>𝟐𝟎</m:t>
                    </m:r>
                    <m:r>
                      <a:rPr lang="en-US" b="1" i="1" smtClean="0">
                        <a:latin typeface="Cambria Math" panose="02040503050406030204" pitchFamily="18" charset="0"/>
                        <a:ea typeface="SimSun" panose="02010600030101010101" pitchFamily="2" charset="-122"/>
                        <a:cs typeface="Times New Roman" panose="02020603050405020304" pitchFamily="18" charset="0"/>
                      </a:rPr>
                      <m:t>.</m:t>
                    </m:r>
                    <m:r>
                      <a:rPr lang="en-US" b="1" i="1" smtClean="0">
                        <a:latin typeface="Cambria Math" panose="02040503050406030204" pitchFamily="18" charset="0"/>
                        <a:ea typeface="SimSun" panose="02010600030101010101" pitchFamily="2" charset="-122"/>
                        <a:cs typeface="Times New Roman" panose="02020603050405020304" pitchFamily="18" charset="0"/>
                      </a:rPr>
                      <m:t>𝟓</m:t>
                    </m:r>
                    <m:r>
                      <a:rPr lang="en-US" b="1" i="1" smtClean="0">
                        <a:latin typeface="Cambria Math" panose="02040503050406030204" pitchFamily="18" charset="0"/>
                        <a:ea typeface="SimSun" panose="02010600030101010101" pitchFamily="2" charset="-122"/>
                        <a:cs typeface="Times New Roman" panose="02020603050405020304" pitchFamily="18" charset="0"/>
                      </a:rPr>
                      <m:t>𝑽</m:t>
                    </m:r>
                    <m:r>
                      <a:rPr lang="en-US" b="1" i="1" smtClean="0">
                        <a:latin typeface="Cambria Math" panose="02040503050406030204" pitchFamily="18" charset="0"/>
                        <a:ea typeface="SimSun" panose="02010600030101010101" pitchFamily="2" charset="-122"/>
                        <a:cs typeface="Times New Roman" panose="02020603050405020304" pitchFamily="18" charset="0"/>
                      </a:rPr>
                      <m:t>=</m:t>
                    </m:r>
                    <m:r>
                      <a:rPr lang="en-US" b="1" i="1" smtClean="0">
                        <a:latin typeface="Cambria Math" panose="02040503050406030204" pitchFamily="18" charset="0"/>
                        <a:ea typeface="SimSun" panose="02010600030101010101" pitchFamily="2" charset="-122"/>
                        <a:cs typeface="Times New Roman" panose="02020603050405020304" pitchFamily="18" charset="0"/>
                      </a:rPr>
                      <m:t>𝟒𝟏</m:t>
                    </m:r>
                    <m:r>
                      <a:rPr lang="en-US" b="1" i="1" smtClean="0">
                        <a:latin typeface="Cambria Math" panose="02040503050406030204" pitchFamily="18" charset="0"/>
                        <a:ea typeface="SimSun" panose="02010600030101010101" pitchFamily="2" charset="-122"/>
                        <a:cs typeface="Times New Roman" panose="02020603050405020304" pitchFamily="18" charset="0"/>
                      </a:rPr>
                      <m:t>.</m:t>
                    </m:r>
                    <m:r>
                      <a:rPr lang="en-US" b="1" i="1" smtClean="0">
                        <a:latin typeface="Cambria Math" panose="02040503050406030204" pitchFamily="18" charset="0"/>
                        <a:ea typeface="SimSun" panose="02010600030101010101" pitchFamily="2" charset="-122"/>
                        <a:cs typeface="Times New Roman" panose="02020603050405020304" pitchFamily="18" charset="0"/>
                      </a:rPr>
                      <m:t>𝟕</m:t>
                    </m:r>
                    <m:r>
                      <a:rPr lang="en-US" b="1" i="1" smtClean="0">
                        <a:latin typeface="Cambria Math" panose="02040503050406030204" pitchFamily="18" charset="0"/>
                        <a:ea typeface="SimSun" panose="02010600030101010101" pitchFamily="2" charset="-122"/>
                        <a:cs typeface="Times New Roman" panose="02020603050405020304" pitchFamily="18" charset="0"/>
                      </a:rPr>
                      <m:t>𝑽</m:t>
                    </m:r>
                  </m:oMath>
                </a14:m>
                <a:endParaRPr lang="en-US" b="1" dirty="0" smtClean="0">
                  <a:latin typeface="Calibri Light" panose="020F0302020204030204" pitchFamily="34" charset="0"/>
                  <a:ea typeface="SimSun" panose="02010600030101010101" pitchFamily="2" charset="-122"/>
                  <a:cs typeface="Times New Roman" panose="02020603050405020304" pitchFamily="18" charset="0"/>
                </a:endParaRPr>
              </a:p>
              <a:p>
                <a:endParaRPr lang="en-US" b="1" dirty="0">
                  <a:latin typeface="Calibri Light" panose="020F0302020204030204" pitchFamily="34" charset="0"/>
                  <a:ea typeface="SimSun" panose="02010600030101010101" pitchFamily="2" charset="-122"/>
                  <a:cs typeface="Times New Roman" panose="02020603050405020304" pitchFamily="18" charset="0"/>
                </a:endParaRPr>
              </a:p>
              <a:p>
                <a:endParaRPr lang="en-US" b="1" dirty="0" smtClean="0">
                  <a:latin typeface="Calibri Light" panose="020F0302020204030204" pitchFamily="34" charset="0"/>
                  <a:ea typeface="SimSun" panose="02010600030101010101" pitchFamily="2" charset="-122"/>
                  <a:cs typeface="Times New Roman" panose="02020603050405020304" pitchFamily="18" charset="0"/>
                </a:endParaRPr>
              </a:p>
              <a:p>
                <a:endParaRPr lang="en-US" b="1" dirty="0">
                  <a:latin typeface="Calibri Light" panose="020F0302020204030204" pitchFamily="34" charset="0"/>
                  <a:ea typeface="SimSun" panose="02010600030101010101" pitchFamily="2" charset="-122"/>
                  <a:cs typeface="Times New Roman" panose="02020603050405020304" pitchFamily="18" charset="0"/>
                </a:endParaRPr>
              </a:p>
              <a:p>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1370012" y="381000"/>
                <a:ext cx="9372600" cy="5826403"/>
              </a:xfrm>
              <a:prstGeom prst="rect">
                <a:avLst/>
              </a:prstGeom>
              <a:blipFill rotWithShape="0">
                <a:blip r:embed="rId2"/>
                <a:stretch>
                  <a:fillRect l="-325" t="-838"/>
                </a:stretch>
              </a:blipFill>
            </p:spPr>
            <p:txBody>
              <a:bodyPr/>
              <a:lstStyle/>
              <a:p>
                <a:r>
                  <a:rPr lang="en-US">
                    <a:noFill/>
                  </a:rPr>
                  <a:t> </a:t>
                </a:r>
              </a:p>
            </p:txBody>
          </p:sp>
        </mc:Fallback>
      </mc:AlternateContent>
    </p:spTree>
    <p:extLst>
      <p:ext uri="{BB962C8B-B14F-4D97-AF65-F5344CB8AC3E}">
        <p14:creationId xmlns:p14="http://schemas.microsoft.com/office/powerpoint/2010/main" val="358162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7612" y="228600"/>
            <a:ext cx="9906000" cy="2133918"/>
          </a:xfrm>
          <a:prstGeom prst="rect">
            <a:avLst/>
          </a:prstGeom>
        </p:spPr>
        <p:txBody>
          <a:bodyPr wrap="square">
            <a:spAutoFit/>
          </a:bodyPr>
          <a:lstStyle/>
          <a:p>
            <a:pPr marR="0" lvl="0">
              <a:lnSpc>
                <a:spcPct val="105000"/>
              </a:lnSpc>
              <a:spcBef>
                <a:spcPts val="0"/>
              </a:spcBef>
              <a:spcAft>
                <a:spcPts val="800"/>
              </a:spcAft>
              <a:buSzPts val="1800"/>
              <a:tabLst>
                <a:tab pos="457200" algn="l"/>
              </a:tabLst>
            </a:pPr>
            <a:r>
              <a:rPr lang="en-US" b="1" dirty="0" smtClean="0">
                <a:latin typeface="Calibri Light" panose="020F0302020204030204" pitchFamily="34" charset="0"/>
                <a:ea typeface="Calibri" panose="020F0502020204030204" pitchFamily="34" charset="0"/>
                <a:cs typeface="Times New Roman" panose="02020603050405020304" pitchFamily="18" charset="0"/>
              </a:rPr>
              <a:t>12 </a:t>
            </a:r>
            <a:r>
              <a:rPr lang="en-US" b="1" dirty="0" smtClean="0">
                <a:latin typeface="Calibri Light" panose="020F0302020204030204" pitchFamily="34" charset="0"/>
                <a:ea typeface="Calibri" panose="020F0502020204030204" pitchFamily="34" charset="0"/>
                <a:cs typeface="Times New Roman" panose="02020603050405020304" pitchFamily="18" charset="0"/>
              </a:rPr>
              <a:t>. </a:t>
            </a:r>
            <a:r>
              <a:rPr lang="en-US" b="1" dirty="0" smtClean="0">
                <a:latin typeface="Calibri Light" panose="020F0302020204030204" pitchFamily="34" charset="0"/>
                <a:ea typeface="Calibri" panose="020F0502020204030204" pitchFamily="34" charset="0"/>
                <a:cs typeface="Times New Roman" panose="02020603050405020304" pitchFamily="18" charset="0"/>
              </a:rPr>
              <a:t>With </a:t>
            </a:r>
            <a:r>
              <a:rPr lang="en-US" b="1" dirty="0">
                <a:latin typeface="Calibri Light" panose="020F0302020204030204" pitchFamily="34" charset="0"/>
                <a:ea typeface="Calibri" panose="020F0502020204030204" pitchFamily="34" charset="0"/>
                <a:cs typeface="Times New Roman" panose="02020603050405020304" pitchFamily="18" charset="0"/>
              </a:rPr>
              <a:t>the help of a neat diagram, explain the operation  Voltage </a:t>
            </a:r>
            <a:r>
              <a:rPr lang="en-US" b="1" dirty="0" err="1">
                <a:latin typeface="Calibri Light" panose="020F0302020204030204" pitchFamily="34" charset="0"/>
                <a:ea typeface="Calibri" panose="020F0502020204030204" pitchFamily="34" charset="0"/>
                <a:cs typeface="Times New Roman" panose="02020603050405020304" pitchFamily="18" charset="0"/>
              </a:rPr>
              <a:t>Quadrupler</a:t>
            </a:r>
            <a:endParaRPr lang="en-US" sz="1800" dirty="0">
              <a:latin typeface="Calibri" panose="020F0502020204030204" pitchFamily="34" charset="0"/>
              <a:ea typeface="SimSun" panose="02010600030101010101" pitchFamily="2" charset="-122"/>
              <a:cs typeface="Times New Roman" panose="02020603050405020304" pitchFamily="18" charset="0"/>
            </a:endParaRPr>
          </a:p>
          <a:p>
            <a:pPr>
              <a:lnSpc>
                <a:spcPct val="105000"/>
              </a:lnSpc>
            </a:pPr>
            <a:r>
              <a:rPr lang="en-US" b="1" dirty="0">
                <a:latin typeface="Calibri Light" panose="020F0302020204030204" pitchFamily="34" charset="0"/>
                <a:ea typeface="Calibri" panose="020F0502020204030204" pitchFamily="34" charset="0"/>
              </a:rPr>
              <a:t> </a:t>
            </a:r>
            <a:endParaRPr lang="en-US" dirty="0"/>
          </a:p>
          <a:p>
            <a:pPr>
              <a:lnSpc>
                <a:spcPct val="105000"/>
              </a:lnSpc>
            </a:pPr>
            <a:r>
              <a:rPr lang="en-US" dirty="0" smtClean="0">
                <a:latin typeface="Calibri Light" panose="020F0302020204030204" pitchFamily="34" charset="0"/>
                <a:ea typeface="Calibri" panose="020F0502020204030204" pitchFamily="34" charset="0"/>
              </a:rPr>
              <a:t>    A </a:t>
            </a:r>
            <a:r>
              <a:rPr lang="en-US" dirty="0">
                <a:latin typeface="Calibri Light" panose="020F0302020204030204" pitchFamily="34" charset="0"/>
                <a:ea typeface="Calibri" panose="020F0502020204030204" pitchFamily="34" charset="0"/>
              </a:rPr>
              <a:t>voltage </a:t>
            </a:r>
            <a:r>
              <a:rPr lang="en-US" dirty="0" err="1">
                <a:latin typeface="Calibri Light" panose="020F0302020204030204" pitchFamily="34" charset="0"/>
                <a:ea typeface="Calibri" panose="020F0502020204030204" pitchFamily="34" charset="0"/>
              </a:rPr>
              <a:t>quadrupler</a:t>
            </a:r>
            <a:r>
              <a:rPr lang="en-US" dirty="0">
                <a:latin typeface="Calibri Light" panose="020F0302020204030204" pitchFamily="34" charset="0"/>
                <a:ea typeface="Calibri" panose="020F0502020204030204" pitchFamily="34" charset="0"/>
              </a:rPr>
              <a:t> is a stacked combination of two double’s shown in Figure below. Each </a:t>
            </a:r>
            <a:r>
              <a:rPr lang="en-US" dirty="0" err="1">
                <a:latin typeface="Calibri Light" panose="020F0302020204030204" pitchFamily="34" charset="0"/>
                <a:ea typeface="Calibri" panose="020F0502020204030204" pitchFamily="34" charset="0"/>
              </a:rPr>
              <a:t>doubler</a:t>
            </a:r>
            <a:r>
              <a:rPr lang="en-US" dirty="0">
                <a:latin typeface="Calibri Light" panose="020F0302020204030204" pitchFamily="34" charset="0"/>
                <a:ea typeface="Calibri" panose="020F0502020204030204" pitchFamily="34" charset="0"/>
              </a:rPr>
              <a:t> provides 10 V (8.6 V) for a series total at node 2 with respect to ground of 20 V (17.2 V)</a:t>
            </a:r>
            <a:endParaRPr lang="en-US" dirty="0">
              <a:effectLst/>
            </a:endParaRPr>
          </a:p>
        </p:txBody>
      </p:sp>
      <p:pic>
        <p:nvPicPr>
          <p:cNvPr id="3" name="Picture 2" descr="C:\Users\Adunya\Desktop\voltage-quadrupler.jpg"/>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08412" y="3124200"/>
            <a:ext cx="4467225" cy="2066925"/>
          </a:xfrm>
          <a:prstGeom prst="rect">
            <a:avLst/>
          </a:prstGeom>
          <a:noFill/>
          <a:ln>
            <a:noFill/>
          </a:ln>
        </p:spPr>
      </p:pic>
      <p:sp>
        <p:nvSpPr>
          <p:cNvPr id="4" name="Rectangle 3"/>
          <p:cNvSpPr/>
          <p:nvPr/>
        </p:nvSpPr>
        <p:spPr>
          <a:xfrm>
            <a:off x="1198439" y="5410200"/>
            <a:ext cx="9372600" cy="867930"/>
          </a:xfrm>
          <a:prstGeom prst="rect">
            <a:avLst/>
          </a:prstGeom>
        </p:spPr>
        <p:txBody>
          <a:bodyPr wrap="square">
            <a:spAutoFit/>
          </a:bodyPr>
          <a:lstStyle/>
          <a:p>
            <a:pPr marL="457200">
              <a:lnSpc>
                <a:spcPct val="105000"/>
              </a:lnSpc>
            </a:pPr>
            <a:r>
              <a:rPr lang="en-US" i="1" dirty="0">
                <a:latin typeface="Calibri Light" panose="020F0302020204030204" pitchFamily="34" charset="0"/>
                <a:ea typeface="Calibri" panose="020F0502020204030204" pitchFamily="34" charset="0"/>
              </a:rPr>
              <a:t>Voltage </a:t>
            </a:r>
            <a:r>
              <a:rPr lang="en-US" i="1" dirty="0" err="1">
                <a:latin typeface="Calibri Light" panose="020F0302020204030204" pitchFamily="34" charset="0"/>
                <a:ea typeface="Calibri" panose="020F0502020204030204" pitchFamily="34" charset="0"/>
              </a:rPr>
              <a:t>quadrupler</a:t>
            </a:r>
            <a:r>
              <a:rPr lang="en-US" i="1" dirty="0">
                <a:latin typeface="Calibri Light" panose="020F0302020204030204" pitchFamily="34" charset="0"/>
                <a:ea typeface="Calibri" panose="020F0502020204030204" pitchFamily="34" charset="0"/>
              </a:rPr>
              <a:t>, composed of two </a:t>
            </a:r>
            <a:r>
              <a:rPr lang="en-US" i="1" dirty="0" err="1">
                <a:latin typeface="Calibri Light" panose="020F0302020204030204" pitchFamily="34" charset="0"/>
                <a:ea typeface="Calibri" panose="020F0502020204030204" pitchFamily="34" charset="0"/>
              </a:rPr>
              <a:t>doublers</a:t>
            </a:r>
            <a:r>
              <a:rPr lang="en-US" i="1" dirty="0">
                <a:latin typeface="Calibri Light" panose="020F0302020204030204" pitchFamily="34" charset="0"/>
                <a:ea typeface="Calibri" panose="020F0502020204030204" pitchFamily="34" charset="0"/>
              </a:rPr>
              <a:t> stacked in series, with output at node 2</a:t>
            </a:r>
            <a:endParaRPr lang="en-US" dirty="0">
              <a:effectLst/>
            </a:endParaRPr>
          </a:p>
        </p:txBody>
      </p:sp>
    </p:spTree>
    <p:extLst>
      <p:ext uri="{BB962C8B-B14F-4D97-AF65-F5344CB8AC3E}">
        <p14:creationId xmlns:p14="http://schemas.microsoft.com/office/powerpoint/2010/main" val="394333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3812" y="152400"/>
            <a:ext cx="9906000" cy="3505200"/>
          </a:xfrm>
          <a:prstGeom prst="rect">
            <a:avLst/>
          </a:prstGeom>
        </p:spPr>
        <p:txBody>
          <a:bodyPr wrap="square">
            <a:spAutoFit/>
          </a:bodyPr>
          <a:lstStyle/>
          <a:p>
            <a:r>
              <a:rPr lang="en-US" dirty="0" smtClean="0"/>
              <a:t>13 </a:t>
            </a:r>
            <a:r>
              <a:rPr lang="en-US" dirty="0" smtClean="0"/>
              <a:t>. </a:t>
            </a:r>
            <a:r>
              <a:rPr lang="en-US" dirty="0" smtClean="0"/>
              <a:t>Can </a:t>
            </a:r>
            <a:r>
              <a:rPr lang="en-US" dirty="0"/>
              <a:t>an ordinary diode be used as a Zener diode? Justify your answer.</a:t>
            </a:r>
          </a:p>
          <a:p>
            <a:endParaRPr lang="en-US" dirty="0"/>
          </a:p>
          <a:p>
            <a:pPr marL="342900" indent="-342900">
              <a:buFont typeface="Wingdings" panose="05000000000000000000" pitchFamily="2" charset="2"/>
              <a:buChar char="ü"/>
            </a:pPr>
            <a:r>
              <a:rPr lang="en-US" dirty="0" smtClean="0"/>
              <a:t> </a:t>
            </a:r>
            <a:r>
              <a:rPr lang="en-US" dirty="0"/>
              <a:t>Typically not. An ordinary diode is designed to be used as a rectifier and not for operating in reverse breakdown. Consequently, an ordinary diode will not be able to reliably handle much current before the junction is damaged permanently. On the other hand, a Zener diode is designed to operate in reverse breakdown and to conduct significant reverse breakdown current. Therefore, if your design requires a reverse breakdown of a diode, you should use a Zener diode</a:t>
            </a:r>
          </a:p>
        </p:txBody>
      </p:sp>
      <p:sp>
        <p:nvSpPr>
          <p:cNvPr id="3" name="Rectangle 2"/>
          <p:cNvSpPr/>
          <p:nvPr/>
        </p:nvSpPr>
        <p:spPr>
          <a:xfrm>
            <a:off x="1293812" y="3886200"/>
            <a:ext cx="10058400" cy="2677656"/>
          </a:xfrm>
          <a:prstGeom prst="rect">
            <a:avLst/>
          </a:prstGeom>
        </p:spPr>
        <p:txBody>
          <a:bodyPr wrap="square">
            <a:spAutoFit/>
          </a:bodyPr>
          <a:lstStyle/>
          <a:p>
            <a:r>
              <a:rPr lang="en-US" dirty="0"/>
              <a:t>9</a:t>
            </a:r>
            <a:r>
              <a:rPr lang="en-US" dirty="0" smtClean="0"/>
              <a:t>. Explain </a:t>
            </a:r>
            <a:r>
              <a:rPr lang="en-US" dirty="0"/>
              <a:t>how a Zener diode can be used as voltage regulator.</a:t>
            </a:r>
          </a:p>
          <a:p>
            <a:endParaRPr lang="en-US" dirty="0"/>
          </a:p>
          <a:p>
            <a:pPr marL="342900" indent="-342900">
              <a:buFont typeface="Wingdings" panose="05000000000000000000" pitchFamily="2" charset="2"/>
              <a:buChar char="ü"/>
            </a:pPr>
            <a:r>
              <a:rPr lang="en-US" dirty="0" smtClean="0"/>
              <a:t> Zener </a:t>
            </a:r>
            <a:r>
              <a:rPr lang="en-US" dirty="0"/>
              <a:t>Diodes can be used as a type of voltage regulator to produce a stabilized voltage output with low ripple under varying load current conditions. By passing a small current through the diode from a voltage source, via a suitable current limiting resistor (RS), the Zener diode will conduct sufficient current to maintain a voltage drop of Vought.</a:t>
            </a:r>
          </a:p>
        </p:txBody>
      </p:sp>
    </p:spTree>
    <p:extLst>
      <p:ext uri="{BB962C8B-B14F-4D97-AF65-F5344CB8AC3E}">
        <p14:creationId xmlns:p14="http://schemas.microsoft.com/office/powerpoint/2010/main" val="1877229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6212" y="304800"/>
            <a:ext cx="9753600" cy="6001643"/>
          </a:xfrm>
          <a:prstGeom prst="rect">
            <a:avLst/>
          </a:prstGeom>
        </p:spPr>
        <p:txBody>
          <a:bodyPr wrap="square">
            <a:spAutoFit/>
          </a:bodyPr>
          <a:lstStyle/>
          <a:p>
            <a:r>
              <a:rPr lang="en-US" dirty="0" smtClean="0"/>
              <a:t>14 . </a:t>
            </a:r>
            <a:r>
              <a:rPr lang="en-US" dirty="0" smtClean="0"/>
              <a:t>How </a:t>
            </a:r>
            <a:r>
              <a:rPr lang="en-US" dirty="0"/>
              <a:t>does Zener diode regulate the voltage? See answer in No3 what happens to the series current, load current and Zener current when the D.C input voltage of a Zener regulator increases?</a:t>
            </a:r>
          </a:p>
          <a:p>
            <a:endParaRPr lang="en-US" dirty="0" smtClean="0"/>
          </a:p>
          <a:p>
            <a:endParaRPr lang="en-US" dirty="0"/>
          </a:p>
          <a:p>
            <a:pPr marL="342900" indent="-342900">
              <a:buFont typeface="Wingdings" panose="05000000000000000000" pitchFamily="2" charset="2"/>
              <a:buChar char="ü"/>
            </a:pPr>
            <a:r>
              <a:rPr lang="en-US" dirty="0" smtClean="0"/>
              <a:t>A </a:t>
            </a:r>
            <a:r>
              <a:rPr lang="en-US" dirty="0"/>
              <a:t>rectifier with an appropriate filter serves as a good source of D.C output.  However, the major disadvantage of such a power supply is that the output voltage changes with the variations in the input voltage or load.  Thus, if the input voltage increases, the D.C output voltage of the rectifier also increases. Similarly, if the load current increases, the output voltage falls due to the voltage drop in the rectifying element, filter chokes, transformer winding etc. In many electronic applications, it is desired that the output voltage should remain constant regardless of the variations in the input voltage or load. In order to ensure this, a voltage stabilizing device, called voltage stabilizer is used. Several stabilizing circuits have been designed but only Zener diode as a voltage stabilizer.</a:t>
            </a:r>
          </a:p>
        </p:txBody>
      </p:sp>
    </p:spTree>
    <p:extLst>
      <p:ext uri="{BB962C8B-B14F-4D97-AF65-F5344CB8AC3E}">
        <p14:creationId xmlns:p14="http://schemas.microsoft.com/office/powerpoint/2010/main" val="293730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812" y="1"/>
            <a:ext cx="11049000" cy="6851747"/>
          </a:xfrm>
          <a:prstGeom prst="rect">
            <a:avLst/>
          </a:prstGeom>
        </p:spPr>
        <p:txBody>
          <a:bodyPr wrap="square">
            <a:spAutoFit/>
          </a:bodyPr>
          <a:lstStyle/>
          <a:p>
            <a:pPr marL="952393" lvl="1" indent="-342900">
              <a:lnSpc>
                <a:spcPct val="107000"/>
              </a:lnSpc>
              <a:spcAft>
                <a:spcPts val="800"/>
              </a:spcAft>
              <a:buFont typeface="+mj-lt"/>
              <a:buAutoNum type="arabicPeriod"/>
            </a:pPr>
            <a:endParaRPr lang="en-US" sz="1800" b="1" dirty="0" smtClean="0">
              <a:latin typeface="Calibri Light" panose="020F0302020204030204" pitchFamily="34" charset="0"/>
              <a:ea typeface="SimSun" panose="02010600030101010101" pitchFamily="2" charset="-122"/>
              <a:cs typeface="Times New Roman" panose="02020603050405020304" pitchFamily="18" charset="0"/>
            </a:endParaRPr>
          </a:p>
          <a:p>
            <a:pPr marL="952393" lvl="1" indent="-342900">
              <a:lnSpc>
                <a:spcPct val="107000"/>
              </a:lnSpc>
              <a:spcAft>
                <a:spcPts val="800"/>
              </a:spcAft>
              <a:buFont typeface="+mj-lt"/>
              <a:buAutoNum type="arabicPeriod"/>
            </a:pPr>
            <a:r>
              <a:rPr lang="en-US" sz="1800" b="1" dirty="0" smtClean="0">
                <a:latin typeface="Calibri Light" panose="020F0302020204030204" pitchFamily="34" charset="0"/>
                <a:ea typeface="SimSun" panose="02010600030101010101" pitchFamily="2" charset="-122"/>
                <a:cs typeface="Times New Roman" panose="02020603050405020304" pitchFamily="18" charset="0"/>
              </a:rPr>
              <a:t>What </a:t>
            </a:r>
            <a:r>
              <a:rPr lang="en-US" sz="1800" b="1" dirty="0">
                <a:latin typeface="Calibri Light" panose="020F0302020204030204" pitchFamily="34" charset="0"/>
                <a:ea typeface="SimSun" panose="02010600030101010101" pitchFamily="2" charset="-122"/>
                <a:cs typeface="Times New Roman" panose="02020603050405020304" pitchFamily="18" charset="0"/>
              </a:rPr>
              <a:t>is an atom? What are atoms made of?</a:t>
            </a:r>
            <a:endParaRPr lang="en-US" sz="1800" dirty="0">
              <a:latin typeface="Calibri" panose="020F0502020204030204" pitchFamily="34" charset="0"/>
              <a:ea typeface="SimSun" panose="02010600030101010101" pitchFamily="2" charset="-122"/>
              <a:cs typeface="Times New Roman" panose="02020603050405020304" pitchFamily="18" charset="0"/>
            </a:endParaRPr>
          </a:p>
          <a:p>
            <a:pPr marL="285750" indent="-285750">
              <a:lnSpc>
                <a:spcPct val="107000"/>
              </a:lnSpc>
              <a:spcAft>
                <a:spcPts val="800"/>
              </a:spcAft>
              <a:buFont typeface="Wingdings" panose="05000000000000000000" pitchFamily="2" charset="2"/>
              <a:buChar char="ü"/>
            </a:pPr>
            <a:r>
              <a:rPr lang="en-US" sz="1800" dirty="0" smtClean="0">
                <a:latin typeface="Calibri Light" panose="020F0302020204030204" pitchFamily="34" charset="0"/>
                <a:ea typeface="SimSun" panose="02010600030101010101" pitchFamily="2" charset="-122"/>
                <a:cs typeface="Times New Roman" panose="02020603050405020304" pitchFamily="18" charset="0"/>
              </a:rPr>
              <a:t>  An </a:t>
            </a:r>
            <a:r>
              <a:rPr lang="en-US" sz="1800" dirty="0">
                <a:latin typeface="Calibri Light" panose="020F0302020204030204" pitchFamily="34" charset="0"/>
                <a:ea typeface="SimSun" panose="02010600030101010101" pitchFamily="2" charset="-122"/>
                <a:cs typeface="Times New Roman" panose="02020603050405020304" pitchFamily="18" charset="0"/>
              </a:rPr>
              <a:t>atom is the smallest particle of an element that retains the characteristics of that element. Every solid, liquid, gas, and plasma is composed of neutral or ionized atoms.</a:t>
            </a:r>
            <a:endParaRPr lang="en-US" sz="1800" dirty="0">
              <a:latin typeface="Calibri" panose="020F0502020204030204" pitchFamily="34" charset="0"/>
              <a:ea typeface="SimSun" panose="02010600030101010101" pitchFamily="2" charset="-122"/>
              <a:cs typeface="Times New Roman" panose="02020603050405020304" pitchFamily="18" charset="0"/>
            </a:endParaRPr>
          </a:p>
          <a:p>
            <a:pPr marL="895243" lvl="1" indent="-285750">
              <a:lnSpc>
                <a:spcPct val="107000"/>
              </a:lnSpc>
              <a:spcAft>
                <a:spcPts val="800"/>
              </a:spcAft>
              <a:buFont typeface="Arial" panose="020B0604020202020204" pitchFamily="34" charset="0"/>
              <a:buChar char="•"/>
            </a:pPr>
            <a:r>
              <a:rPr lang="en-US" sz="1800" dirty="0" smtClean="0">
                <a:latin typeface="Calibri Light" panose="020F0302020204030204" pitchFamily="34" charset="0"/>
                <a:ea typeface="SimSun" panose="02010600030101010101" pitchFamily="2" charset="-122"/>
                <a:cs typeface="Times New Roman" panose="02020603050405020304" pitchFamily="18" charset="0"/>
              </a:rPr>
              <a:t> An </a:t>
            </a:r>
            <a:r>
              <a:rPr lang="en-US" sz="1800" dirty="0">
                <a:latin typeface="Calibri Light" panose="020F0302020204030204" pitchFamily="34" charset="0"/>
                <a:ea typeface="SimSun" panose="02010600030101010101" pitchFamily="2" charset="-122"/>
                <a:cs typeface="Times New Roman" panose="02020603050405020304" pitchFamily="18" charset="0"/>
              </a:rPr>
              <a:t>atom is made up of three major sub-atomic particles namely protons, electrons and neutrons. The electrons form a cloud around the nucleus and are bound to the nucleus by electromagnetic forces</a:t>
            </a:r>
            <a:r>
              <a:rPr lang="en-US" sz="1800" dirty="0" smtClean="0">
                <a:latin typeface="Calibri Light" panose="020F0302020204030204" pitchFamily="34" charset="0"/>
                <a:ea typeface="SimSun" panose="02010600030101010101" pitchFamily="2" charset="-122"/>
                <a:cs typeface="Times New Roman" panose="02020603050405020304" pitchFamily="18" charset="0"/>
              </a:rPr>
              <a:t>.</a:t>
            </a:r>
            <a:endParaRPr lang="en-US" sz="1800" dirty="0">
              <a:latin typeface="Calibri" panose="020F0502020204030204" pitchFamily="34" charset="0"/>
              <a:ea typeface="SimSun" panose="02010600030101010101" pitchFamily="2" charset="-122"/>
              <a:cs typeface="Times New Roman" panose="02020603050405020304" pitchFamily="18" charset="0"/>
            </a:endParaRPr>
          </a:p>
          <a:p>
            <a:pPr lvl="1">
              <a:lnSpc>
                <a:spcPct val="107000"/>
              </a:lnSpc>
              <a:spcAft>
                <a:spcPts val="800"/>
              </a:spcAft>
            </a:pPr>
            <a:endParaRPr lang="en-US" sz="18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sz="1800" b="1" dirty="0">
                <a:latin typeface="Calibri Light" panose="020F0302020204030204" pitchFamily="34" charset="0"/>
                <a:ea typeface="SimSun" panose="02010600030101010101" pitchFamily="2" charset="-122"/>
                <a:cs typeface="Times New Roman" panose="02020603050405020304" pitchFamily="18" charset="0"/>
              </a:rPr>
              <a:t>   </a:t>
            </a:r>
            <a:r>
              <a:rPr lang="en-US" sz="1800" b="1" dirty="0" smtClean="0">
                <a:latin typeface="Calibri Light" panose="020F0302020204030204" pitchFamily="34" charset="0"/>
                <a:ea typeface="SimSun" panose="02010600030101010101" pitchFamily="2" charset="-122"/>
                <a:cs typeface="Times New Roman" panose="02020603050405020304" pitchFamily="18" charset="0"/>
              </a:rPr>
              <a:t>       2</a:t>
            </a:r>
            <a:r>
              <a:rPr lang="en-US" sz="1800" b="1" dirty="0">
                <a:latin typeface="Calibri Light" panose="020F0302020204030204" pitchFamily="34" charset="0"/>
                <a:ea typeface="SimSun" panose="02010600030101010101" pitchFamily="2" charset="-122"/>
                <a:cs typeface="Times New Roman" panose="02020603050405020304" pitchFamily="18" charset="0"/>
              </a:rPr>
              <a:t>. Why is Behr’s model of the atom called the "planetary model"?</a:t>
            </a:r>
            <a:endParaRPr lang="en-US" sz="18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endParaRPr lang="en-US" sz="1800" dirty="0">
              <a:latin typeface="Calibri" panose="020F0502020204030204" pitchFamily="34" charset="0"/>
              <a:ea typeface="SimSun" panose="02010600030101010101" pitchFamily="2" charset="-122"/>
              <a:cs typeface="Times New Roman" panose="02020603050405020304" pitchFamily="18" charset="0"/>
            </a:endParaRPr>
          </a:p>
          <a:p>
            <a:pPr marL="285750" indent="-285750">
              <a:lnSpc>
                <a:spcPct val="107000"/>
              </a:lnSpc>
              <a:spcAft>
                <a:spcPts val="800"/>
              </a:spcAft>
              <a:buFont typeface="Wingdings" panose="05000000000000000000" pitchFamily="2" charset="2"/>
              <a:buChar char="ü"/>
            </a:pPr>
            <a:r>
              <a:rPr lang="en-US" sz="1800" dirty="0" smtClean="0">
                <a:latin typeface="Calibri Light" panose="020F0302020204030204" pitchFamily="34" charset="0"/>
                <a:ea typeface="SimSun" panose="02010600030101010101" pitchFamily="2" charset="-122"/>
                <a:cs typeface="Times New Roman" panose="02020603050405020304" pitchFamily="18" charset="0"/>
              </a:rPr>
              <a:t>Because </a:t>
            </a:r>
            <a:r>
              <a:rPr lang="en-US" sz="1800" dirty="0">
                <a:latin typeface="Calibri Light" panose="020F0302020204030204" pitchFamily="34" charset="0"/>
                <a:ea typeface="SimSun" panose="02010600030101010101" pitchFamily="2" charset="-122"/>
                <a:cs typeface="Times New Roman" panose="02020603050405020304" pitchFamily="18" charset="0"/>
              </a:rPr>
              <a:t>it shows electrons orbiting the nucleus in distinct energy levels. This model is great for showing how the electrons are placed outside of the nucleus but is not the most recent model of the atom</a:t>
            </a:r>
            <a:r>
              <a:rPr lang="en-US" sz="1800" dirty="0" smtClean="0">
                <a:latin typeface="Calibri Light" panose="020F0302020204030204" pitchFamily="34" charset="0"/>
                <a:ea typeface="SimSun" panose="02010600030101010101" pitchFamily="2" charset="-122"/>
                <a:cs typeface="Times New Roman" panose="02020603050405020304" pitchFamily="18" charset="0"/>
              </a:rPr>
              <a:t>.</a:t>
            </a:r>
            <a:endParaRPr lang="en-US" sz="1800" dirty="0" smtClean="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sz="1800" dirty="0" smtClean="0">
                <a:latin typeface="Calibri Light" panose="020F0302020204030204" pitchFamily="34" charset="0"/>
                <a:ea typeface="SimSun" panose="02010600030101010101" pitchFamily="2" charset="-122"/>
                <a:cs typeface="Times New Roman" panose="02020603050405020304" pitchFamily="18" charset="0"/>
              </a:rPr>
              <a:t> </a:t>
            </a:r>
            <a:endParaRPr lang="en-US" sz="1800" dirty="0" smtClean="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sz="1800" b="1" dirty="0" smtClean="0">
                <a:latin typeface="Calibri Light" panose="020F0302020204030204" pitchFamily="34" charset="0"/>
                <a:ea typeface="SimSun" panose="02010600030101010101" pitchFamily="2" charset="-122"/>
                <a:cs typeface="Times New Roman" panose="02020603050405020304" pitchFamily="18" charset="0"/>
              </a:rPr>
              <a:t>   </a:t>
            </a:r>
            <a:r>
              <a:rPr lang="en-US" sz="1800" b="1" dirty="0">
                <a:latin typeface="Calibri Light" panose="020F0302020204030204" pitchFamily="34" charset="0"/>
                <a:ea typeface="SimSun" panose="02010600030101010101" pitchFamily="2" charset="-122"/>
                <a:cs typeface="Times New Roman" panose="02020603050405020304" pitchFamily="18" charset="0"/>
              </a:rPr>
              <a:t>3. Describe why it is important to have both conductors and insulators</a:t>
            </a:r>
            <a:r>
              <a:rPr lang="en-US" sz="1800" b="1" dirty="0" smtClean="0">
                <a:latin typeface="Calibri Light" panose="020F0302020204030204" pitchFamily="34" charset="0"/>
                <a:ea typeface="SimSun" panose="02010600030101010101" pitchFamily="2" charset="-122"/>
                <a:cs typeface="Times New Roman" panose="02020603050405020304" pitchFamily="18" charset="0"/>
              </a:rPr>
              <a:t>?</a:t>
            </a:r>
            <a:endParaRPr lang="en-US" sz="1800" dirty="0" smtClean="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endParaRPr lang="en-US" sz="1800" dirty="0" smtClean="0">
              <a:latin typeface="Calibri" panose="020F0502020204030204" pitchFamily="34" charset="0"/>
              <a:ea typeface="SimSun" panose="02010600030101010101" pitchFamily="2" charset="-122"/>
              <a:cs typeface="Times New Roman" panose="02020603050405020304" pitchFamily="18" charset="0"/>
            </a:endParaRPr>
          </a:p>
          <a:p>
            <a:pPr marL="285750" indent="-285750">
              <a:lnSpc>
                <a:spcPct val="107000"/>
              </a:lnSpc>
              <a:spcAft>
                <a:spcPts val="800"/>
              </a:spcAft>
              <a:buFont typeface="Wingdings" panose="05000000000000000000" pitchFamily="2" charset="2"/>
              <a:buChar char="ü"/>
            </a:pPr>
            <a:r>
              <a:rPr lang="en-US" sz="1800" dirty="0" smtClean="0">
                <a:latin typeface="Calibri Light" panose="020F0302020204030204" pitchFamily="34" charset="0"/>
                <a:ea typeface="SimSun" panose="02010600030101010101" pitchFamily="2" charset="-122"/>
                <a:cs typeface="Times New Roman" panose="02020603050405020304" pitchFamily="18" charset="0"/>
              </a:rPr>
              <a:t>Because </a:t>
            </a:r>
            <a:r>
              <a:rPr lang="en-US" sz="1800" dirty="0">
                <a:latin typeface="Calibri Light" panose="020F0302020204030204" pitchFamily="34" charset="0"/>
                <a:ea typeface="SimSun" panose="02010600030101010101" pitchFamily="2" charset="-122"/>
                <a:cs typeface="Times New Roman" panose="02020603050405020304" pitchFamily="18" charset="0"/>
              </a:rPr>
              <a:t>for an electric current to flow in a conductor, the outer electrons of the atom are loosely bound and can freely move through the material when an electric charge is applied. And the opposite of a conductor is an insulator. An insulator opposes the flow of electricity. Insulators are important to keep us safe from electricity. The wire that carries electricity to your computer or television is covered with a rubber-like insulator that protects you from getting electrocuted.</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9012" y="381000"/>
            <a:ext cx="9906000" cy="3785652"/>
          </a:xfrm>
          <a:prstGeom prst="rect">
            <a:avLst/>
          </a:prstGeom>
        </p:spPr>
        <p:txBody>
          <a:bodyPr wrap="square">
            <a:spAutoFit/>
          </a:bodyPr>
          <a:lstStyle/>
          <a:p>
            <a:r>
              <a:rPr lang="en-US" dirty="0" smtClean="0"/>
              <a:t>15 . </a:t>
            </a:r>
            <a:r>
              <a:rPr lang="en-US" dirty="0" smtClean="0"/>
              <a:t>Explain </a:t>
            </a:r>
            <a:r>
              <a:rPr lang="en-US" dirty="0"/>
              <a:t>how a Zener diode can be used as clipper circuit.</a:t>
            </a:r>
          </a:p>
          <a:p>
            <a:endParaRPr lang="en-US" dirty="0" smtClean="0"/>
          </a:p>
          <a:p>
            <a:endParaRPr lang="en-US" dirty="0"/>
          </a:p>
          <a:p>
            <a:pPr marL="342900" indent="-342900">
              <a:buFont typeface="Wingdings" panose="05000000000000000000" pitchFamily="2" charset="2"/>
              <a:buChar char="ü"/>
            </a:pPr>
            <a:r>
              <a:rPr lang="en-US" dirty="0" smtClean="0"/>
              <a:t>  Diode </a:t>
            </a:r>
            <a:r>
              <a:rPr lang="en-US" dirty="0"/>
              <a:t>clipping and clamping circuits are circuits that are used to shape or modify an input AC waveform (or any sinusoid) producing a differently shape output waveform depending on the circuit arrangement. Diode clipper circuits are also called limiters because they limit or clip-off the positive (or negative) part of an input AC signal. As Zener clipper circuits limit or cut-off part of the waveform across them, they are mainly used for circuit protection or in waveform shaping circuits.</a:t>
            </a:r>
          </a:p>
        </p:txBody>
      </p:sp>
      <p:pic>
        <p:nvPicPr>
          <p:cNvPr id="2" name="Picture 1"/>
          <p:cNvPicPr>
            <a:picLocks noChangeAspect="1"/>
          </p:cNvPicPr>
          <p:nvPr/>
        </p:nvPicPr>
        <p:blipFill>
          <a:blip r:embed="rId2" cstate="print">
            <a:clrChange>
              <a:clrFrom>
                <a:srgbClr val="4C5080"/>
              </a:clrFrom>
              <a:clrTo>
                <a:srgbClr val="4C5080">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0" y="4876800"/>
            <a:ext cx="3962400" cy="2810626"/>
          </a:xfrm>
          <a:prstGeom prst="rect">
            <a:avLst/>
          </a:prstGeom>
        </p:spPr>
      </p:pic>
    </p:spTree>
    <p:extLst>
      <p:ext uri="{BB962C8B-B14F-4D97-AF65-F5344CB8AC3E}">
        <p14:creationId xmlns:p14="http://schemas.microsoft.com/office/powerpoint/2010/main" val="100227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0412" y="304800"/>
            <a:ext cx="11049000" cy="5654881"/>
          </a:xfrm>
          <a:prstGeom prst="rect">
            <a:avLst/>
          </a:prstGeom>
        </p:spPr>
        <p:txBody>
          <a:bodyPr wrap="square">
            <a:spAutoFit/>
          </a:bodyPr>
          <a:lstStyle/>
          <a:p>
            <a:pPr>
              <a:lnSpc>
                <a:spcPct val="107000"/>
              </a:lnSpc>
              <a:spcAft>
                <a:spcPts val="800"/>
              </a:spcAft>
            </a:pPr>
            <a:r>
              <a:rPr lang="en-US" sz="1800" b="1" dirty="0">
                <a:latin typeface="Calibri Light" panose="020F0302020204030204" pitchFamily="34" charset="0"/>
                <a:ea typeface="SimSun" panose="02010600030101010101" pitchFamily="2" charset="-122"/>
                <a:cs typeface="Times New Roman" panose="02020603050405020304" pitchFamily="18" charset="0"/>
              </a:rPr>
              <a:t> </a:t>
            </a:r>
            <a:r>
              <a:rPr lang="en-US" sz="1800" b="1" dirty="0" smtClean="0">
                <a:latin typeface="Calibri Light" panose="020F0302020204030204" pitchFamily="34" charset="0"/>
                <a:ea typeface="SimSun" panose="02010600030101010101" pitchFamily="2" charset="-122"/>
                <a:cs typeface="Times New Roman" panose="02020603050405020304" pitchFamily="18" charset="0"/>
              </a:rPr>
              <a:t>   4.  </a:t>
            </a:r>
            <a:r>
              <a:rPr lang="en-US" sz="1800" b="1" dirty="0">
                <a:latin typeface="Calibri Light" panose="020F0302020204030204" pitchFamily="34" charset="0"/>
                <a:ea typeface="SimSun" panose="02010600030101010101" pitchFamily="2" charset="-122"/>
                <a:cs typeface="Times New Roman" panose="02020603050405020304" pitchFamily="18" charset="0"/>
              </a:rPr>
              <a:t>Why is silicon the most preferred semiconductor material?</a:t>
            </a:r>
            <a:endParaRPr lang="en-US" sz="18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sz="1800" dirty="0">
                <a:latin typeface="Calibri Light" panose="020F0302020204030204" pitchFamily="34" charset="0"/>
                <a:ea typeface="SimSun" panose="02010600030101010101" pitchFamily="2" charset="-122"/>
                <a:cs typeface="Times New Roman" panose="02020603050405020304" pitchFamily="18" charset="0"/>
              </a:rPr>
              <a:t> </a:t>
            </a:r>
            <a:endParaRPr lang="en-US" sz="1800" dirty="0">
              <a:latin typeface="Calibri" panose="020F0502020204030204" pitchFamily="34" charset="0"/>
              <a:ea typeface="SimSun" panose="02010600030101010101" pitchFamily="2" charset="-122"/>
              <a:cs typeface="Times New Roman" panose="02020603050405020304" pitchFamily="18" charset="0"/>
            </a:endParaRPr>
          </a:p>
          <a:p>
            <a:pPr marL="285750" indent="-285750">
              <a:lnSpc>
                <a:spcPct val="107000"/>
              </a:lnSpc>
              <a:spcAft>
                <a:spcPts val="800"/>
              </a:spcAft>
              <a:buFont typeface="Wingdings" panose="05000000000000000000" pitchFamily="2" charset="2"/>
              <a:buChar char="ü"/>
            </a:pPr>
            <a:r>
              <a:rPr lang="en-US" sz="1800" dirty="0" smtClean="0">
                <a:latin typeface="Calibri Light" panose="020F0302020204030204" pitchFamily="34" charset="0"/>
                <a:ea typeface="SimSun" panose="02010600030101010101" pitchFamily="2" charset="-122"/>
                <a:cs typeface="Times New Roman" panose="02020603050405020304" pitchFamily="18" charset="0"/>
              </a:rPr>
              <a:t>There </a:t>
            </a:r>
            <a:r>
              <a:rPr lang="en-US" sz="1800" dirty="0">
                <a:latin typeface="Calibri Light" panose="020F0302020204030204" pitchFamily="34" charset="0"/>
                <a:ea typeface="SimSun" panose="02010600030101010101" pitchFamily="2" charset="-122"/>
                <a:cs typeface="Times New Roman" panose="02020603050405020304" pitchFamily="18" charset="0"/>
              </a:rPr>
              <a:t>is more force trying to hold a valence electron to the atom in silicon also are more stable at high temperatures and doesn’t results in excessive reverse current when related with germanium.</a:t>
            </a:r>
            <a:endParaRPr lang="en-US" sz="18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sz="1800" dirty="0">
                <a:latin typeface="Calibri Light" panose="020F0302020204030204" pitchFamily="34" charset="0"/>
                <a:ea typeface="SimSun" panose="02010600030101010101" pitchFamily="2" charset="-122"/>
                <a:cs typeface="Times New Roman" panose="02020603050405020304" pitchFamily="18" charset="0"/>
              </a:rPr>
              <a:t> </a:t>
            </a:r>
            <a:endParaRPr lang="en-US" sz="18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sz="1800" dirty="0">
                <a:latin typeface="Calibri Light" panose="020F0302020204030204" pitchFamily="34" charset="0"/>
                <a:ea typeface="SimSun" panose="02010600030101010101" pitchFamily="2" charset="-122"/>
                <a:cs typeface="Times New Roman" panose="02020603050405020304" pitchFamily="18" charset="0"/>
              </a:rPr>
              <a:t> </a:t>
            </a:r>
            <a:r>
              <a:rPr lang="en-US" sz="1800" b="1" dirty="0" smtClean="0">
                <a:latin typeface="Calibri Light" panose="020F0302020204030204" pitchFamily="34" charset="0"/>
                <a:ea typeface="SimSun" panose="02010600030101010101" pitchFamily="2" charset="-122"/>
                <a:cs typeface="Times New Roman" panose="02020603050405020304" pitchFamily="18" charset="0"/>
              </a:rPr>
              <a:t>   </a:t>
            </a:r>
            <a:r>
              <a:rPr lang="en-US" sz="1800" b="1" dirty="0">
                <a:latin typeface="Calibri Light" panose="020F0302020204030204" pitchFamily="34" charset="0"/>
                <a:ea typeface="SimSun" panose="02010600030101010101" pitchFamily="2" charset="-122"/>
                <a:cs typeface="Times New Roman" panose="02020603050405020304" pitchFamily="18" charset="0"/>
              </a:rPr>
              <a:t>5</a:t>
            </a:r>
            <a:r>
              <a:rPr lang="en-US" sz="1800" dirty="0">
                <a:latin typeface="Calibri Light" panose="020F0302020204030204" pitchFamily="34" charset="0"/>
                <a:ea typeface="SimSun" panose="02010600030101010101" pitchFamily="2" charset="-122"/>
                <a:cs typeface="Times New Roman" panose="02020603050405020304" pitchFamily="18" charset="0"/>
              </a:rPr>
              <a:t>. </a:t>
            </a:r>
            <a:r>
              <a:rPr lang="en-US" sz="1800" b="1" dirty="0">
                <a:latin typeface="Calibri Light" panose="020F0302020204030204" pitchFamily="34" charset="0"/>
                <a:ea typeface="SimSun" panose="02010600030101010101" pitchFamily="2" charset="-122"/>
                <a:cs typeface="Times New Roman" panose="02020603050405020304" pitchFamily="18" charset="0"/>
              </a:rPr>
              <a:t>How does the two types of current produced in semiconductor?</a:t>
            </a:r>
            <a:endParaRPr lang="en-US" sz="1800" dirty="0">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en-US" sz="1800" dirty="0">
                <a:latin typeface="Calibri Light" panose="020F0302020204030204" pitchFamily="34" charset="0"/>
                <a:ea typeface="SimSun" panose="02010600030101010101" pitchFamily="2" charset="-122"/>
                <a:cs typeface="Times New Roman" panose="02020603050405020304" pitchFamily="18" charset="0"/>
              </a:rPr>
              <a:t> </a:t>
            </a:r>
            <a:endParaRPr lang="en-US" sz="1800" dirty="0">
              <a:latin typeface="Calibri" panose="020F0502020204030204" pitchFamily="34" charset="0"/>
              <a:ea typeface="SimSun" panose="02010600030101010101" pitchFamily="2" charset="-122"/>
              <a:cs typeface="Times New Roman" panose="02020603050405020304" pitchFamily="18" charset="0"/>
            </a:endParaRPr>
          </a:p>
          <a:p>
            <a:pPr marL="285750" indent="-285750">
              <a:lnSpc>
                <a:spcPct val="107000"/>
              </a:lnSpc>
              <a:spcAft>
                <a:spcPts val="800"/>
              </a:spcAft>
              <a:buFont typeface="Wingdings" panose="05000000000000000000" pitchFamily="2" charset="2"/>
              <a:buChar char="ü"/>
            </a:pPr>
            <a:r>
              <a:rPr lang="en-US" sz="1800" dirty="0" smtClean="0">
                <a:latin typeface="Calibri Light" panose="020F0302020204030204" pitchFamily="34" charset="0"/>
                <a:ea typeface="SimSun" panose="02010600030101010101" pitchFamily="2" charset="-122"/>
                <a:cs typeface="Times New Roman" panose="02020603050405020304" pitchFamily="18" charset="0"/>
              </a:rPr>
              <a:t> </a:t>
            </a:r>
            <a:r>
              <a:rPr lang="en-US" sz="1800" dirty="0">
                <a:latin typeface="Calibri Light" panose="020F0302020204030204" pitchFamily="34" charset="0"/>
                <a:ea typeface="SimSun" panose="02010600030101010101" pitchFamily="2" charset="-122"/>
                <a:cs typeface="Times New Roman" panose="02020603050405020304" pitchFamily="18" charset="0"/>
              </a:rPr>
              <a:t>When a voltage is applied across a piece of intrinsic silicon, the thermally generated free electrons in the conduction band, which are free to move randomly in the crystal structure, are now easily attracted toward the positive end. This movement of free electrons is one type of current in a semi conductive material and is called electron current</a:t>
            </a:r>
            <a:r>
              <a:rPr lang="en-US" sz="1800" dirty="0" smtClean="0">
                <a:latin typeface="Calibri Light" panose="020F0302020204030204" pitchFamily="34" charset="0"/>
                <a:ea typeface="SimSun" panose="02010600030101010101" pitchFamily="2" charset="-122"/>
                <a:cs typeface="Times New Roman" panose="02020603050405020304" pitchFamily="18" charset="0"/>
              </a:rPr>
              <a:t>.</a:t>
            </a:r>
          </a:p>
          <a:p>
            <a:pPr>
              <a:lnSpc>
                <a:spcPct val="107000"/>
              </a:lnSpc>
              <a:spcAft>
                <a:spcPts val="800"/>
              </a:spcAft>
            </a:pPr>
            <a:endParaRPr lang="en-US" sz="1800" dirty="0" smtClean="0">
              <a:latin typeface="Calibri" panose="020F0502020204030204" pitchFamily="34" charset="0"/>
              <a:ea typeface="SimSun" panose="02010600030101010101" pitchFamily="2" charset="-122"/>
              <a:cs typeface="Times New Roman" panose="02020603050405020304" pitchFamily="18" charset="0"/>
            </a:endParaRPr>
          </a:p>
          <a:p>
            <a:pPr marL="895243" lvl="1" indent="-285750">
              <a:lnSpc>
                <a:spcPct val="107000"/>
              </a:lnSpc>
              <a:spcAft>
                <a:spcPts val="800"/>
              </a:spcAft>
              <a:buFont typeface="Arial" panose="020B0604020202020204" pitchFamily="34" charset="0"/>
              <a:buChar char="•"/>
            </a:pPr>
            <a:r>
              <a:rPr lang="en-US" sz="1800" b="1" dirty="0" smtClean="0">
                <a:latin typeface="Calibri Light" panose="020F0302020204030204" pitchFamily="34" charset="0"/>
                <a:ea typeface="SimSun" panose="02010600030101010101" pitchFamily="2" charset="-122"/>
                <a:cs typeface="Times New Roman" panose="02020603050405020304" pitchFamily="18" charset="0"/>
              </a:rPr>
              <a:t> </a:t>
            </a:r>
            <a:r>
              <a:rPr lang="en-US" sz="1800" dirty="0" smtClean="0">
                <a:latin typeface="Calibri Light" panose="020F0302020204030204" pitchFamily="34" charset="0"/>
                <a:ea typeface="SimSun" panose="02010600030101010101" pitchFamily="2" charset="-122"/>
                <a:cs typeface="Times New Roman" panose="02020603050405020304" pitchFamily="18" charset="0"/>
              </a:rPr>
              <a:t> Holes are positions in the semiconductor atoms that can be but are not occupied by electrons. An atom with a hole can "rob" the electron of an adjacent atom to fill the hole, causing the adjacent atom to lose an electron and get a hole, therefore effectively "conducting" the hole. In a circuit, holes current is produced when electrons in a semiconductor are taken away by the positive terminal.</a:t>
            </a:r>
            <a:endParaRPr lang="en-US" sz="1800"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1412" y="533400"/>
            <a:ext cx="8534400" cy="1417183"/>
          </a:xfrm>
          <a:prstGeom prst="rect">
            <a:avLst/>
          </a:prstGeom>
        </p:spPr>
        <p:txBody>
          <a:bodyPr wrap="square">
            <a:spAutoFit/>
          </a:bodyPr>
          <a:lstStyle/>
          <a:p>
            <a:pPr marR="0" lvl="0" fontAlgn="base">
              <a:lnSpc>
                <a:spcPct val="107000"/>
              </a:lnSpc>
              <a:spcBef>
                <a:spcPts val="0"/>
              </a:spcBef>
              <a:spcAft>
                <a:spcPts val="800"/>
              </a:spcAft>
              <a:buClr>
                <a:srgbClr val="000000"/>
              </a:buClr>
              <a:buSzPts val="1800"/>
              <a:tabLst>
                <a:tab pos="-125730" algn="dec"/>
              </a:tabLst>
            </a:pPr>
            <a:r>
              <a:rPr lang="en-US" sz="2000" b="1" dirty="0" smtClean="0">
                <a:latin typeface="Calibri Light" panose="020F0302020204030204" pitchFamily="34" charset="0"/>
                <a:ea typeface="SimSun" panose="02010600030101010101" pitchFamily="2" charset="-122"/>
                <a:cs typeface="Calibri Light" panose="020F0302020204030204" pitchFamily="34" charset="0"/>
              </a:rPr>
              <a:t>6. Can </a:t>
            </a:r>
            <a:r>
              <a:rPr lang="en-US" sz="2000" b="1" dirty="0">
                <a:latin typeface="Calibri Light" panose="020F0302020204030204" pitchFamily="34" charset="0"/>
                <a:ea typeface="SimSun" panose="02010600030101010101" pitchFamily="2" charset="-122"/>
                <a:cs typeface="Calibri Light" panose="020F0302020204030204" pitchFamily="34" charset="0"/>
              </a:rPr>
              <a:t>we put pure semiconductors to any use?</a:t>
            </a:r>
            <a:endParaRPr lang="en-US" sz="2000" dirty="0">
              <a:latin typeface="Calibri Light" panose="020F0302020204030204" pitchFamily="34" charset="0"/>
              <a:ea typeface="SimSun" panose="02010600030101010101" pitchFamily="2" charset="-122"/>
              <a:cs typeface="Calibri Light" panose="020F0302020204030204" pitchFamily="34" charset="0"/>
            </a:endParaRPr>
          </a:p>
          <a:p>
            <a:pPr>
              <a:lnSpc>
                <a:spcPct val="107000"/>
              </a:lnSpc>
              <a:spcAft>
                <a:spcPts val="800"/>
              </a:spcAft>
            </a:pPr>
            <a:r>
              <a:rPr lang="en-US" dirty="0">
                <a:latin typeface="Calibri Light" panose="020F0302020204030204" pitchFamily="34" charset="0"/>
                <a:ea typeface="SimSun" panose="02010600030101010101" pitchFamily="2" charset="-122"/>
                <a:cs typeface="Times New Roman" panose="02020603050405020304" pitchFamily="18" charset="0"/>
              </a:rPr>
              <a:t> </a:t>
            </a:r>
            <a:endParaRPr lang="en-US" sz="1800"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dirty="0">
                <a:latin typeface="Calibri Light" panose="020F0302020204030204" pitchFamily="34" charset="0"/>
                <a:ea typeface="Calibri" panose="020F0502020204030204" pitchFamily="34" charset="0"/>
                <a:cs typeface="Times New Roman" panose="02020603050405020304" pitchFamily="18" charset="0"/>
              </a:rPr>
              <a:t>Yes, </a:t>
            </a:r>
            <a:r>
              <a:rPr lang="en-US" dirty="0" smtClean="0">
                <a:latin typeface="Calibri Light" panose="020F0302020204030204" pitchFamily="34" charset="0"/>
                <a:ea typeface="Calibri" panose="020F0502020204030204" pitchFamily="34" charset="0"/>
                <a:cs typeface="Times New Roman" panose="02020603050405020304" pitchFamily="18" charset="0"/>
              </a:rPr>
              <a:t> some of the best examples are : </a:t>
            </a:r>
          </a:p>
        </p:txBody>
      </p:sp>
      <p:pic>
        <p:nvPicPr>
          <p:cNvPr id="4" name="Picture 3"/>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2413" y="3587191"/>
            <a:ext cx="2667000" cy="2661666"/>
          </a:xfrm>
          <a:prstGeom prst="rect">
            <a:avLst/>
          </a:prstGeom>
        </p:spPr>
      </p:pic>
      <p:pic>
        <p:nvPicPr>
          <p:cNvPr id="5" name="Picture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999412" y="3587191"/>
            <a:ext cx="2902471" cy="2661666"/>
          </a:xfrm>
          <a:prstGeom prst="rect">
            <a:avLst/>
          </a:prstGeom>
        </p:spPr>
      </p:pic>
      <p:sp>
        <p:nvSpPr>
          <p:cNvPr id="6" name="Rectangle 5"/>
          <p:cNvSpPr/>
          <p:nvPr/>
        </p:nvSpPr>
        <p:spPr>
          <a:xfrm>
            <a:off x="8649953" y="2948565"/>
            <a:ext cx="988412" cy="461665"/>
          </a:xfrm>
          <a:prstGeom prst="rect">
            <a:avLst/>
          </a:prstGeom>
        </p:spPr>
        <p:txBody>
          <a:bodyPr wrap="none">
            <a:spAutoFit/>
          </a:bodyPr>
          <a:lstStyle/>
          <a:p>
            <a:r>
              <a:rPr lang="en-US" dirty="0" smtClean="0"/>
              <a:t>Silicon</a:t>
            </a:r>
            <a:endParaRPr lang="en-US" dirty="0"/>
          </a:p>
        </p:txBody>
      </p:sp>
      <p:sp>
        <p:nvSpPr>
          <p:cNvPr id="7" name="Rectangle 6"/>
          <p:cNvSpPr/>
          <p:nvPr/>
        </p:nvSpPr>
        <p:spPr>
          <a:xfrm>
            <a:off x="1855478" y="2994797"/>
            <a:ext cx="1654620" cy="470000"/>
          </a:xfrm>
          <a:prstGeom prst="rect">
            <a:avLst/>
          </a:prstGeom>
        </p:spPr>
        <p:txBody>
          <a:bodyPr wrap="none">
            <a:spAutoFit/>
          </a:bodyPr>
          <a:lstStyle/>
          <a:p>
            <a:pPr marR="0" lvl="0">
              <a:lnSpc>
                <a:spcPct val="107000"/>
              </a:lnSpc>
              <a:spcBef>
                <a:spcPts val="0"/>
              </a:spcBef>
              <a:spcAft>
                <a:spcPts val="800"/>
              </a:spcAft>
            </a:pPr>
            <a:r>
              <a:rPr lang="en-US" dirty="0">
                <a:latin typeface="Calibri Light" panose="020F0302020204030204" pitchFamily="34" charset="0"/>
                <a:ea typeface="Calibri" panose="020F0502020204030204" pitchFamily="34" charset="0"/>
                <a:cs typeface="Times New Roman" panose="02020603050405020304" pitchFamily="18" charset="0"/>
              </a:rPr>
              <a:t>Germanium</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538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6612" y="228600"/>
            <a:ext cx="10820400" cy="3261406"/>
          </a:xfrm>
          <a:prstGeom prst="rect">
            <a:avLst/>
          </a:prstGeom>
        </p:spPr>
        <p:txBody>
          <a:bodyPr wrap="square">
            <a:spAutoFit/>
          </a:bodyPr>
          <a:lstStyle/>
          <a:p>
            <a:pPr marL="342900" marR="0" lvl="0" indent="-342900" fontAlgn="base">
              <a:lnSpc>
                <a:spcPct val="107000"/>
              </a:lnSpc>
              <a:spcBef>
                <a:spcPts val="0"/>
              </a:spcBef>
              <a:spcAft>
                <a:spcPts val="800"/>
              </a:spcAft>
              <a:buClr>
                <a:srgbClr val="000000"/>
              </a:buClr>
              <a:buSzPts val="1800"/>
              <a:buFont typeface="Times New Roman" panose="02020603050405020304" pitchFamily="18" charset="0"/>
              <a:buAutoNum type="arabicPeriod"/>
              <a:tabLst>
                <a:tab pos="-125730" algn="dec"/>
              </a:tabLst>
            </a:pPr>
            <a:r>
              <a:rPr lang="en-US" sz="2000" b="1" dirty="0" smtClean="0">
                <a:latin typeface="Calibri Light" panose="020F0302020204030204" pitchFamily="34" charset="0"/>
                <a:ea typeface="Calibri" panose="020F0502020204030204" pitchFamily="34" charset="0"/>
                <a:cs typeface="Calibri Light" panose="020F0302020204030204" pitchFamily="34" charset="0"/>
              </a:rPr>
              <a:t>7. How </a:t>
            </a:r>
            <a:r>
              <a:rPr lang="en-US" sz="2000" b="1" dirty="0">
                <a:latin typeface="Calibri Light" panose="020F0302020204030204" pitchFamily="34" charset="0"/>
                <a:ea typeface="Calibri" panose="020F0502020204030204" pitchFamily="34" charset="0"/>
                <a:cs typeface="Calibri Light" panose="020F0302020204030204" pitchFamily="34" charset="0"/>
              </a:rPr>
              <a:t>are p-type and n-type semiconductor obtained? Draw a necessary diagram to show the creation of hole and the creation of free electron. What are the majority and minority carriers in each type? And why?</a:t>
            </a:r>
            <a:endParaRPr lang="en-US" sz="2000" dirty="0">
              <a:latin typeface="Calibri Light" panose="020F0302020204030204" pitchFamily="34" charset="0"/>
              <a:ea typeface="Calibri" panose="020F0502020204030204" pitchFamily="34" charset="0"/>
              <a:cs typeface="Calibri Light" panose="020F0302020204030204" pitchFamily="34" charset="0"/>
            </a:endParaRPr>
          </a:p>
          <a:p>
            <a:pPr>
              <a:lnSpc>
                <a:spcPct val="107000"/>
              </a:lnSpc>
              <a:spcAft>
                <a:spcPts val="800"/>
              </a:spcAft>
            </a:pPr>
            <a:r>
              <a:rPr lang="en-US" sz="2000" dirty="0">
                <a:latin typeface="Calibri Light" panose="020F0302020204030204" pitchFamily="34" charset="0"/>
                <a:ea typeface="SimSun" panose="02010600030101010101" pitchFamily="2" charset="-122"/>
                <a:cs typeface="Times New Roman" panose="02020603050405020304" pitchFamily="18" charset="0"/>
              </a:rPr>
              <a:t> </a:t>
            </a:r>
            <a:endParaRPr lang="en-US" sz="2000" dirty="0">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000" dirty="0">
                <a:latin typeface="Calibri Light" panose="020F0302020204030204" pitchFamily="34" charset="0"/>
                <a:ea typeface="Calibri" panose="020F0502020204030204" pitchFamily="34" charset="0"/>
                <a:cs typeface="Times New Roman" panose="02020603050405020304" pitchFamily="18" charset="0"/>
              </a:rPr>
              <a:t>P-type: - are formed when a trivalent impurity is added to a pure semiconductor in a small amount and a large number of holes are created in it</a:t>
            </a:r>
            <a:r>
              <a:rPr lang="en-US" sz="2000" dirty="0" smtClean="0">
                <a:latin typeface="Calibri Light" panose="020F0302020204030204" pitchFamily="34" charset="0"/>
                <a:ea typeface="Calibri" panose="020F0502020204030204" pitchFamily="34" charset="0"/>
                <a:cs typeface="Times New Roman" panose="02020603050405020304" pitchFamily="18" charset="0"/>
              </a:rPr>
              <a:t>.</a:t>
            </a:r>
          </a:p>
          <a:p>
            <a:pPr marR="0" lvl="0">
              <a:lnSpc>
                <a:spcPct val="107000"/>
              </a:lnSpc>
              <a:spcBef>
                <a:spcPts val="0"/>
              </a:spcBef>
              <a:spcAft>
                <a:spcPts val="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2000" dirty="0">
                <a:latin typeface="Calibri Light" panose="020F0302020204030204" pitchFamily="34" charset="0"/>
                <a:ea typeface="Calibri" panose="020F0502020204030204" pitchFamily="34" charset="0"/>
                <a:cs typeface="Times New Roman" panose="02020603050405020304" pitchFamily="18" charset="0"/>
              </a:rPr>
              <a:t>N-type: - are formed when doping a semiconductor by exposing them to other elements</a:t>
            </a:r>
            <a:r>
              <a:rPr lang="en-US" sz="2000" dirty="0" smtClean="0">
                <a:latin typeface="Calibri Light" panose="020F0302020204030204" pitchFamily="34" charset="0"/>
                <a:ea typeface="Calibri" panose="020F0502020204030204" pitchFamily="34" charset="0"/>
                <a:cs typeface="Times New Roman" panose="02020603050405020304" pitchFamily="18" charset="0"/>
              </a:rPr>
              <a:t>.</a:t>
            </a:r>
          </a:p>
          <a:p>
            <a:pPr marR="0" lvl="0">
              <a:lnSpc>
                <a:spcPct val="107000"/>
              </a:lnSpc>
              <a:spcBef>
                <a:spcPts val="0"/>
              </a:spcBef>
              <a:spcAft>
                <a:spcPts val="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clrChange>
              <a:clrFrom>
                <a:srgbClr val="E1EEE7"/>
              </a:clrFrom>
              <a:clrTo>
                <a:srgbClr val="E1EEE7">
                  <a:alpha val="0"/>
                </a:srgbClr>
              </a:clrTo>
            </a:clrChange>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208212" y="3059638"/>
            <a:ext cx="7391400" cy="3780433"/>
          </a:xfrm>
          <a:prstGeom prst="rect">
            <a:avLst/>
          </a:prstGeom>
        </p:spPr>
      </p:pic>
    </p:spTree>
    <p:extLst>
      <p:ext uri="{BB962C8B-B14F-4D97-AF65-F5344CB8AC3E}">
        <p14:creationId xmlns:p14="http://schemas.microsoft.com/office/powerpoint/2010/main" val="267942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9012" y="228600"/>
            <a:ext cx="10058400" cy="3165995"/>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2000" b="1" spc="-35" dirty="0">
                <a:latin typeface="Calibri Light" panose="020F0302020204030204" pitchFamily="34" charset="0"/>
                <a:ea typeface="Calibri" panose="020F0502020204030204" pitchFamily="34" charset="0"/>
                <a:cs typeface="Times New Roman" panose="02020603050405020304" pitchFamily="18" charset="0"/>
              </a:rPr>
              <a:t>Majority and minority carriers in N-type:- </a:t>
            </a:r>
            <a:r>
              <a:rPr lang="en-US" sz="2000" spc="-35" dirty="0">
                <a:latin typeface="Calibri Light" panose="020F0302020204030204" pitchFamily="34" charset="0"/>
                <a:ea typeface="Calibri" panose="020F0502020204030204" pitchFamily="34" charset="0"/>
                <a:cs typeface="Times New Roman" panose="02020603050405020304" pitchFamily="18" charset="0"/>
              </a:rPr>
              <a:t>the majority of current carriers in n-</a:t>
            </a:r>
            <a:r>
              <a:rPr lang="en-US" sz="2000" spc="5" dirty="0">
                <a:latin typeface="Calibri Light" panose="020F0302020204030204" pitchFamily="34" charset="0"/>
                <a:ea typeface="Calibri" panose="020F0502020204030204" pitchFamily="34" charset="0"/>
                <a:cs typeface="Times New Roman" panose="02020603050405020304" pitchFamily="18" charset="0"/>
              </a:rPr>
              <a:t>type material are electrons, there are also a few holes that are created when </a:t>
            </a:r>
            <a:r>
              <a:rPr lang="en-US" sz="2000" spc="10" dirty="0">
                <a:latin typeface="Calibri Light" panose="020F0302020204030204" pitchFamily="34" charset="0"/>
                <a:ea typeface="Calibri" panose="020F0502020204030204" pitchFamily="34" charset="0"/>
                <a:cs typeface="Times New Roman" panose="02020603050405020304" pitchFamily="18" charset="0"/>
              </a:rPr>
              <a:t>electron-hole pairs are thermally generated. These holes are not produced by </a:t>
            </a:r>
            <a:r>
              <a:rPr lang="en-US" sz="2000" dirty="0">
                <a:latin typeface="Calibri Light" panose="020F0302020204030204" pitchFamily="34" charset="0"/>
                <a:ea typeface="Calibri" panose="020F0502020204030204" pitchFamily="34" charset="0"/>
                <a:cs typeface="Times New Roman" panose="02020603050405020304" pitchFamily="18" charset="0"/>
              </a:rPr>
              <a:t>the addition of the pentavalent impurity atoms. Holes in an n-type material are </a:t>
            </a:r>
            <a:r>
              <a:rPr lang="en-US" sz="2000" spc="10" dirty="0">
                <a:latin typeface="Calibri Light" panose="020F0302020204030204" pitchFamily="34" charset="0"/>
                <a:ea typeface="Calibri" panose="020F0502020204030204" pitchFamily="34" charset="0"/>
                <a:cs typeface="Times New Roman" panose="02020603050405020304" pitchFamily="18" charset="0"/>
              </a:rPr>
              <a:t>called minority carriers</a:t>
            </a:r>
            <a:r>
              <a:rPr lang="en-US" sz="2000" spc="10" dirty="0" smtClean="0">
                <a:latin typeface="Calibri Light" panose="020F0302020204030204" pitchFamily="34" charset="0"/>
                <a:ea typeface="Calibri" panose="020F0502020204030204" pitchFamily="34" charset="0"/>
                <a:cs typeface="Times New Roman" panose="02020603050405020304" pitchFamily="18" charset="0"/>
              </a:rPr>
              <a:t>.</a:t>
            </a:r>
          </a:p>
          <a:p>
            <a:pPr marR="0" lvl="0">
              <a:lnSpc>
                <a:spcPct val="107000"/>
              </a:lnSpc>
              <a:spcBef>
                <a:spcPts val="0"/>
              </a:spcBef>
              <a:spcAft>
                <a:spcPts val="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91440" lvl="0" indent="-342900" algn="just">
              <a:lnSpc>
                <a:spcPct val="110000"/>
              </a:lnSpc>
              <a:spcBef>
                <a:spcPts val="720"/>
              </a:spcBef>
              <a:spcAft>
                <a:spcPts val="800"/>
              </a:spcAft>
              <a:buFont typeface="Wingdings" panose="05000000000000000000" pitchFamily="2" charset="2"/>
              <a:buChar char=""/>
            </a:pPr>
            <a:r>
              <a:rPr lang="en-US" sz="2000" b="1" spc="-35" dirty="0">
                <a:latin typeface="Calibri Light" panose="020F0302020204030204" pitchFamily="34" charset="0"/>
                <a:ea typeface="Calibri" panose="020F0502020204030204" pitchFamily="34" charset="0"/>
                <a:cs typeface="Times New Roman" panose="02020603050405020304" pitchFamily="18" charset="0"/>
              </a:rPr>
              <a:t>Majority and minority carriers in P-type:- </a:t>
            </a:r>
            <a:r>
              <a:rPr lang="en-US" sz="2000" spc="-35" dirty="0">
                <a:latin typeface="Calibri Light" panose="020F0302020204030204" pitchFamily="34" charset="0"/>
                <a:ea typeface="Calibri" panose="020F0502020204030204" pitchFamily="34" charset="0"/>
                <a:cs typeface="Times New Roman" panose="02020603050405020304" pitchFamily="18" charset="0"/>
              </a:rPr>
              <a:t>the majority of current carriers in p-</a:t>
            </a:r>
            <a:r>
              <a:rPr lang="en-US" sz="2000" spc="10" dirty="0">
                <a:latin typeface="Calibri Light" panose="020F0302020204030204" pitchFamily="34" charset="0"/>
                <a:ea typeface="Calibri" panose="020F0502020204030204" pitchFamily="34" charset="0"/>
                <a:cs typeface="Times New Roman" panose="02020603050405020304" pitchFamily="18" charset="0"/>
              </a:rPr>
              <a:t>type material are holes, there are also a few conduction-band electrons that are created when electron-hole pairs are thermally generated. The holes are </a:t>
            </a:r>
            <a:r>
              <a:rPr lang="en-US" sz="2000" dirty="0">
                <a:latin typeface="Calibri Light" panose="020F0302020204030204" pitchFamily="34" charset="0"/>
                <a:ea typeface="Calibri" panose="020F0502020204030204" pitchFamily="34" charset="0"/>
                <a:cs typeface="Times New Roman" panose="02020603050405020304" pitchFamily="18" charset="0"/>
              </a:rPr>
              <a:t>the majority carriers in p-type material. Conduction-band electrons in p-type </a:t>
            </a:r>
            <a:r>
              <a:rPr lang="en-US" sz="2000" spc="10" dirty="0">
                <a:latin typeface="Calibri Light" panose="020F0302020204030204" pitchFamily="34" charset="0"/>
                <a:ea typeface="Calibri" panose="020F0502020204030204" pitchFamily="34" charset="0"/>
                <a:cs typeface="Times New Roman" panose="02020603050405020304" pitchFamily="18" charset="0"/>
              </a:rPr>
              <a:t>material are the minority carriers.</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79612" y="3394595"/>
            <a:ext cx="8077200" cy="3379072"/>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2412" y="381000"/>
            <a:ext cx="9296400" cy="3785652"/>
          </a:xfrm>
          <a:prstGeom prst="rect">
            <a:avLst/>
          </a:prstGeom>
        </p:spPr>
        <p:txBody>
          <a:bodyPr wrap="square">
            <a:spAutoFit/>
          </a:bodyPr>
          <a:lstStyle/>
          <a:p>
            <a:r>
              <a:rPr lang="en-US" dirty="0" smtClean="0"/>
              <a:t>8 </a:t>
            </a:r>
            <a:r>
              <a:rPr lang="en-US" dirty="0" smtClean="0"/>
              <a:t>. </a:t>
            </a:r>
            <a:r>
              <a:rPr lang="en-US" dirty="0" smtClean="0"/>
              <a:t>Discuss </a:t>
            </a:r>
            <a:r>
              <a:rPr lang="en-US" dirty="0"/>
              <a:t>how a depletion layer is formed in a P-N junction and give a </a:t>
            </a:r>
            <a:r>
              <a:rPr lang="en-US" dirty="0" smtClean="0"/>
              <a:t>brief </a:t>
            </a:r>
            <a:r>
              <a:rPr lang="en-US" dirty="0"/>
              <a:t>explanation</a:t>
            </a:r>
          </a:p>
          <a:p>
            <a:endParaRPr lang="en-US" dirty="0" smtClean="0"/>
          </a:p>
          <a:p>
            <a:pPr marL="342900" indent="-342900">
              <a:buFont typeface="Wingdings" panose="05000000000000000000" pitchFamily="2" charset="2"/>
              <a:buChar char="ü"/>
            </a:pPr>
            <a:r>
              <a:rPr lang="en-US" dirty="0" smtClean="0"/>
              <a:t>   </a:t>
            </a:r>
            <a:r>
              <a:rPr lang="en-US" dirty="0"/>
              <a:t>When the PN junction is formed, the n region loses free electrons as they diffuse across the junction. This creates a layer of positive charges (pentavalent ions) near the junction. As the electrons move across the junction, the p region loses holes as the electrons and holes combine. This creates a layer of negative charges (trivalent ions) near the junction. These two layers of positive and negative charges form the depletion region</a:t>
            </a:r>
          </a:p>
        </p:txBody>
      </p:sp>
      <p:pic>
        <p:nvPicPr>
          <p:cNvPr id="6" name="Picture 5"/>
          <p:cNvPicPr>
            <a:picLocks noChangeAspect="1"/>
          </p:cNvPicPr>
          <p:nvPr/>
        </p:nvPicPr>
        <p:blipFill>
          <a:blip r:embed="rId2">
            <a:clrChange>
              <a:clrFrom>
                <a:srgbClr val="1B1E40"/>
              </a:clrFrom>
              <a:clrTo>
                <a:srgbClr val="1B1E40">
                  <a:alpha val="0"/>
                </a:srgbClr>
              </a:clrTo>
            </a:clrChange>
            <a:extLst>
              <a:ext uri="{28A0092B-C50C-407E-A947-70E740481C1C}">
                <a14:useLocalDpi xmlns:a14="http://schemas.microsoft.com/office/drawing/2010/main" val="0"/>
              </a:ext>
            </a:extLst>
          </a:blip>
          <a:stretch>
            <a:fillRect/>
          </a:stretch>
        </p:blipFill>
        <p:spPr>
          <a:xfrm>
            <a:off x="4494212" y="3886200"/>
            <a:ext cx="5638800" cy="2903376"/>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2412" y="304800"/>
            <a:ext cx="9372600" cy="5262979"/>
          </a:xfrm>
          <a:prstGeom prst="rect">
            <a:avLst/>
          </a:prstGeom>
        </p:spPr>
        <p:txBody>
          <a:bodyPr wrap="square">
            <a:spAutoFit/>
          </a:bodyPr>
          <a:lstStyle/>
          <a:p>
            <a:r>
              <a:rPr lang="en-US" dirty="0"/>
              <a:t>9</a:t>
            </a:r>
            <a:r>
              <a:rPr lang="en-US" dirty="0" smtClean="0"/>
              <a:t> . </a:t>
            </a:r>
            <a:r>
              <a:rPr lang="en-US" dirty="0" smtClean="0"/>
              <a:t>Explain </a:t>
            </a:r>
            <a:r>
              <a:rPr lang="en-US" dirty="0"/>
              <a:t>the difference between forward bias and reverse bias.</a:t>
            </a:r>
          </a:p>
          <a:p>
            <a:endParaRPr lang="en-US" dirty="0"/>
          </a:p>
          <a:p>
            <a:r>
              <a:rPr lang="en-US" dirty="0" smtClean="0"/>
              <a:t>Forward </a:t>
            </a:r>
            <a:r>
              <a:rPr lang="en-US" dirty="0"/>
              <a:t>bias: - is the condition that allows current through the </a:t>
            </a:r>
            <a:r>
              <a:rPr lang="en-US" dirty="0" err="1"/>
              <a:t>pn</a:t>
            </a:r>
            <a:r>
              <a:rPr lang="en-US" dirty="0"/>
              <a:t> junction. The resistor limits the forward current to a value that will not damage the diode. Because like charges repel, the negative side of the bias-voltage source "pushes" the free electrons, which are the majority carriers in the n region, toward the </a:t>
            </a:r>
            <a:r>
              <a:rPr lang="en-US" dirty="0" smtClean="0"/>
              <a:t>PN junction.</a:t>
            </a:r>
          </a:p>
          <a:p>
            <a:endParaRPr lang="en-US" dirty="0"/>
          </a:p>
          <a:p>
            <a:endParaRPr lang="en-US" dirty="0"/>
          </a:p>
          <a:p>
            <a:endParaRPr lang="en-US" dirty="0"/>
          </a:p>
          <a:p>
            <a:r>
              <a:rPr lang="en-US" dirty="0" smtClean="0"/>
              <a:t>Reverse </a:t>
            </a:r>
            <a:r>
              <a:rPr lang="en-US" dirty="0"/>
              <a:t>bias: - is the condition that essentially prevents current through the diode. The positive side of V is connected to the n region of the diode and the negative side is connected to the p region.</a:t>
            </a:r>
          </a:p>
          <a:p>
            <a:endParaRPr lang="en-US" dirty="0"/>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989012" y="2971800"/>
                <a:ext cx="10439400" cy="4110164"/>
              </a:xfrm>
              <a:prstGeom prst="rect">
                <a:avLst/>
              </a:prstGeom>
            </p:spPr>
            <p:txBody>
              <a:bodyPr wrap="square">
                <a:spAutoFit/>
              </a:bodyPr>
              <a:lstStyle/>
              <a:p>
                <a:r>
                  <a:rPr lang="en-US" dirty="0" smtClean="0"/>
                  <a:t> 10 . Determine </a:t>
                </a:r>
                <a:r>
                  <a:rPr lang="en-US" dirty="0"/>
                  <a:t>the forward voltage and forward current for the diode in Figure (b) for each of the diode models. Also find the voltage across the limiting resistor in each case. Assume </a:t>
                </a:r>
                <a:r>
                  <a:rPr lang="en-US" dirty="0" err="1" smtClean="0"/>
                  <a:t>rd</a:t>
                </a:r>
                <a:r>
                  <a:rPr lang="en-US" dirty="0" smtClean="0"/>
                  <a:t> = </a:t>
                </a:r>
                <a:r>
                  <a:rPr lang="en-US" dirty="0" err="1" smtClean="0"/>
                  <a:t>lO</a:t>
                </a:r>
                <a:r>
                  <a:rPr lang="en-US" dirty="0" smtClean="0"/>
                  <a:t> ohm </a:t>
                </a:r>
                <a:r>
                  <a:rPr lang="en-US" dirty="0"/>
                  <a:t>at the determined value of forward current.</a:t>
                </a:r>
              </a:p>
              <a:p>
                <a:endParaRPr lang="en-US" dirty="0"/>
              </a:p>
              <a:p>
                <a:r>
                  <a:rPr lang="en-US" dirty="0"/>
                  <a:t>	Ideal model</a:t>
                </a:r>
                <a:r>
                  <a:rPr lang="en-US" dirty="0" smtClean="0"/>
                  <a:t>:</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𝑉𝐹</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 </m:t>
                      </m:r>
                      <m:r>
                        <a:rPr lang="en-US" b="0" i="1" smtClean="0">
                          <a:latin typeface="Cambria Math" panose="02040503050406030204" pitchFamily="18" charset="0"/>
                        </a:rPr>
                        <m:t>𝑉</m:t>
                      </m:r>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𝐼𝐹</m:t>
                      </m:r>
                      <m:r>
                        <a:rPr lang="en-US" b="0" i="1" smtClean="0">
                          <a:latin typeface="Cambria Math" panose="02040503050406030204" pitchFamily="18" charset="0"/>
                        </a:rPr>
                        <m:t> </m:t>
                      </m:r>
                      <m:r>
                        <a:rPr lang="en-US" b="0" i="1" smtClean="0">
                          <a:latin typeface="Cambria Math" panose="02040503050406030204" pitchFamily="18" charset="0"/>
                        </a:rPr>
                        <m:t>𝑉𝑏𝑖𝑎𝑠</m:t>
                      </m:r>
                      <m:r>
                        <a:rPr lang="en-US" b="0" i="1" smtClean="0">
                          <a:latin typeface="Cambria Math" panose="02040503050406030204" pitchFamily="18" charset="0"/>
                        </a:rPr>
                        <m:t>=</m:t>
                      </m:r>
                      <m:r>
                        <a:rPr lang="en-US" b="0" i="1" smtClean="0">
                          <a:latin typeface="Cambria Math" panose="02040503050406030204" pitchFamily="18" charset="0"/>
                        </a:rPr>
                        <m:t>𝑅𝑙𝑖𝑚𝑖𝑡</m:t>
                      </m:r>
                    </m:oMath>
                  </m:oMathPara>
                </a14:m>
                <a:endParaRPr lang="en-US" b="0"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5+8</m:t>
                          </m:r>
                          <m:r>
                            <a:rPr lang="en-US" i="1">
                              <a:latin typeface="Cambria Math" panose="02040503050406030204" pitchFamily="18" charset="0"/>
                            </a:rPr>
                            <m:t> </m:t>
                          </m:r>
                          <m:r>
                            <a:rPr lang="en-US" i="1">
                              <a:latin typeface="Cambria Math" panose="02040503050406030204" pitchFamily="18" charset="0"/>
                            </a:rPr>
                            <m:t>𝑉</m:t>
                          </m:r>
                        </m:num>
                        <m:den>
                          <m:r>
                            <a:rPr lang="en-US" b="0" i="1" smtClean="0">
                              <a:latin typeface="Cambria Math" panose="02040503050406030204" pitchFamily="18" charset="0"/>
                            </a:rPr>
                            <m:t>10 </m:t>
                          </m:r>
                          <m:r>
                            <m:rPr>
                              <m:sty m:val="p"/>
                            </m:rPr>
                            <a:rPr lang="el-GR" b="0" i="1" smtClean="0">
                              <a:latin typeface="Cambria Math" panose="02040503050406030204" pitchFamily="18" charset="0"/>
                            </a:rPr>
                            <m:t>Ω</m:t>
                          </m:r>
                        </m:den>
                      </m:f>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m:rPr>
                          <m:nor/>
                        </m:rPr>
                        <a:rPr lang="en-US"/>
                        <m:t>1</m:t>
                      </m:r>
                      <m:r>
                        <m:rPr>
                          <m:nor/>
                        </m:rPr>
                        <a:rPr lang="en-US" b="0" i="0" smtClean="0"/>
                        <m:t>.3</m:t>
                      </m:r>
                      <m:r>
                        <m:rPr>
                          <m:nor/>
                        </m:rPr>
                        <a:rPr lang="en-US"/>
                        <m:t>A</m:t>
                      </m:r>
                    </m:oMath>
                  </m:oMathPara>
                </a14:m>
                <a:endParaRPr lang="en-US" dirty="0"/>
              </a:p>
              <a:p>
                <a:endParaRPr lang="en-US" dirty="0"/>
              </a:p>
            </p:txBody>
          </p:sp>
        </mc:Choice>
        <mc:Fallback>
          <p:sp>
            <p:nvSpPr>
              <p:cNvPr id="2" name="Rectangle 1"/>
              <p:cNvSpPr>
                <a:spLocks noRot="1" noChangeAspect="1" noMove="1" noResize="1" noEditPoints="1" noAdjustHandles="1" noChangeArrowheads="1" noChangeShapeType="1" noTextEdit="1"/>
              </p:cNvSpPr>
              <p:nvPr/>
            </p:nvSpPr>
            <p:spPr>
              <a:xfrm>
                <a:off x="989012" y="2971800"/>
                <a:ext cx="10439400" cy="4110164"/>
              </a:xfrm>
              <a:prstGeom prst="rect">
                <a:avLst/>
              </a:prstGeom>
              <a:blipFill rotWithShape="0">
                <a:blip r:embed="rId2"/>
                <a:stretch>
                  <a:fillRect l="-876" t="-1187" r="-934"/>
                </a:stretch>
              </a:blipFill>
            </p:spPr>
            <p:txBody>
              <a:bodyPr/>
              <a:lstStyle/>
              <a:p>
                <a:r>
                  <a:rPr lang="en-US">
                    <a:noFill/>
                  </a:rPr>
                  <a:t> </a:t>
                </a:r>
              </a:p>
            </p:txBody>
          </p:sp>
        </mc:Fallback>
      </mc:AlternateContent>
      <p:pic>
        <p:nvPicPr>
          <p:cNvPr id="7" name="Picture 4"/>
          <p:cNvPicPr>
            <a:picLocks noChangeAspect="1" noChangeArrowheads="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60612" y="304800"/>
            <a:ext cx="7181850" cy="2238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 [TemplatesCart.Com]</Template>
  <TotalTime>0</TotalTime>
  <Words>1270</Words>
  <Application>Microsoft Office PowerPoint</Application>
  <PresentationFormat>Custom</PresentationFormat>
  <Paragraphs>154</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SimSun</vt:lpstr>
      <vt:lpstr>Arial</vt:lpstr>
      <vt:lpstr>Calibri</vt:lpstr>
      <vt:lpstr>Calibri Light</vt:lpstr>
      <vt:lpstr>Cambria Math</vt:lpstr>
      <vt:lpstr>Maven Pro</vt:lpstr>
      <vt:lpstr>Share Tech</vt:lpstr>
      <vt:lpstr>Times New Roman</vt:lpstr>
      <vt:lpstr>Wingdings</vt:lpstr>
      <vt:lpstr>Tech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2021-02-15T09:53:03Z</dcterms:created>
  <dcterms:modified xsi:type="dcterms:W3CDTF">2021-03-06T06:16:04Z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ies>
</file>