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6" r:id="rId3"/>
    <p:sldId id="281" r:id="rId4"/>
    <p:sldId id="280" r:id="rId5"/>
    <p:sldId id="279" r:id="rId6"/>
    <p:sldId id="260" r:id="rId7"/>
    <p:sldId id="282" r:id="rId8"/>
    <p:sldId id="275" r:id="rId9"/>
    <p:sldId id="267" r:id="rId10"/>
    <p:sldId id="28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F2"/>
    <a:srgbClr val="0092F1"/>
    <a:srgbClr val="BBF0FD"/>
    <a:srgbClr val="A9EDFD"/>
    <a:srgbClr val="00ADEF"/>
    <a:srgbClr val="8CE7FC"/>
    <a:srgbClr val="FFFFFF"/>
    <a:srgbClr val="5ADAFA"/>
    <a:srgbClr val="52CBF8"/>
    <a:srgbClr val="25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5" autoAdjust="0"/>
    <p:restoredTop sz="97724" autoAdjust="0"/>
  </p:normalViewPr>
  <p:slideViewPr>
    <p:cSldViewPr snapToGrid="0">
      <p:cViewPr varScale="1">
        <p:scale>
          <a:sx n="178" d="100"/>
          <a:sy n="178" d="100"/>
        </p:scale>
        <p:origin x="128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3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99792" y="294369"/>
            <a:ext cx="7886700" cy="580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1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99792" y="294369"/>
            <a:ext cx="7886700" cy="580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4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9792" y="294369"/>
            <a:ext cx="7886700" cy="580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512573" y="883704"/>
            <a:ext cx="811613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1">
                    <a:lumMod val="45000"/>
                    <a:lumOff val="55000"/>
                  </a:schemeClr>
                </a:gs>
                <a:gs pos="100000">
                  <a:srgbClr val="00ADE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E708-1CDE-4603-A5A6-024AD403D9E3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CC9C-7E36-46BE-BB2A-7DDA61AC1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9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  <p:sldLayoutId id="2147483674" r:id="rId3"/>
    <p:sldLayoutId id="2147483675" r:id="rId4"/>
    <p:sldLayoutId id="214748367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8.emf"/><Relationship Id="rId18" Type="http://schemas.openxmlformats.org/officeDocument/2006/relationships/image" Target="../media/image33.png"/><Relationship Id="rId3" Type="http://schemas.openxmlformats.org/officeDocument/2006/relationships/image" Target="../media/image19.emf"/><Relationship Id="rId21" Type="http://schemas.openxmlformats.org/officeDocument/2006/relationships/image" Target="../media/image36.png"/><Relationship Id="rId7" Type="http://schemas.openxmlformats.org/officeDocument/2006/relationships/image" Target="../media/image23.emf"/><Relationship Id="rId12" Type="http://schemas.openxmlformats.org/officeDocument/2006/relationships/image" Target="../media/image9.emf"/><Relationship Id="rId17" Type="http://schemas.openxmlformats.org/officeDocument/2006/relationships/image" Target="../media/image32.emf"/><Relationship Id="rId25" Type="http://schemas.openxmlformats.org/officeDocument/2006/relationships/image" Target="../media/image40.jpeg"/><Relationship Id="rId2" Type="http://schemas.openxmlformats.org/officeDocument/2006/relationships/image" Target="../media/image18.emf"/><Relationship Id="rId16" Type="http://schemas.openxmlformats.org/officeDocument/2006/relationships/image" Target="../media/image31.emf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24" Type="http://schemas.openxmlformats.org/officeDocument/2006/relationships/image" Target="../media/image39.jpeg"/><Relationship Id="rId5" Type="http://schemas.openxmlformats.org/officeDocument/2006/relationships/image" Target="../media/image21.emf"/><Relationship Id="rId15" Type="http://schemas.openxmlformats.org/officeDocument/2006/relationships/image" Target="../media/image30.emf"/><Relationship Id="rId23" Type="http://schemas.openxmlformats.org/officeDocument/2006/relationships/image" Target="../media/image38.png"/><Relationship Id="rId10" Type="http://schemas.openxmlformats.org/officeDocument/2006/relationships/image" Target="../media/image26.emf"/><Relationship Id="rId19" Type="http://schemas.openxmlformats.org/officeDocument/2006/relationships/image" Target="../media/image34.PNG"/><Relationship Id="rId4" Type="http://schemas.openxmlformats.org/officeDocument/2006/relationships/image" Target="../media/image20.emf"/><Relationship Id="rId9" Type="http://schemas.openxmlformats.org/officeDocument/2006/relationships/image" Target="../media/image25.emf"/><Relationship Id="rId14" Type="http://schemas.openxmlformats.org/officeDocument/2006/relationships/image" Target="../media/image29.emf"/><Relationship Id="rId22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62184" y="4417072"/>
            <a:ext cx="1608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홍 길 동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02520" y="2050792"/>
            <a:ext cx="3225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○○기업 </a:t>
            </a:r>
            <a:r>
              <a:rPr lang="ko-KR" altLang="en-US" sz="28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입사 지원</a:t>
            </a:r>
            <a:endParaRPr lang="ko-KR" altLang="en-US" sz="28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873102" y="2784338"/>
            <a:ext cx="548840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08576" y="2920779"/>
            <a:ext cx="6443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자기소개서 </a:t>
            </a:r>
            <a:r>
              <a:rPr lang="en-US" altLang="ko-KR" sz="4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PPT </a:t>
            </a:r>
            <a:r>
              <a:rPr lang="ko-KR" altLang="en-US" sz="4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템플릿</a:t>
            </a:r>
            <a:endParaRPr lang="en-US" altLang="ko-KR" sz="4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73518" y="2050792"/>
            <a:ext cx="1848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2018.00.00</a:t>
            </a:r>
            <a:endParaRPr lang="ko-KR" altLang="en-US" sz="28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04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86792" y="1293909"/>
            <a:ext cx="2903942" cy="2919049"/>
            <a:chOff x="3707226" y="1316401"/>
            <a:chExt cx="4370736" cy="439347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>
              <a:off x="3707226" y="1316401"/>
              <a:ext cx="738948" cy="73894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4787877" y="1503949"/>
              <a:ext cx="889046" cy="57153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biLevel thresh="25000"/>
            </a:blip>
            <a:stretch>
              <a:fillRect/>
            </a:stretch>
          </p:blipFill>
          <p:spPr>
            <a:xfrm>
              <a:off x="6091681" y="1436476"/>
              <a:ext cx="906366" cy="66389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7354416" y="1322751"/>
              <a:ext cx="600395" cy="73894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3736668" y="2461762"/>
              <a:ext cx="692764" cy="7977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7">
              <a:biLevel thresh="25000"/>
            </a:blip>
            <a:srcRect l="19393" b="34163"/>
            <a:stretch/>
          </p:blipFill>
          <p:spPr>
            <a:xfrm>
              <a:off x="4603750" y="2341636"/>
              <a:ext cx="1287692" cy="95713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8">
              <a:biLevel thresh="25000"/>
            </a:blip>
            <a:srcRect l="27332" b="21325"/>
            <a:stretch/>
          </p:blipFill>
          <p:spPr>
            <a:xfrm>
              <a:off x="5918200" y="2455113"/>
              <a:ext cx="954313" cy="94526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9">
              <a:biLevel thresh="25000"/>
            </a:blip>
            <a:srcRect l="22427" b="31978"/>
            <a:stretch/>
          </p:blipFill>
          <p:spPr>
            <a:xfrm>
              <a:off x="6845300" y="2354336"/>
              <a:ext cx="1232662" cy="988889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3714728" y="3726401"/>
              <a:ext cx="838244" cy="67313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4996767" y="3534138"/>
              <a:ext cx="635033" cy="87634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2">
              <a:biLevel thresh="25000"/>
            </a:blip>
            <a:stretch>
              <a:fillRect/>
            </a:stretch>
          </p:blipFill>
          <p:spPr>
            <a:xfrm>
              <a:off x="6204151" y="3600598"/>
              <a:ext cx="484935" cy="82554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3">
              <a:biLevel thresh="25000"/>
            </a:blip>
            <a:stretch>
              <a:fillRect/>
            </a:stretch>
          </p:blipFill>
          <p:spPr>
            <a:xfrm>
              <a:off x="7128066" y="3575413"/>
              <a:ext cx="806492" cy="83189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14">
              <a:biLevel thresh="25000"/>
            </a:blip>
            <a:stretch>
              <a:fillRect/>
            </a:stretch>
          </p:blipFill>
          <p:spPr>
            <a:xfrm>
              <a:off x="3763817" y="4794791"/>
              <a:ext cx="782361" cy="91508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5">
              <a:biLevel thresh="25000"/>
            </a:blip>
            <a:stretch>
              <a:fillRect/>
            </a:stretch>
          </p:blipFill>
          <p:spPr>
            <a:xfrm>
              <a:off x="4947211" y="4861723"/>
              <a:ext cx="793791" cy="83824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6">
              <a:biLevel thresh="25000"/>
            </a:blip>
            <a:stretch>
              <a:fillRect/>
            </a:stretch>
          </p:blipFill>
          <p:spPr>
            <a:xfrm>
              <a:off x="5944718" y="5000386"/>
              <a:ext cx="1083430" cy="66850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7">
              <a:biLevel thresh="25000"/>
            </a:blip>
            <a:stretch>
              <a:fillRect/>
            </a:stretch>
          </p:blipFill>
          <p:spPr>
            <a:xfrm>
              <a:off x="7331246" y="4999991"/>
              <a:ext cx="691809" cy="648869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92" y="4517628"/>
            <a:ext cx="553241" cy="55324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03" y="4547070"/>
            <a:ext cx="526306" cy="54635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06" y="4468513"/>
            <a:ext cx="554501" cy="70347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77" y="5460454"/>
            <a:ext cx="553241" cy="55324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41" y="5459225"/>
            <a:ext cx="554470" cy="55447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70" y="5459225"/>
            <a:ext cx="554470" cy="55447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10006" y="5441774"/>
            <a:ext cx="550172" cy="524769"/>
          </a:xfrm>
          <a:custGeom>
            <a:avLst/>
            <a:gdLst/>
            <a:ahLst/>
            <a:cxnLst/>
            <a:rect l="l" t="t" r="r" b="b"/>
            <a:pathLst>
              <a:path w="550172" h="524769">
                <a:moveTo>
                  <a:pt x="548640" y="289377"/>
                </a:moveTo>
                <a:lnTo>
                  <a:pt x="550172" y="289863"/>
                </a:lnTo>
                <a:lnTo>
                  <a:pt x="548640" y="292351"/>
                </a:lnTo>
                <a:close/>
                <a:moveTo>
                  <a:pt x="548640" y="233484"/>
                </a:moveTo>
                <a:lnTo>
                  <a:pt x="549819" y="235606"/>
                </a:lnTo>
                <a:lnTo>
                  <a:pt x="548640" y="235887"/>
                </a:lnTo>
                <a:close/>
                <a:moveTo>
                  <a:pt x="496622" y="220053"/>
                </a:moveTo>
                <a:cubicBezTo>
                  <a:pt x="503573" y="220053"/>
                  <a:pt x="509479" y="221997"/>
                  <a:pt x="514339" y="225885"/>
                </a:cubicBezTo>
                <a:cubicBezTo>
                  <a:pt x="519199" y="229774"/>
                  <a:pt x="522395" y="235076"/>
                  <a:pt x="523927" y="241791"/>
                </a:cubicBezTo>
                <a:lnTo>
                  <a:pt x="548640" y="235887"/>
                </a:lnTo>
                <a:lnTo>
                  <a:pt x="548640" y="289377"/>
                </a:lnTo>
                <a:lnTo>
                  <a:pt x="524811" y="281822"/>
                </a:lnTo>
                <a:cubicBezTo>
                  <a:pt x="522631" y="291306"/>
                  <a:pt x="519037" y="298258"/>
                  <a:pt x="514030" y="302676"/>
                </a:cubicBezTo>
                <a:cubicBezTo>
                  <a:pt x="509023" y="307094"/>
                  <a:pt x="503043" y="309304"/>
                  <a:pt x="496092" y="309304"/>
                </a:cubicBezTo>
                <a:cubicBezTo>
                  <a:pt x="486666" y="309304"/>
                  <a:pt x="479007" y="305828"/>
                  <a:pt x="473116" y="298876"/>
                </a:cubicBezTo>
                <a:cubicBezTo>
                  <a:pt x="467225" y="291925"/>
                  <a:pt x="464280" y="280260"/>
                  <a:pt x="464280" y="263883"/>
                </a:cubicBezTo>
                <a:cubicBezTo>
                  <a:pt x="464280" y="248448"/>
                  <a:pt x="467269" y="237285"/>
                  <a:pt x="473249" y="230392"/>
                </a:cubicBezTo>
                <a:cubicBezTo>
                  <a:pt x="479228" y="223500"/>
                  <a:pt x="487019" y="220053"/>
                  <a:pt x="496622" y="220053"/>
                </a:cubicBezTo>
                <a:close/>
                <a:moveTo>
                  <a:pt x="213788" y="220053"/>
                </a:moveTo>
                <a:cubicBezTo>
                  <a:pt x="224569" y="220053"/>
                  <a:pt x="233214" y="223706"/>
                  <a:pt x="239723" y="231011"/>
                </a:cubicBezTo>
                <a:cubicBezTo>
                  <a:pt x="246233" y="238316"/>
                  <a:pt x="249488" y="249391"/>
                  <a:pt x="249488" y="264237"/>
                </a:cubicBezTo>
                <a:cubicBezTo>
                  <a:pt x="249488" y="279259"/>
                  <a:pt x="246145" y="290526"/>
                  <a:pt x="239458" y="298037"/>
                </a:cubicBezTo>
                <a:cubicBezTo>
                  <a:pt x="232772" y="305548"/>
                  <a:pt x="224215" y="309304"/>
                  <a:pt x="213788" y="309304"/>
                </a:cubicBezTo>
                <a:cubicBezTo>
                  <a:pt x="203361" y="309304"/>
                  <a:pt x="194760" y="305519"/>
                  <a:pt x="187985" y="297949"/>
                </a:cubicBezTo>
                <a:cubicBezTo>
                  <a:pt x="181210" y="290378"/>
                  <a:pt x="177823" y="279259"/>
                  <a:pt x="177823" y="264590"/>
                </a:cubicBezTo>
                <a:cubicBezTo>
                  <a:pt x="177823" y="249686"/>
                  <a:pt x="181122" y="238537"/>
                  <a:pt x="187720" y="231143"/>
                </a:cubicBezTo>
                <a:cubicBezTo>
                  <a:pt x="194318" y="223750"/>
                  <a:pt x="203007" y="220053"/>
                  <a:pt x="213788" y="220053"/>
                </a:cubicBezTo>
                <a:close/>
                <a:moveTo>
                  <a:pt x="403027" y="199906"/>
                </a:moveTo>
                <a:lnTo>
                  <a:pt x="403027" y="329451"/>
                </a:lnTo>
                <a:lnTo>
                  <a:pt x="429184" y="329451"/>
                </a:lnTo>
                <a:lnTo>
                  <a:pt x="429184" y="199906"/>
                </a:lnTo>
                <a:close/>
                <a:moveTo>
                  <a:pt x="289523" y="199906"/>
                </a:moveTo>
                <a:lnTo>
                  <a:pt x="289523" y="329451"/>
                </a:lnTo>
                <a:lnTo>
                  <a:pt x="388052" y="329451"/>
                </a:lnTo>
                <a:lnTo>
                  <a:pt x="388052" y="307625"/>
                </a:lnTo>
                <a:lnTo>
                  <a:pt x="315679" y="307625"/>
                </a:lnTo>
                <a:lnTo>
                  <a:pt x="315679" y="272366"/>
                </a:lnTo>
                <a:lnTo>
                  <a:pt x="380717" y="272366"/>
                </a:lnTo>
                <a:lnTo>
                  <a:pt x="380717" y="250540"/>
                </a:lnTo>
                <a:lnTo>
                  <a:pt x="315679" y="250540"/>
                </a:lnTo>
                <a:lnTo>
                  <a:pt x="315679" y="221821"/>
                </a:lnTo>
                <a:lnTo>
                  <a:pt x="385577" y="221821"/>
                </a:lnTo>
                <a:lnTo>
                  <a:pt x="385577" y="199906"/>
                </a:lnTo>
                <a:close/>
                <a:moveTo>
                  <a:pt x="32594" y="199906"/>
                </a:moveTo>
                <a:lnTo>
                  <a:pt x="32594" y="221821"/>
                </a:lnTo>
                <a:lnTo>
                  <a:pt x="71034" y="221821"/>
                </a:lnTo>
                <a:lnTo>
                  <a:pt x="71034" y="329451"/>
                </a:lnTo>
                <a:lnTo>
                  <a:pt x="97190" y="329451"/>
                </a:lnTo>
                <a:lnTo>
                  <a:pt x="97190" y="221821"/>
                </a:lnTo>
                <a:lnTo>
                  <a:pt x="135541" y="221821"/>
                </a:lnTo>
                <a:lnTo>
                  <a:pt x="135541" y="199906"/>
                </a:lnTo>
                <a:close/>
                <a:moveTo>
                  <a:pt x="213523" y="197696"/>
                </a:moveTo>
                <a:cubicBezTo>
                  <a:pt x="202978" y="197696"/>
                  <a:pt x="193670" y="199405"/>
                  <a:pt x="185599" y="202822"/>
                </a:cubicBezTo>
                <a:cubicBezTo>
                  <a:pt x="179531" y="205355"/>
                  <a:pt x="173949" y="209243"/>
                  <a:pt x="168853" y="214486"/>
                </a:cubicBezTo>
                <a:cubicBezTo>
                  <a:pt x="163758" y="219729"/>
                  <a:pt x="159737" y="225650"/>
                  <a:pt x="156791" y="232248"/>
                </a:cubicBezTo>
                <a:cubicBezTo>
                  <a:pt x="152844" y="241202"/>
                  <a:pt x="150871" y="252278"/>
                  <a:pt x="150871" y="265474"/>
                </a:cubicBezTo>
                <a:cubicBezTo>
                  <a:pt x="150871" y="286093"/>
                  <a:pt x="156556" y="302278"/>
                  <a:pt x="167926" y="314031"/>
                </a:cubicBezTo>
                <a:cubicBezTo>
                  <a:pt x="179295" y="325784"/>
                  <a:pt x="194612" y="331660"/>
                  <a:pt x="213876" y="331660"/>
                </a:cubicBezTo>
                <a:cubicBezTo>
                  <a:pt x="232905" y="331660"/>
                  <a:pt x="248104" y="325755"/>
                  <a:pt x="259473" y="313943"/>
                </a:cubicBezTo>
                <a:cubicBezTo>
                  <a:pt x="270843" y="302131"/>
                  <a:pt x="276528" y="285769"/>
                  <a:pt x="276528" y="264855"/>
                </a:cubicBezTo>
                <a:cubicBezTo>
                  <a:pt x="276528" y="243765"/>
                  <a:pt x="270799" y="227299"/>
                  <a:pt x="259341" y="215458"/>
                </a:cubicBezTo>
                <a:cubicBezTo>
                  <a:pt x="247883" y="203617"/>
                  <a:pt x="232610" y="197696"/>
                  <a:pt x="213523" y="197696"/>
                </a:cubicBezTo>
                <a:close/>
                <a:moveTo>
                  <a:pt x="0" y="0"/>
                </a:moveTo>
                <a:lnTo>
                  <a:pt x="548640" y="0"/>
                </a:lnTo>
                <a:lnTo>
                  <a:pt x="548640" y="233484"/>
                </a:lnTo>
                <a:lnTo>
                  <a:pt x="536564" y="211747"/>
                </a:lnTo>
                <a:cubicBezTo>
                  <a:pt x="526666" y="202380"/>
                  <a:pt x="513794" y="197696"/>
                  <a:pt x="497947" y="197696"/>
                </a:cubicBezTo>
                <a:cubicBezTo>
                  <a:pt x="479803" y="197696"/>
                  <a:pt x="465163" y="203661"/>
                  <a:pt x="454029" y="215591"/>
                </a:cubicBezTo>
                <a:cubicBezTo>
                  <a:pt x="442895" y="227520"/>
                  <a:pt x="437328" y="244266"/>
                  <a:pt x="437328" y="265827"/>
                </a:cubicBezTo>
                <a:cubicBezTo>
                  <a:pt x="437328" y="286210"/>
                  <a:pt x="442865" y="302278"/>
                  <a:pt x="453941" y="314031"/>
                </a:cubicBezTo>
                <a:cubicBezTo>
                  <a:pt x="465016" y="325784"/>
                  <a:pt x="479155" y="331660"/>
                  <a:pt x="496357" y="331660"/>
                </a:cubicBezTo>
                <a:cubicBezTo>
                  <a:pt x="510260" y="331660"/>
                  <a:pt x="521733" y="328229"/>
                  <a:pt x="530775" y="321366"/>
                </a:cubicBezTo>
                <a:lnTo>
                  <a:pt x="548640" y="292351"/>
                </a:lnTo>
                <a:lnTo>
                  <a:pt x="548640" y="524769"/>
                </a:lnTo>
                <a:lnTo>
                  <a:pt x="0" y="5247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2400" b="1">
                <a:gradFill>
                  <a:gsLst>
                    <a:gs pos="2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10006" y="4512765"/>
            <a:ext cx="548640" cy="524769"/>
          </a:xfrm>
          <a:custGeom>
            <a:avLst/>
            <a:gdLst/>
            <a:ahLst/>
            <a:cxnLst/>
            <a:rect l="l" t="t" r="r" b="b"/>
            <a:pathLst>
              <a:path w="548640" h="524769">
                <a:moveTo>
                  <a:pt x="259572" y="206394"/>
                </a:moveTo>
                <a:lnTo>
                  <a:pt x="309578" y="364449"/>
                </a:lnTo>
                <a:lnTo>
                  <a:pt x="350208" y="364449"/>
                </a:lnTo>
                <a:lnTo>
                  <a:pt x="376997" y="262800"/>
                </a:lnTo>
                <a:lnTo>
                  <a:pt x="404233" y="364449"/>
                </a:lnTo>
                <a:lnTo>
                  <a:pt x="444416" y="364449"/>
                </a:lnTo>
                <a:lnTo>
                  <a:pt x="495167" y="206394"/>
                </a:lnTo>
                <a:lnTo>
                  <a:pt x="453941" y="206394"/>
                </a:lnTo>
                <a:lnTo>
                  <a:pt x="423729" y="309978"/>
                </a:lnTo>
                <a:lnTo>
                  <a:pt x="397386" y="206394"/>
                </a:lnTo>
                <a:lnTo>
                  <a:pt x="357054" y="206394"/>
                </a:lnTo>
                <a:lnTo>
                  <a:pt x="329818" y="309978"/>
                </a:lnTo>
                <a:lnTo>
                  <a:pt x="300202" y="206394"/>
                </a:lnTo>
                <a:close/>
                <a:moveTo>
                  <a:pt x="105237" y="183177"/>
                </a:moveTo>
                <a:lnTo>
                  <a:pt x="125031" y="183177"/>
                </a:lnTo>
                <a:cubicBezTo>
                  <a:pt x="142990" y="183177"/>
                  <a:pt x="155045" y="183871"/>
                  <a:pt x="161196" y="185260"/>
                </a:cubicBezTo>
                <a:cubicBezTo>
                  <a:pt x="169431" y="187046"/>
                  <a:pt x="176228" y="190469"/>
                  <a:pt x="181586" y="195529"/>
                </a:cubicBezTo>
                <a:cubicBezTo>
                  <a:pt x="186943" y="200589"/>
                  <a:pt x="191111" y="207634"/>
                  <a:pt x="194087" y="216663"/>
                </a:cubicBezTo>
                <a:cubicBezTo>
                  <a:pt x="197064" y="225692"/>
                  <a:pt x="198552" y="238640"/>
                  <a:pt x="198552" y="255507"/>
                </a:cubicBezTo>
                <a:cubicBezTo>
                  <a:pt x="198552" y="272374"/>
                  <a:pt x="197064" y="285694"/>
                  <a:pt x="194087" y="295467"/>
                </a:cubicBezTo>
                <a:cubicBezTo>
                  <a:pt x="191111" y="305240"/>
                  <a:pt x="187266" y="312260"/>
                  <a:pt x="182553" y="316527"/>
                </a:cubicBezTo>
                <a:cubicBezTo>
                  <a:pt x="177840" y="320793"/>
                  <a:pt x="171912" y="323819"/>
                  <a:pt x="164768" y="325605"/>
                </a:cubicBezTo>
                <a:cubicBezTo>
                  <a:pt x="159311" y="326994"/>
                  <a:pt x="150431" y="327689"/>
                  <a:pt x="138128" y="327689"/>
                </a:cubicBezTo>
                <a:lnTo>
                  <a:pt x="105237" y="327689"/>
                </a:lnTo>
                <a:close/>
                <a:moveTo>
                  <a:pt x="61184" y="146267"/>
                </a:moveTo>
                <a:lnTo>
                  <a:pt x="61184" y="364449"/>
                </a:lnTo>
                <a:lnTo>
                  <a:pt x="144081" y="364449"/>
                </a:lnTo>
                <a:cubicBezTo>
                  <a:pt x="160353" y="364449"/>
                  <a:pt x="173351" y="362911"/>
                  <a:pt x="183074" y="359836"/>
                </a:cubicBezTo>
                <a:cubicBezTo>
                  <a:pt x="196072" y="355668"/>
                  <a:pt x="206390" y="349864"/>
                  <a:pt x="214030" y="342423"/>
                </a:cubicBezTo>
                <a:cubicBezTo>
                  <a:pt x="224151" y="332600"/>
                  <a:pt x="231939" y="319751"/>
                  <a:pt x="237396" y="303876"/>
                </a:cubicBezTo>
                <a:cubicBezTo>
                  <a:pt x="241861" y="290879"/>
                  <a:pt x="244093" y="275400"/>
                  <a:pt x="244093" y="257442"/>
                </a:cubicBezTo>
                <a:cubicBezTo>
                  <a:pt x="244093" y="237003"/>
                  <a:pt x="241712" y="219813"/>
                  <a:pt x="236950" y="205873"/>
                </a:cubicBezTo>
                <a:cubicBezTo>
                  <a:pt x="232187" y="191933"/>
                  <a:pt x="225242" y="180150"/>
                  <a:pt x="216114" y="170526"/>
                </a:cubicBezTo>
                <a:cubicBezTo>
                  <a:pt x="206986" y="160902"/>
                  <a:pt x="196022" y="154205"/>
                  <a:pt x="183223" y="150434"/>
                </a:cubicBezTo>
                <a:cubicBezTo>
                  <a:pt x="173698" y="147656"/>
                  <a:pt x="159857" y="146267"/>
                  <a:pt x="141700" y="146267"/>
                </a:cubicBezTo>
                <a:close/>
                <a:moveTo>
                  <a:pt x="0" y="0"/>
                </a:moveTo>
                <a:lnTo>
                  <a:pt x="548640" y="0"/>
                </a:lnTo>
                <a:lnTo>
                  <a:pt x="548640" y="524769"/>
                </a:lnTo>
                <a:lnTo>
                  <a:pt x="0" y="5247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400" b="1" dirty="0">
              <a:gradFill>
                <a:gsLst>
                  <a:gs pos="2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55334" y="443543"/>
            <a:ext cx="1566703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40000"/>
              </a:lnSpc>
            </a:pPr>
            <a:r>
              <a:rPr lang="en-US" altLang="ko-KR" sz="24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6p icon</a:t>
            </a:r>
            <a:endParaRPr lang="ko-KR" altLang="en-US" sz="2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pic>
        <p:nvPicPr>
          <p:cNvPr id="34" name="그림 33"/>
          <p:cNvPicPr preferRelativeResize="0">
            <a:picLocks/>
          </p:cNvPicPr>
          <p:nvPr/>
        </p:nvPicPr>
        <p:blipFill rotWithShape="1">
          <a:blip r:embed="rId2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1" t="41326" r="28457" b="8483"/>
          <a:stretch/>
        </p:blipFill>
        <p:spPr>
          <a:xfrm>
            <a:off x="5605886" y="1235894"/>
            <a:ext cx="2258182" cy="2257201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35" name="그림 34"/>
          <p:cNvPicPr preferRelativeResize="0">
            <a:picLocks/>
          </p:cNvPicPr>
          <p:nvPr/>
        </p:nvPicPr>
        <p:blipFill rotWithShape="1"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2" t="15740" r="28315" b="58589"/>
          <a:stretch/>
        </p:blipFill>
        <p:spPr>
          <a:xfrm>
            <a:off x="5615517" y="3756494"/>
            <a:ext cx="2257201" cy="2257201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36" name="직사각형 35"/>
          <p:cNvSpPr/>
          <p:nvPr/>
        </p:nvSpPr>
        <p:spPr>
          <a:xfrm>
            <a:off x="4979316" y="443543"/>
            <a:ext cx="1566703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40000"/>
              </a:lnSpc>
            </a:pPr>
            <a:r>
              <a:rPr lang="en-US" altLang="ko-KR" sz="24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3p photo</a:t>
            </a:r>
            <a:endParaRPr lang="ko-KR" altLang="en-US" sz="2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56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0227" y="1292872"/>
            <a:ext cx="2192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CONTENTS</a:t>
            </a:r>
            <a:endParaRPr lang="ko-KR" altLang="en-US" sz="32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087" y="1877647"/>
            <a:ext cx="9669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pc="-15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목차</a:t>
            </a:r>
            <a:endParaRPr lang="ko-KR" altLang="en-US" sz="32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99323" y="734977"/>
            <a:ext cx="686838" cy="796732"/>
            <a:chOff x="4364475" y="1116888"/>
            <a:chExt cx="1005599" cy="1166496"/>
          </a:xfrm>
        </p:grpSpPr>
        <p:sp>
          <p:nvSpPr>
            <p:cNvPr id="6" name="육각형 5"/>
            <p:cNvSpPr/>
            <p:nvPr/>
          </p:nvSpPr>
          <p:spPr>
            <a:xfrm rot="5400000">
              <a:off x="4284027" y="1197336"/>
              <a:ext cx="1166496" cy="1005599"/>
            </a:xfrm>
            <a:prstGeom prst="hexagon">
              <a:avLst/>
            </a:prstGeom>
            <a:gradFill flip="none" rotWithShape="1">
              <a:gsLst>
                <a:gs pos="0">
                  <a:srgbClr val="5ADAFA"/>
                </a:gs>
                <a:gs pos="100000">
                  <a:srgbClr val="00ADEF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/>
            <p:nvPr/>
          </p:nvSpPr>
          <p:spPr>
            <a:xfrm rot="5400000">
              <a:off x="4429073" y="1322374"/>
              <a:ext cx="876405" cy="75552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099323" y="1664877"/>
            <a:ext cx="686838" cy="796732"/>
            <a:chOff x="4364475" y="1116888"/>
            <a:chExt cx="1005599" cy="1166496"/>
          </a:xfrm>
        </p:grpSpPr>
        <p:sp>
          <p:nvSpPr>
            <p:cNvPr id="22" name="육각형 21"/>
            <p:cNvSpPr/>
            <p:nvPr/>
          </p:nvSpPr>
          <p:spPr>
            <a:xfrm rot="5400000">
              <a:off x="4284027" y="1197336"/>
              <a:ext cx="1166496" cy="1005599"/>
            </a:xfrm>
            <a:prstGeom prst="hexagon">
              <a:avLst/>
            </a:prstGeom>
            <a:gradFill flip="none" rotWithShape="1">
              <a:gsLst>
                <a:gs pos="0">
                  <a:srgbClr val="5ADAFA"/>
                </a:gs>
                <a:gs pos="100000">
                  <a:srgbClr val="00ADEF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/>
            <p:nvPr/>
          </p:nvSpPr>
          <p:spPr>
            <a:xfrm rot="5400000">
              <a:off x="4429073" y="1322374"/>
              <a:ext cx="876405" cy="75552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099323" y="2594777"/>
            <a:ext cx="686838" cy="796732"/>
            <a:chOff x="4364475" y="1116888"/>
            <a:chExt cx="1005599" cy="1166496"/>
          </a:xfrm>
        </p:grpSpPr>
        <p:sp>
          <p:nvSpPr>
            <p:cNvPr id="26" name="육각형 25"/>
            <p:cNvSpPr/>
            <p:nvPr/>
          </p:nvSpPr>
          <p:spPr>
            <a:xfrm rot="5400000">
              <a:off x="4284027" y="1197336"/>
              <a:ext cx="1166496" cy="1005599"/>
            </a:xfrm>
            <a:prstGeom prst="hexagon">
              <a:avLst/>
            </a:prstGeom>
            <a:gradFill flip="none" rotWithShape="1">
              <a:gsLst>
                <a:gs pos="0">
                  <a:srgbClr val="5ADAFA"/>
                </a:gs>
                <a:gs pos="100000">
                  <a:srgbClr val="00ADEF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/>
            <p:nvPr/>
          </p:nvSpPr>
          <p:spPr>
            <a:xfrm rot="5400000">
              <a:off x="4429073" y="1322374"/>
              <a:ext cx="876405" cy="75552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099324" y="3524677"/>
            <a:ext cx="686838" cy="796732"/>
            <a:chOff x="4364475" y="1116888"/>
            <a:chExt cx="1005599" cy="1166496"/>
          </a:xfrm>
        </p:grpSpPr>
        <p:sp>
          <p:nvSpPr>
            <p:cNvPr id="31" name="육각형 30"/>
            <p:cNvSpPr/>
            <p:nvPr/>
          </p:nvSpPr>
          <p:spPr>
            <a:xfrm rot="5400000">
              <a:off x="4284027" y="1197336"/>
              <a:ext cx="1166496" cy="1005599"/>
            </a:xfrm>
            <a:prstGeom prst="hexagon">
              <a:avLst/>
            </a:prstGeom>
            <a:gradFill flip="none" rotWithShape="1">
              <a:gsLst>
                <a:gs pos="0">
                  <a:srgbClr val="5ADAFA"/>
                </a:gs>
                <a:gs pos="100000">
                  <a:srgbClr val="00ADEF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/>
            <p:nvPr/>
          </p:nvSpPr>
          <p:spPr>
            <a:xfrm rot="5400000">
              <a:off x="4429073" y="1322374"/>
              <a:ext cx="876405" cy="75552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063791" y="846779"/>
            <a:ext cx="754387" cy="47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30000"/>
              </a:lnSpc>
            </a:pPr>
            <a:r>
              <a:rPr lang="en-US" altLang="ko-KR" sz="2400" b="1" spc="-100" dirty="0" smtClean="0">
                <a:gradFill>
                  <a:gsLst>
                    <a:gs pos="0">
                      <a:srgbClr val="00ADEF"/>
                    </a:gs>
                    <a:gs pos="100000">
                      <a:srgbClr val="00ADE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2400" b="1" spc="-100" dirty="0">
              <a:gradFill>
                <a:gsLst>
                  <a:gs pos="0">
                    <a:srgbClr val="00ADEF"/>
                  </a:gs>
                  <a:gs pos="100000">
                    <a:srgbClr val="00ADEF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3791" y="1765631"/>
            <a:ext cx="754387" cy="47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30000"/>
              </a:lnSpc>
            </a:pPr>
            <a:r>
              <a:rPr lang="en-US" altLang="ko-KR" sz="2400" b="1" spc="-100" dirty="0" smtClean="0">
                <a:gradFill>
                  <a:gsLst>
                    <a:gs pos="0">
                      <a:srgbClr val="00ADEF"/>
                    </a:gs>
                    <a:gs pos="100000">
                      <a:srgbClr val="00ADE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2400" b="1" spc="-100" dirty="0">
              <a:gradFill>
                <a:gsLst>
                  <a:gs pos="0">
                    <a:srgbClr val="00ADEF"/>
                  </a:gs>
                  <a:gs pos="100000">
                    <a:srgbClr val="00ADEF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63791" y="2684483"/>
            <a:ext cx="754387" cy="47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30000"/>
              </a:lnSpc>
            </a:pPr>
            <a:r>
              <a:rPr lang="en-US" altLang="ko-KR" sz="2400" b="1" spc="-100" dirty="0" smtClean="0">
                <a:gradFill>
                  <a:gsLst>
                    <a:gs pos="0">
                      <a:srgbClr val="00ADEF"/>
                    </a:gs>
                    <a:gs pos="100000">
                      <a:srgbClr val="00ADE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2400" b="1" spc="-100" dirty="0">
              <a:gradFill>
                <a:gsLst>
                  <a:gs pos="0">
                    <a:srgbClr val="00ADEF"/>
                  </a:gs>
                  <a:gs pos="100000">
                    <a:srgbClr val="00ADEF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3792" y="3633633"/>
            <a:ext cx="754387" cy="431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30000"/>
              </a:lnSpc>
            </a:pPr>
            <a:r>
              <a:rPr lang="en-US" altLang="ko-KR" sz="2400" b="1" spc="-100" dirty="0" smtClean="0">
                <a:gradFill>
                  <a:gsLst>
                    <a:gs pos="0">
                      <a:srgbClr val="00ADEF"/>
                    </a:gs>
                    <a:gs pos="100000">
                      <a:srgbClr val="00ADE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2400" b="1" spc="-100" dirty="0">
              <a:gradFill>
                <a:gsLst>
                  <a:gs pos="0">
                    <a:srgbClr val="00ADEF"/>
                  </a:gs>
                  <a:gs pos="100000">
                    <a:srgbClr val="00ADEF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70139" y="909923"/>
            <a:ext cx="1169551" cy="42524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인적사항</a:t>
            </a:r>
            <a:endParaRPr lang="en-US" altLang="ko-KR" sz="2000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70139" y="1802684"/>
            <a:ext cx="1258358" cy="42524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20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Who am I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070139" y="2729590"/>
            <a:ext cx="116955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경력사항</a:t>
            </a:r>
            <a:endParaRPr lang="en-US" altLang="ko-KR" sz="2000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70139" y="3692916"/>
            <a:ext cx="141577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보유자격증</a:t>
            </a:r>
            <a:endParaRPr lang="en-US" altLang="ko-KR" sz="2000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099324" y="4454577"/>
            <a:ext cx="686838" cy="796732"/>
            <a:chOff x="4364475" y="1116888"/>
            <a:chExt cx="1005599" cy="1166496"/>
          </a:xfrm>
        </p:grpSpPr>
        <p:sp>
          <p:nvSpPr>
            <p:cNvPr id="36" name="육각형 35"/>
            <p:cNvSpPr/>
            <p:nvPr/>
          </p:nvSpPr>
          <p:spPr>
            <a:xfrm rot="5400000">
              <a:off x="4284027" y="1197336"/>
              <a:ext cx="1166496" cy="1005599"/>
            </a:xfrm>
            <a:prstGeom prst="hexagon">
              <a:avLst/>
            </a:prstGeom>
            <a:gradFill flip="none" rotWithShape="1">
              <a:gsLst>
                <a:gs pos="0">
                  <a:srgbClr val="5ADAFA"/>
                </a:gs>
                <a:gs pos="100000">
                  <a:srgbClr val="00ADEF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/>
            <p:nvPr/>
          </p:nvSpPr>
          <p:spPr>
            <a:xfrm rot="5400000">
              <a:off x="4429073" y="1322374"/>
              <a:ext cx="876405" cy="75552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6070139" y="4660273"/>
            <a:ext cx="1422954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SWOT </a:t>
            </a:r>
            <a:r>
              <a:rPr lang="ko-KR" altLang="en-US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분석</a:t>
            </a:r>
            <a:endParaRPr lang="en-US" altLang="ko-KR" sz="2000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63792" y="4522187"/>
            <a:ext cx="754387" cy="52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30000"/>
              </a:lnSpc>
            </a:pPr>
            <a:r>
              <a:rPr lang="en-US" altLang="ko-KR" sz="2400" b="1" spc="-100" dirty="0" smtClean="0">
                <a:gradFill>
                  <a:gsLst>
                    <a:gs pos="0">
                      <a:srgbClr val="00ADEF"/>
                    </a:gs>
                    <a:gs pos="100000">
                      <a:srgbClr val="00ADE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2400" b="1" spc="-100" dirty="0">
              <a:gradFill>
                <a:gsLst>
                  <a:gs pos="0">
                    <a:srgbClr val="00ADEF"/>
                  </a:gs>
                  <a:gs pos="100000">
                    <a:srgbClr val="00ADEF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099324" y="5384479"/>
            <a:ext cx="686838" cy="796732"/>
            <a:chOff x="4364475" y="1116888"/>
            <a:chExt cx="1005599" cy="1166496"/>
          </a:xfrm>
        </p:grpSpPr>
        <p:sp>
          <p:nvSpPr>
            <p:cNvPr id="41" name="육각형 40"/>
            <p:cNvSpPr/>
            <p:nvPr/>
          </p:nvSpPr>
          <p:spPr>
            <a:xfrm rot="5400000">
              <a:off x="4284027" y="1197336"/>
              <a:ext cx="1166496" cy="1005599"/>
            </a:xfrm>
            <a:prstGeom prst="hexagon">
              <a:avLst/>
            </a:prstGeom>
            <a:gradFill flip="none" rotWithShape="1">
              <a:gsLst>
                <a:gs pos="0">
                  <a:srgbClr val="5ADAFA"/>
                </a:gs>
                <a:gs pos="100000">
                  <a:srgbClr val="00ADEF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/>
            <p:nvPr/>
          </p:nvSpPr>
          <p:spPr>
            <a:xfrm rot="5400000">
              <a:off x="4429073" y="1322374"/>
              <a:ext cx="876405" cy="75552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070139" y="5589822"/>
            <a:ext cx="116955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질의응답</a:t>
            </a:r>
            <a:endParaRPr lang="en-US" altLang="ko-KR" sz="2000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63792" y="5486507"/>
            <a:ext cx="75438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30000"/>
              </a:lnSpc>
            </a:pPr>
            <a:r>
              <a:rPr lang="en-US" altLang="ko-KR" sz="2400" b="1" spc="-100" dirty="0" smtClean="0">
                <a:gradFill>
                  <a:gsLst>
                    <a:gs pos="0">
                      <a:srgbClr val="00ADEF"/>
                    </a:gs>
                    <a:gs pos="100000">
                      <a:srgbClr val="00ADE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2400" b="1" spc="-100" dirty="0">
              <a:gradFill>
                <a:gsLst>
                  <a:gs pos="0">
                    <a:srgbClr val="00ADEF"/>
                  </a:gs>
                  <a:gs pos="100000">
                    <a:srgbClr val="00ADEF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0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335383" cy="6858000"/>
          </a:xfrm>
          <a:prstGeom prst="rect">
            <a:avLst/>
          </a:prstGeom>
          <a:solidFill>
            <a:srgbClr val="0092F1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2" y="827771"/>
            <a:ext cx="2441417" cy="244141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14329" y="3429000"/>
            <a:ext cx="2714524" cy="523986"/>
          </a:xfrm>
        </p:spPr>
        <p:txBody>
          <a:bodyPr/>
          <a:lstStyle/>
          <a:p>
            <a:pPr algn="ctr"/>
            <a:r>
              <a:rPr lang="en-US" altLang="ko-KR" b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rPr>
              <a:t>Hong Gill Dong</a:t>
            </a:r>
            <a:endParaRPr lang="ko-KR" altLang="en-US" b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8132" y="4464864"/>
            <a:ext cx="2480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gradFill>
                  <a:gsLst>
                    <a:gs pos="84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010-0000-0000</a:t>
            </a:r>
          </a:p>
          <a:p>
            <a:pPr>
              <a:lnSpc>
                <a:spcPct val="200000"/>
              </a:lnSpc>
            </a:pPr>
            <a:r>
              <a:rPr lang="ko-KR" altLang="en-US" sz="1600" b="1" spc="-100" dirty="0" smtClean="0">
                <a:gradFill>
                  <a:gsLst>
                    <a:gs pos="84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충북 ○○시 ○○구 ○○동 </a:t>
            </a:r>
            <a:endParaRPr lang="en-US" altLang="ko-KR" sz="1600" b="1" spc="-100" dirty="0" smtClean="0">
              <a:gradFill>
                <a:gsLst>
                  <a:gs pos="84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gradFill>
                  <a:gsLst>
                    <a:gs pos="84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gilldong@mail.com</a:t>
            </a:r>
            <a:endParaRPr lang="en-US" altLang="ko-KR" sz="1600" b="1" spc="-100" dirty="0">
              <a:gradFill>
                <a:gsLst>
                  <a:gs pos="84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lum bright="100000" contrast="-70000"/>
          </a:blip>
          <a:stretch>
            <a:fillRect/>
          </a:stretch>
        </p:blipFill>
        <p:spPr>
          <a:xfrm>
            <a:off x="495579" y="5206351"/>
            <a:ext cx="188605" cy="32821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lum bright="100000" contrast="-70000"/>
          </a:blip>
          <a:stretch>
            <a:fillRect/>
          </a:stretch>
        </p:blipFill>
        <p:spPr>
          <a:xfrm>
            <a:off x="466548" y="5717348"/>
            <a:ext cx="246666" cy="16794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476769" y="4672354"/>
            <a:ext cx="226225" cy="38512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768132" y="3961691"/>
            <a:ext cx="197506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71633" y="214717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1600" b="1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istory</a:t>
            </a:r>
            <a:endParaRPr lang="en-US" altLang="ko-KR" sz="1600" b="1" spc="-1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4373880" y="2657015"/>
            <a:ext cx="1366269" cy="2650348"/>
          </a:xfrm>
          <a:prstGeom prst="triangl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>
            <a:off x="5716263" y="2657015"/>
            <a:ext cx="2956893" cy="2650348"/>
          </a:xfrm>
          <a:prstGeom prst="triangl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/>
          <p:cNvSpPr/>
          <p:nvPr/>
        </p:nvSpPr>
        <p:spPr>
          <a:xfrm>
            <a:off x="3629687" y="2657015"/>
            <a:ext cx="747731" cy="2650348"/>
          </a:xfrm>
          <a:prstGeom prst="triangl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4" idx="6"/>
            <a:endCxn id="71" idx="4"/>
          </p:cNvCxnSpPr>
          <p:nvPr/>
        </p:nvCxnSpPr>
        <p:spPr>
          <a:xfrm>
            <a:off x="3679903" y="5307294"/>
            <a:ext cx="4993253" cy="69"/>
          </a:xfrm>
          <a:prstGeom prst="line">
            <a:avLst/>
          </a:prstGeom>
          <a:ln w="19050">
            <a:solidFill>
              <a:srgbClr val="017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565819" y="5249694"/>
            <a:ext cx="114084" cy="115200"/>
          </a:xfrm>
          <a:prstGeom prst="ellipse">
            <a:avLst/>
          </a:prstGeom>
          <a:solidFill>
            <a:srgbClr val="0092F1"/>
          </a:solidFill>
          <a:ln w="19050">
            <a:solidFill>
              <a:srgbClr val="EAEC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4354932" y="5249694"/>
            <a:ext cx="114084" cy="115200"/>
          </a:xfrm>
          <a:prstGeom prst="ellipse">
            <a:avLst/>
          </a:prstGeom>
          <a:solidFill>
            <a:srgbClr val="0092F1"/>
          </a:solidFill>
          <a:ln w="19050">
            <a:solidFill>
              <a:srgbClr val="EAEC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670445" y="5249694"/>
            <a:ext cx="114084" cy="115200"/>
          </a:xfrm>
          <a:prstGeom prst="ellipse">
            <a:avLst/>
          </a:prstGeom>
          <a:solidFill>
            <a:srgbClr val="0092F1"/>
          </a:solidFill>
          <a:ln w="19050">
            <a:solidFill>
              <a:srgbClr val="EAEC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8578020" y="5249694"/>
            <a:ext cx="114084" cy="115200"/>
          </a:xfrm>
          <a:prstGeom prst="ellipse">
            <a:avLst/>
          </a:prstGeom>
          <a:solidFill>
            <a:srgbClr val="0092F1"/>
          </a:solidFill>
          <a:ln w="19050">
            <a:solidFill>
              <a:srgbClr val="EAEC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329803" y="5384401"/>
            <a:ext cx="582211" cy="210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b="1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14907" y="5384401"/>
            <a:ext cx="582211" cy="210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b="1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33521" y="5384401"/>
            <a:ext cx="582211" cy="210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b="1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75979" y="5384401"/>
            <a:ext cx="582211" cy="210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b="1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343956" y="5384401"/>
            <a:ext cx="582211" cy="210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b="1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88" name="타원 87"/>
          <p:cNvSpPr/>
          <p:nvPr/>
        </p:nvSpPr>
        <p:spPr>
          <a:xfrm>
            <a:off x="6803170" y="5249694"/>
            <a:ext cx="114084" cy="115200"/>
          </a:xfrm>
          <a:prstGeom prst="ellipse">
            <a:avLst/>
          </a:prstGeom>
          <a:solidFill>
            <a:srgbClr val="0092F1"/>
          </a:solidFill>
          <a:ln w="19050">
            <a:solidFill>
              <a:srgbClr val="EAEC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708644" y="5384401"/>
            <a:ext cx="582211" cy="210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b="1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</p:txBody>
      </p:sp>
      <p:sp>
        <p:nvSpPr>
          <p:cNvPr id="98" name="타원 97"/>
          <p:cNvSpPr/>
          <p:nvPr/>
        </p:nvSpPr>
        <p:spPr>
          <a:xfrm>
            <a:off x="7935895" y="5249694"/>
            <a:ext cx="114084" cy="115200"/>
          </a:xfrm>
          <a:prstGeom prst="ellipse">
            <a:avLst/>
          </a:prstGeom>
          <a:solidFill>
            <a:srgbClr val="0092F1"/>
          </a:solidFill>
          <a:ln w="19050">
            <a:solidFill>
              <a:srgbClr val="EAEC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3749767" y="4818142"/>
            <a:ext cx="482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졸업</a:t>
            </a:r>
            <a:endParaRPr lang="en-US" altLang="ko-KR" sz="1200" b="1" spc="-1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511123" y="4818142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○○기업 인턴</a:t>
            </a:r>
            <a:endParaRPr lang="en-US" altLang="ko-KR" sz="1200" b="1" spc="-1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614911" y="4818142"/>
            <a:ext cx="1061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○○기업 입사</a:t>
            </a:r>
            <a:endParaRPr lang="en-US" altLang="ko-KR" sz="1200" b="1" spc="-1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H="1">
            <a:off x="3457852" y="5717212"/>
            <a:ext cx="1" cy="675756"/>
          </a:xfrm>
          <a:prstGeom prst="line">
            <a:avLst/>
          </a:prstGeom>
          <a:ln w="19050">
            <a:solidFill>
              <a:srgbClr val="25F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436552" y="5686131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10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○○대학교 졸업</a:t>
            </a:r>
            <a:endParaRPr lang="en-US" altLang="ko-KR" sz="1100" spc="-1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436552" y="5938397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10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○○○○○○○ 전공</a:t>
            </a:r>
            <a:endParaRPr lang="en-US" altLang="ko-KR" sz="1100" spc="-1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 flipH="1">
            <a:off x="7575871" y="5726185"/>
            <a:ext cx="1" cy="675756"/>
          </a:xfrm>
          <a:prstGeom prst="line">
            <a:avLst/>
          </a:prstGeom>
          <a:ln w="19050">
            <a:solidFill>
              <a:srgbClr val="25F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5316174" y="5717211"/>
            <a:ext cx="1" cy="675756"/>
          </a:xfrm>
          <a:prstGeom prst="line">
            <a:avLst/>
          </a:prstGeom>
          <a:ln w="19050">
            <a:solidFill>
              <a:srgbClr val="25F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300986" y="5688490"/>
            <a:ext cx="2096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05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컴퓨터 활용능력 </a:t>
            </a:r>
            <a:r>
              <a:rPr lang="en-US" altLang="ko-KR" sz="105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05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급 자격증 취득</a:t>
            </a:r>
            <a:endParaRPr lang="en-US" altLang="ko-KR" sz="1050" spc="-1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436552" y="6190662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10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졸업전시회</a:t>
            </a:r>
            <a:endParaRPr lang="en-US" altLang="ko-KR" sz="1100" spc="-1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00986" y="5937617"/>
            <a:ext cx="2358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05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워드프로세서 </a:t>
            </a:r>
            <a:r>
              <a:rPr lang="en-US" altLang="ko-KR" sz="105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05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급 자격증 취득</a:t>
            </a:r>
            <a:endParaRPr lang="en-US" altLang="ko-KR" sz="1050" spc="-1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00986" y="6186743"/>
            <a:ext cx="2023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05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5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전산회계운용사 자격증 취득</a:t>
            </a:r>
            <a:endParaRPr lang="en-US" altLang="ko-KR" sz="1050" spc="-1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584393" y="5688490"/>
            <a:ext cx="1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05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PPT DESIGN </a:t>
            </a:r>
            <a:r>
              <a:rPr lang="ko-KR" altLang="en-US" sz="105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업무</a:t>
            </a:r>
            <a:endParaRPr lang="en-US" altLang="ko-KR" sz="1050" spc="-1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584393" y="5937617"/>
            <a:ext cx="1619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05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WEB DESIGN </a:t>
            </a:r>
            <a:r>
              <a:rPr lang="ko-KR" altLang="en-US" sz="105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업무</a:t>
            </a:r>
            <a:endParaRPr lang="en-US" altLang="ko-KR" sz="1050" spc="-1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84393" y="6186743"/>
            <a:ext cx="1220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05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50" spc="-1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팀원 교육 업무</a:t>
            </a:r>
            <a:endParaRPr lang="en-US" altLang="ko-KR" sz="1050" spc="-1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3967291" y="1522518"/>
            <a:ext cx="4743051" cy="3823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52CBF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967291" y="1051847"/>
            <a:ext cx="4743051" cy="3823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52CBF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3949054" y="563693"/>
            <a:ext cx="4743050" cy="3823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52CBF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4602150" y="1076821"/>
            <a:ext cx="2029786" cy="3323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300" b="1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http://me2day.net/ab0000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4583002" y="1543885"/>
            <a:ext cx="1565621" cy="33961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300" b="1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ab0000@naver.com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581872" y="1044605"/>
            <a:ext cx="974725" cy="39230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92F1"/>
              </a:gs>
              <a:gs pos="100000">
                <a:srgbClr val="52CBF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5" name="직사각형 164"/>
          <p:cNvSpPr/>
          <p:nvPr/>
        </p:nvSpPr>
        <p:spPr>
          <a:xfrm>
            <a:off x="3496657" y="1076821"/>
            <a:ext cx="1145155" cy="3323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3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SNS</a:t>
            </a:r>
            <a:endParaRPr lang="en-US" altLang="ko-KR" sz="13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3581872" y="1513809"/>
            <a:ext cx="974725" cy="39336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92F1"/>
              </a:gs>
              <a:gs pos="100000">
                <a:srgbClr val="52CBF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7" name="직사각형 166"/>
          <p:cNvSpPr/>
          <p:nvPr/>
        </p:nvSpPr>
        <p:spPr>
          <a:xfrm>
            <a:off x="3496657" y="1547492"/>
            <a:ext cx="1145155" cy="3323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3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E - mail</a:t>
            </a:r>
            <a:endParaRPr lang="en-US" altLang="ko-KR" sz="13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3563634" y="562208"/>
            <a:ext cx="974725" cy="3940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92F1"/>
              </a:gs>
              <a:gs pos="100000">
                <a:srgbClr val="52CBF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9" name="직사각형 168"/>
          <p:cNvSpPr/>
          <p:nvPr/>
        </p:nvSpPr>
        <p:spPr>
          <a:xfrm>
            <a:off x="3659918" y="587182"/>
            <a:ext cx="782156" cy="3323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3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좌우명</a:t>
            </a:r>
            <a:endParaRPr lang="en-US" altLang="ko-KR" sz="13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552491" y="583575"/>
            <a:ext cx="1265731" cy="33961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300" b="1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최선을 다하자 </a:t>
            </a:r>
            <a:r>
              <a:rPr lang="en-US" altLang="ko-KR" sz="1300" b="1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!</a:t>
            </a:r>
          </a:p>
        </p:txBody>
      </p:sp>
      <p:grpSp>
        <p:nvGrpSpPr>
          <p:cNvPr id="171" name="그룹 170"/>
          <p:cNvGrpSpPr/>
          <p:nvPr/>
        </p:nvGrpSpPr>
        <p:grpSpPr>
          <a:xfrm flipV="1">
            <a:off x="3694793" y="2191155"/>
            <a:ext cx="217334" cy="252107"/>
            <a:chOff x="4364475" y="1116888"/>
            <a:chExt cx="1005599" cy="1166496"/>
          </a:xfrm>
        </p:grpSpPr>
        <p:sp>
          <p:nvSpPr>
            <p:cNvPr id="172" name="육각형 171"/>
            <p:cNvSpPr/>
            <p:nvPr/>
          </p:nvSpPr>
          <p:spPr>
            <a:xfrm rot="5400000">
              <a:off x="4284027" y="1197336"/>
              <a:ext cx="1166496" cy="1005599"/>
            </a:xfrm>
            <a:prstGeom prst="hexagon">
              <a:avLst/>
            </a:prstGeom>
            <a:gradFill flip="none" rotWithShape="1">
              <a:gsLst>
                <a:gs pos="0">
                  <a:srgbClr val="5ADAFA"/>
                </a:gs>
                <a:gs pos="100000">
                  <a:srgbClr val="00ADEF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/>
            <p:nvPr/>
          </p:nvSpPr>
          <p:spPr>
            <a:xfrm rot="5400000">
              <a:off x="4505125" y="1387933"/>
              <a:ext cx="724304" cy="62439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6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am I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9" t="17465" r="25599" b="19190"/>
          <a:stretch/>
        </p:blipFill>
        <p:spPr>
          <a:xfrm>
            <a:off x="2153568" y="1167090"/>
            <a:ext cx="4908835" cy="4778676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543917" y="1794758"/>
            <a:ext cx="783771" cy="783771"/>
          </a:xfrm>
          <a:prstGeom prst="ellipse">
            <a:avLst/>
          </a:pr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824214" y="5430961"/>
            <a:ext cx="783771" cy="783771"/>
          </a:xfrm>
          <a:prstGeom prst="ellipse">
            <a:avLst/>
          </a:prstGeom>
          <a:solidFill>
            <a:srgbClr val="52CB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007562" y="3191925"/>
            <a:ext cx="1262271" cy="1262271"/>
          </a:xfrm>
          <a:prstGeom prst="ellipse">
            <a:avLst/>
          </a:prstGeom>
          <a:solidFill>
            <a:srgbClr val="5AD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277494" y="1424062"/>
            <a:ext cx="1680083" cy="1680083"/>
          </a:xfrm>
          <a:prstGeom prst="ellipse">
            <a:avLst/>
          </a:prstGeom>
          <a:solidFill>
            <a:srgbClr val="5AD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824214" y="2870624"/>
            <a:ext cx="1388498" cy="1388498"/>
          </a:xfrm>
          <a:prstGeom prst="ellipse">
            <a:avLst/>
          </a:prstGeom>
          <a:solidFill>
            <a:srgbClr val="009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23897" y="4261891"/>
            <a:ext cx="1043199" cy="1043199"/>
          </a:xfrm>
          <a:prstGeom prst="ellipse">
            <a:avLst/>
          </a:prstGeom>
          <a:solidFill>
            <a:srgbClr val="52CB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428885" y="1975901"/>
            <a:ext cx="1377300" cy="625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자신감</a:t>
            </a:r>
            <a:endParaRPr lang="ko-KR" altLang="en-US" sz="32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45139" y="3578277"/>
            <a:ext cx="774571" cy="491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솔직</a:t>
            </a:r>
            <a:endParaRPr lang="ko-KR" altLang="en-US" sz="24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08694" y="953714"/>
            <a:ext cx="1205779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키워드 분석</a:t>
            </a:r>
            <a:endParaRPr lang="en-US" altLang="ko-KR" sz="1600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3474" y="1045029"/>
            <a:ext cx="45719" cy="209005"/>
          </a:xfrm>
          <a:prstGeom prst="rect">
            <a:avLst/>
          </a:prstGeom>
          <a:gradFill flip="none" rotWithShape="1">
            <a:gsLst>
              <a:gs pos="0">
                <a:srgbClr val="5ADAFA"/>
              </a:gs>
              <a:gs pos="100000">
                <a:srgbClr val="00AD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534007" y="1941065"/>
            <a:ext cx="76174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끈기</a:t>
            </a:r>
            <a:endParaRPr lang="ko-KR" altLang="en-US" sz="2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55415" y="3330919"/>
            <a:ext cx="133882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도전정신</a:t>
            </a:r>
            <a:endParaRPr lang="ko-KR" altLang="en-US" sz="2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249" y="4417278"/>
            <a:ext cx="438750" cy="715856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3803974" y="5607376"/>
            <a:ext cx="774571" cy="491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열정</a:t>
            </a:r>
            <a:endParaRPr lang="ko-KR" altLang="en-US" sz="24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207" y="1941065"/>
            <a:ext cx="105028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pc="-150" dirty="0" smtClean="0">
                <a:gradFill>
                  <a:gsLst>
                    <a:gs pos="0">
                      <a:srgbClr val="52CBF8"/>
                    </a:gs>
                    <a:gs pos="100000">
                      <a:srgbClr val="52CBF8"/>
                    </a:gs>
                  </a:gsLst>
                  <a:lin ang="5400000" scaled="1"/>
                </a:gradFill>
                <a:latin typeface="+mn-ea"/>
              </a:rPr>
              <a:t>성실함</a:t>
            </a:r>
            <a:endParaRPr lang="ko-KR" altLang="en-US" sz="2400" b="1" spc="-150" dirty="0">
              <a:gradFill>
                <a:gsLst>
                  <a:gs pos="0">
                    <a:srgbClr val="52CBF8"/>
                  </a:gs>
                  <a:gs pos="100000">
                    <a:srgbClr val="52CBF8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83358" y="3904910"/>
            <a:ext cx="105028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pc="-150" dirty="0" smtClean="0">
                <a:gradFill>
                  <a:gsLst>
                    <a:gs pos="0">
                      <a:srgbClr val="52CBF8"/>
                    </a:gs>
                    <a:gs pos="100000">
                      <a:srgbClr val="52CBF8"/>
                    </a:gs>
                  </a:gsLst>
                  <a:lin ang="5400000" scaled="1"/>
                </a:gradFill>
                <a:latin typeface="+mn-ea"/>
              </a:rPr>
              <a:t>활발함</a:t>
            </a:r>
            <a:endParaRPr lang="ko-KR" altLang="en-US" sz="2400" b="1" spc="-150" dirty="0">
              <a:gradFill>
                <a:gsLst>
                  <a:gs pos="0">
                    <a:srgbClr val="52CBF8"/>
                  </a:gs>
                  <a:gs pos="100000">
                    <a:srgbClr val="52CBF8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41775" y="5171482"/>
            <a:ext cx="76174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pc="-150" smtClean="0">
                <a:gradFill>
                  <a:gsLst>
                    <a:gs pos="0">
                      <a:srgbClr val="52CBF8"/>
                    </a:gs>
                    <a:gs pos="100000">
                      <a:srgbClr val="52CBF8"/>
                    </a:gs>
                  </a:gsLst>
                  <a:lin ang="5400000" scaled="1"/>
                </a:gradFill>
                <a:latin typeface="+mn-ea"/>
              </a:rPr>
              <a:t>밝은</a:t>
            </a:r>
            <a:endParaRPr lang="ko-KR" altLang="en-US" sz="2400" b="1" spc="-150" dirty="0">
              <a:gradFill>
                <a:gsLst>
                  <a:gs pos="0">
                    <a:srgbClr val="52CBF8"/>
                  </a:gs>
                  <a:gs pos="100000">
                    <a:srgbClr val="52CBF8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37823" y="4305017"/>
            <a:ext cx="105028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pc="-150" dirty="0" smtClean="0">
                <a:gradFill>
                  <a:gsLst>
                    <a:gs pos="0">
                      <a:srgbClr val="52CBF8"/>
                    </a:gs>
                    <a:gs pos="100000">
                      <a:srgbClr val="52CBF8"/>
                    </a:gs>
                  </a:gsLst>
                  <a:lin ang="5400000" scaled="1"/>
                </a:gradFill>
                <a:latin typeface="+mn-ea"/>
              </a:rPr>
              <a:t>창의성</a:t>
            </a:r>
            <a:endParaRPr lang="ko-KR" altLang="en-US" sz="2400" b="1" spc="-150" dirty="0">
              <a:gradFill>
                <a:gsLst>
                  <a:gs pos="0">
                    <a:srgbClr val="52CBF8"/>
                  </a:gs>
                  <a:gs pos="100000">
                    <a:srgbClr val="52CBF8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23230" y="2273238"/>
            <a:ext cx="76174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pc="-150" smtClean="0">
                <a:gradFill>
                  <a:gsLst>
                    <a:gs pos="0">
                      <a:srgbClr val="52CBF8"/>
                    </a:gs>
                    <a:gs pos="100000">
                      <a:srgbClr val="52CBF8"/>
                    </a:gs>
                  </a:gsLst>
                  <a:lin ang="5400000" scaled="1"/>
                </a:gradFill>
                <a:latin typeface="+mn-ea"/>
              </a:rPr>
              <a:t>도전</a:t>
            </a:r>
            <a:endParaRPr lang="ko-KR" altLang="en-US" sz="2400" b="1" spc="-150" dirty="0">
              <a:gradFill>
                <a:gsLst>
                  <a:gs pos="0">
                    <a:srgbClr val="52CBF8"/>
                  </a:gs>
                  <a:gs pos="100000">
                    <a:srgbClr val="52CBF8"/>
                  </a:gs>
                </a:gsLst>
                <a:lin ang="5400000" scaled="1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43746" y="3039960"/>
            <a:ext cx="1837308" cy="1837308"/>
            <a:chOff x="868294" y="3100643"/>
            <a:chExt cx="1380396" cy="1380396"/>
          </a:xfrm>
        </p:grpSpPr>
        <p:sp>
          <p:nvSpPr>
            <p:cNvPr id="23" name="타원 22"/>
            <p:cNvSpPr/>
            <p:nvPr/>
          </p:nvSpPr>
          <p:spPr>
            <a:xfrm>
              <a:off x="868294" y="3100643"/>
              <a:ext cx="1380396" cy="13803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988082" y="3220431"/>
              <a:ext cx="1140823" cy="11408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7942" y="3560138"/>
              <a:ext cx="1104498" cy="430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30000"/>
                </a:lnSpc>
              </a:pPr>
              <a:r>
                <a:rPr lang="en-US" altLang="ko-KR" sz="2400" b="1" spc="-100" dirty="0" smtClean="0">
                  <a:gradFill>
                    <a:gsLst>
                      <a:gs pos="0">
                        <a:srgbClr val="00ADEF"/>
                      </a:gs>
                      <a:gs pos="100000">
                        <a:srgbClr val="00ADEF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  <a:endParaRPr lang="ko-KR" altLang="en-US" sz="2400" b="1" spc="-100" dirty="0">
                <a:gradFill>
                  <a:gsLst>
                    <a:gs pos="0">
                      <a:srgbClr val="00ADEF"/>
                    </a:gs>
                    <a:gs pos="100000">
                      <a:srgbClr val="00ADE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20241" y="1843834"/>
            <a:ext cx="1890261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 OO</a:t>
            </a:r>
            <a:r>
              <a:rPr lang="ko-KR" altLang="en-US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대학교 </a:t>
            </a:r>
            <a:r>
              <a:rPr lang="en-US" altLang="ko-KR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OOO</a:t>
            </a:r>
            <a:r>
              <a:rPr lang="ko-KR" altLang="en-US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대학원 </a:t>
            </a:r>
            <a:endParaRPr lang="en-US" altLang="ko-KR" sz="1300" b="1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 OOO</a:t>
            </a:r>
            <a:r>
              <a:rPr lang="ko-KR" altLang="en-US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전공 졸업 </a:t>
            </a:r>
            <a:endParaRPr lang="en-US" altLang="ko-KR" sz="1300" b="1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 OO</a:t>
            </a:r>
            <a:r>
              <a:rPr lang="ko-KR" altLang="en-US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학 석사</a:t>
            </a:r>
            <a:endParaRPr lang="en-US" altLang="ko-KR" sz="1300" b="1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 OOO </a:t>
            </a:r>
            <a:r>
              <a:rPr lang="ko-KR" altLang="en-US" sz="1300" b="1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경연대회 </a:t>
            </a:r>
            <a:r>
              <a:rPr lang="ko-KR" altLang="en-US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입상</a:t>
            </a:r>
            <a:endParaRPr lang="ko-KR" altLang="en-US" sz="1300" b="1" spc="-1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99337" y="1258278"/>
            <a:ext cx="1305165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300" b="1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ko-KR" altLang="en-US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해외 </a:t>
            </a:r>
            <a:r>
              <a:rPr lang="ko-KR" altLang="en-US" sz="1300" b="1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어학연수 </a:t>
            </a:r>
            <a:endParaRPr lang="en-US" altLang="ko-KR" sz="1300" b="1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ko-KR" altLang="en-US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해외 봉사활동</a:t>
            </a:r>
            <a:endParaRPr lang="en-US" altLang="ko-KR" sz="1300" b="1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TOEIC </a:t>
            </a:r>
            <a:r>
              <a:rPr lang="ko-KR" altLang="en-US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공부</a:t>
            </a:r>
            <a:endParaRPr lang="en-US" altLang="ko-KR" sz="1300" b="1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12236" y="3222668"/>
            <a:ext cx="1846980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OO</a:t>
            </a:r>
            <a:r>
              <a:rPr lang="ko-KR" altLang="en-US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기업 인턴사원 입사</a:t>
            </a:r>
            <a:endParaRPr lang="en-US" altLang="ko-KR" sz="1300" b="1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 OO</a:t>
            </a:r>
            <a:r>
              <a:rPr lang="ko-KR" altLang="en-US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보조업무</a:t>
            </a:r>
            <a:endParaRPr lang="en-US" altLang="ko-KR" sz="1300" b="1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300" b="1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OO</a:t>
            </a:r>
            <a:r>
              <a:rPr lang="ko-KR" altLang="en-US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보조업무</a:t>
            </a:r>
            <a:endParaRPr lang="en-US" altLang="ko-KR" sz="1300" b="1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OO</a:t>
            </a:r>
            <a:r>
              <a:rPr lang="ko-KR" altLang="en-US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보조업무</a:t>
            </a:r>
            <a:endParaRPr lang="en-US" altLang="ko-KR" sz="1300" b="1" spc="-1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712630" y="2428746"/>
            <a:ext cx="1939955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 OO</a:t>
            </a:r>
            <a:r>
              <a:rPr lang="ko-KR" altLang="en-US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이직 후 현재 근무 중</a:t>
            </a:r>
            <a:endParaRPr lang="en-US" altLang="ko-KR" sz="1300" b="1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 OO</a:t>
            </a:r>
            <a:r>
              <a:rPr lang="ko-KR" altLang="en-US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프로젝트진행</a:t>
            </a:r>
            <a:endParaRPr lang="en-US" altLang="ko-KR" sz="1300" b="1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 OO</a:t>
            </a:r>
            <a:r>
              <a:rPr lang="ko-KR" altLang="en-US" sz="1300" b="1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프로젝트진행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 OO</a:t>
            </a:r>
            <a:r>
              <a:rPr lang="ko-KR" altLang="en-US" sz="1300" b="1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프로젝트진행</a:t>
            </a:r>
            <a:endParaRPr lang="ko-KR" altLang="en-US" sz="1300" b="1" spc="-1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경력사항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814586" y="2134392"/>
            <a:ext cx="1837308" cy="1837308"/>
            <a:chOff x="868294" y="3100643"/>
            <a:chExt cx="1380396" cy="1380396"/>
          </a:xfrm>
        </p:grpSpPr>
        <p:sp>
          <p:nvSpPr>
            <p:cNvPr id="17" name="타원 16"/>
            <p:cNvSpPr/>
            <p:nvPr/>
          </p:nvSpPr>
          <p:spPr>
            <a:xfrm>
              <a:off x="868294" y="3100643"/>
              <a:ext cx="1380396" cy="13803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988082" y="3220431"/>
              <a:ext cx="1140823" cy="11408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45278" y="3579764"/>
              <a:ext cx="829826" cy="430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30000"/>
                </a:lnSpc>
              </a:pPr>
              <a:r>
                <a:rPr lang="en-US" altLang="ko-KR" sz="2400" b="1" spc="-100" dirty="0" smtClean="0">
                  <a:gradFill>
                    <a:gsLst>
                      <a:gs pos="0">
                        <a:srgbClr val="00ADEF"/>
                      </a:gs>
                      <a:gs pos="100000">
                        <a:srgbClr val="00ADEF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  <a:endParaRPr lang="ko-KR" altLang="en-US" sz="2400" b="1" spc="-100" dirty="0">
                <a:gradFill>
                  <a:gsLst>
                    <a:gs pos="0">
                      <a:srgbClr val="00ADEF"/>
                    </a:gs>
                    <a:gs pos="100000">
                      <a:srgbClr val="00ADE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492460" y="4354983"/>
            <a:ext cx="1837308" cy="1837308"/>
            <a:chOff x="868294" y="3100643"/>
            <a:chExt cx="1380396" cy="1380396"/>
          </a:xfrm>
        </p:grpSpPr>
        <p:sp>
          <p:nvSpPr>
            <p:cNvPr id="21" name="타원 20"/>
            <p:cNvSpPr/>
            <p:nvPr/>
          </p:nvSpPr>
          <p:spPr>
            <a:xfrm>
              <a:off x="868294" y="3100643"/>
              <a:ext cx="1380396" cy="13803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988082" y="3220431"/>
              <a:ext cx="1140823" cy="11408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45278" y="3579764"/>
              <a:ext cx="829826" cy="392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30000"/>
                </a:lnSpc>
              </a:pPr>
              <a:r>
                <a:rPr lang="en-US" altLang="ko-KR" sz="2400" b="1" spc="-100" dirty="0" smtClean="0">
                  <a:gradFill>
                    <a:gsLst>
                      <a:gs pos="0">
                        <a:srgbClr val="00ADEF"/>
                      </a:gs>
                      <a:gs pos="100000">
                        <a:srgbClr val="00ADEF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2400" b="1" spc="-100" dirty="0">
                <a:gradFill>
                  <a:gsLst>
                    <a:gs pos="0">
                      <a:srgbClr val="00ADEF"/>
                    </a:gs>
                    <a:gs pos="100000">
                      <a:srgbClr val="00ADE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702958" y="3720595"/>
            <a:ext cx="1837308" cy="1837308"/>
            <a:chOff x="868294" y="3100643"/>
            <a:chExt cx="1380396" cy="1380396"/>
          </a:xfrm>
        </p:grpSpPr>
        <p:sp>
          <p:nvSpPr>
            <p:cNvPr id="28" name="타원 27"/>
            <p:cNvSpPr/>
            <p:nvPr/>
          </p:nvSpPr>
          <p:spPr>
            <a:xfrm>
              <a:off x="868294" y="3100643"/>
              <a:ext cx="1380396" cy="13803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988082" y="3220431"/>
              <a:ext cx="1140823" cy="11408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45278" y="3579764"/>
              <a:ext cx="829826" cy="430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30000"/>
                </a:lnSpc>
              </a:pPr>
              <a:r>
                <a:rPr lang="en-US" altLang="ko-KR" sz="2400" b="1" spc="-100" dirty="0" smtClean="0">
                  <a:gradFill>
                    <a:gsLst>
                      <a:gs pos="0">
                        <a:srgbClr val="00ADEF"/>
                      </a:gs>
                      <a:gs pos="100000">
                        <a:srgbClr val="00ADEF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2022</a:t>
              </a:r>
              <a:endParaRPr lang="ko-KR" altLang="en-US" sz="2400" b="1" spc="-100" dirty="0">
                <a:gradFill>
                  <a:gsLst>
                    <a:gs pos="0">
                      <a:srgbClr val="00ADEF"/>
                    </a:gs>
                    <a:gs pos="100000">
                      <a:srgbClr val="00ADE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2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육각형 55"/>
          <p:cNvSpPr/>
          <p:nvPr/>
        </p:nvSpPr>
        <p:spPr>
          <a:xfrm rot="5400000">
            <a:off x="4025753" y="3582261"/>
            <a:ext cx="2195853" cy="1907987"/>
          </a:xfrm>
          <a:prstGeom prst="hexagon">
            <a:avLst>
              <a:gd name="adj" fmla="val 26932"/>
              <a:gd name="vf" fmla="val 115470"/>
            </a:avLst>
          </a:prstGeom>
          <a:gradFill flip="none" rotWithShape="1">
            <a:gsLst>
              <a:gs pos="0">
                <a:srgbClr val="00ADEF"/>
              </a:gs>
              <a:gs pos="100000">
                <a:srgbClr val="52CBF8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육각형 56"/>
          <p:cNvSpPr/>
          <p:nvPr/>
        </p:nvSpPr>
        <p:spPr>
          <a:xfrm rot="5400000">
            <a:off x="1838712" y="3582261"/>
            <a:ext cx="2195853" cy="1907987"/>
          </a:xfrm>
          <a:prstGeom prst="hexagon">
            <a:avLst>
              <a:gd name="adj" fmla="val 26932"/>
              <a:gd name="vf" fmla="val 115470"/>
            </a:avLst>
          </a:prstGeom>
          <a:gradFill flip="none" rotWithShape="1">
            <a:gsLst>
              <a:gs pos="0">
                <a:srgbClr val="00ADEF"/>
              </a:gs>
              <a:gs pos="100000">
                <a:srgbClr val="52CBF8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육각형 57"/>
          <p:cNvSpPr/>
          <p:nvPr/>
        </p:nvSpPr>
        <p:spPr>
          <a:xfrm rot="5400000">
            <a:off x="6186670" y="3582261"/>
            <a:ext cx="2195853" cy="1907987"/>
          </a:xfrm>
          <a:prstGeom prst="hexagon">
            <a:avLst>
              <a:gd name="adj" fmla="val 26932"/>
              <a:gd name="vf" fmla="val 115470"/>
            </a:avLst>
          </a:prstGeom>
          <a:gradFill flip="none" rotWithShape="1">
            <a:gsLst>
              <a:gs pos="0">
                <a:srgbClr val="00ADEF"/>
              </a:gs>
              <a:gs pos="100000">
                <a:srgbClr val="52CBF8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/>
          <p:nvPr/>
        </p:nvSpPr>
        <p:spPr>
          <a:xfrm rot="5400000">
            <a:off x="2936166" y="1667135"/>
            <a:ext cx="2195853" cy="1907987"/>
          </a:xfrm>
          <a:prstGeom prst="hexagon">
            <a:avLst>
              <a:gd name="adj" fmla="val 26932"/>
              <a:gd name="vf" fmla="val 115470"/>
            </a:avLst>
          </a:prstGeom>
          <a:gradFill flip="none" rotWithShape="1">
            <a:gsLst>
              <a:gs pos="0">
                <a:srgbClr val="00ADEF"/>
              </a:gs>
              <a:gs pos="100000">
                <a:srgbClr val="52CBF8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/>
          <p:nvPr/>
        </p:nvSpPr>
        <p:spPr>
          <a:xfrm rot="5400000">
            <a:off x="775255" y="1667135"/>
            <a:ext cx="2195853" cy="1907987"/>
          </a:xfrm>
          <a:prstGeom prst="hexagon">
            <a:avLst>
              <a:gd name="adj" fmla="val 26932"/>
              <a:gd name="vf" fmla="val 115470"/>
            </a:avLst>
          </a:prstGeom>
          <a:gradFill flip="none" rotWithShape="1">
            <a:gsLst>
              <a:gs pos="0">
                <a:srgbClr val="00ADEF"/>
              </a:gs>
              <a:gs pos="100000">
                <a:srgbClr val="52CBF8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/>
          <p:nvPr/>
        </p:nvSpPr>
        <p:spPr>
          <a:xfrm rot="5400000">
            <a:off x="5088376" y="1667135"/>
            <a:ext cx="2195853" cy="1907987"/>
          </a:xfrm>
          <a:prstGeom prst="hexagon">
            <a:avLst>
              <a:gd name="adj" fmla="val 26932"/>
              <a:gd name="vf" fmla="val 115470"/>
            </a:avLst>
          </a:prstGeom>
          <a:gradFill flip="none" rotWithShape="1">
            <a:gsLst>
              <a:gs pos="0">
                <a:srgbClr val="00ADEF"/>
              </a:gs>
              <a:gs pos="100000">
                <a:srgbClr val="52CBF8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73" y="2000857"/>
            <a:ext cx="553241" cy="553241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236" y="1891580"/>
            <a:ext cx="554501" cy="70347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18" y="3820715"/>
            <a:ext cx="553241" cy="553241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33" y="3796674"/>
            <a:ext cx="554470" cy="55447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580" y="3818796"/>
            <a:ext cx="554470" cy="554470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32" y="2046910"/>
            <a:ext cx="478460" cy="496687"/>
          </a:xfrm>
          <a:prstGeom prst="rect">
            <a:avLst/>
          </a:prstGeom>
        </p:spPr>
      </p:pic>
      <p:sp>
        <p:nvSpPr>
          <p:cNvPr id="134" name="직사각형 133"/>
          <p:cNvSpPr/>
          <p:nvPr/>
        </p:nvSpPr>
        <p:spPr>
          <a:xfrm>
            <a:off x="1618443" y="2563728"/>
            <a:ext cx="506100" cy="35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40000"/>
              </a:lnSpc>
            </a:pPr>
            <a:r>
              <a:rPr lang="ko-KR" altLang="en-US" sz="14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엑셀</a:t>
            </a:r>
            <a:endParaRPr lang="ko-KR" altLang="en-US" sz="1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28793" y="2966400"/>
            <a:ext cx="1117100" cy="129038"/>
            <a:chOff x="1631806" y="3104131"/>
            <a:chExt cx="1117100" cy="129038"/>
          </a:xfrm>
        </p:grpSpPr>
        <p:sp>
          <p:nvSpPr>
            <p:cNvPr id="21" name="직사각형 20"/>
            <p:cNvSpPr/>
            <p:nvPr/>
          </p:nvSpPr>
          <p:spPr>
            <a:xfrm>
              <a:off x="1670694" y="3104131"/>
              <a:ext cx="1078212" cy="129038"/>
            </a:xfrm>
            <a:prstGeom prst="rect">
              <a:avLst/>
            </a:prstGeom>
            <a:solidFill>
              <a:srgbClr val="3C4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631806" y="3104131"/>
              <a:ext cx="844611" cy="129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3547339" y="2563728"/>
            <a:ext cx="986246" cy="35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40000"/>
              </a:lnSpc>
            </a:pPr>
            <a:r>
              <a:rPr lang="ko-KR" altLang="en-US" sz="1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파워포인트</a:t>
            </a:r>
          </a:p>
        </p:txBody>
      </p:sp>
      <p:grpSp>
        <p:nvGrpSpPr>
          <p:cNvPr id="139" name="그룹 138"/>
          <p:cNvGrpSpPr/>
          <p:nvPr/>
        </p:nvGrpSpPr>
        <p:grpSpPr>
          <a:xfrm>
            <a:off x="3287197" y="2966400"/>
            <a:ext cx="1117100" cy="129038"/>
            <a:chOff x="1631806" y="3104131"/>
            <a:chExt cx="1117100" cy="129038"/>
          </a:xfrm>
        </p:grpSpPr>
        <p:sp>
          <p:nvSpPr>
            <p:cNvPr id="140" name="직사각형 139"/>
            <p:cNvSpPr/>
            <p:nvPr/>
          </p:nvSpPr>
          <p:spPr>
            <a:xfrm>
              <a:off x="1670694" y="3104131"/>
              <a:ext cx="1078212" cy="129038"/>
            </a:xfrm>
            <a:prstGeom prst="rect">
              <a:avLst/>
            </a:prstGeom>
            <a:solidFill>
              <a:srgbClr val="3C4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631806" y="3104131"/>
              <a:ext cx="971527" cy="129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5470730" y="2966400"/>
            <a:ext cx="1117100" cy="129038"/>
            <a:chOff x="1631806" y="3104131"/>
            <a:chExt cx="1117100" cy="129038"/>
          </a:xfrm>
        </p:grpSpPr>
        <p:sp>
          <p:nvSpPr>
            <p:cNvPr id="143" name="직사각형 142"/>
            <p:cNvSpPr/>
            <p:nvPr/>
          </p:nvSpPr>
          <p:spPr>
            <a:xfrm>
              <a:off x="1670694" y="3104131"/>
              <a:ext cx="1078212" cy="129038"/>
            </a:xfrm>
            <a:prstGeom prst="rect">
              <a:avLst/>
            </a:prstGeom>
            <a:solidFill>
              <a:srgbClr val="3C4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1631806" y="3104131"/>
              <a:ext cx="755627" cy="129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5707607" y="2563728"/>
            <a:ext cx="986246" cy="35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40000"/>
              </a:lnSpc>
            </a:pPr>
            <a:r>
              <a:rPr lang="ko-KR" altLang="en-US" sz="1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한글문서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186513" y="2821331"/>
            <a:ext cx="556710" cy="35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40000"/>
              </a:lnSpc>
            </a:pPr>
            <a:r>
              <a:rPr lang="en-US" altLang="ko-KR" sz="1400" b="1" spc="-80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endParaRPr lang="ko-KR" altLang="en-US" sz="1400" b="1" spc="-80" dirty="0">
              <a:gradFill>
                <a:gsLst>
                  <a:gs pos="1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351267" y="2821331"/>
            <a:ext cx="556710" cy="35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40000"/>
              </a:lnSpc>
            </a:pPr>
            <a:r>
              <a:rPr lang="en-US" altLang="ko-KR" sz="1400" b="1" spc="-80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  <a:endParaRPr lang="ko-KR" altLang="en-US" sz="1400" b="1" spc="-80" dirty="0">
              <a:gradFill>
                <a:gsLst>
                  <a:gs pos="1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541150" y="2821331"/>
            <a:ext cx="556710" cy="35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40000"/>
              </a:lnSpc>
            </a:pPr>
            <a:r>
              <a:rPr lang="en-US" altLang="ko-KR" sz="1400" b="1" spc="-80" dirty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ko-KR" sz="1400" b="1" spc="-80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ko-KR" altLang="en-US" sz="1400" b="1" spc="-80" dirty="0">
              <a:gradFill>
                <a:gsLst>
                  <a:gs pos="1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2186868" y="4926071"/>
            <a:ext cx="1117100" cy="129038"/>
            <a:chOff x="1631806" y="3104131"/>
            <a:chExt cx="1117100" cy="129038"/>
          </a:xfrm>
        </p:grpSpPr>
        <p:sp>
          <p:nvSpPr>
            <p:cNvPr id="150" name="직사각형 149"/>
            <p:cNvSpPr/>
            <p:nvPr/>
          </p:nvSpPr>
          <p:spPr>
            <a:xfrm>
              <a:off x="1670694" y="3104131"/>
              <a:ext cx="1078212" cy="129038"/>
            </a:xfrm>
            <a:prstGeom prst="rect">
              <a:avLst/>
            </a:prstGeom>
            <a:solidFill>
              <a:srgbClr val="3C4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631806" y="3104131"/>
              <a:ext cx="844611" cy="129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6519238" y="4926071"/>
            <a:ext cx="1117100" cy="129038"/>
            <a:chOff x="1631806" y="3104131"/>
            <a:chExt cx="1117100" cy="129038"/>
          </a:xfrm>
        </p:grpSpPr>
        <p:sp>
          <p:nvSpPr>
            <p:cNvPr id="153" name="직사각형 152"/>
            <p:cNvSpPr/>
            <p:nvPr/>
          </p:nvSpPr>
          <p:spPr>
            <a:xfrm>
              <a:off x="1670694" y="3104131"/>
              <a:ext cx="1078212" cy="129038"/>
            </a:xfrm>
            <a:prstGeom prst="rect">
              <a:avLst/>
            </a:prstGeom>
            <a:solidFill>
              <a:srgbClr val="3C4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631806" y="3104131"/>
              <a:ext cx="971527" cy="129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372323" y="4926071"/>
            <a:ext cx="1117100" cy="129038"/>
            <a:chOff x="1631806" y="3104131"/>
            <a:chExt cx="1117100" cy="129038"/>
          </a:xfrm>
        </p:grpSpPr>
        <p:sp>
          <p:nvSpPr>
            <p:cNvPr id="156" name="직사각형 155"/>
            <p:cNvSpPr/>
            <p:nvPr/>
          </p:nvSpPr>
          <p:spPr>
            <a:xfrm>
              <a:off x="1670694" y="3104131"/>
              <a:ext cx="1078212" cy="129038"/>
            </a:xfrm>
            <a:prstGeom prst="rect">
              <a:avLst/>
            </a:prstGeom>
            <a:solidFill>
              <a:srgbClr val="3C4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631806" y="3104131"/>
              <a:ext cx="755627" cy="129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3244588" y="4785466"/>
            <a:ext cx="556710" cy="35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40000"/>
              </a:lnSpc>
            </a:pPr>
            <a:r>
              <a:rPr lang="en-US" altLang="ko-KR" sz="1400" b="1" spc="-80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endParaRPr lang="ko-KR" altLang="en-US" sz="1400" b="1" spc="-80" dirty="0">
              <a:gradFill>
                <a:gsLst>
                  <a:gs pos="1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7583308" y="4785466"/>
            <a:ext cx="556710" cy="35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40000"/>
              </a:lnSpc>
            </a:pPr>
            <a:r>
              <a:rPr lang="en-US" altLang="ko-KR" sz="1400" b="1" spc="-80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  <a:endParaRPr lang="ko-KR" altLang="en-US" sz="1400" b="1" spc="-80" dirty="0">
              <a:gradFill>
                <a:gsLst>
                  <a:gs pos="1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5442743" y="4785466"/>
            <a:ext cx="556710" cy="35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40000"/>
              </a:lnSpc>
            </a:pPr>
            <a:r>
              <a:rPr lang="en-US" altLang="ko-KR" sz="1400" b="1" spc="-80" dirty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ko-KR" sz="1400" b="1" spc="-80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ko-KR" altLang="en-US" sz="1400" b="1" spc="-80" dirty="0">
              <a:gradFill>
                <a:gsLst>
                  <a:gs pos="1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2559078" y="4401204"/>
            <a:ext cx="740981" cy="35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40000"/>
              </a:lnSpc>
            </a:pPr>
            <a:r>
              <a:rPr lang="ko-KR" altLang="en-US" sz="1400" b="1" spc="-15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포토샵</a:t>
            </a:r>
            <a:endParaRPr lang="ko-KR" altLang="en-US" sz="1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605591" y="4419051"/>
            <a:ext cx="1312694" cy="356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40000"/>
              </a:lnSpc>
            </a:pPr>
            <a:r>
              <a:rPr lang="ko-KR" altLang="en-US" sz="1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영어구사능력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4452468" y="4401204"/>
            <a:ext cx="1312694" cy="35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40000"/>
              </a:lnSpc>
            </a:pPr>
            <a:r>
              <a:rPr lang="ko-KR" altLang="en-US" sz="1400" b="1" spc="-15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일러스트레이터</a:t>
            </a:r>
            <a:endParaRPr lang="ko-KR" altLang="en-US" sz="1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보유자격증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23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SWOT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눈물 방울 2"/>
          <p:cNvSpPr/>
          <p:nvPr/>
        </p:nvSpPr>
        <p:spPr>
          <a:xfrm>
            <a:off x="4548393" y="1779806"/>
            <a:ext cx="1880670" cy="1880671"/>
          </a:xfrm>
          <a:prstGeom prst="teardrop">
            <a:avLst/>
          </a:prstGeom>
          <a:solidFill>
            <a:srgbClr val="8CE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눈물 방울 45"/>
          <p:cNvSpPr/>
          <p:nvPr/>
        </p:nvSpPr>
        <p:spPr>
          <a:xfrm flipH="1">
            <a:off x="2713527" y="1768082"/>
            <a:ext cx="1892394" cy="1892395"/>
          </a:xfrm>
          <a:prstGeom prst="teardrop">
            <a:avLst/>
          </a:prstGeom>
          <a:solidFill>
            <a:srgbClr val="BBF0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눈물 방울 51"/>
          <p:cNvSpPr/>
          <p:nvPr/>
        </p:nvSpPr>
        <p:spPr>
          <a:xfrm flipV="1">
            <a:off x="4548393" y="3602948"/>
            <a:ext cx="1880670" cy="1880671"/>
          </a:xfrm>
          <a:prstGeom prst="teardrop">
            <a:avLst/>
          </a:prstGeom>
          <a:solidFill>
            <a:srgbClr val="BBF0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눈물 방울 52"/>
          <p:cNvSpPr/>
          <p:nvPr/>
        </p:nvSpPr>
        <p:spPr>
          <a:xfrm flipH="1" flipV="1">
            <a:off x="2748153" y="3602948"/>
            <a:ext cx="1857768" cy="1857769"/>
          </a:xfrm>
          <a:prstGeom prst="teardrop">
            <a:avLst/>
          </a:prstGeom>
          <a:solidFill>
            <a:srgbClr val="8CE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막힌 원호 3"/>
          <p:cNvSpPr/>
          <p:nvPr/>
        </p:nvSpPr>
        <p:spPr>
          <a:xfrm>
            <a:off x="3411502" y="2466057"/>
            <a:ext cx="2319586" cy="2319587"/>
          </a:xfrm>
          <a:prstGeom prst="blockArc">
            <a:avLst>
              <a:gd name="adj1" fmla="val 10800000"/>
              <a:gd name="adj2" fmla="val 16213022"/>
              <a:gd name="adj3" fmla="val 2013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막힌 원호 58"/>
          <p:cNvSpPr/>
          <p:nvPr/>
        </p:nvSpPr>
        <p:spPr>
          <a:xfrm flipH="1">
            <a:off x="3411502" y="2466057"/>
            <a:ext cx="2319586" cy="2319587"/>
          </a:xfrm>
          <a:prstGeom prst="blockArc">
            <a:avLst>
              <a:gd name="adj1" fmla="val 10800000"/>
              <a:gd name="adj2" fmla="val 16213022"/>
              <a:gd name="adj3" fmla="val 2013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막힌 원호 59"/>
          <p:cNvSpPr/>
          <p:nvPr/>
        </p:nvSpPr>
        <p:spPr>
          <a:xfrm flipV="1">
            <a:off x="3411502" y="2466057"/>
            <a:ext cx="2319586" cy="2319587"/>
          </a:xfrm>
          <a:prstGeom prst="blockArc">
            <a:avLst>
              <a:gd name="adj1" fmla="val 10800000"/>
              <a:gd name="adj2" fmla="val 16213022"/>
              <a:gd name="adj3" fmla="val 2013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막힌 원호 60"/>
          <p:cNvSpPr/>
          <p:nvPr/>
        </p:nvSpPr>
        <p:spPr>
          <a:xfrm flipH="1" flipV="1">
            <a:off x="3411502" y="2466057"/>
            <a:ext cx="2319586" cy="2319587"/>
          </a:xfrm>
          <a:prstGeom prst="blockArc">
            <a:avLst>
              <a:gd name="adj1" fmla="val 10800000"/>
              <a:gd name="adj2" fmla="val 16213022"/>
              <a:gd name="adj3" fmla="val 2013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755433" y="2758259"/>
            <a:ext cx="281123" cy="4065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S</a:t>
            </a:r>
            <a:endParaRPr lang="ko-KR" altLang="en-US" sz="2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125144" y="2758259"/>
            <a:ext cx="339414" cy="4065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w</a:t>
            </a:r>
            <a:endParaRPr lang="ko-KR" altLang="en-US" sz="2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55433" y="4059747"/>
            <a:ext cx="334114" cy="4065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O</a:t>
            </a:r>
            <a:endParaRPr lang="ko-KR" altLang="en-US" sz="2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25144" y="4059747"/>
            <a:ext cx="285095" cy="4065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T</a:t>
            </a:r>
            <a:endParaRPr lang="ko-KR" altLang="en-US" sz="2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585813" y="1972677"/>
            <a:ext cx="1508271" cy="58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80" dirty="0" smtClean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강점</a:t>
            </a:r>
            <a:endParaRPr lang="en-US" altLang="ko-KR" b="1" spc="-80" dirty="0" smtClean="0">
              <a:gradFill>
                <a:gsLst>
                  <a:gs pos="0">
                    <a:srgbClr val="0070C0"/>
                  </a:gs>
                  <a:gs pos="100000">
                    <a:srgbClr val="0070C0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b="1" spc="-80" dirty="0" smtClean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(strength)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963446" y="1975353"/>
            <a:ext cx="1508271" cy="65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80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약</a:t>
            </a:r>
            <a:r>
              <a:rPr lang="ko-KR" altLang="en-US" b="1" spc="-80" dirty="0" smtClean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점 </a:t>
            </a:r>
            <a:r>
              <a:rPr lang="en-US" altLang="ko-KR" b="1" spc="-80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(weakness)</a:t>
            </a:r>
            <a:endParaRPr lang="en-US" altLang="ko-KR" b="1" spc="-80" dirty="0" smtClean="0">
              <a:gradFill>
                <a:gsLst>
                  <a:gs pos="0">
                    <a:srgbClr val="0070C0"/>
                  </a:gs>
                  <a:gs pos="100000">
                    <a:srgbClr val="0070C0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811889" y="4644597"/>
            <a:ext cx="1447365" cy="58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80" dirty="0" smtClean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기회</a:t>
            </a:r>
            <a:endParaRPr lang="en-US" altLang="ko-KR" b="1" spc="-80" dirty="0" smtClean="0">
              <a:gradFill>
                <a:gsLst>
                  <a:gs pos="0">
                    <a:srgbClr val="0070C0"/>
                  </a:gs>
                  <a:gs pos="100000">
                    <a:srgbClr val="0070C0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b="1" spc="-80" dirty="0" smtClean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(opportunity)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184198" y="4644597"/>
            <a:ext cx="1087426" cy="58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80" dirty="0" smtClean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위협</a:t>
            </a:r>
            <a:endParaRPr lang="en-US" altLang="ko-KR" b="1" spc="-80" dirty="0" smtClean="0">
              <a:gradFill>
                <a:gsLst>
                  <a:gs pos="0">
                    <a:srgbClr val="0070C0"/>
                  </a:gs>
                  <a:gs pos="100000">
                    <a:srgbClr val="0070C0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b="1" spc="-80" dirty="0" smtClean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(threat)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41685" y="1545585"/>
            <a:ext cx="258321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매사에 포기하지 않고 </a:t>
            </a:r>
            <a:r>
              <a:rPr lang="ko-KR" altLang="en-US" sz="1100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끈기 있게</a:t>
            </a:r>
            <a:endParaRPr lang="en-US" altLang="ko-KR" sz="1100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목표를 </a:t>
            </a:r>
            <a:r>
              <a:rPr lang="ko-KR" altLang="en-US" sz="11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향해 </a:t>
            </a:r>
            <a:r>
              <a:rPr lang="ko-KR" altLang="en-US" sz="1100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달려가는 </a:t>
            </a:r>
            <a:r>
              <a:rPr lang="ko-KR" altLang="en-US" sz="11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삶을 </a:t>
            </a:r>
            <a:r>
              <a:rPr lang="ko-KR" altLang="en-US" sz="1100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모토로</a:t>
            </a:r>
            <a:endParaRPr lang="en-US" altLang="ko-KR" sz="1100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인생을 </a:t>
            </a:r>
            <a:r>
              <a:rPr lang="ko-KR" altLang="en-US" sz="11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살아왔습니다</a:t>
            </a:r>
            <a:r>
              <a:rPr lang="en-US" altLang="ko-KR" sz="11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1100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이러한 </a:t>
            </a:r>
            <a:r>
              <a:rPr lang="ko-KR" altLang="en-US" sz="11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삶의 </a:t>
            </a:r>
            <a:endParaRPr lang="en-US" altLang="ko-KR" sz="1100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모토는 </a:t>
            </a:r>
            <a:r>
              <a:rPr lang="ko-KR" altLang="en-US" sz="11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위기와 시련 </a:t>
            </a:r>
            <a:r>
              <a:rPr lang="ko-KR" altLang="en-US" sz="1100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속에서도</a:t>
            </a:r>
            <a:endParaRPr lang="en-US" altLang="ko-KR" sz="1100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좌절하지 </a:t>
            </a:r>
            <a:r>
              <a:rPr lang="ko-KR" altLang="en-US" sz="11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않고 위기를 </a:t>
            </a:r>
            <a:r>
              <a:rPr lang="ko-KR" altLang="en-US" sz="1100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극복하도록</a:t>
            </a:r>
            <a:endParaRPr lang="en-US" altLang="ko-KR" sz="1100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1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노력하게 하는 저의 </a:t>
            </a:r>
            <a:r>
              <a:rPr lang="ko-KR" altLang="en-US" sz="11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강점이 되었습니다</a:t>
            </a:r>
            <a:r>
              <a:rPr lang="en-US" altLang="ko-KR" sz="11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100" spc="-1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78489" y="3865072"/>
            <a:ext cx="28884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진정한 자아를 찾기 위해 결심한 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저에게 ‘</a:t>
            </a:r>
            <a:r>
              <a:rPr lang="en-US" altLang="ko-KR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self-planning, self-acting'</a:t>
            </a: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이라는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모토의 </a:t>
            </a:r>
            <a:r>
              <a:rPr lang="en-US" altLang="ko-KR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OOOO</a:t>
            </a: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봉사단은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저의 </a:t>
            </a: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목표를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향해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달려가기에는 최고의 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전환점이었습니다</a:t>
            </a:r>
            <a:r>
              <a:rPr lang="en-US" altLang="ko-KR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매 월 바쁜 일정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속에서도 성실하고 열정적으로 맡은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임무를 다 하여 최우수 단원으로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선정 되는 영광을 누릴 수 있었고 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성공적으로 내 자신을 찾아 떠나는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여행을 마칠 수 있었습니다</a:t>
            </a:r>
            <a:r>
              <a:rPr lang="en-US" altLang="ko-KR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487876" y="3879915"/>
            <a:ext cx="2522774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위기는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곧 기회라는 말처럼 </a:t>
            </a: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결속력을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다지는 계기가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되었고 학생들에게 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주간 </a:t>
            </a: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요리 프로그램을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통해 </a:t>
            </a: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즐거운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토요일을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선사하였습니다</a:t>
            </a:r>
            <a:r>
              <a:rPr lang="en-US" altLang="ko-KR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이러한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경험을 통해 내가 속한 </a:t>
            </a: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팀이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갈등에 처해있어도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의지를 </a:t>
            </a: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가지고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충분한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소통을 통해 함께 공감할 수 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있는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상황을 만든다면 문제를 </a:t>
            </a: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해결할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여지가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있다는 것을 배웠습니다</a:t>
            </a:r>
            <a:r>
              <a:rPr lang="en-US" altLang="ko-KR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487876" y="1545585"/>
            <a:ext cx="2820504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초등학교를 선정하여 토요일 오전 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특별수업을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진행하는 봉사활동을 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하였습니다</a:t>
            </a:r>
            <a:r>
              <a:rPr lang="en-US" altLang="ko-KR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학교 컨택부터 기획</a:t>
            </a:r>
            <a:r>
              <a:rPr lang="en-US" altLang="ko-KR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예산</a:t>
            </a:r>
            <a:r>
              <a:rPr lang="en-US" altLang="ko-KR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사전탐방 등 사전활동이 </a:t>
            </a: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매우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많아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이로 인해 팀원 </a:t>
            </a:r>
            <a:r>
              <a:rPr lang="en-US" altLang="ko-KR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명이 </a:t>
            </a: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중도하차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하는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불상사가 발생하였습니다</a:t>
            </a:r>
            <a:r>
              <a:rPr lang="en-US" altLang="ko-KR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기존에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분배한 역할이 붕 뜨고 </a:t>
            </a: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이대로는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학생들에게도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실례이니 다수가 </a:t>
            </a: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해체</a:t>
            </a:r>
            <a:endParaRPr lang="en-US" altLang="ko-KR" sz="11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하자는 </a:t>
            </a:r>
            <a:r>
              <a:rPr lang="ko-KR" altLang="en-US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의견을 냈습니다</a:t>
            </a:r>
            <a:r>
              <a:rPr lang="en-US" altLang="ko-KR" sz="11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56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531828" y="130348"/>
            <a:ext cx="121904" cy="98252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585411" y="1427301"/>
            <a:ext cx="7996745" cy="4513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가장 관심이 있어 하는 분야는 웹 서버개발입니다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.</a:t>
            </a:r>
          </a:p>
          <a:p>
            <a:pPr fontAlgn="base">
              <a:lnSpc>
                <a:spcPct val="130000"/>
              </a:lnSpc>
            </a:pPr>
            <a:endParaRPr lang="en-US" altLang="ko-KR" sz="1300" spc="-8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이유는 프로그램이 단일로 작동하는 것보다 다른 프로그램과 함께 통신하거나 서버로 통신을 통해 </a:t>
            </a:r>
            <a:r>
              <a:rPr lang="ko-KR" altLang="en-US" sz="1300" spc="-8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정보를</a:t>
            </a:r>
            <a:endParaRPr lang="en-US" altLang="ko-KR" sz="1300" spc="-8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300" spc="-8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가져오는 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프로그램이 더욱 많은 기능을 작동할 수 있기 때문입니다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. 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가장 사람들이 웹이라는 플랫폼에서 </a:t>
            </a:r>
            <a:endParaRPr lang="en-US" altLang="ko-KR" sz="1300" spc="-8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300" spc="-8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가장 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많은 활동을 하고 있으므로 많은 서비스를 제공할 수 있고 앞으로도 더 많은 서비스를 </a:t>
            </a:r>
            <a:r>
              <a:rPr lang="ko-KR" altLang="en-US" sz="1300" spc="-8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요구된다고</a:t>
            </a:r>
            <a:endParaRPr lang="en-US" altLang="ko-KR" sz="1300" spc="-8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300" spc="-8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생각했습니다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. 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/>
            </a:r>
            <a:b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</a:br>
            <a:endParaRPr lang="en-US" altLang="ko-KR" sz="1300" spc="-8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웹 서버 분야의 경험은 인턴 활동을 하면서 개인화 서비스인 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'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나의 할 일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'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로 기록하고 관리하는 웹 서비스를</a:t>
            </a:r>
            <a:endParaRPr lang="en-US" altLang="ko-KR" sz="1300" spc="-8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구축했습니다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. </a:t>
            </a:r>
            <a:r>
              <a:rPr lang="en-US" altLang="ko-KR" sz="1300" spc="-8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Todo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서비스가 많지만 현재 많은 사람이 취업 스터디를 통해 많은 할 일을 만드는데 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TODO List</a:t>
            </a:r>
            <a:r>
              <a:rPr lang="ko-KR" altLang="en-US" sz="1300" spc="-8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를</a:t>
            </a:r>
            <a:endParaRPr lang="en-US" altLang="ko-KR" sz="1300" spc="-8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300" spc="-8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만들어 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공간적 제약 때문에 일정을 공유하지 못하는 불편함을 해결하고자 했습니다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.  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그리고 배웠던 것을 </a:t>
            </a:r>
            <a:r>
              <a:rPr lang="ko-KR" altLang="en-US" sz="1300" spc="-8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모두</a:t>
            </a:r>
            <a:endParaRPr lang="en-US" altLang="ko-KR" sz="1300" spc="-8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300" spc="-8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사용해서 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실제 제작한다는 마음으로 시작했습니다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.  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이전에 해커톤이나 공모전을 통해 수상한 경험이 있습니다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. </a:t>
            </a:r>
          </a:p>
          <a:p>
            <a:pPr fontAlgn="base">
              <a:lnSpc>
                <a:spcPct val="130000"/>
              </a:lnSpc>
            </a:pPr>
            <a:endParaRPr lang="en-US" altLang="ko-KR" sz="1300" spc="-8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하지만 이 프로젝트를 가장 잘한 프로젝트로 생각한 이유는 가장 실무에 적용하는 기술과 안전성과 효율성을</a:t>
            </a:r>
            <a:endParaRPr lang="en-US" altLang="ko-KR" sz="1300" spc="-8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생각하고 만들었기 때문입니다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. 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보통 공모전은 아이디어와 실행되는 모습만을 보는데 이 프로젝트를 </a:t>
            </a:r>
            <a:endParaRPr lang="en-US" altLang="ko-KR" sz="1300" spc="-8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진행하면서 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Clean Code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에 대해서 생각하게 되었습니다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. 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구현하더라도 어떤 자료구조가 각 객체에 사용하면</a:t>
            </a:r>
            <a:endParaRPr lang="en-US" altLang="ko-KR" sz="1300" spc="-8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적절한지 그리고 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Java 8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로 변경이 이루어지면서 어떤 부분이 변화되었고 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API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의 이해가 필요하다는 것을</a:t>
            </a:r>
            <a:endParaRPr lang="en-US" altLang="ko-KR" sz="1300" spc="-8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알게 되었습니다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. </a:t>
            </a:r>
            <a:r>
              <a:rPr lang="ko-KR" altLang="en-US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앞으로 입사해서 코드 한 줄이라도 생각하면서 작성하는 지원자가 되겠습니다</a:t>
            </a:r>
            <a:r>
              <a:rPr lang="en-US" altLang="ko-KR" sz="1300" spc="-8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.</a:t>
            </a:r>
            <a:endParaRPr lang="ko-KR" altLang="en-US" sz="1300" spc="-8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3295" y="130348"/>
            <a:ext cx="695310" cy="762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384114" y="554965"/>
            <a:ext cx="7181850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b="1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희망하는 개발분야 또는 관심 있는 기술분야에 대해서 작성해주세요</a:t>
            </a:r>
            <a:r>
              <a:rPr lang="en-US" altLang="ko-KR" b="1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.</a:t>
            </a:r>
            <a:endParaRPr lang="ko-KR" altLang="en-US" b="1" spc="-1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29932" y="346077"/>
            <a:ext cx="561372" cy="425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en-US" altLang="ko-KR" sz="2000" b="1" spc="-100" dirty="0">
                <a:gradFill>
                  <a:gsLst>
                    <a:gs pos="100000">
                      <a:srgbClr val="00ADEF"/>
                    </a:gs>
                    <a:gs pos="72000">
                      <a:srgbClr val="00ADEF"/>
                    </a:gs>
                  </a:gsLst>
                  <a:lin ang="2700000" scaled="1"/>
                </a:gradFill>
                <a:latin typeface="+mn-ea"/>
              </a:rPr>
              <a:t>Q1.</a:t>
            </a:r>
          </a:p>
        </p:txBody>
      </p:sp>
    </p:spTree>
    <p:extLst>
      <p:ext uri="{BB962C8B-B14F-4D97-AF65-F5344CB8AC3E}">
        <p14:creationId xmlns:p14="http://schemas.microsoft.com/office/powerpoint/2010/main" val="22806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628926" y="3018290"/>
            <a:ext cx="4051571" cy="1028616"/>
          </a:xfrm>
        </p:spPr>
        <p:txBody>
          <a:bodyPr/>
          <a:lstStyle/>
          <a:p>
            <a:pPr algn="ctr"/>
            <a:r>
              <a:rPr lang="ko-KR" altLang="en-US" sz="4400" dirty="0" smtClean="0">
                <a:gradFill>
                  <a:gsLst>
                    <a:gs pos="0">
                      <a:srgbClr val="0093F2"/>
                    </a:gs>
                    <a:gs pos="100000">
                      <a:srgbClr val="0093F2"/>
                    </a:gs>
                  </a:gsLst>
                  <a:lin ang="5400000" scaled="1"/>
                </a:gradFill>
              </a:rPr>
              <a:t>감사합니다</a:t>
            </a:r>
            <a:r>
              <a:rPr lang="en-US" altLang="ko-KR" sz="4400" dirty="0" smtClean="0">
                <a:gradFill>
                  <a:gsLst>
                    <a:gs pos="0">
                      <a:srgbClr val="0093F2"/>
                    </a:gs>
                    <a:gs pos="100000">
                      <a:srgbClr val="0093F2"/>
                    </a:gs>
                  </a:gsLst>
                  <a:lin ang="5400000" scaled="1"/>
                </a:gradFill>
              </a:rPr>
              <a:t>.</a:t>
            </a:r>
            <a:endParaRPr lang="ko-KR" altLang="en-US" sz="4400" dirty="0">
              <a:gradFill>
                <a:gsLst>
                  <a:gs pos="0">
                    <a:srgbClr val="0093F2"/>
                  </a:gs>
                  <a:gs pos="100000">
                    <a:srgbClr val="0093F2"/>
                  </a:gs>
                </a:gsLst>
                <a:lin ang="5400000" scaled="1"/>
              </a:gra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209095" y="2873048"/>
            <a:ext cx="2816420" cy="0"/>
          </a:xfrm>
          <a:prstGeom prst="line">
            <a:avLst/>
          </a:prstGeom>
          <a:ln w="19050">
            <a:solidFill>
              <a:srgbClr val="009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1"/>
          <p:cNvSpPr txBox="1">
            <a:spLocks/>
          </p:cNvSpPr>
          <p:nvPr/>
        </p:nvSpPr>
        <p:spPr>
          <a:xfrm>
            <a:off x="2553863" y="1967412"/>
            <a:ext cx="4051571" cy="1028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400" b="0" dirty="0" smtClean="0">
                <a:gradFill>
                  <a:gsLst>
                    <a:gs pos="0">
                      <a:srgbClr val="0093F2"/>
                    </a:gs>
                    <a:gs pos="100000">
                      <a:srgbClr val="0093F2"/>
                    </a:gs>
                  </a:gsLst>
                  <a:lin ang="5400000" scaled="1"/>
                </a:gradFill>
              </a:rPr>
              <a:t>Thank you</a:t>
            </a:r>
            <a:endParaRPr lang="ko-KR" altLang="en-US" sz="4400" b="0" dirty="0">
              <a:gradFill>
                <a:gsLst>
                  <a:gs pos="0">
                    <a:srgbClr val="0093F2"/>
                  </a:gs>
                  <a:gs pos="100000">
                    <a:srgbClr val="0093F2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938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9188</TotalTime>
  <Words>444</Words>
  <Application>Microsoft Office PowerPoint</Application>
  <PresentationFormat>화면 슬라이드 쇼(4:3)</PresentationFormat>
  <Paragraphs>160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Hong Gill Dong</vt:lpstr>
      <vt:lpstr>Who am I</vt:lpstr>
      <vt:lpstr>경력사항</vt:lpstr>
      <vt:lpstr>보유자격증</vt:lpstr>
      <vt:lpstr>SWOT 분석</vt:lpstr>
      <vt:lpstr>PowerPoint 프레젠테이션</vt:lpstr>
      <vt:lpstr>감사합니다.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서지영</dc:creator>
  <cp:lastModifiedBy>Windows 사용자</cp:lastModifiedBy>
  <cp:revision>342</cp:revision>
  <dcterms:created xsi:type="dcterms:W3CDTF">2017-11-09T08:35:35Z</dcterms:created>
  <dcterms:modified xsi:type="dcterms:W3CDTF">2018-05-29T00:19:35Z</dcterms:modified>
</cp:coreProperties>
</file>