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86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82" r:id="rId19"/>
    <p:sldId id="272" r:id="rId20"/>
    <p:sldId id="271" r:id="rId21"/>
    <p:sldId id="285" r:id="rId22"/>
    <p:sldId id="273" r:id="rId23"/>
    <p:sldId id="281" r:id="rId24"/>
    <p:sldId id="280" r:id="rId25"/>
    <p:sldId id="283" r:id="rId26"/>
    <p:sldId id="278" r:id="rId27"/>
    <p:sldId id="284" r:id="rId28"/>
    <p:sldId id="276" r:id="rId29"/>
    <p:sldId id="289" r:id="rId30"/>
    <p:sldId id="277" r:id="rId31"/>
    <p:sldId id="288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2281-49FA-2645-2283-6F06BE26A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B21A4-C758-25CF-CFFB-F2F5697EE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DE5EC-4938-719B-69E1-015E3DE0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F7FB-2236-4DBA-8292-1A24485F1C78}" type="datetimeFigureOut">
              <a:rPr lang="fr-FR" smtClean="0"/>
              <a:t>15/12/2022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52CD7-7307-73DB-31E5-B5593C5C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696A1-46AA-7D2C-D29E-EE843BF4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233-C40C-4D8F-B6AC-DFFED05B803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894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3948-E3E5-39FD-5EA3-22B4FBFC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29ED1-A2E1-02F9-F1B9-6B7BD1DD7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49BF6-85A9-65C2-FE74-99722494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F7FB-2236-4DBA-8292-1A24485F1C78}" type="datetimeFigureOut">
              <a:rPr lang="fr-FR" smtClean="0"/>
              <a:t>15/12/2022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7E01-BAF8-1A5F-198D-7A40CB15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5E67-BB96-4230-DF40-72AD42CD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233-C40C-4D8F-B6AC-DFFED05B803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36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9C713-10A6-B402-0E45-442607801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0BD81-077D-4B78-1CF2-6758F67BF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7F20-EAED-323C-1558-B86295D8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F7FB-2236-4DBA-8292-1A24485F1C78}" type="datetimeFigureOut">
              <a:rPr lang="fr-FR" smtClean="0"/>
              <a:t>15/12/2022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C91D-AD16-2191-4FE3-CADDD9FE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F709-6848-BB11-C0CC-505D5C2A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233-C40C-4D8F-B6AC-DFFED05B803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4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3CBC-8DB3-10C4-FFCA-BB256CB7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1DA3-A689-B18A-27D7-39C77E99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0798-C3E9-56A6-BF89-1655F04C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F7FB-2236-4DBA-8292-1A24485F1C78}" type="datetimeFigureOut">
              <a:rPr lang="fr-FR" smtClean="0"/>
              <a:t>15/12/2022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DF09-7E31-5D38-AF76-10462DE7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B345-0628-743B-E332-825EA1B7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233-C40C-4D8F-B6AC-DFFED05B803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256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E842-31F3-2CCD-05CF-39119D6D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DB6C0-45C6-468A-FD06-A4B585D63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09F4D-6C2E-320D-6D8D-A38C9FBF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F7FB-2236-4DBA-8292-1A24485F1C78}" type="datetimeFigureOut">
              <a:rPr lang="fr-FR" smtClean="0"/>
              <a:t>15/12/2022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E535-1BAE-D34C-1CB6-14BEF9B8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5BC8-AAC1-00AD-3E15-3645CEC1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233-C40C-4D8F-B6AC-DFFED05B803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13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DDEE-A307-9894-F668-C1311624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2DE1-7305-D2F4-10A8-9E03E40C5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50A39-5DA4-A2D0-980F-2AA005A2A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661C6-8E5D-1D8B-F13A-AD76B533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F7FB-2236-4DBA-8292-1A24485F1C78}" type="datetimeFigureOut">
              <a:rPr lang="fr-FR" smtClean="0"/>
              <a:t>15/12/2022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06521-2F14-36CB-C8CA-F0541C50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12760-AF3A-DE49-F0C8-2504CA32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233-C40C-4D8F-B6AC-DFFED05B803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63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BF15-D532-292C-E8F5-8688C7BA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80127-2845-29BA-B70C-50DDE3EE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3E6B1-2E39-AFA8-31DF-0EDA5CE26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E6ABA-FA85-51CB-076B-2562E92EA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523A4-0B49-05ED-681D-319181B9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DAA08-9748-C616-C108-43B778F3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F7FB-2236-4DBA-8292-1A24485F1C78}" type="datetimeFigureOut">
              <a:rPr lang="fr-FR" smtClean="0"/>
              <a:t>15/12/2022</a:t>
            </a:fld>
            <a:endParaRPr lang="fr-F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E1F2C-B311-568C-8719-E58E8926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3ED7E-FAB8-092D-4931-471D4757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233-C40C-4D8F-B6AC-DFFED05B803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95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06F7-408D-C4A5-51A4-BE3B060F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58A3C-F848-CA68-78E8-072E42A1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F7FB-2236-4DBA-8292-1A24485F1C78}" type="datetimeFigureOut">
              <a:rPr lang="fr-FR" smtClean="0"/>
              <a:t>15/12/2022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390F5-75E6-899A-4318-B18B9FB4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63542-FB9C-F59D-1AF6-A58128FB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233-C40C-4D8F-B6AC-DFFED05B803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543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09731-362D-13AE-F2A9-E03392F9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F7FB-2236-4DBA-8292-1A24485F1C78}" type="datetimeFigureOut">
              <a:rPr lang="fr-FR" smtClean="0"/>
              <a:t>15/12/2022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E12A5-25E0-5C7B-4ACB-946A68BB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2AD6B-C023-3797-B116-7F1CC6AA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233-C40C-4D8F-B6AC-DFFED05B803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865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97DE-F1D9-D4AF-3796-9E1F1E6A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4E6D1-CE97-6C7B-6E22-000ADC22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42581-B407-B89B-0CD1-EF2F4A5D8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67974-5A5C-6ACE-AA3A-FF8923B8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F7FB-2236-4DBA-8292-1A24485F1C78}" type="datetimeFigureOut">
              <a:rPr lang="fr-FR" smtClean="0"/>
              <a:t>15/12/2022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7608-D4DF-A5F8-E0C4-A02C7872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CE9AB-21B2-0D9D-5133-C70AF2B9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233-C40C-4D8F-B6AC-DFFED05B803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706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8D22-B3EC-10CB-5CC0-6767E244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ADBFB-1A97-CB78-E480-353345F83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D76A7-AB25-23BB-B3C8-774C1FF63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DE5B5-92C1-D74F-A19E-3BABC243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F7FB-2236-4DBA-8292-1A24485F1C78}" type="datetimeFigureOut">
              <a:rPr lang="fr-FR" smtClean="0"/>
              <a:t>15/12/2022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D70C9-41BF-DEB0-7E8B-240639A7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499B3-0A66-0BDC-1C3B-9B81CA5E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233-C40C-4D8F-B6AC-DFFED05B803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4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6BA2E-4FE8-600A-0B37-F6E670B2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3B42C-6F6A-2CAB-63BE-1C71CE95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86527-AC63-A1B6-A926-F0DEED8A4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8F7FB-2236-4DBA-8292-1A24485F1C78}" type="datetimeFigureOut">
              <a:rPr lang="fr-FR" smtClean="0"/>
              <a:t>15/12/2022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0C3A-8EC3-467F-44D1-634E78946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0BE6-BE7C-4D3F-FCB4-570BA2D54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48233-C40C-4D8F-B6AC-DFFED05B803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645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1639-database-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pngimg.com/png/16267-java-png-clipart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E7D5-A3F9-9C6D-4C65-0FF437E3C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406"/>
            <a:ext cx="9144000" cy="2387600"/>
          </a:xfrm>
        </p:spPr>
        <p:txBody>
          <a:bodyPr/>
          <a:lstStyle/>
          <a:p>
            <a:r>
              <a:rPr lang="fr-FR" dirty="0"/>
              <a:t>Mini Projet Java SIG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8CBBC-C2D4-6DEF-0193-D4834BFB1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7114"/>
            <a:ext cx="9144000" cy="1655762"/>
          </a:xfrm>
        </p:spPr>
        <p:txBody>
          <a:bodyPr/>
          <a:lstStyle/>
          <a:p>
            <a:r>
              <a:rPr lang="fr-FR" dirty="0"/>
              <a:t>Création d’une Application Console Java En se Basant sur un modèle  conceptuelle de donner:  Les Donner Seront Stocker dans une base de donnée PostgreSQL.</a:t>
            </a:r>
          </a:p>
        </p:txBody>
      </p:sp>
    </p:spTree>
    <p:extLst>
      <p:ext uri="{BB962C8B-B14F-4D97-AF65-F5344CB8AC3E}">
        <p14:creationId xmlns:p14="http://schemas.microsoft.com/office/powerpoint/2010/main" val="359132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311C-05B9-2556-18E0-251E7C44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eorgia" panose="02040502050405020303" pitchFamily="18" charset="0"/>
              </a:rPr>
              <a:t>Les autre classe seront crée suivant la même méthode de Création.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6EA7-E2DF-3FE7-00AB-D940DC5C1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b="1" dirty="0"/>
              <a:t>Récapitulatif:</a:t>
            </a:r>
          </a:p>
          <a:p>
            <a:pPr marL="0" indent="0">
              <a:buNone/>
            </a:pPr>
            <a:r>
              <a:rPr lang="fr-FR" dirty="0"/>
              <a:t>Les fonction hashCode et equal nous permet deux compare deux Object ainsi grâce.</a:t>
            </a:r>
          </a:p>
          <a:p>
            <a:pPr marL="0" indent="0">
              <a:buNone/>
            </a:pPr>
            <a:r>
              <a:rPr lang="fr-FR" dirty="0"/>
              <a:t>Note que nos Object sont unique se qui veut dire que leur Id est unique donc ses deux méthode vont comparer ses Object a partie de leurs Identités et renvois Ture si l’identité est égal False Sinon</a:t>
            </a:r>
          </a:p>
        </p:txBody>
      </p:sp>
    </p:spTree>
    <p:extLst>
      <p:ext uri="{BB962C8B-B14F-4D97-AF65-F5344CB8AC3E}">
        <p14:creationId xmlns:p14="http://schemas.microsoft.com/office/powerpoint/2010/main" val="58803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F57B-0FFA-4125-3D59-366E742C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807"/>
            <a:ext cx="10515600" cy="962159"/>
          </a:xfrm>
        </p:spPr>
        <p:txBody>
          <a:bodyPr/>
          <a:lstStyle/>
          <a:p>
            <a:r>
              <a:rPr lang="fr-FR" dirty="0">
                <a:latin typeface="Georgia" panose="02040502050405020303" pitchFamily="18" charset="0"/>
              </a:rPr>
              <a:t>Traduction des Cardinalité en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FE2B7-B901-EF44-5087-5517BDB1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1" y="1219843"/>
            <a:ext cx="5982535" cy="1848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F0D80-9E34-22AF-6495-F8DC2F590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296" y="1219843"/>
            <a:ext cx="4691504" cy="1848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BDA8F3-F1D1-0543-99B8-0B5CC519B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60" y="3784631"/>
            <a:ext cx="598253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3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B6BD-FDEF-EC3E-1726-BC69E9C2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81" y="235273"/>
            <a:ext cx="10515600" cy="810895"/>
          </a:xfrm>
        </p:spPr>
        <p:txBody>
          <a:bodyPr/>
          <a:lstStyle/>
          <a:p>
            <a:r>
              <a:rPr lang="fr-FR" dirty="0">
                <a:latin typeface="Georgia" panose="02040502050405020303" pitchFamily="18" charset="0"/>
              </a:rPr>
              <a:t>Les Fonction d’opération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947E-1DE7-287D-CFDA-ED62F0A1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9652686" cy="587826"/>
          </a:xfrm>
        </p:spPr>
        <p:txBody>
          <a:bodyPr/>
          <a:lstStyle/>
          <a:p>
            <a:r>
              <a:rPr lang="fr-FR" dirty="0"/>
              <a:t>Ses Fonction Sont déclare dans chacune des class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979EA-805A-AFA8-CC1E-0A02072C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81" y="2048320"/>
            <a:ext cx="3505689" cy="4601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4C8DC-6580-DEA8-6647-E99AA02D8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74" y="2048320"/>
            <a:ext cx="699232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8AB3-279B-E861-B2C0-D5E4A8E4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5" y="381025"/>
            <a:ext cx="6754432" cy="652306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Georgia" panose="02040502050405020303" pitchFamily="18" charset="0"/>
              </a:rPr>
              <a:t>Fonction Insert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403B0-D4C6-D601-624D-2E0B6EB4B73F}"/>
              </a:ext>
            </a:extLst>
          </p:cNvPr>
          <p:cNvSpPr txBox="1"/>
          <p:nvPr/>
        </p:nvSpPr>
        <p:spPr>
          <a:xfrm>
            <a:off x="566671" y="2253802"/>
            <a:ext cx="47007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SQLException =&gt; Try{}Catch{}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  <a:p>
            <a:r>
              <a:rPr lang="fr-FR" dirty="0"/>
              <a:t>La Variable Query qui contient le code SQL est injecter directement dans l'Object PreparedStatement qui nous permet d’utiliser nos propre variable pour de donner dans une Table.</a:t>
            </a:r>
          </a:p>
          <a:p>
            <a:r>
              <a:rPr lang="fr-FR" dirty="0">
                <a:highlight>
                  <a:srgbClr val="FFFF00"/>
                </a:highlight>
              </a:rPr>
              <a:t>Ps.setString(</a:t>
            </a:r>
            <a:r>
              <a:rPr lang="fr-FR" dirty="0">
                <a:highlight>
                  <a:srgbClr val="808080"/>
                </a:highlight>
              </a:rPr>
              <a:t>Index de la Colonne , contenue </a:t>
            </a:r>
            <a:r>
              <a:rPr lang="fr-FR" dirty="0">
                <a:highlight>
                  <a:srgbClr val="FFFF00"/>
                </a:highlight>
              </a:rPr>
              <a:t>);</a:t>
            </a:r>
          </a:p>
          <a:p>
            <a:r>
              <a:rPr lang="fr-FR" dirty="0">
                <a:highlight>
                  <a:srgbClr val="FFFF00"/>
                </a:highlight>
              </a:rPr>
              <a:t>Ps.execute(); </a:t>
            </a:r>
            <a:r>
              <a:rPr lang="fr-FR" dirty="0"/>
              <a:t>-&gt; Pour Exécuter Le Query Code SQL.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C3E639-7A62-634A-5056-1B46438B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208" y="1738646"/>
            <a:ext cx="5220429" cy="38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4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17EB-571D-C1E6-3018-BD2E7702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768216"/>
          </a:xfrm>
        </p:spPr>
        <p:txBody>
          <a:bodyPr/>
          <a:lstStyle/>
          <a:p>
            <a:r>
              <a:rPr lang="fr-FR" dirty="0">
                <a:latin typeface="Georgia" panose="02040502050405020303" pitchFamily="18" charset="0"/>
              </a:rPr>
              <a:t>La Main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597E0-B849-828B-8E0B-F4D6EA76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5" y="901522"/>
            <a:ext cx="6902003" cy="768216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Création Un Client Avec Le Constructeur a trois Paramètre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1C532-32F3-4F59-4D3F-384F9D42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3" y="2150548"/>
            <a:ext cx="6239746" cy="3200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A321FC-E7E5-D6AB-EFCF-1C83E0BD7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946" y="2059133"/>
            <a:ext cx="4677428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1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C70E-4A4F-7398-7E71-0490CAF5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87" y="227226"/>
            <a:ext cx="10515600" cy="907621"/>
          </a:xfrm>
        </p:spPr>
        <p:txBody>
          <a:bodyPr/>
          <a:lstStyle/>
          <a:p>
            <a:r>
              <a:rPr lang="fr-FR" dirty="0">
                <a:latin typeface="Georgia" panose="02040502050405020303" pitchFamily="18" charset="0"/>
              </a:rPr>
              <a:t>La Fonction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4D17-01F2-B136-8D82-F499EF94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87" y="1134847"/>
            <a:ext cx="10515600" cy="577577"/>
          </a:xfrm>
        </p:spPr>
        <p:txBody>
          <a:bodyPr/>
          <a:lstStyle/>
          <a:p>
            <a:r>
              <a:rPr lang="fr-FR" dirty="0"/>
              <a:t>Nous Allons UPDATE La date de naissance du Client avec ID=</a:t>
            </a:r>
            <a:r>
              <a:rPr lang="fr-FR" sz="3200" b="1" i="0" dirty="0">
                <a:effectLst/>
                <a:highlight>
                  <a:srgbClr val="FFFF00"/>
                </a:highlight>
                <a:latin typeface="-apple-system"/>
              </a:rPr>
              <a:t>Z6</a:t>
            </a:r>
            <a:endParaRPr lang="fr-FR" b="1" dirty="0">
              <a:highlight>
                <a:srgbClr val="FFFF00"/>
              </a:highligh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80B9EB-BA31-831E-B3BD-9662CE32D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1850121"/>
            <a:ext cx="5611008" cy="39820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C51B56-541F-CB26-9968-70A8DB88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57" y="1850121"/>
            <a:ext cx="562053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5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56A6-4F63-EAEE-E7D2-00460048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204489"/>
            <a:ext cx="10515600" cy="781652"/>
          </a:xfrm>
        </p:spPr>
        <p:txBody>
          <a:bodyPr/>
          <a:lstStyle/>
          <a:p>
            <a:r>
              <a:rPr lang="fr-FR" dirty="0">
                <a:latin typeface="Georgia" panose="02040502050405020303" pitchFamily="18" charset="0"/>
              </a:rPr>
              <a:t>La fonction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A063-8D33-1406-55F3-FFB82662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7" y="986141"/>
            <a:ext cx="5514707" cy="1003297"/>
          </a:xfrm>
        </p:spPr>
        <p:txBody>
          <a:bodyPr>
            <a:normAutofit/>
          </a:bodyPr>
          <a:lstStyle/>
          <a:p>
            <a:r>
              <a:rPr lang="fr-FR" dirty="0"/>
              <a:t>Nous Allons DELETE La date de naissance du Client avec ID=</a:t>
            </a:r>
            <a:r>
              <a:rPr lang="fr-FR" sz="3200" b="1" i="0" dirty="0">
                <a:effectLst/>
                <a:highlight>
                  <a:srgbClr val="FFFF00"/>
                </a:highlight>
                <a:latin typeface="-apple-system"/>
              </a:rPr>
              <a:t>Z6</a:t>
            </a:r>
            <a:endParaRPr lang="fr-FR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64F1E-1DA5-5FE8-B480-55FEB0ED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47" y="2088292"/>
            <a:ext cx="5382376" cy="2029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C325BE-3EAB-0527-7D22-3644F4E5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1252"/>
            <a:ext cx="6020640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8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7F9E-F6FC-8EDA-B90C-0B3566A1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17990"/>
            <a:ext cx="10515600" cy="882907"/>
          </a:xfrm>
        </p:spPr>
        <p:txBody>
          <a:bodyPr/>
          <a:lstStyle/>
          <a:p>
            <a:r>
              <a:rPr lang="fr-FR" dirty="0">
                <a:latin typeface="Georgia" panose="02040502050405020303" pitchFamily="18" charset="0"/>
              </a:rPr>
              <a:t>Ajouter Les Adresse Du Client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9BA91-5A7A-93E3-7590-31C5BED30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1" y="2109603"/>
            <a:ext cx="6420746" cy="2638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C151F2-D463-F367-5F29-CA1DC501C8F8}"/>
              </a:ext>
            </a:extLst>
          </p:cNvPr>
          <p:cNvSpPr txBox="1"/>
          <p:nvPr/>
        </p:nvSpPr>
        <p:spPr>
          <a:xfrm>
            <a:off x="8223421" y="1290032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2A6A0-5788-824C-2B09-10C03A428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083" y="2109603"/>
            <a:ext cx="4906060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0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E6991F-615A-EC7A-16C6-15E6F7A1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83" y="593945"/>
            <a:ext cx="8964276" cy="2295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274271-B09B-C4E3-F45D-7426DA3A8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83" y="3199889"/>
            <a:ext cx="8964276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3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A6B2-1D44-6FA5-5B10-7B2BF56E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8898"/>
          </a:xfrm>
        </p:spPr>
        <p:txBody>
          <a:bodyPr/>
          <a:lstStyle/>
          <a:p>
            <a:r>
              <a:rPr lang="fr-FR" dirty="0">
                <a:latin typeface="Georgia" panose="02040502050405020303" pitchFamily="18" charset="0"/>
              </a:rPr>
              <a:t>Pour La Classe Compte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CBA7-D46C-CA09-D98B-AE804DDF6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17" y="1439632"/>
            <a:ext cx="6507632" cy="4170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/>
              <a:t>Le numéro de Compte ainsi et la clé de sécurité seront généré par notre classe génératrice.</a:t>
            </a:r>
          </a:p>
          <a:p>
            <a:pPr marL="0" indent="0">
              <a:buNone/>
            </a:pPr>
            <a:r>
              <a:rPr lang="fr-FR" sz="2400" dirty="0"/>
              <a:t>Et seront directement initialiser dans la classe Concerner.</a:t>
            </a:r>
          </a:p>
          <a:p>
            <a:pPr marL="0" indent="0">
              <a:buNone/>
            </a:pPr>
            <a:r>
              <a:rPr lang="fr-FR" sz="2400" dirty="0"/>
              <a:t>Le Numéro de Compte est un Tableau  de Chaine de Taille 4.</a:t>
            </a:r>
          </a:p>
          <a:p>
            <a:pPr marL="0" indent="0">
              <a:buNone/>
            </a:pPr>
            <a:r>
              <a:rPr lang="fr-FR" sz="2400" dirty="0"/>
              <a:t>La Clé de Sécurité est un Tableau  de Chaine de Taille 2.</a:t>
            </a:r>
          </a:p>
          <a:p>
            <a:pPr marL="0" indent="0">
              <a:buNone/>
            </a:pPr>
            <a:r>
              <a:rPr lang="fr-FR" sz="2400" dirty="0"/>
              <a:t>D’où pour l’insertion nous seront besoin que du Type de Compte et de la Date D’ouverture. 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FA6E9-DD2A-E066-84D9-F786B45F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263" y="920648"/>
            <a:ext cx="4286848" cy="288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74BC2-F751-5F46-31BE-13E9E417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263" y="3978876"/>
            <a:ext cx="4414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8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E192115-2D70-A9C1-F8CF-66F461E17B97}"/>
              </a:ext>
            </a:extLst>
          </p:cNvPr>
          <p:cNvSpPr txBox="1"/>
          <p:nvPr/>
        </p:nvSpPr>
        <p:spPr>
          <a:xfrm>
            <a:off x="6767704" y="2353681"/>
            <a:ext cx="542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Application de gestion de compte Bancaire.  En se Basent sur se modèle Conceptuelle de donnée Suivant.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CCBCDF2F-1B7F-D624-7224-459DFB2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419" y="1534914"/>
            <a:ext cx="5975625" cy="923329"/>
          </a:xfrm>
        </p:spPr>
        <p:txBody>
          <a:bodyPr>
            <a:noAutofit/>
          </a:bodyPr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Statue</a:t>
            </a:r>
            <a:r>
              <a:rPr lang="fr-FR" sz="5400" dirty="0">
                <a:latin typeface="Algerian" panose="04020705040A02060702" pitchFamily="82" charset="0"/>
              </a:rPr>
              <a:t>:</a:t>
            </a:r>
            <a:br>
              <a:rPr lang="fr-FR" sz="2000" dirty="0">
                <a:latin typeface="Algerian" panose="04020705040A02060702" pitchFamily="82" charset="0"/>
              </a:rPr>
            </a:br>
            <a:endParaRPr lang="fr-FR" sz="2800" dirty="0">
              <a:latin typeface="Algerian" panose="04020705040A02060702" pitchFamily="8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778FA0-6440-55D3-E69E-987AD4166880}"/>
              </a:ext>
            </a:extLst>
          </p:cNvPr>
          <p:cNvCxnSpPr/>
          <p:nvPr/>
        </p:nvCxnSpPr>
        <p:spPr>
          <a:xfrm>
            <a:off x="5855419" y="2215166"/>
            <a:ext cx="6336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08AE764-0C6E-1ED4-3401-BB06D296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520" y="3429000"/>
            <a:ext cx="3216702" cy="311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20DCF1-C0E2-A8FF-43A7-B2A31732F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88"/>
          <a:stretch/>
        </p:blipFill>
        <p:spPr>
          <a:xfrm>
            <a:off x="0" y="50653"/>
            <a:ext cx="6852634" cy="65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1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A6AF-049C-8C42-CEB7-FC59F0EB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90" y="84160"/>
            <a:ext cx="10554730" cy="882094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eorgia" panose="02040502050405020303" pitchFamily="18" charset="0"/>
              </a:rPr>
              <a:t>Maintenant Nous Allons Crée deux Compte Pour Client Avec Id=</a:t>
            </a:r>
            <a:r>
              <a:rPr lang="fr-FR" sz="3200" b="1" dirty="0">
                <a:highlight>
                  <a:srgbClr val="FFFF00"/>
                </a:highlight>
                <a:latin typeface="Georgia" panose="02040502050405020303" pitchFamily="18" charset="0"/>
              </a:rPr>
              <a:t>VE  </a:t>
            </a:r>
            <a:r>
              <a:rPr lang="fr-FR" sz="3200" b="1" dirty="0">
                <a:latin typeface="Georgia" panose="02040502050405020303" pitchFamily="18" charset="0"/>
              </a:rPr>
              <a:t>Compte Courant et Epargne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8AAD5-6640-0EB0-2AC6-F4B1E4508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1926322"/>
            <a:ext cx="5944430" cy="2486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B89ACA-DCE2-F2AF-E973-DB0A0489E4F2}"/>
              </a:ext>
            </a:extLst>
          </p:cNvPr>
          <p:cNvSpPr txBox="1"/>
          <p:nvPr/>
        </p:nvSpPr>
        <p:spPr>
          <a:xfrm>
            <a:off x="1021493" y="1261622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Fonction de classe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23CEFD-8D22-741D-43C9-AD3D1E426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010" y="1610569"/>
            <a:ext cx="5707990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12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2C1822-83D3-6DF2-C110-EF08024D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863" y="1254069"/>
            <a:ext cx="6697014" cy="3444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6E6B49-40BA-2389-50DF-3431FE4C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3" y="856066"/>
            <a:ext cx="5125165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6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DF21-B214-2FAD-119F-4745C064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65442"/>
            <a:ext cx="10515600" cy="1031189"/>
          </a:xfrm>
        </p:spPr>
        <p:txBody>
          <a:bodyPr>
            <a:noAutofit/>
          </a:bodyPr>
          <a:lstStyle/>
          <a:p>
            <a:r>
              <a:rPr lang="fr-FR" sz="2400" dirty="0">
                <a:latin typeface="Georgia" panose="02040502050405020303" pitchFamily="18" charset="0"/>
              </a:rPr>
              <a:t>Maintenant nous allons Modifier clé la clé de sécurité du compter alliant le Enumérant suivant :</a:t>
            </a:r>
            <a:br>
              <a:rPr lang="fr-FR" sz="2400" dirty="0">
                <a:latin typeface="Georgia" panose="02040502050405020303" pitchFamily="18" charset="0"/>
              </a:rPr>
            </a:br>
            <a:r>
              <a:rPr lang="fr-FR" sz="2400" dirty="0">
                <a:highlight>
                  <a:srgbClr val="FFFF00"/>
                </a:highlight>
                <a:latin typeface="Georgia" panose="02040502050405020303" pitchFamily="18" charset="0"/>
              </a:rPr>
              <a:t>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EC4D9-B402-B159-E5F1-DAAC605B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8" y="1623064"/>
            <a:ext cx="6411220" cy="2524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14529B-59AD-E005-D680-FA4931951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414" y="1476615"/>
            <a:ext cx="5430008" cy="2670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5D1700-60D1-D5AC-E807-1C4B25120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238" y="5189632"/>
            <a:ext cx="764964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7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D8BF-8DC2-5D26-5033-1F11F3B1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fr-FR" dirty="0">
                <a:latin typeface="Georgia" panose="02040502050405020303" pitchFamily="18" charset="0"/>
              </a:rPr>
              <a:t>Script Dépôt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AC5BF-1D71-9A83-4AF5-02F8B922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569" y="1087396"/>
            <a:ext cx="6820852" cy="5405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7CBF91-5F1D-2DFC-258C-27EBE8BB819D}"/>
              </a:ext>
            </a:extLst>
          </p:cNvPr>
          <p:cNvSpPr txBox="1"/>
          <p:nvPr/>
        </p:nvSpPr>
        <p:spPr>
          <a:xfrm>
            <a:off x="345989" y="2125362"/>
            <a:ext cx="4151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un premier temps nous effectuons une nouvelle transactions dans Table Opération  puis Faire la Mise a jour du Solde de la Table Compte Client</a:t>
            </a:r>
          </a:p>
          <a:p>
            <a:r>
              <a:rPr lang="fr-FR" dirty="0"/>
              <a:t>Bien sur Se fait En fonction d’un Numéro de compte de déjà existant dans ta table Compte client.</a:t>
            </a:r>
          </a:p>
        </p:txBody>
      </p:sp>
    </p:spTree>
    <p:extLst>
      <p:ext uri="{BB962C8B-B14F-4D97-AF65-F5344CB8AC3E}">
        <p14:creationId xmlns:p14="http://schemas.microsoft.com/office/powerpoint/2010/main" val="91084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48A2-5998-1738-9DE7-B0F7761C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35" y="213621"/>
            <a:ext cx="5562600" cy="944691"/>
          </a:xfrm>
        </p:spPr>
        <p:txBody>
          <a:bodyPr/>
          <a:lstStyle/>
          <a:p>
            <a:r>
              <a:rPr lang="fr-FR" dirty="0">
                <a:latin typeface="Georgia" panose="02040502050405020303" pitchFamily="18" charset="0"/>
              </a:rPr>
              <a:t>Script Retrait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11622-519C-CC6C-4632-52D89AEE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42" y="1158312"/>
            <a:ext cx="7582958" cy="5486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6C9F3-EDFB-2B89-DFF7-8BE8E57A7987}"/>
              </a:ext>
            </a:extLst>
          </p:cNvPr>
          <p:cNvSpPr txBox="1"/>
          <p:nvPr/>
        </p:nvSpPr>
        <p:spPr>
          <a:xfrm>
            <a:off x="185351" y="1158312"/>
            <a:ext cx="41518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un premier temps nous effectuons une nouvelle transactions dans Table Opération  puis Faire la Mise a jour du Solde de la Table Compte Client.</a:t>
            </a:r>
          </a:p>
          <a:p>
            <a:r>
              <a:rPr lang="fr-FR" dirty="0"/>
              <a:t>La sous fonction Solde permet de Compare  le Montant saisie par rapport au solde du compte.</a:t>
            </a:r>
          </a:p>
          <a:p>
            <a:r>
              <a:rPr lang="fr-FR" dirty="0"/>
              <a:t>Bien sur Se fait En fonction d’un Numéro de compte de déjà existant dans ta table Compte client.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B57171-E92F-EBD1-2C9F-A3BFCA928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8" y="4138954"/>
            <a:ext cx="525709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20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999F7-2102-2344-A8C7-F3739F9D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4" y="2927987"/>
            <a:ext cx="5794427" cy="3248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7F456-0C82-7491-730B-2F6B8E8C7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4" y="1522780"/>
            <a:ext cx="5458587" cy="1133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1E346-1D37-4B9C-C3B0-6624AC69F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4" y="146152"/>
            <a:ext cx="5153744" cy="1105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5808F7-2AD8-08DA-1790-9B0B70100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929" y="1522780"/>
            <a:ext cx="5163271" cy="600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0F81CC-99A2-1BD5-FA7B-02CA60FC0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929" y="370020"/>
            <a:ext cx="4572638" cy="6573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6915D0-328B-29C4-C887-CB39C6747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605" y="2927987"/>
            <a:ext cx="600539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38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E22C-3F8A-138D-5DF5-6E8CDD10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6" y="0"/>
            <a:ext cx="10774251" cy="1120462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Georgia" panose="02040502050405020303" pitchFamily="18" charset="0"/>
              </a:rPr>
              <a:t>Jointure Compte Client Opération Client en fonction du Numéro de Compte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95D5C-83EC-1401-CF0E-E97F37DF3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120" y="1299883"/>
            <a:ext cx="7706801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76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F2138-D11A-D55E-C4A4-86AD93A8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6" y="236964"/>
            <a:ext cx="5354727" cy="6049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F0B16-3C65-C0F2-8662-FFE5AFF4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673" y="365899"/>
            <a:ext cx="6544588" cy="592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6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ACAA-3E9E-B43B-2145-6E140813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69" y="165920"/>
            <a:ext cx="10515600" cy="825753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eorgia" panose="02040502050405020303" pitchFamily="18" charset="0"/>
              </a:rPr>
              <a:t>JOINTURE Client Adresse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62E8D-334E-2903-E601-112287AC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35" y="1110420"/>
            <a:ext cx="7868748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F6BD44-7872-6191-2AD1-23DB4EDFB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50"/>
          <a:stretch/>
        </p:blipFill>
        <p:spPr>
          <a:xfrm>
            <a:off x="713786" y="3949053"/>
            <a:ext cx="10326541" cy="2908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9D0AF-3CF1-F8F8-1082-21D1ED9FF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662" y="343823"/>
            <a:ext cx="7335274" cy="344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6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6412-212D-7F39-0C39-DA966674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fr-FR" sz="4800" i="1" dirty="0">
                <a:latin typeface="Georgia" panose="02040502050405020303" pitchFamily="18" charset="0"/>
              </a:rPr>
              <a:t>Fonctionnement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F67A7-49B7-83D3-47FE-2065213A4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56611" y="2593642"/>
            <a:ext cx="2045058" cy="2376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042999-9025-BB20-2F2C-09CA07D3A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9009" y="2778137"/>
            <a:ext cx="1099244" cy="2342090"/>
          </a:xfrm>
          <a:prstGeom prst="rect">
            <a:avLst/>
          </a:prstGeom>
        </p:spPr>
      </p:pic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9B4419CC-AD90-E130-3FE4-E72D1D1CE3D2}"/>
              </a:ext>
            </a:extLst>
          </p:cNvPr>
          <p:cNvSpPr/>
          <p:nvPr/>
        </p:nvSpPr>
        <p:spPr>
          <a:xfrm>
            <a:off x="3200400" y="2879124"/>
            <a:ext cx="6556211" cy="2570206"/>
          </a:xfrm>
          <a:prstGeom prst="right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6B4A6-07A5-D3B7-B83A-6070E1F3BDC7}"/>
              </a:ext>
            </a:extLst>
          </p:cNvPr>
          <p:cNvSpPr txBox="1"/>
          <p:nvPr/>
        </p:nvSpPr>
        <p:spPr>
          <a:xfrm>
            <a:off x="4291913" y="3181235"/>
            <a:ext cx="2368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latin typeface="Algerian" panose="04020705040A02060702" pitchFamily="82" charset="0"/>
              </a:rPr>
              <a:t>Opération:</a:t>
            </a:r>
          </a:p>
          <a:p>
            <a:pPr algn="ctr"/>
            <a:r>
              <a:rPr lang="fr-FR" sz="2400" b="1" i="1" dirty="0"/>
              <a:t>Insertion();</a:t>
            </a:r>
          </a:p>
          <a:p>
            <a:pPr algn="ctr"/>
            <a:r>
              <a:rPr lang="fr-FR" sz="2400" b="1" i="1" dirty="0"/>
              <a:t>Surpression ();</a:t>
            </a:r>
          </a:p>
          <a:p>
            <a:pPr algn="ctr"/>
            <a:r>
              <a:rPr lang="fr-FR" sz="2400" b="1" i="1" dirty="0"/>
              <a:t>Mise a Jour ();</a:t>
            </a:r>
          </a:p>
          <a:p>
            <a:pPr algn="ctr"/>
            <a:r>
              <a:rPr lang="fr-FR" sz="2400" b="1" i="1" dirty="0"/>
              <a:t>Affichage  ();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B26F422A-97CC-D814-8718-EFF2CEE6A451}"/>
              </a:ext>
            </a:extLst>
          </p:cNvPr>
          <p:cNvSpPr/>
          <p:nvPr/>
        </p:nvSpPr>
        <p:spPr>
          <a:xfrm>
            <a:off x="3414583" y="4317334"/>
            <a:ext cx="877330" cy="43519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3727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C8BB-1BEA-BED9-4CB2-EE3F3139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69" y="0"/>
            <a:ext cx="10515600" cy="927279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Georgia" panose="02040502050405020303" pitchFamily="18" charset="0"/>
              </a:rPr>
              <a:t>Jointure client Compte Client en fonction de ID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74BCA-4853-2D06-2008-8905E0FB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37" y="821964"/>
            <a:ext cx="7983064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F18572-869B-C81F-BF2D-EC1FA740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95" y="3321016"/>
            <a:ext cx="8101755" cy="3446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E6B18-AE7C-1017-E970-72B0D6C9D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095" y="218940"/>
            <a:ext cx="810175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7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984F-F8B7-7125-6503-1ACF4051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>
                <a:latin typeface="Georgia" panose="02040502050405020303" pitchFamily="18" charset="0"/>
              </a:rPr>
              <a:t>Etape 1: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9753-D189-56F3-A736-BD5D2C6F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13" y="1853512"/>
            <a:ext cx="4656790" cy="4806779"/>
          </a:xfrm>
        </p:spPr>
        <p:txBody>
          <a:bodyPr/>
          <a:lstStyle/>
          <a:p>
            <a:r>
              <a:rPr lang="fr-FR" dirty="0"/>
              <a:t>Création de la Base Donner Gestion dans PG Admin ou Avec L’extension PostgreSQL sur Vs Code. Perso je préfère Vs Code 😐</a:t>
            </a:r>
          </a:p>
          <a:p>
            <a:r>
              <a:rPr lang="fr-FR" dirty="0"/>
              <a:t>Création  des Table De correspondance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18652-B3B9-1BD4-47A1-417CDDEF1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82" y="138813"/>
            <a:ext cx="5468113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8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B5D5FF-2704-C121-F6FC-F7FD9D2C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1" y="454293"/>
            <a:ext cx="6030167" cy="5125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4081A-40FC-2A57-5F8C-4C1AB17D0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14" y="454293"/>
            <a:ext cx="2410161" cy="5830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6C1965-9A12-336D-F969-0C1108018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501" y="513773"/>
            <a:ext cx="2048161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315B-E3CB-0713-7E1D-7E3F8DBD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04"/>
            <a:ext cx="10515600" cy="1325563"/>
          </a:xfrm>
        </p:spPr>
        <p:txBody>
          <a:bodyPr/>
          <a:lstStyle/>
          <a:p>
            <a:pPr algn="ctr"/>
            <a:r>
              <a:rPr lang="fr-FR" i="1" dirty="0">
                <a:latin typeface="Georgia" panose="02040502050405020303" pitchFamily="18" charset="0"/>
              </a:rPr>
              <a:t>Composante de projet coté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11DD-DB27-8DBF-0611-FB199E35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30" y="1987250"/>
            <a:ext cx="3515139" cy="448627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Nos Class java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Client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Compte Client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Adresse Client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Opération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highlight>
                  <a:srgbClr val="FFFF00"/>
                </a:highlight>
              </a:rPr>
              <a:t>Générateur 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highlight>
                  <a:srgbClr val="FFFF00"/>
                </a:highlight>
              </a:rPr>
              <a:t>Main Classe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highlight>
                  <a:srgbClr val="FFFF00"/>
                </a:highlight>
              </a:rPr>
              <a:t>Jointure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highlight>
                  <a:srgbClr val="FFFF00"/>
                </a:highlight>
              </a:rPr>
              <a:t>ConnectionData</a:t>
            </a: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B882A-F49F-80CF-0C08-2C158D76BBE1}"/>
              </a:ext>
            </a:extLst>
          </p:cNvPr>
          <p:cNvSpPr txBox="1"/>
          <p:nvPr/>
        </p:nvSpPr>
        <p:spPr>
          <a:xfrm>
            <a:off x="4773469" y="1987250"/>
            <a:ext cx="26450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dirty="0"/>
              <a:t>Nos Relation:</a:t>
            </a:r>
          </a:p>
          <a:p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Ouvrir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Effectuer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Faire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Avoir</a:t>
            </a:r>
          </a:p>
          <a:p>
            <a:endParaRPr lang="fr-F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A0515-B849-B591-55F0-34D154BA430E}"/>
              </a:ext>
            </a:extLst>
          </p:cNvPr>
          <p:cNvSpPr txBox="1"/>
          <p:nvPr/>
        </p:nvSpPr>
        <p:spPr>
          <a:xfrm>
            <a:off x="8052859" y="1987250"/>
            <a:ext cx="266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dirty="0"/>
              <a:t>Nos Opération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/>
              <a:t>Insertion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/>
              <a:t>Suppression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/>
              <a:t>Mise A jour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/>
              <a:t>Sélection &amp; Affichage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/>
              <a:t>Jointure </a:t>
            </a:r>
          </a:p>
        </p:txBody>
      </p:sp>
    </p:spTree>
    <p:extLst>
      <p:ext uri="{BB962C8B-B14F-4D97-AF65-F5344CB8AC3E}">
        <p14:creationId xmlns:p14="http://schemas.microsoft.com/office/powerpoint/2010/main" val="230049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9427-B9D0-DA6F-8D97-B5333359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29119" cy="722270"/>
          </a:xfrm>
        </p:spPr>
        <p:txBody>
          <a:bodyPr/>
          <a:lstStyle/>
          <a:p>
            <a:r>
              <a:rPr lang="fr-FR" dirty="0">
                <a:latin typeface="Georgia" panose="02040502050405020303" pitchFamily="18" charset="0"/>
              </a:rPr>
              <a:t>Générateur ID: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56FB-DC05-CF5D-B76D-844FFACA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19" y="1470454"/>
            <a:ext cx="4326924" cy="4856205"/>
          </a:xfrm>
        </p:spPr>
        <p:txBody>
          <a:bodyPr/>
          <a:lstStyle/>
          <a:p>
            <a:r>
              <a:rPr lang="fr-FR" dirty="0"/>
              <a:t>Cette Classe Nous Assureras La Génération des ID Unique sous Format Alphanumérique généré grâce a la Fonction Randon de </a:t>
            </a:r>
            <a:r>
              <a:rPr lang="fr-FR" dirty="0">
                <a:highlight>
                  <a:srgbClr val="FFFF00"/>
                </a:highlight>
              </a:rPr>
              <a:t>java .Util .*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E293B-7FB0-91BE-FD40-8E6EC912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082" y="865687"/>
            <a:ext cx="5953956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CC06-18E2-4E31-C5D9-651FA0F4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eorgia" panose="02040502050405020303" pitchFamily="18" charset="0"/>
              </a:rPr>
              <a:t>Connexion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E23F-1E47-4EA6-E4F5-3C2146A9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4475205" cy="12141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La Connexion a la Base de Donnée se Feras grâce au Drive PostgreSQL.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AA66C-8F0A-8E19-27A6-BD982433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75" y="1409418"/>
            <a:ext cx="6268325" cy="4039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BFE76-6435-B9F5-9C3B-86324447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75" y="5448582"/>
            <a:ext cx="6268325" cy="1114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AF5945-95A3-F400-DB72-B3146A32F16E}"/>
              </a:ext>
            </a:extLst>
          </p:cNvPr>
          <p:cNvSpPr txBox="1"/>
          <p:nvPr/>
        </p:nvSpPr>
        <p:spPr>
          <a:xfrm>
            <a:off x="838200" y="4986917"/>
            <a:ext cx="428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Franklin Gothic Book" panose="020B0503020102020204" pitchFamily="34" charset="0"/>
              </a:rPr>
              <a:t>Maintenant que la Connexion a établie a nos base de donnée Les Chose Sérieuse peuvent Commencé 😎</a:t>
            </a:r>
          </a:p>
        </p:txBody>
      </p:sp>
    </p:spTree>
    <p:extLst>
      <p:ext uri="{BB962C8B-B14F-4D97-AF65-F5344CB8AC3E}">
        <p14:creationId xmlns:p14="http://schemas.microsoft.com/office/powerpoint/2010/main" val="288714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3AEF-DCF5-86A8-9FE0-26389152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8" y="18255"/>
            <a:ext cx="10515600" cy="772577"/>
          </a:xfrm>
        </p:spPr>
        <p:txBody>
          <a:bodyPr/>
          <a:lstStyle/>
          <a:p>
            <a:r>
              <a:rPr lang="fr-FR" dirty="0">
                <a:latin typeface="Georgia" panose="02040502050405020303" pitchFamily="18" charset="0"/>
              </a:rPr>
              <a:t>La classe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A266-806D-5402-32BD-640FBAEE2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32" y="1257214"/>
            <a:ext cx="4739571" cy="50147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Les Attribut de cette classe sont : </a:t>
            </a:r>
            <a:r>
              <a:rPr lang="fr-FR" dirty="0">
                <a:sym typeface="Wingdings" panose="05000000000000000000" pitchFamily="2" charset="2"/>
              </a:rPr>
              <a:t> </a:t>
            </a:r>
          </a:p>
          <a:p>
            <a:pPr marL="0" indent="0">
              <a:buNone/>
            </a:pPr>
            <a:r>
              <a:rPr lang="fr-FR" dirty="0"/>
              <a:t>Nous Allons Crée deux Constructeur L’un par défaut et l’autre avec les attributs nous allons pas nous prives des getter et setter non plus </a:t>
            </a:r>
            <a:r>
              <a:rPr lang="fr-FR" dirty="0">
                <a:sym typeface="Wingdings" panose="05000000000000000000" pitchFamily="2" charset="2"/>
              </a:rPr>
              <a:t> et aussi un méthode toString.</a:t>
            </a:r>
          </a:p>
          <a:p>
            <a:pPr marL="0" indent="0">
              <a:buNone/>
            </a:pPr>
            <a:endParaRPr lang="fr-FR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i="1" dirty="0">
                <a:sym typeface="Wingdings" panose="05000000000000000000" pitchFamily="2" charset="2"/>
              </a:rPr>
              <a:t>Pour Allez plus Loin nous </a:t>
            </a:r>
            <a:r>
              <a:rPr lang="fr-FR" dirty="0">
                <a:sym typeface="Wingdings" panose="05000000000000000000" pitchFamily="2" charset="2"/>
              </a:rPr>
              <a:t>utiliseront</a:t>
            </a:r>
            <a:r>
              <a:rPr lang="fr-FR" i="1" dirty="0">
                <a:sym typeface="Wingdings" panose="05000000000000000000" pitchFamily="2" charset="2"/>
              </a:rPr>
              <a:t> les méthodes hashcode et equals</a:t>
            </a:r>
            <a:endParaRPr lang="fr-FR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ED74E2-FD51-87F0-3A39-4C6BCBFA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09" y="18254"/>
            <a:ext cx="3105583" cy="6192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A96B94-B254-818B-3653-4537D529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535" y="18255"/>
            <a:ext cx="3753374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8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681</Words>
  <Application>Microsoft Office PowerPoint</Application>
  <PresentationFormat>Widescreen</PresentationFormat>
  <Paragraphs>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Algerian</vt:lpstr>
      <vt:lpstr>-apple-system</vt:lpstr>
      <vt:lpstr>Arial</vt:lpstr>
      <vt:lpstr>Calibri</vt:lpstr>
      <vt:lpstr>Calibri Light</vt:lpstr>
      <vt:lpstr>Consolas</vt:lpstr>
      <vt:lpstr>Courier New</vt:lpstr>
      <vt:lpstr>Franklin Gothic Book</vt:lpstr>
      <vt:lpstr>Georgia</vt:lpstr>
      <vt:lpstr>Wingdings</vt:lpstr>
      <vt:lpstr>Office Theme</vt:lpstr>
      <vt:lpstr>Mini Projet Java SIG</vt:lpstr>
      <vt:lpstr>Statue: </vt:lpstr>
      <vt:lpstr>Fonctionnement</vt:lpstr>
      <vt:lpstr>Etape 1:</vt:lpstr>
      <vt:lpstr>PowerPoint Presentation</vt:lpstr>
      <vt:lpstr>Composante de projet coté Java</vt:lpstr>
      <vt:lpstr>Générateur ID:</vt:lpstr>
      <vt:lpstr>Connexion Data Base</vt:lpstr>
      <vt:lpstr>La classe Client</vt:lpstr>
      <vt:lpstr>Les autre classe seront crée suivant la même méthode de Création.</vt:lpstr>
      <vt:lpstr>Traduction des Cardinalité en java</vt:lpstr>
      <vt:lpstr>Les Fonction d’opération</vt:lpstr>
      <vt:lpstr>Fonction Insert </vt:lpstr>
      <vt:lpstr>La Main Class</vt:lpstr>
      <vt:lpstr>La Fonction UPDATE</vt:lpstr>
      <vt:lpstr>La fonction DELETE</vt:lpstr>
      <vt:lpstr>Ajouter Les Adresse Du Client</vt:lpstr>
      <vt:lpstr>PowerPoint Presentation</vt:lpstr>
      <vt:lpstr>Pour La Classe Compte Client</vt:lpstr>
      <vt:lpstr>Maintenant Nous Allons Crée deux Compte Pour Client Avec Id=VE  Compte Courant et Epargne</vt:lpstr>
      <vt:lpstr>PowerPoint Presentation</vt:lpstr>
      <vt:lpstr>Maintenant nous allons Modifier clé la clé de sécurité du compter alliant le Enumérant suivant : VE</vt:lpstr>
      <vt:lpstr>Script Dépôt</vt:lpstr>
      <vt:lpstr>Script Retrait</vt:lpstr>
      <vt:lpstr>PowerPoint Presentation</vt:lpstr>
      <vt:lpstr>Jointure Compte Client Opération Client en fonction du Numéro de Compte</vt:lpstr>
      <vt:lpstr>PowerPoint Presentation</vt:lpstr>
      <vt:lpstr>JOINTURE Client Adresse</vt:lpstr>
      <vt:lpstr>PowerPoint Presentation</vt:lpstr>
      <vt:lpstr>Jointure client Compte Client en fonction de ID client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Projet Java SIG</dc:title>
  <dc:creator>Mouhamad Berete</dc:creator>
  <cp:lastModifiedBy>Mouhamad Berete</cp:lastModifiedBy>
  <cp:revision>8</cp:revision>
  <dcterms:created xsi:type="dcterms:W3CDTF">2022-12-08T22:52:47Z</dcterms:created>
  <dcterms:modified xsi:type="dcterms:W3CDTF">2022-12-15T10:18:50Z</dcterms:modified>
</cp:coreProperties>
</file>