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70" r:id="rId6"/>
    <p:sldId id="271" r:id="rId7"/>
    <p:sldId id="272" r:id="rId8"/>
    <p:sldId id="259" r:id="rId9"/>
    <p:sldId id="260" r:id="rId10"/>
    <p:sldId id="261" r:id="rId11"/>
    <p:sldId id="262" r:id="rId12"/>
    <p:sldId id="263" r:id="rId13"/>
    <p:sldId id="264" r:id="rId14"/>
    <p:sldId id="265" r:id="rId15"/>
    <p:sldId id="266" r:id="rId16"/>
    <p:sldId id="267" r:id="rId17"/>
    <p:sldId id="268" r:id="rId18"/>
    <p:sldId id="269"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05018" y="570390"/>
            <a:ext cx="9853365" cy="2262781"/>
          </a:xfrm>
        </p:spPr>
        <p:txBody>
          <a:bodyPr/>
          <a:lstStyle/>
          <a:p>
            <a:r>
              <a:rPr lang="zh-CN" altLang="en-US" dirty="0"/>
              <a:t>建造者模式（</a:t>
            </a:r>
            <a:r>
              <a:rPr lang="en-US" altLang="zh-CN" dirty="0"/>
              <a:t>Builder Pattern</a:t>
            </a:r>
            <a:r>
              <a:rPr lang="zh-CN" altLang="en-US" dirty="0"/>
              <a:t>）</a:t>
            </a:r>
            <a:endParaRPr lang="zh-CN" altLang="en-US" dirty="0"/>
          </a:p>
        </p:txBody>
      </p:sp>
      <p:sp>
        <p:nvSpPr>
          <p:cNvPr id="3" name="副标题 2"/>
          <p:cNvSpPr>
            <a:spLocks noGrp="1"/>
          </p:cNvSpPr>
          <p:nvPr>
            <p:ph type="subTitle" idx="1"/>
          </p:nvPr>
        </p:nvSpPr>
        <p:spPr>
          <a:xfrm>
            <a:off x="1941143" y="4024831"/>
            <a:ext cx="8915399" cy="1585856"/>
          </a:xfrm>
        </p:spPr>
        <p:txBody>
          <a:bodyPr>
            <a:normAutofit/>
          </a:bodyPr>
          <a:lstStyle/>
          <a:p>
            <a:r>
              <a:rPr lang="zh-CN" altLang="en-US" dirty="0"/>
              <a:t>建造者模式（英：</a:t>
            </a:r>
            <a:r>
              <a:rPr lang="en-US" altLang="zh-CN" dirty="0"/>
              <a:t>Builder Pattern</a:t>
            </a:r>
            <a:r>
              <a:rPr lang="zh-CN" altLang="en-US" dirty="0"/>
              <a:t>）是一种创建型设计模式，又名：生成器模式。</a:t>
            </a:r>
            <a:endParaRPr lang="en-US" altLang="zh-CN" dirty="0"/>
          </a:p>
          <a:p>
            <a:r>
              <a:rPr lang="en-US" altLang="zh-CN" dirty="0"/>
              <a:t>GOF </a:t>
            </a:r>
            <a:r>
              <a:rPr lang="zh-CN" altLang="en-US" dirty="0"/>
              <a:t>给建造者模式的定义为：将一个复杂对象的构建与它的表示分离，使得同样的构建过程可以创建不同的表示。这句话说的比较抽象，其实解释一下就是：将建造复杂对象的过程和组成对象的部件解耦。</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0540" y="732155"/>
            <a:ext cx="8911590" cy="835025"/>
          </a:xfrm>
        </p:spPr>
        <p:txBody>
          <a:bodyPr>
            <a:normAutofit fontScale="90000"/>
          </a:bodyPr>
          <a:lstStyle/>
          <a:p>
            <a:r>
              <a:rPr lang="zh-CN" altLang="en-US" b="1" dirty="0"/>
              <a:t>总结</a:t>
            </a:r>
            <a:br>
              <a:rPr lang="zh-CN" altLang="en-US" b="1" dirty="0"/>
            </a:br>
            <a:endParaRPr lang="zh-CN" altLang="en-US" dirty="0"/>
          </a:p>
        </p:txBody>
      </p:sp>
      <p:sp>
        <p:nvSpPr>
          <p:cNvPr id="3" name="内容占位符 2"/>
          <p:cNvSpPr>
            <a:spLocks noGrp="1"/>
          </p:cNvSpPr>
          <p:nvPr>
            <p:ph idx="1"/>
          </p:nvPr>
        </p:nvSpPr>
        <p:spPr>
          <a:xfrm>
            <a:off x="1712912" y="2167255"/>
            <a:ext cx="8915400" cy="2269724"/>
          </a:xfrm>
        </p:spPr>
        <p:txBody>
          <a:bodyPr/>
          <a:lstStyle/>
          <a:p>
            <a:pPr marL="0" indent="0">
              <a:buNone/>
            </a:pPr>
            <a:r>
              <a:rPr lang="zh-CN" altLang="en-US" dirty="0"/>
              <a:t>在建造者模式的结构中引入了一个</a:t>
            </a:r>
            <a:r>
              <a:rPr lang="zh-CN" altLang="en-US" dirty="0">
                <a:solidFill>
                  <a:srgbClr val="FF0000"/>
                </a:solidFill>
              </a:rPr>
              <a:t>指挥者</a:t>
            </a:r>
            <a:r>
              <a:rPr lang="zh-CN" altLang="en-US" dirty="0"/>
              <a:t>类，该类的作用主要有两个：</a:t>
            </a:r>
            <a:endParaRPr lang="en-US" altLang="zh-CN" dirty="0"/>
          </a:p>
          <a:p>
            <a:pPr marL="0" indent="0">
              <a:buNone/>
            </a:pPr>
            <a:r>
              <a:rPr lang="zh-CN" altLang="en-US" dirty="0"/>
              <a:t>一方面它隔离了客户与生产过程；</a:t>
            </a:r>
            <a:endParaRPr lang="en-US" altLang="zh-CN" dirty="0"/>
          </a:p>
          <a:p>
            <a:pPr marL="0" indent="0">
              <a:buNone/>
            </a:pPr>
            <a:r>
              <a:rPr lang="zh-CN" altLang="en-US" dirty="0"/>
              <a:t>另一方面它负责控制产品的生成过程。</a:t>
            </a:r>
            <a:endParaRPr lang="zh-CN" altLang="en-US"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9605" y="632460"/>
            <a:ext cx="9340850" cy="1280795"/>
          </a:xfrm>
        </p:spPr>
        <p:txBody>
          <a:bodyPr/>
          <a:lstStyle/>
          <a:p>
            <a:r>
              <a:rPr lang="en-US" altLang="zh-CN"/>
              <a:t>建造者模式在JDK的应用和源码分析</a:t>
            </a:r>
            <a:endParaRPr lang="en-US" altLang="zh-CN"/>
          </a:p>
        </p:txBody>
      </p:sp>
      <p:pic>
        <p:nvPicPr>
          <p:cNvPr id="6" name="Picture 5" descr="test"/>
          <p:cNvPicPr>
            <a:picLocks noChangeAspect="1"/>
          </p:cNvPicPr>
          <p:nvPr/>
        </p:nvPicPr>
        <p:blipFill>
          <a:blip r:embed="rId1"/>
          <a:stretch>
            <a:fillRect/>
          </a:stretch>
        </p:blipFill>
        <p:spPr>
          <a:xfrm>
            <a:off x="1610360" y="1567815"/>
            <a:ext cx="8420735" cy="1721485"/>
          </a:xfrm>
          <a:prstGeom prst="rect">
            <a:avLst/>
          </a:prstGeom>
        </p:spPr>
      </p:pic>
      <p:pic>
        <p:nvPicPr>
          <p:cNvPr id="7" name="Picture 6" descr="StringBuilder"/>
          <p:cNvPicPr>
            <a:picLocks noChangeAspect="1"/>
          </p:cNvPicPr>
          <p:nvPr/>
        </p:nvPicPr>
        <p:blipFill>
          <a:blip r:embed="rId2"/>
          <a:stretch>
            <a:fillRect/>
          </a:stretch>
        </p:blipFill>
        <p:spPr>
          <a:xfrm>
            <a:off x="2068195" y="3537585"/>
            <a:ext cx="6045200" cy="2949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Builder"/>
          <p:cNvPicPr>
            <a:picLocks noChangeAspect="1"/>
          </p:cNvPicPr>
          <p:nvPr/>
        </p:nvPicPr>
        <p:blipFill>
          <a:blip r:embed="rId1"/>
          <a:stretch>
            <a:fillRect/>
          </a:stretch>
        </p:blipFill>
        <p:spPr>
          <a:xfrm>
            <a:off x="2338070" y="410210"/>
            <a:ext cx="7846060" cy="3112135"/>
          </a:xfrm>
          <a:prstGeom prst="rect">
            <a:avLst/>
          </a:prstGeom>
        </p:spPr>
      </p:pic>
      <p:pic>
        <p:nvPicPr>
          <p:cNvPr id="6" name="Picture 5" descr="apend"/>
          <p:cNvPicPr>
            <a:picLocks noChangeAspect="1"/>
          </p:cNvPicPr>
          <p:nvPr/>
        </p:nvPicPr>
        <p:blipFill>
          <a:blip r:embed="rId2"/>
          <a:stretch>
            <a:fillRect/>
          </a:stretch>
        </p:blipFill>
        <p:spPr>
          <a:xfrm>
            <a:off x="2876550" y="3884295"/>
            <a:ext cx="6617335" cy="2410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endAble"/>
          <p:cNvPicPr>
            <a:picLocks noChangeAspect="1"/>
          </p:cNvPicPr>
          <p:nvPr/>
        </p:nvPicPr>
        <p:blipFill>
          <a:blip r:embed="rId1"/>
          <a:stretch>
            <a:fillRect/>
          </a:stretch>
        </p:blipFill>
        <p:spPr>
          <a:xfrm>
            <a:off x="2323465" y="808355"/>
            <a:ext cx="7038340" cy="4028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d"/>
          <p:cNvPicPr>
            <a:picLocks noChangeAspect="1"/>
          </p:cNvPicPr>
          <p:nvPr/>
        </p:nvPicPr>
        <p:blipFill>
          <a:blip r:embed="rId1"/>
          <a:stretch>
            <a:fillRect/>
          </a:stretch>
        </p:blipFill>
        <p:spPr>
          <a:xfrm>
            <a:off x="4438015" y="1898015"/>
            <a:ext cx="3315335" cy="3061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n"/>
          <p:cNvPicPr>
            <a:picLocks noChangeAspect="1"/>
          </p:cNvPicPr>
          <p:nvPr/>
        </p:nvPicPr>
        <p:blipFill>
          <a:blip r:embed="rId1"/>
          <a:stretch>
            <a:fillRect/>
          </a:stretch>
        </p:blipFill>
        <p:spPr>
          <a:xfrm>
            <a:off x="4667250" y="2009775"/>
            <a:ext cx="2856865" cy="28378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LRole"/>
          <p:cNvPicPr>
            <a:picLocks noChangeAspect="1"/>
          </p:cNvPicPr>
          <p:nvPr/>
        </p:nvPicPr>
        <p:blipFill>
          <a:blip r:embed="rId1"/>
          <a:stretch>
            <a:fillRect/>
          </a:stretch>
        </p:blipFill>
        <p:spPr>
          <a:xfrm>
            <a:off x="5421630" y="461645"/>
            <a:ext cx="6249035" cy="5934710"/>
          </a:xfrm>
          <a:prstGeom prst="rect">
            <a:avLst/>
          </a:prstGeom>
        </p:spPr>
      </p:pic>
      <p:sp>
        <p:nvSpPr>
          <p:cNvPr id="2" name="Title 1"/>
          <p:cNvSpPr>
            <a:spLocks noGrp="1"/>
          </p:cNvSpPr>
          <p:nvPr>
            <p:ph type="title"/>
          </p:nvPr>
        </p:nvSpPr>
        <p:spPr>
          <a:xfrm>
            <a:off x="1698625" y="692150"/>
            <a:ext cx="8853170" cy="943610"/>
          </a:xfrm>
        </p:spPr>
        <p:txBody>
          <a:bodyPr/>
          <a:p>
            <a:r>
              <a:rPr lang="" altLang="en-US"/>
              <a:t>简易优化版</a:t>
            </a:r>
            <a:endParaRPr lan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st2"/>
          <p:cNvPicPr>
            <a:picLocks noChangeAspect="1"/>
          </p:cNvPicPr>
          <p:nvPr/>
        </p:nvPicPr>
        <p:blipFill>
          <a:blip r:embed="rId1"/>
          <a:stretch>
            <a:fillRect/>
          </a:stretch>
        </p:blipFill>
        <p:spPr>
          <a:xfrm>
            <a:off x="2023745" y="499110"/>
            <a:ext cx="8987155" cy="4269105"/>
          </a:xfrm>
          <a:prstGeom prst="rect">
            <a:avLst/>
          </a:prstGeom>
        </p:spPr>
      </p:pic>
      <p:sp>
        <p:nvSpPr>
          <p:cNvPr id="3" name="Content Placeholder 2"/>
          <p:cNvSpPr>
            <a:spLocks noGrp="1"/>
          </p:cNvSpPr>
          <p:nvPr>
            <p:ph idx="1"/>
          </p:nvPr>
        </p:nvSpPr>
        <p:spPr>
          <a:xfrm>
            <a:off x="1952625" y="5487670"/>
            <a:ext cx="8742680" cy="1214120"/>
          </a:xfrm>
        </p:spPr>
        <p:txBody>
          <a:bodyPr/>
          <a:p>
            <a:r>
              <a:rPr lang="en-US"/>
              <a:t>客户端代码写起来更简单，更重要的是，更易读。我听过的关于该模式的唯一批判是你必须在builder类里面复制类的属性。然而，考虑到这个事实，builder类通常是需要建造的类的一个静态类成员，它们一起扩展起来相当容易。</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结束了</a:t>
            </a:r>
            <a:endParaRPr lang="en-US" altLang="en-US"/>
          </a:p>
        </p:txBody>
      </p:sp>
      <p:pic>
        <p:nvPicPr>
          <p:cNvPr id="5" name="Picture 4" descr="liuliu"/>
          <p:cNvPicPr>
            <a:picLocks noChangeAspect="1"/>
          </p:cNvPicPr>
          <p:nvPr/>
        </p:nvPicPr>
        <p:blipFill>
          <a:blip r:embed="rId1"/>
          <a:stretch>
            <a:fillRect/>
          </a:stretch>
        </p:blipFill>
        <p:spPr>
          <a:xfrm>
            <a:off x="4205605" y="1800225"/>
            <a:ext cx="3780790" cy="3425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包含的角色</a:t>
            </a:r>
            <a:endParaRPr lang="zh-CN" altLang="en-US" dirty="0"/>
          </a:p>
        </p:txBody>
      </p:sp>
      <p:sp>
        <p:nvSpPr>
          <p:cNvPr id="3" name="内容占位符 2"/>
          <p:cNvSpPr>
            <a:spLocks noGrp="1"/>
          </p:cNvSpPr>
          <p:nvPr>
            <p:ph idx="1"/>
          </p:nvPr>
        </p:nvSpPr>
        <p:spPr>
          <a:xfrm>
            <a:off x="2589212" y="2133600"/>
            <a:ext cx="8915400" cy="3166369"/>
          </a:xfrm>
        </p:spPr>
        <p:txBody>
          <a:bodyPr/>
          <a:lstStyle/>
          <a:p>
            <a:pPr marL="0" indent="0">
              <a:buNone/>
            </a:pPr>
            <a:r>
              <a:rPr lang="en-US" altLang="zh-CN" dirty="0"/>
              <a:t>Builder</a:t>
            </a:r>
            <a:r>
              <a:rPr lang="zh-CN" altLang="en-US" dirty="0"/>
              <a:t>：抽象建造者</a:t>
            </a:r>
            <a:r>
              <a:rPr lang="en-US" altLang="zh-CN" dirty="0"/>
              <a:t>(Builder)</a:t>
            </a:r>
            <a:endParaRPr lang="en-US" altLang="zh-CN" dirty="0"/>
          </a:p>
          <a:p>
            <a:endParaRPr lang="en-US" altLang="zh-CN" dirty="0"/>
          </a:p>
          <a:p>
            <a:pPr marL="0" indent="0">
              <a:buNone/>
            </a:pPr>
            <a:r>
              <a:rPr lang="en-US" altLang="zh-CN" dirty="0" err="1"/>
              <a:t>ConcreteBuilder</a:t>
            </a:r>
            <a:r>
              <a:rPr lang="zh-CN" altLang="en-US" dirty="0"/>
              <a:t>：具体建造者</a:t>
            </a:r>
            <a:r>
              <a:rPr lang="en-US" altLang="zh-CN" dirty="0"/>
              <a:t>(</a:t>
            </a:r>
            <a:r>
              <a:rPr lang="en-US" altLang="zh-CN" dirty="0" err="1"/>
              <a:t>CommonBuilder</a:t>
            </a:r>
            <a:r>
              <a:rPr lang="zh-CN" altLang="en-US" dirty="0"/>
              <a:t>、</a:t>
            </a:r>
            <a:r>
              <a:rPr lang="en-US" altLang="zh-CN" dirty="0" err="1"/>
              <a:t>SuperBuilder</a:t>
            </a:r>
            <a:r>
              <a:rPr lang="en-US" altLang="zh-CN" dirty="0"/>
              <a:t>)</a:t>
            </a:r>
            <a:endParaRPr lang="en-US" altLang="zh-CN" dirty="0"/>
          </a:p>
          <a:p>
            <a:endParaRPr lang="en-US" altLang="zh-CN" dirty="0"/>
          </a:p>
          <a:p>
            <a:pPr marL="0" indent="0">
              <a:buNone/>
            </a:pPr>
            <a:r>
              <a:rPr lang="en-US" altLang="zh-CN" dirty="0"/>
              <a:t>Director</a:t>
            </a:r>
            <a:r>
              <a:rPr lang="zh-CN" altLang="en-US" dirty="0"/>
              <a:t>：指挥者</a:t>
            </a:r>
            <a:r>
              <a:rPr lang="en-US" altLang="zh-CN" dirty="0"/>
              <a:t>(Director)</a:t>
            </a:r>
            <a:endParaRPr lang="en-US" altLang="zh-CN" dirty="0"/>
          </a:p>
          <a:p>
            <a:endParaRPr lang="en-US" altLang="zh-CN" dirty="0"/>
          </a:p>
          <a:p>
            <a:pPr marL="0" indent="0">
              <a:buNone/>
            </a:pPr>
            <a:r>
              <a:rPr lang="en-US" altLang="zh-CN" dirty="0"/>
              <a:t>Product</a:t>
            </a:r>
            <a:r>
              <a:rPr lang="zh-CN" altLang="en-US" dirty="0"/>
              <a:t>：产品角色</a:t>
            </a:r>
            <a:r>
              <a:rPr lang="en-US" altLang="zh-CN" dirty="0"/>
              <a:t>(Role)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00300" y="1122045"/>
            <a:ext cx="1624330" cy="9239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Directory</a:t>
            </a:r>
            <a:endParaRPr lang="en-US" altLang="en-US"/>
          </a:p>
        </p:txBody>
      </p:sp>
      <p:sp>
        <p:nvSpPr>
          <p:cNvPr id="8" name="Rectangle 7"/>
          <p:cNvSpPr/>
          <p:nvPr/>
        </p:nvSpPr>
        <p:spPr>
          <a:xfrm>
            <a:off x="5491480" y="1122045"/>
            <a:ext cx="1624330" cy="9239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Builder</a:t>
            </a:r>
            <a:endParaRPr lang="en-US" altLang="en-US"/>
          </a:p>
        </p:txBody>
      </p:sp>
      <p:sp>
        <p:nvSpPr>
          <p:cNvPr id="9" name="Rectangle 8"/>
          <p:cNvSpPr/>
          <p:nvPr/>
        </p:nvSpPr>
        <p:spPr>
          <a:xfrm>
            <a:off x="8698865" y="1122045"/>
            <a:ext cx="1624330" cy="9239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Product</a:t>
            </a:r>
            <a:endParaRPr lang="en-US" altLang="en-US"/>
          </a:p>
        </p:txBody>
      </p:sp>
      <p:sp>
        <p:nvSpPr>
          <p:cNvPr id="10" name="Rectangle 9"/>
          <p:cNvSpPr/>
          <p:nvPr/>
        </p:nvSpPr>
        <p:spPr>
          <a:xfrm>
            <a:off x="3162300" y="4194175"/>
            <a:ext cx="2757170" cy="9239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CommomBuilder</a:t>
            </a:r>
            <a:endParaRPr lang="en-US" altLang="en-US"/>
          </a:p>
        </p:txBody>
      </p:sp>
      <p:sp>
        <p:nvSpPr>
          <p:cNvPr id="11" name="Rectangle 10"/>
          <p:cNvSpPr/>
          <p:nvPr/>
        </p:nvSpPr>
        <p:spPr>
          <a:xfrm>
            <a:off x="7115810" y="4194175"/>
            <a:ext cx="2757170" cy="92392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en-US"/>
              <a:t>VIPBuilder</a:t>
            </a:r>
            <a:endParaRPr lang="en-US" altLang="en-US"/>
          </a:p>
        </p:txBody>
      </p:sp>
      <p:sp>
        <p:nvSpPr>
          <p:cNvPr id="13" name="Diamond 12"/>
          <p:cNvSpPr/>
          <p:nvPr/>
        </p:nvSpPr>
        <p:spPr>
          <a:xfrm rot="5220000">
            <a:off x="4018915" y="1461135"/>
            <a:ext cx="207645" cy="24511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14" name="Straight Arrow Connector 13"/>
          <p:cNvCxnSpPr>
            <a:stCxn id="13" idx="0"/>
            <a:endCxn id="8" idx="1"/>
          </p:cNvCxnSpPr>
          <p:nvPr/>
        </p:nvCxnSpPr>
        <p:spPr>
          <a:xfrm>
            <a:off x="4244975" y="1577340"/>
            <a:ext cx="1246505" cy="6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rot="5400000">
            <a:off x="7139940" y="1461135"/>
            <a:ext cx="207645" cy="24511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6" name="Straight Arrow Connector 15"/>
          <p:cNvCxnSpPr>
            <a:stCxn id="9" idx="1"/>
            <a:endCxn id="15" idx="0"/>
          </p:cNvCxnSpPr>
          <p:nvPr/>
        </p:nvCxnSpPr>
        <p:spPr>
          <a:xfrm flipH="1" flipV="1">
            <a:off x="7366635" y="1583690"/>
            <a:ext cx="1332230" cy="63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Flowchart: Extract 22"/>
          <p:cNvSpPr/>
          <p:nvPr/>
        </p:nvSpPr>
        <p:spPr>
          <a:xfrm>
            <a:off x="5788660" y="2042795"/>
            <a:ext cx="228600" cy="285750"/>
          </a:xfrm>
          <a:prstGeom prst="flowChartExtra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4" name="Flowchart: Extract 23"/>
          <p:cNvSpPr/>
          <p:nvPr/>
        </p:nvSpPr>
        <p:spPr>
          <a:xfrm>
            <a:off x="6887210" y="2042795"/>
            <a:ext cx="228600" cy="285750"/>
          </a:xfrm>
          <a:prstGeom prst="flowChartExtra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25" name="Straight Connector 24"/>
          <p:cNvCxnSpPr>
            <a:endCxn id="23" idx="2"/>
          </p:cNvCxnSpPr>
          <p:nvPr/>
        </p:nvCxnSpPr>
        <p:spPr>
          <a:xfrm flipV="1">
            <a:off x="5293360" y="2328545"/>
            <a:ext cx="609600" cy="187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040880" y="2352040"/>
            <a:ext cx="443230" cy="18910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4680" y="708660"/>
            <a:ext cx="8911590" cy="925830"/>
          </a:xfrm>
        </p:spPr>
        <p:txBody>
          <a:bodyPr/>
          <a:p>
            <a:r>
              <a:rPr lang="en-US" altLang="en-US"/>
              <a:t>案例 某游戏需要创建角色</a:t>
            </a:r>
            <a:endParaRPr lang="en-US" altLang="en-US"/>
          </a:p>
        </p:txBody>
      </p:sp>
      <p:pic>
        <p:nvPicPr>
          <p:cNvPr id="4" name="Picture 3" descr="role"/>
          <p:cNvPicPr>
            <a:picLocks noChangeAspect="1"/>
          </p:cNvPicPr>
          <p:nvPr/>
        </p:nvPicPr>
        <p:blipFill>
          <a:blip r:embed="rId1"/>
          <a:stretch>
            <a:fillRect/>
          </a:stretch>
        </p:blipFill>
        <p:spPr>
          <a:xfrm>
            <a:off x="1982470" y="1684655"/>
            <a:ext cx="4189730" cy="2689225"/>
          </a:xfrm>
          <a:prstGeom prst="rect">
            <a:avLst/>
          </a:prstGeom>
        </p:spPr>
      </p:pic>
      <p:pic>
        <p:nvPicPr>
          <p:cNvPr id="6" name="Picture 5" descr="BuilderClass"/>
          <p:cNvPicPr>
            <a:picLocks noChangeAspect="1"/>
          </p:cNvPicPr>
          <p:nvPr/>
        </p:nvPicPr>
        <p:blipFill>
          <a:blip r:embed="rId2"/>
          <a:stretch>
            <a:fillRect/>
          </a:stretch>
        </p:blipFill>
        <p:spPr>
          <a:xfrm>
            <a:off x="7198995" y="1016000"/>
            <a:ext cx="4486910" cy="5010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ommonRoleBuilder"/>
          <p:cNvPicPr>
            <a:picLocks noChangeAspect="1"/>
          </p:cNvPicPr>
          <p:nvPr/>
        </p:nvPicPr>
        <p:blipFill>
          <a:blip r:embed="rId1"/>
          <a:stretch>
            <a:fillRect/>
          </a:stretch>
        </p:blipFill>
        <p:spPr>
          <a:xfrm>
            <a:off x="6750685" y="661670"/>
            <a:ext cx="4639310" cy="5534660"/>
          </a:xfrm>
          <a:prstGeom prst="rect">
            <a:avLst/>
          </a:prstGeom>
        </p:spPr>
      </p:pic>
      <p:pic>
        <p:nvPicPr>
          <p:cNvPr id="7" name="Picture 6" descr="Director"/>
          <p:cNvPicPr>
            <a:picLocks noChangeAspect="1"/>
          </p:cNvPicPr>
          <p:nvPr/>
        </p:nvPicPr>
        <p:blipFill>
          <a:blip r:embed="rId2"/>
          <a:stretch>
            <a:fillRect/>
          </a:stretch>
        </p:blipFill>
        <p:spPr>
          <a:xfrm>
            <a:off x="1900555" y="1435735"/>
            <a:ext cx="4296410" cy="3582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test1"/>
          <p:cNvPicPr>
            <a:picLocks noChangeAspect="1"/>
          </p:cNvPicPr>
          <p:nvPr/>
        </p:nvPicPr>
        <p:blipFill>
          <a:blip r:embed="rId1"/>
          <a:stretch>
            <a:fillRect/>
          </a:stretch>
        </p:blipFill>
        <p:spPr>
          <a:xfrm>
            <a:off x="1184910" y="509270"/>
            <a:ext cx="9821545" cy="58394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9480" y="624110"/>
            <a:ext cx="8911687" cy="1280890"/>
          </a:xfrm>
        </p:spPr>
        <p:txBody>
          <a:bodyPr/>
          <a:lstStyle/>
          <a:p>
            <a:r>
              <a:rPr lang="zh-CN" altLang="en-US" b="1" dirty="0"/>
              <a:t>建造者模式的优缺点</a:t>
            </a:r>
            <a:br>
              <a:rPr lang="zh-CN" altLang="en-US" b="1" dirty="0"/>
            </a:br>
            <a:endParaRPr lang="zh-CN" altLang="en-US" dirty="0"/>
          </a:p>
        </p:txBody>
      </p:sp>
      <p:sp>
        <p:nvSpPr>
          <p:cNvPr id="3" name="内容占位符 2"/>
          <p:cNvSpPr>
            <a:spLocks noGrp="1"/>
          </p:cNvSpPr>
          <p:nvPr>
            <p:ph idx="1"/>
          </p:nvPr>
        </p:nvSpPr>
        <p:spPr>
          <a:xfrm>
            <a:off x="1470625" y="1905000"/>
            <a:ext cx="8915400" cy="3777622"/>
          </a:xfrm>
        </p:spPr>
        <p:txBody>
          <a:bodyPr/>
          <a:lstStyle/>
          <a:p>
            <a:pPr marL="0" indent="0">
              <a:buNone/>
            </a:pPr>
            <a:r>
              <a:rPr lang="zh-CN" altLang="en-US" b="1" dirty="0"/>
              <a:t>优点</a:t>
            </a:r>
            <a:endParaRPr lang="zh-CN" altLang="en-US" b="1" dirty="0"/>
          </a:p>
          <a:p>
            <a:pPr marL="0" indent="0">
              <a:buNone/>
            </a:pPr>
            <a:r>
              <a:rPr lang="zh-CN" altLang="en-US" dirty="0"/>
              <a:t>建造者模式的</a:t>
            </a:r>
            <a:r>
              <a:rPr lang="zh-CN" altLang="en-US" b="1" dirty="0"/>
              <a:t>封装性很好。使用建造者模式可以有效的</a:t>
            </a:r>
            <a:r>
              <a:rPr lang="zh-CN" altLang="en-US" b="1" dirty="0">
                <a:solidFill>
                  <a:srgbClr val="FF0000"/>
                </a:solidFill>
              </a:rPr>
              <a:t>封装</a:t>
            </a:r>
            <a:r>
              <a:rPr lang="zh-CN" altLang="en-US" b="1" dirty="0"/>
              <a:t>变化</a:t>
            </a:r>
            <a:r>
              <a:rPr lang="zh-CN" altLang="en-US" dirty="0"/>
              <a:t>，在使用建造者模式的场景中，一般产品类和建造者类是比较稳定的，因此，将主要的业务逻辑封装在导演类中对整体而言可以取得比较好的稳定性。</a:t>
            </a:r>
            <a:endParaRPr lang="zh-CN" altLang="en-US" dirty="0"/>
          </a:p>
          <a:p>
            <a:pPr marL="0" indent="0">
              <a:buNone/>
            </a:pPr>
            <a:r>
              <a:rPr lang="zh-CN" altLang="en-US" dirty="0"/>
              <a:t>在建造者模式中，</a:t>
            </a:r>
            <a:r>
              <a:rPr lang="zh-CN" altLang="en-US" b="1" dirty="0"/>
              <a:t>客户端不必知道产品内部组成的细节</a:t>
            </a:r>
            <a:r>
              <a:rPr lang="zh-CN" altLang="en-US" dirty="0"/>
              <a:t>，将产品本身与产品的</a:t>
            </a:r>
            <a:r>
              <a:rPr lang="zh-CN" altLang="en-US" dirty="0">
                <a:solidFill>
                  <a:srgbClr val="FF0000"/>
                </a:solidFill>
              </a:rPr>
              <a:t>创建过程解耦</a:t>
            </a:r>
            <a:r>
              <a:rPr lang="zh-CN" altLang="en-US" dirty="0"/>
              <a:t>，使得相同的创建过程可以创建不同的产品对象。</a:t>
            </a:r>
            <a:endParaRPr lang="zh-CN" altLang="en-US" dirty="0"/>
          </a:p>
          <a:p>
            <a:pPr marL="0" indent="0">
              <a:buNone/>
            </a:pPr>
            <a:r>
              <a:rPr lang="zh-CN" altLang="en-US" b="1" dirty="0"/>
              <a:t>可以更加精细地控制产品的创建过程</a:t>
            </a:r>
            <a:r>
              <a:rPr lang="zh-CN" altLang="en-US" dirty="0"/>
              <a:t> 。将复杂产品的创建</a:t>
            </a:r>
            <a:r>
              <a:rPr lang="zh-CN" altLang="en-US" dirty="0">
                <a:solidFill>
                  <a:srgbClr val="FF0000"/>
                </a:solidFill>
              </a:rPr>
              <a:t>步骤分解</a:t>
            </a:r>
            <a:r>
              <a:rPr lang="zh-CN" altLang="en-US" dirty="0"/>
              <a:t>在不同的方法中，使得创建过程更加清晰，也更方便使用程序来控制创建过程。</a:t>
            </a:r>
            <a:endParaRPr lang="zh-CN" altLang="en-US" dirty="0"/>
          </a:p>
          <a:p>
            <a:pPr marL="0" indent="0">
              <a:buNone/>
            </a:pPr>
            <a:r>
              <a:rPr lang="zh-CN" altLang="en-US" dirty="0"/>
              <a:t>其次，</a:t>
            </a:r>
            <a:r>
              <a:rPr lang="zh-CN" altLang="en-US" b="1" dirty="0"/>
              <a:t>建造者模式很容易进行</a:t>
            </a:r>
            <a:r>
              <a:rPr lang="zh-CN" altLang="en-US" b="1" dirty="0">
                <a:solidFill>
                  <a:srgbClr val="FF0000"/>
                </a:solidFill>
              </a:rPr>
              <a:t>扩展</a:t>
            </a:r>
            <a:r>
              <a:rPr lang="zh-CN" altLang="en-US" dirty="0"/>
              <a:t>。如果有新的需求，通过实现一个新的建造者类就可以完成，基本上不用修改之前已经测试通过的代码，因此也就不会对原有功能引入风险。符合开闭原则。</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67775" y="1441142"/>
            <a:ext cx="8915400" cy="3777622"/>
          </a:xfrm>
        </p:spPr>
        <p:txBody>
          <a:bodyPr/>
          <a:lstStyle/>
          <a:p>
            <a:pPr marL="0" indent="0">
              <a:buNone/>
            </a:pPr>
            <a:endParaRPr lang="zh-CN" altLang="en-US" sz="3600" b="1" dirty="0">
              <a:solidFill>
                <a:schemeClr val="tx1">
                  <a:lumMod val="85000"/>
                  <a:lumOff val="15000"/>
                </a:schemeClr>
              </a:solidFill>
              <a:latin typeface="+mj-lt"/>
              <a:ea typeface="+mj-ea"/>
              <a:cs typeface="+mj-cs"/>
            </a:endParaRPr>
          </a:p>
          <a:p>
            <a:pPr marL="0" indent="0">
              <a:buNone/>
            </a:pPr>
            <a:r>
              <a:rPr lang="zh-CN" altLang="en-US" dirty="0"/>
              <a:t>建造者模式所创建的产品一般具有较多的共同点，其组成部分相似，如果产品之间的</a:t>
            </a:r>
            <a:r>
              <a:rPr lang="zh-CN" altLang="en-US" dirty="0">
                <a:solidFill>
                  <a:srgbClr val="FF0000"/>
                </a:solidFill>
              </a:rPr>
              <a:t>差异性很大</a:t>
            </a:r>
            <a:r>
              <a:rPr lang="zh-CN" altLang="en-US" dirty="0"/>
              <a:t>，则不适合使用建造者模式，因此其使用范围受到一定的限制。</a:t>
            </a:r>
            <a:endParaRPr lang="zh-CN" altLang="en-US" dirty="0"/>
          </a:p>
          <a:p>
            <a:pPr marL="0" indent="0">
              <a:buNone/>
            </a:pPr>
            <a:r>
              <a:rPr lang="zh-CN" altLang="en-US" dirty="0"/>
              <a:t>如果产品的</a:t>
            </a:r>
            <a:r>
              <a:rPr lang="zh-CN" altLang="en-US" dirty="0">
                <a:solidFill>
                  <a:srgbClr val="FF0000"/>
                </a:solidFill>
              </a:rPr>
              <a:t>内部变化复杂</a:t>
            </a:r>
            <a:r>
              <a:rPr lang="zh-CN" altLang="en-US" dirty="0"/>
              <a:t>，可能会导致需要定义很多具体建造者类来实现这种变化，导致系统变得很庞大。</a:t>
            </a:r>
            <a:endParaRPr lang="zh-CN" altLang="en-US" dirty="0"/>
          </a:p>
          <a:p>
            <a:endParaRPr lang="zh-CN" altLang="en-US" dirty="0"/>
          </a:p>
        </p:txBody>
      </p:sp>
      <p:sp>
        <p:nvSpPr>
          <p:cNvPr id="4" name="标题 1"/>
          <p:cNvSpPr>
            <a:spLocks noGrp="1"/>
          </p:cNvSpPr>
          <p:nvPr>
            <p:ph type="title"/>
          </p:nvPr>
        </p:nvSpPr>
        <p:spPr>
          <a:xfrm>
            <a:off x="1967865" y="666115"/>
            <a:ext cx="9054465" cy="1188085"/>
          </a:xfrm>
        </p:spPr>
        <p:txBody>
          <a:bodyPr>
            <a:normAutofit fontScale="90000"/>
          </a:bodyPr>
          <a:p>
            <a:r>
              <a:rPr lang="zh-CN" altLang="en-US" b="1" dirty="0">
                <a:sym typeface="+mn-ea"/>
              </a:rPr>
              <a:t>缺点</a:t>
            </a:r>
            <a:br>
              <a:rPr lang="zh-CN" altLang="en-US" b="1" dirty="0">
                <a:solidFill>
                  <a:schemeClr val="tx1">
                    <a:lumMod val="85000"/>
                    <a:lumOff val="15000"/>
                  </a:schemeClr>
                </a:solidFill>
                <a:latin typeface="+mj-lt"/>
                <a:ea typeface="+mj-ea"/>
                <a:cs typeface="+mj-cs"/>
              </a:rPr>
            </a:br>
            <a:br>
              <a:rPr lang="zh-CN" altLang="en-US" b="1" dirty="0"/>
            </a:b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225" y="624110"/>
            <a:ext cx="8911687" cy="1280890"/>
          </a:xfrm>
        </p:spPr>
        <p:txBody>
          <a:bodyPr/>
          <a:lstStyle/>
          <a:p>
            <a:r>
              <a:rPr lang="zh-CN" altLang="en-US" b="1" dirty="0"/>
              <a:t>建造者模式与工厂模式的区别</a:t>
            </a:r>
            <a:br>
              <a:rPr lang="zh-CN" altLang="en-US" b="1" dirty="0"/>
            </a:br>
            <a:endParaRPr lang="zh-CN" altLang="en-US" dirty="0"/>
          </a:p>
        </p:txBody>
      </p:sp>
      <p:sp>
        <p:nvSpPr>
          <p:cNvPr id="3" name="内容占位符 2"/>
          <p:cNvSpPr>
            <a:spLocks noGrp="1"/>
          </p:cNvSpPr>
          <p:nvPr>
            <p:ph idx="1"/>
          </p:nvPr>
        </p:nvSpPr>
        <p:spPr>
          <a:xfrm>
            <a:off x="1569402" y="2057400"/>
            <a:ext cx="8915400" cy="3777622"/>
          </a:xfrm>
        </p:spPr>
        <p:txBody>
          <a:bodyPr/>
          <a:lstStyle/>
          <a:p>
            <a:pPr marL="0" indent="0">
              <a:buNone/>
            </a:pPr>
            <a:r>
              <a:rPr lang="zh-CN" altLang="en-US" dirty="0"/>
              <a:t>建造者模“式仅仅只比工厂模式多了一个”</a:t>
            </a:r>
            <a:r>
              <a:rPr lang="zh-CN" altLang="en-US" dirty="0">
                <a:solidFill>
                  <a:srgbClr val="FF0000"/>
                </a:solidFill>
              </a:rPr>
              <a:t>指挥者</a:t>
            </a:r>
            <a:r>
              <a:rPr lang="zh-CN" altLang="en-US" dirty="0"/>
              <a:t>“</a:t>
            </a:r>
            <a:endParaRPr lang="en-US" altLang="zh-CN" dirty="0"/>
          </a:p>
          <a:p>
            <a:pPr marL="0" indent="0">
              <a:buNone/>
            </a:pPr>
            <a:r>
              <a:rPr lang="zh-CN" altLang="en-US" dirty="0"/>
              <a:t>建造者模式一般用来创建更为</a:t>
            </a:r>
            <a:r>
              <a:rPr lang="zh-CN" altLang="en-US" dirty="0">
                <a:solidFill>
                  <a:srgbClr val="FF0000"/>
                </a:solidFill>
              </a:rPr>
              <a:t>复杂的对象</a:t>
            </a:r>
            <a:r>
              <a:rPr lang="zh-CN" altLang="en-US" dirty="0"/>
              <a:t>，因为对象的创建过程更为复杂，因此将对象的创建过程独立出来组成一个新的类</a:t>
            </a:r>
            <a:r>
              <a:rPr lang="en-US" altLang="zh-CN" dirty="0"/>
              <a:t>——</a:t>
            </a:r>
            <a:r>
              <a:rPr lang="zh-CN" altLang="en-US" dirty="0">
                <a:solidFill>
                  <a:srgbClr val="FF0000"/>
                </a:solidFill>
                <a:sym typeface="+mn-ea"/>
              </a:rPr>
              <a:t>指挥者</a:t>
            </a:r>
            <a:r>
              <a:rPr lang="zh-CN" altLang="en-US" dirty="0">
                <a:solidFill>
                  <a:srgbClr val="FF0000"/>
                </a:solidFill>
              </a:rPr>
              <a:t>类</a:t>
            </a:r>
            <a:r>
              <a:rPr lang="zh-CN" altLang="en-US" dirty="0"/>
              <a:t>。</a:t>
            </a:r>
            <a:endParaRPr lang="en-US" altLang="zh-CN" dirty="0"/>
          </a:p>
          <a:p>
            <a:pPr marL="0" indent="0">
              <a:buNone/>
            </a:pPr>
            <a:r>
              <a:rPr lang="zh-CN" altLang="en-US" dirty="0"/>
              <a:t>工厂模式是将对象的全部创建过程封装在工厂类中，由工厂类向客户端提供最终的产品；而建造者模式中，建造者类一般只提供产品类中各个组件的建造，而将具体建造过程交付给</a:t>
            </a:r>
            <a:r>
              <a:rPr lang="zh-CN" altLang="en-US" dirty="0">
                <a:solidFill>
                  <a:srgbClr val="FF0000"/>
                </a:solidFill>
                <a:sym typeface="+mn-ea"/>
              </a:rPr>
              <a:t>指挥者</a:t>
            </a:r>
            <a:r>
              <a:rPr lang="zh-CN" altLang="en-US" dirty="0">
                <a:solidFill>
                  <a:srgbClr val="FF0000"/>
                </a:solidFill>
              </a:rPr>
              <a:t>类</a:t>
            </a:r>
            <a:r>
              <a:rPr lang="zh-CN" altLang="en-US" dirty="0"/>
              <a:t>。由</a:t>
            </a:r>
            <a:r>
              <a:rPr lang="zh-CN" altLang="en-US" dirty="0">
                <a:solidFill>
                  <a:srgbClr val="FF0000"/>
                </a:solidFill>
                <a:sym typeface="+mn-ea"/>
              </a:rPr>
              <a:t>指挥者类</a:t>
            </a:r>
            <a:r>
              <a:rPr lang="zh-CN" altLang="en-US" dirty="0"/>
              <a:t>负责将各个组件按照特定的规则组建为产品，然后将组建好的产品交付给客户端。</a:t>
            </a:r>
            <a:endParaRPr lang="zh-CN" altLang="en-US" dirty="0"/>
          </a:p>
        </p:txBody>
      </p:sp>
    </p:spTree>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1193</Words>
  <Application>WPS Presentation</Application>
  <PresentationFormat>宽屏</PresentationFormat>
  <Paragraphs>63</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宋体</vt:lpstr>
      <vt:lpstr>Wingdings</vt:lpstr>
      <vt:lpstr>Wingdings 3</vt:lpstr>
      <vt:lpstr>Arial</vt:lpstr>
      <vt:lpstr>微软雅黑</vt:lpstr>
      <vt:lpstr>幼圆</vt:lpstr>
      <vt:lpstr>Gubbi</vt:lpstr>
      <vt:lpstr>宋体</vt:lpstr>
      <vt:lpstr>Droid Sans Fallback</vt:lpstr>
      <vt:lpstr>Century Gothic</vt:lpstr>
      <vt:lpstr>Arial Unicode MS</vt:lpstr>
      <vt:lpstr>Calibri</vt:lpstr>
      <vt:lpstr>Webdings</vt:lpstr>
      <vt:lpstr>Times New Roman</vt:lpstr>
      <vt:lpstr>丝状</vt:lpstr>
      <vt:lpstr>建造者模式（Builder Pattern）</vt:lpstr>
      <vt:lpstr>包含的角色</vt:lpstr>
      <vt:lpstr>PowerPoint 演示文稿</vt:lpstr>
      <vt:lpstr>案例 某游戏需要创建角色</vt:lpstr>
      <vt:lpstr>PowerPoint 演示文稿</vt:lpstr>
      <vt:lpstr>PowerPoint 演示文稿</vt:lpstr>
      <vt:lpstr>建造者模式的优缺点 </vt:lpstr>
      <vt:lpstr>缺点  </vt:lpstr>
      <vt:lpstr>建造者模式与工厂模式的区别 </vt:lpstr>
      <vt:lpstr>总结 </vt:lpstr>
      <vt:lpstr>建造者模式在JDK的应用和源码分析</vt:lpstr>
      <vt:lpstr>PowerPoint 演示文稿</vt:lpstr>
      <vt:lpstr>PowerPoint 演示文稿</vt:lpstr>
      <vt:lpstr>PowerPoint 演示文稿</vt:lpstr>
      <vt:lpstr>PowerPoint 演示文稿</vt:lpstr>
      <vt:lpstr>结束了</vt:lpstr>
      <vt:lpstr>PowerPoint 演示文稿</vt:lpstr>
      <vt:lpstr>结束了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建造者模式</dc:title>
  <dc:creator>rao lu</dc:creator>
  <cp:lastModifiedBy>leaderment</cp:lastModifiedBy>
  <cp:revision>41</cp:revision>
  <dcterms:created xsi:type="dcterms:W3CDTF">2019-09-10T06:34:13Z</dcterms:created>
  <dcterms:modified xsi:type="dcterms:W3CDTF">2019-09-10T06:34:13Z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