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76" r:id="rId7"/>
    <p:sldId id="263" r:id="rId8"/>
    <p:sldId id="259" r:id="rId9"/>
    <p:sldId id="266" r:id="rId10"/>
    <p:sldId id="265" r:id="rId11"/>
    <p:sldId id="267" r:id="rId12"/>
    <p:sldId id="268" r:id="rId13"/>
    <p:sldId id="260" r:id="rId14"/>
    <p:sldId id="270" r:id="rId15"/>
    <p:sldId id="271" r:id="rId16"/>
    <p:sldId id="272" r:id="rId17"/>
    <p:sldId id="261" r:id="rId18"/>
    <p:sldId id="273" r:id="rId19"/>
    <p:sldId id="274" r:id="rId20"/>
    <p:sldId id="269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DDDDD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25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798292"/>
            </a:solidFill>
          </c:spPr>
          <c:explosion val="0"/>
          <c:dPt>
            <c:idx val="0"/>
            <c:bubble3D val="0"/>
            <c:spPr>
              <a:solidFill>
                <a:srgbClr val="79829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98292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798292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798292">
                  <a:alpha val="4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Rectangle 3"/>
          <p:cNvSpPr/>
          <p:nvPr/>
        </p:nvSpPr>
        <p:spPr>
          <a:xfrm>
            <a:off x="2994660" y="2244725"/>
            <a:ext cx="6202680" cy="1644015"/>
          </a:xfrm>
          <a:prstGeom prst="rect">
            <a:avLst/>
          </a:prstGeom>
          <a:noFill/>
          <a:ln w="28575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4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数据库优化之索引</a:t>
            </a:r>
            <a:endParaRPr lang="en-US" altLang="en-US" sz="40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61837" y="1851489"/>
            <a:ext cx="6839616" cy="9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单击此处输入文本内容，单击此处输入文本内容。单击此处输入文本内容，单击此处输入文本内容 ，单击此处输入文本内容，单击此处输入文本内容</a:t>
            </a:r>
            <a:endParaRPr lang="en-US" altLang="zh-CN" sz="10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2561836" y="1328270"/>
            <a:ext cx="17589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latin typeface="造字工房悦黑体验版纤细长体" charset="-122"/>
                <a:ea typeface="造字工房悦黑体验版纤细长体" charset="-122"/>
              </a:rPr>
              <a:t>极简主义</a:t>
            </a:r>
            <a:endParaRPr lang="zh-CN" altLang="en-US" sz="2800" dirty="0"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64296" y="3387506"/>
            <a:ext cx="3227733" cy="22637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0412" y="3387506"/>
            <a:ext cx="3227733" cy="22637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60068" y="3823812"/>
            <a:ext cx="2778390" cy="153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</a:t>
            </a:r>
            <a:endParaRPr lang="en-US" altLang="zh-CN" sz="8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单击此处输入文本内容。单击此处输入文本内容，单击此处输入文本内容 ，单击此处输入文本内容，单击此处输入文本内容</a:t>
            </a:r>
            <a:endParaRPr lang="en-US" altLang="zh-CN" sz="8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855083" y="3823812"/>
            <a:ext cx="2778390" cy="153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</a:t>
            </a:r>
            <a:endParaRPr lang="en-US" altLang="zh-CN" sz="8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8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单击此处输入文本内容。单击此处输入文本内容，单击此处输入文本内容 ，单击此处输入文本内容，单击此处输入文本内容</a:t>
            </a:r>
            <a:endParaRPr lang="en-US" altLang="zh-CN" sz="8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02270" y="3387725"/>
            <a:ext cx="3227705" cy="226314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preview_mt._fuji"/>
          <p:cNvPicPr>
            <a:picLocks noChangeAspect="1"/>
          </p:cNvPicPr>
          <p:nvPr/>
        </p:nvPicPr>
        <p:blipFill>
          <a:blip r:embed="rId1"/>
          <a:srcRect l="4611" r="3074"/>
          <a:stretch>
            <a:fillRect/>
          </a:stretch>
        </p:blipFill>
        <p:spPr>
          <a:xfrm>
            <a:off x="8103235" y="3486150"/>
            <a:ext cx="3051175" cy="206565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1885" y="1283970"/>
            <a:ext cx="1079500" cy="1813560"/>
            <a:chOff x="8910" y="3972"/>
            <a:chExt cx="1700" cy="2856"/>
          </a:xfrm>
        </p:grpSpPr>
        <p:pic>
          <p:nvPicPr>
            <p:cNvPr id="13" name="图片 12" descr="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094" y="3972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9" name="文本框 8"/>
            <p:cNvSpPr txBox="1"/>
            <p:nvPr/>
          </p:nvSpPr>
          <p:spPr>
            <a:xfrm>
              <a:off x="8910" y="4325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zh-CN" sz="4000">
                  <a:latin typeface="造字工房悦黑体验版纤细长体" charset="-122"/>
                  <a:ea typeface="造字工房悦黑体验版纤细长体" charset="-122"/>
                </a:rPr>
                <a:t>极</a:t>
              </a:r>
              <a:endParaRPr lang="zh-CN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54" y="5513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zh-CN" sz="4000">
                  <a:latin typeface="造字工房悦黑体验版纤细长体" charset="-122"/>
                  <a:ea typeface="造字工房悦黑体验版纤细长体" charset="-122"/>
                </a:rPr>
                <a:t>简</a:t>
              </a:r>
              <a:endParaRPr lang="zh-CN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260" y="5249"/>
              <a:ext cx="558" cy="12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l">
                <a:lnSpc>
                  <a:spcPct val="80000"/>
                </a:lnSpc>
              </a:pPr>
              <a:r>
                <a:rPr lang="zh-CN" altLang="en-US" sz="700">
                  <a:latin typeface="造字工房悦黑体验版纤细长体" charset="-122"/>
                  <a:ea typeface="造字工房悦黑体验版纤细长体" charset="-122"/>
                  <a:cs typeface="造字工房悦黑体验版纤细长体" charset="-122"/>
                </a:rPr>
                <a:t>岁  月  如  冰  河</a:t>
              </a:r>
              <a:endPara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zh-CN" altLang="en-US" sz="700">
                  <a:latin typeface="造字工房悦黑体验版纤细长体" charset="-122"/>
                  <a:ea typeface="造字工房悦黑体验版纤细长体" charset="-122"/>
                  <a:cs typeface="造字工房悦黑体验版纤细长体" charset="-122"/>
                </a:rPr>
                <a:t>    热  望  如  鲸  歌</a:t>
              </a:r>
              <a:endPara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8" name="组合 47"/>
          <p:cNvGrpSpPr/>
          <p:nvPr/>
        </p:nvGrpSpPr>
        <p:grpSpPr>
          <a:xfrm>
            <a:off x="5716905" y="2097405"/>
            <a:ext cx="1018540" cy="1825625"/>
            <a:chOff x="2342" y="3963"/>
            <a:chExt cx="1604" cy="2875"/>
          </a:xfrm>
        </p:grpSpPr>
        <p:sp>
          <p:nvSpPr>
            <p:cNvPr id="2" name="文本框 1"/>
            <p:cNvSpPr txBox="1"/>
            <p:nvPr/>
          </p:nvSpPr>
          <p:spPr>
            <a:xfrm>
              <a:off x="3017" y="5650"/>
              <a:ext cx="92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叁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42" y="3963"/>
              <a:ext cx="1011" cy="2875"/>
              <a:chOff x="2342" y="3963"/>
              <a:chExt cx="1011" cy="2875"/>
            </a:xfrm>
          </p:grpSpPr>
          <p:pic>
            <p:nvPicPr>
              <p:cNvPr id="34" name="图片 33" descr="图片1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2342" y="3982"/>
                <a:ext cx="1011" cy="285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6" h="2333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273"/>
                    </a:lnTo>
                    <a:lnTo>
                      <a:pt x="645" y="1273"/>
                    </a:lnTo>
                    <a:lnTo>
                      <a:pt x="645" y="2059"/>
                    </a:lnTo>
                    <a:lnTo>
                      <a:pt x="826" y="2059"/>
                    </a:lnTo>
                    <a:lnTo>
                      <a:pt x="826" y="2333"/>
                    </a:lnTo>
                    <a:lnTo>
                      <a:pt x="0" y="23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sp>
            <p:nvSpPr>
              <p:cNvPr id="42" name="文本框 41"/>
              <p:cNvSpPr txBox="1"/>
              <p:nvPr/>
            </p:nvSpPr>
            <p:spPr>
              <a:xfrm>
                <a:off x="2342" y="3963"/>
                <a:ext cx="966" cy="150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zh-CN" altLang="zh-CN" sz="2800">
                    <a:latin typeface="造字工房悦黑体验版纤细长体" charset="-122"/>
                    <a:ea typeface="造字工房悦黑体验版纤细长体" charset="-122"/>
                  </a:rPr>
                  <a:t>标题</a:t>
                </a:r>
                <a:endParaRPr lang="zh-CN" altLang="zh-CN" sz="2800">
                  <a:latin typeface="造字工房悦黑体验版纤细长体" charset="-122"/>
                  <a:ea typeface="造字工房悦黑体验版纤细长体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5860415" y="3036570"/>
            <a:ext cx="354330" cy="784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岁  月  如  冰  河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    热  望  如  鲸  歌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38619" y="2399406"/>
            <a:ext cx="10513576" cy="35803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5"/>
          <p:cNvSpPr txBox="1"/>
          <p:nvPr/>
        </p:nvSpPr>
        <p:spPr>
          <a:xfrm>
            <a:off x="5682007" y="2836948"/>
            <a:ext cx="69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b="1" dirty="0">
                <a:solidFill>
                  <a:schemeClr val="tx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01</a:t>
            </a:r>
            <a:endParaRPr lang="en-US" altLang="zh-CN" sz="2800" b="1" dirty="0">
              <a:solidFill>
                <a:schemeClr val="tx1"/>
              </a:solidFill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5682007" y="3875534"/>
            <a:ext cx="69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b="1">
                <a:solidFill>
                  <a:schemeClr val="tx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02</a:t>
            </a:r>
            <a:endParaRPr lang="en-US" altLang="zh-CN" sz="2800" b="1">
              <a:solidFill>
                <a:schemeClr val="tx1"/>
              </a:solidFill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5682007" y="5054825"/>
            <a:ext cx="69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b="1" dirty="0">
                <a:solidFill>
                  <a:schemeClr val="tx1"/>
                </a:solidFill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chemeClr val="tx1"/>
              </a:solidFill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43008" y="2734853"/>
            <a:ext cx="4634777" cy="7844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endParaRPr lang="zh-CN" altLang="en-US" sz="12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8271" y="3797339"/>
            <a:ext cx="4609514" cy="7844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endParaRPr lang="zh-CN" altLang="en-US" sz="12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3008" y="4954859"/>
            <a:ext cx="4634777" cy="7844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endParaRPr lang="zh-CN" altLang="en-US" sz="12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6" name="文本框 18"/>
          <p:cNvSpPr txBox="1"/>
          <p:nvPr/>
        </p:nvSpPr>
        <p:spPr>
          <a:xfrm>
            <a:off x="5682007" y="1708463"/>
            <a:ext cx="2862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latin typeface="造字工房悦黑体验版纤细长体" charset="-122"/>
                <a:ea typeface="造字工房悦黑体验版纤细长体" charset="-122"/>
              </a:rPr>
              <a:t>输入标题内容</a:t>
            </a:r>
            <a:endParaRPr lang="zh-CN" altLang="en-US" sz="2800" dirty="0">
              <a:latin typeface="造字工房悦黑体验版纤细长体" charset="-122"/>
              <a:ea typeface="造字工房悦黑体验版纤细长体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70380" y="1916430"/>
            <a:ext cx="2868930" cy="4438015"/>
            <a:chOff x="13078" y="1874"/>
            <a:chExt cx="4518" cy="6989"/>
          </a:xfrm>
        </p:grpSpPr>
        <p:sp>
          <p:nvSpPr>
            <p:cNvPr id="12" name="矩形 11"/>
            <p:cNvSpPr/>
            <p:nvPr/>
          </p:nvSpPr>
          <p:spPr>
            <a:xfrm>
              <a:off x="13078" y="1874"/>
              <a:ext cx="4518" cy="698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3302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02c9acf010726bbdd65fb54ed1a57c4"/>
            <p:cNvPicPr>
              <a:picLocks noChangeAspect="1"/>
            </p:cNvPicPr>
            <p:nvPr/>
          </p:nvPicPr>
          <p:blipFill>
            <a:blip r:embed="rId1"/>
            <a:srcRect r="73674"/>
            <a:stretch>
              <a:fillRect/>
            </a:stretch>
          </p:blipFill>
          <p:spPr>
            <a:xfrm>
              <a:off x="13258" y="2027"/>
              <a:ext cx="4170" cy="66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52256" y="2956264"/>
            <a:ext cx="10218198" cy="147369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69001" y="1894435"/>
            <a:ext cx="218390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纤细长体" charset="-122"/>
                <a:ea typeface="造字工房悦黑体验版纤细长体" charset="-122"/>
              </a:rPr>
              <a:t>极简主义</a:t>
            </a:r>
            <a:endParaRPr lang="zh-CN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3852279" y="3126383"/>
            <a:ext cx="2210220" cy="11343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单击此处输入文本内容，单击此处输入文本内容，单击此处输入文本内容，单击此处输入文本内容，单击此处输入文本内容</a:t>
            </a:r>
            <a:endParaRPr lang="zh-CN" altLang="en-US" sz="9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0150" y="1980565"/>
            <a:ext cx="4522470" cy="301434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preview_mt._fuji"/>
          <p:cNvPicPr>
            <a:picLocks noChangeAspect="1"/>
          </p:cNvPicPr>
          <p:nvPr/>
        </p:nvPicPr>
        <p:blipFill>
          <a:blip r:embed="rId1"/>
          <a:srcRect l="4611" r="3074"/>
          <a:stretch>
            <a:fillRect/>
          </a:stretch>
        </p:blipFill>
        <p:spPr>
          <a:xfrm>
            <a:off x="6424930" y="2126615"/>
            <a:ext cx="4232910" cy="27514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 2"/>
          <p:cNvSpPr/>
          <p:nvPr>
            <p:custDataLst>
              <p:tags r:id="rId1"/>
            </p:custDataLst>
          </p:nvPr>
        </p:nvSpPr>
        <p:spPr>
          <a:xfrm>
            <a:off x="1410263" y="2230545"/>
            <a:ext cx="6090695" cy="75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60"/>
              </a:lnSpc>
            </a:pPr>
            <a:r>
              <a:rPr kumimoji="1" lang="zh-CN" altLang="en-US" sz="9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点击这里增加你的相关内容，复制内容黏贴即可。点击这里增加你的相关内容，复制内容黏贴即可。点击这里增加你的相关内容，复制内容黏贴即可。</a:t>
            </a:r>
            <a:endParaRPr kumimoji="1" lang="zh-CN" altLang="en-US" sz="900" spc="2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4" name="PA_ 3"/>
          <p:cNvSpPr txBox="1"/>
          <p:nvPr>
            <p:custDataLst>
              <p:tags r:id="rId2"/>
            </p:custDataLst>
          </p:nvPr>
        </p:nvSpPr>
        <p:spPr>
          <a:xfrm>
            <a:off x="1410263" y="1790069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标题内容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8" name="PA_ 2"/>
          <p:cNvSpPr/>
          <p:nvPr>
            <p:custDataLst>
              <p:tags r:id="rId3"/>
            </p:custDataLst>
          </p:nvPr>
        </p:nvSpPr>
        <p:spPr>
          <a:xfrm>
            <a:off x="1410263" y="4145070"/>
            <a:ext cx="6090695" cy="75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60"/>
              </a:lnSpc>
            </a:pPr>
            <a:r>
              <a:rPr kumimoji="1" lang="zh-CN" altLang="en-US" sz="9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点击这里增加你的相关内容，复制内容黏贴即可。点击这里增加你的相关内容，复制内容黏贴即可。点击这里增加你的相关内容，复制内容黏贴即可。</a:t>
            </a:r>
            <a:endParaRPr kumimoji="1" lang="zh-CN" altLang="en-US" sz="900" spc="2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9" name="PA_ 3"/>
          <p:cNvSpPr txBox="1"/>
          <p:nvPr>
            <p:custDataLst>
              <p:tags r:id="rId4"/>
            </p:custDataLst>
          </p:nvPr>
        </p:nvSpPr>
        <p:spPr>
          <a:xfrm>
            <a:off x="1410263" y="370459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标题内容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04530" y="1189990"/>
            <a:ext cx="2868930" cy="4437380"/>
            <a:chOff x="13078" y="1874"/>
            <a:chExt cx="4518" cy="6988"/>
          </a:xfrm>
        </p:grpSpPr>
        <p:sp>
          <p:nvSpPr>
            <p:cNvPr id="5" name="矩形 4"/>
            <p:cNvSpPr/>
            <p:nvPr/>
          </p:nvSpPr>
          <p:spPr>
            <a:xfrm>
              <a:off x="13078" y="1874"/>
              <a:ext cx="4518" cy="698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outerShdw blurRad="3302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02c9acf010726bbdd65fb54ed1a57c4"/>
            <p:cNvPicPr>
              <a:picLocks noChangeAspect="1"/>
            </p:cNvPicPr>
            <p:nvPr/>
          </p:nvPicPr>
          <p:blipFill>
            <a:blip r:embed="rId5"/>
            <a:srcRect r="73674"/>
            <a:stretch>
              <a:fillRect/>
            </a:stretch>
          </p:blipFill>
          <p:spPr>
            <a:xfrm>
              <a:off x="13228" y="2057"/>
              <a:ext cx="4170" cy="66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8" name="组合 47"/>
          <p:cNvGrpSpPr/>
          <p:nvPr/>
        </p:nvGrpSpPr>
        <p:grpSpPr>
          <a:xfrm>
            <a:off x="5716905" y="2097405"/>
            <a:ext cx="1018540" cy="1825625"/>
            <a:chOff x="2342" y="3963"/>
            <a:chExt cx="1604" cy="2875"/>
          </a:xfrm>
        </p:grpSpPr>
        <p:sp>
          <p:nvSpPr>
            <p:cNvPr id="2" name="文本框 1"/>
            <p:cNvSpPr txBox="1"/>
            <p:nvPr/>
          </p:nvSpPr>
          <p:spPr>
            <a:xfrm>
              <a:off x="3017" y="5650"/>
              <a:ext cx="92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肆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42" y="3963"/>
              <a:ext cx="1011" cy="2875"/>
              <a:chOff x="2342" y="3963"/>
              <a:chExt cx="1011" cy="2875"/>
            </a:xfrm>
          </p:grpSpPr>
          <p:pic>
            <p:nvPicPr>
              <p:cNvPr id="34" name="图片 33" descr="图片1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2342" y="3982"/>
                <a:ext cx="1011" cy="285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6" h="2333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273"/>
                    </a:lnTo>
                    <a:lnTo>
                      <a:pt x="645" y="1273"/>
                    </a:lnTo>
                    <a:lnTo>
                      <a:pt x="645" y="2059"/>
                    </a:lnTo>
                    <a:lnTo>
                      <a:pt x="826" y="2059"/>
                    </a:lnTo>
                    <a:lnTo>
                      <a:pt x="826" y="2333"/>
                    </a:lnTo>
                    <a:lnTo>
                      <a:pt x="0" y="23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sp>
            <p:nvSpPr>
              <p:cNvPr id="42" name="文本框 41"/>
              <p:cNvSpPr txBox="1"/>
              <p:nvPr/>
            </p:nvSpPr>
            <p:spPr>
              <a:xfrm>
                <a:off x="2342" y="3963"/>
                <a:ext cx="966" cy="150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zh-CN" altLang="zh-CN" sz="2800">
                    <a:latin typeface="造字工房悦黑体验版纤细长体" charset="-122"/>
                    <a:ea typeface="造字工房悦黑体验版纤细长体" charset="-122"/>
                  </a:rPr>
                  <a:t>标题</a:t>
                </a:r>
                <a:endParaRPr lang="zh-CN" altLang="zh-CN" sz="2800">
                  <a:latin typeface="造字工房悦黑体验版纤细长体" charset="-122"/>
                  <a:ea typeface="造字工房悦黑体验版纤细长体" charset="-122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5860415" y="3036570"/>
            <a:ext cx="354330" cy="784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岁  月  如  冰  河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    热  望  如  鲸  歌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4b5f3d-4d90-438a-b8c5-776ea1a7d02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41589" y="1512893"/>
            <a:ext cx="5108992" cy="4170706"/>
            <a:chOff x="1536734" y="1750555"/>
            <a:chExt cx="5109657" cy="4171249"/>
          </a:xfrm>
        </p:grpSpPr>
        <p:grpSp>
          <p:nvGrpSpPr>
            <p:cNvPr id="3" name="ïṩļïḍe"/>
            <p:cNvGrpSpPr/>
            <p:nvPr/>
          </p:nvGrpSpPr>
          <p:grpSpPr>
            <a:xfrm>
              <a:off x="1930088" y="3052812"/>
              <a:ext cx="4716303" cy="2868992"/>
              <a:chOff x="1137582" y="1771650"/>
              <a:chExt cx="5127763" cy="2868992"/>
            </a:xfrm>
          </p:grpSpPr>
          <p:cxnSp>
            <p:nvCxnSpPr>
              <p:cNvPr id="33" name="直接连接符 54"/>
              <p:cNvCxnSpPr/>
              <p:nvPr/>
            </p:nvCxnSpPr>
            <p:spPr>
              <a:xfrm>
                <a:off x="1137582" y="1771650"/>
                <a:ext cx="512776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55"/>
              <p:cNvCxnSpPr/>
              <p:nvPr/>
            </p:nvCxnSpPr>
            <p:spPr>
              <a:xfrm>
                <a:off x="1137582" y="2727981"/>
                <a:ext cx="512776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56"/>
              <p:cNvCxnSpPr/>
              <p:nvPr/>
            </p:nvCxnSpPr>
            <p:spPr>
              <a:xfrm>
                <a:off x="1137582" y="3684312"/>
                <a:ext cx="512776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57"/>
              <p:cNvCxnSpPr/>
              <p:nvPr/>
            </p:nvCxnSpPr>
            <p:spPr>
              <a:xfrm>
                <a:off x="1137582" y="4640642"/>
                <a:ext cx="512776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4"/>
            <p:cNvCxnSpPr/>
            <p:nvPr/>
          </p:nvCxnSpPr>
          <p:spPr>
            <a:xfrm>
              <a:off x="1930089" y="1884043"/>
              <a:ext cx="0" cy="35884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îsľíḋé"/>
            <p:cNvSpPr txBox="1"/>
            <p:nvPr/>
          </p:nvSpPr>
          <p:spPr bwMode="auto">
            <a:xfrm>
              <a:off x="2480156" y="5551570"/>
              <a:ext cx="521594" cy="2791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2010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6" name="îšlîḍè"/>
            <p:cNvSpPr txBox="1"/>
            <p:nvPr/>
          </p:nvSpPr>
          <p:spPr bwMode="auto">
            <a:xfrm>
              <a:off x="4027441" y="5551570"/>
              <a:ext cx="521594" cy="2791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2015</a:t>
              </a:r>
              <a:endPara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" name="îşļíďe"/>
            <p:cNvSpPr txBox="1"/>
            <p:nvPr/>
          </p:nvSpPr>
          <p:spPr bwMode="auto">
            <a:xfrm>
              <a:off x="5579158" y="5551570"/>
              <a:ext cx="521594" cy="279180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2020</a:t>
              </a:r>
              <a:endPara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cxnSp>
          <p:nvCxnSpPr>
            <p:cNvPr id="8" name="直接连接符 8"/>
            <p:cNvCxnSpPr/>
            <p:nvPr/>
          </p:nvCxnSpPr>
          <p:spPr>
            <a:xfrm>
              <a:off x="1930088" y="5463458"/>
              <a:ext cx="47163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ṩḻïḑe"/>
            <p:cNvSpPr txBox="1"/>
            <p:nvPr/>
          </p:nvSpPr>
          <p:spPr bwMode="auto">
            <a:xfrm>
              <a:off x="1536734" y="1750555"/>
              <a:ext cx="393354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500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0" name="iṡ1ídè"/>
            <p:cNvSpPr txBox="1"/>
            <p:nvPr/>
          </p:nvSpPr>
          <p:spPr bwMode="auto">
            <a:xfrm>
              <a:off x="1536734" y="2465960"/>
              <a:ext cx="393354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400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1" name="ïṡlíḓe"/>
            <p:cNvSpPr txBox="1"/>
            <p:nvPr/>
          </p:nvSpPr>
          <p:spPr bwMode="auto">
            <a:xfrm>
              <a:off x="1536734" y="3227481"/>
              <a:ext cx="393354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300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2" name="iṩḷïḋe"/>
            <p:cNvSpPr txBox="1"/>
            <p:nvPr/>
          </p:nvSpPr>
          <p:spPr bwMode="auto">
            <a:xfrm>
              <a:off x="1536734" y="3945346"/>
              <a:ext cx="393354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200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3" name="îṩļïďé"/>
            <p:cNvSpPr txBox="1"/>
            <p:nvPr/>
          </p:nvSpPr>
          <p:spPr bwMode="auto">
            <a:xfrm>
              <a:off x="1536734" y="4665867"/>
              <a:ext cx="393354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100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4" name="ïśḷïdé"/>
            <p:cNvSpPr txBox="1"/>
            <p:nvPr/>
          </p:nvSpPr>
          <p:spPr bwMode="auto">
            <a:xfrm>
              <a:off x="1677798" y="5339459"/>
              <a:ext cx="252290" cy="24840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ko-KR" sz="1000" b="0">
                  <a:solidFill>
                    <a:srgbClr val="314254"/>
                  </a:solidFill>
                  <a:effectLst/>
                </a:rPr>
                <a:t>0</a:t>
              </a:r>
              <a:endParaRPr lang="en-US" altLang="ko-KR" sz="1000" b="0">
                <a:solidFill>
                  <a:srgbClr val="314254"/>
                </a:solidFill>
                <a:effectLst/>
              </a:endParaRPr>
            </a:p>
          </p:txBody>
        </p:sp>
        <p:sp>
          <p:nvSpPr>
            <p:cNvPr id="15" name="îṧļídê"/>
            <p:cNvSpPr/>
            <p:nvPr/>
          </p:nvSpPr>
          <p:spPr>
            <a:xfrm>
              <a:off x="2464492" y="2784871"/>
              <a:ext cx="877593" cy="2687629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î$ḷîḓe"/>
            <p:cNvSpPr/>
            <p:nvPr/>
          </p:nvSpPr>
          <p:spPr>
            <a:xfrm>
              <a:off x="2135391" y="3421355"/>
              <a:ext cx="877593" cy="2051145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ï$lîḋè"/>
            <p:cNvSpPr/>
            <p:nvPr/>
          </p:nvSpPr>
          <p:spPr>
            <a:xfrm>
              <a:off x="4013994" y="2967703"/>
              <a:ext cx="877593" cy="2504797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íšlïḋe"/>
            <p:cNvSpPr/>
            <p:nvPr/>
          </p:nvSpPr>
          <p:spPr>
            <a:xfrm>
              <a:off x="3684893" y="3470490"/>
              <a:ext cx="877593" cy="2002009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îśľíḍé"/>
            <p:cNvSpPr/>
            <p:nvPr/>
          </p:nvSpPr>
          <p:spPr>
            <a:xfrm>
              <a:off x="5563493" y="2611181"/>
              <a:ext cx="877593" cy="2861319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îṧlîḑê"/>
            <p:cNvSpPr/>
            <p:nvPr/>
          </p:nvSpPr>
          <p:spPr>
            <a:xfrm>
              <a:off x="5234393" y="3296800"/>
              <a:ext cx="877593" cy="2175700"/>
            </a:xfrm>
            <a:prstGeom prst="triangle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íŝľïḋê"/>
            <p:cNvSpPr/>
            <p:nvPr/>
          </p:nvSpPr>
          <p:spPr>
            <a:xfrm>
              <a:off x="2521456" y="3383645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íṧḷîďé"/>
            <p:cNvSpPr/>
            <p:nvPr/>
          </p:nvSpPr>
          <p:spPr>
            <a:xfrm>
              <a:off x="5620456" y="3244065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îṡ1íḍe"/>
            <p:cNvSpPr/>
            <p:nvPr/>
          </p:nvSpPr>
          <p:spPr>
            <a:xfrm>
              <a:off x="4069338" y="3410501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íšļîďê"/>
            <p:cNvSpPr/>
            <p:nvPr/>
          </p:nvSpPr>
          <p:spPr>
            <a:xfrm>
              <a:off x="2851975" y="2736371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5" name="íśḷiďe"/>
            <p:cNvSpPr/>
            <p:nvPr/>
          </p:nvSpPr>
          <p:spPr>
            <a:xfrm>
              <a:off x="4393312" y="2909813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î$ļídé"/>
            <p:cNvSpPr/>
            <p:nvPr/>
          </p:nvSpPr>
          <p:spPr>
            <a:xfrm>
              <a:off x="5957557" y="2553112"/>
              <a:ext cx="105466" cy="105466"/>
            </a:xfrm>
            <a:prstGeom prst="ellipse">
              <a:avLst/>
            </a:prstGeom>
            <a:noFill/>
            <a:ln w="317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5F5B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iśḻîḓé"/>
            <p:cNvSpPr txBox="1"/>
            <p:nvPr/>
          </p:nvSpPr>
          <p:spPr bwMode="auto">
            <a:xfrm>
              <a:off x="2645808" y="2362957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380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28" name="i$lîḋê"/>
            <p:cNvSpPr txBox="1"/>
            <p:nvPr/>
          </p:nvSpPr>
          <p:spPr bwMode="auto">
            <a:xfrm>
              <a:off x="4187691" y="2546932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355</a:t>
              </a:r>
              <a:endPara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29" name="îSļiḋê"/>
            <p:cNvSpPr txBox="1"/>
            <p:nvPr/>
          </p:nvSpPr>
          <p:spPr bwMode="auto">
            <a:xfrm>
              <a:off x="5764616" y="2196504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400</a:t>
              </a:r>
              <a:endPara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30" name="íṣľîḍé"/>
            <p:cNvSpPr txBox="1"/>
            <p:nvPr/>
          </p:nvSpPr>
          <p:spPr bwMode="auto">
            <a:xfrm>
              <a:off x="2260337" y="2984967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295</a:t>
              </a:r>
              <a:endPara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31" name="îṣḷïďe"/>
            <p:cNvSpPr txBox="1"/>
            <p:nvPr/>
          </p:nvSpPr>
          <p:spPr bwMode="auto">
            <a:xfrm>
              <a:off x="3767178" y="3028770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290</a:t>
              </a:r>
              <a:endPara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32" name="îṩľîde"/>
            <p:cNvSpPr txBox="1"/>
            <p:nvPr/>
          </p:nvSpPr>
          <p:spPr bwMode="auto">
            <a:xfrm>
              <a:off x="5396667" y="2879838"/>
              <a:ext cx="523197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latinLnBrk="0"/>
              <a:r>
                <a:rPr lang="en-US" altLang="ko-KR" sz="160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300</a:t>
              </a:r>
              <a:endPara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9563838" y="2117666"/>
            <a:ext cx="875030" cy="3107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zh-CN" altLang="en-US" sz="1000" spc="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点击这里增加你的相关内容，复制内容黏贴即可。点击这里增加你的相关内容，复制内容黏贴即可。</a:t>
            </a:r>
            <a:endParaRPr kumimoji="1" lang="zh-CN" altLang="en-US" sz="1000" spc="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52538" y="2126556"/>
            <a:ext cx="875030" cy="3107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zh-CN" altLang="en-US" sz="1000" spc="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点击这里增加你的相关内容，复制内容黏贴即可。点击这里增加你的相关内容，复制内容黏贴即可。</a:t>
            </a:r>
            <a:endParaRPr kumimoji="1" lang="zh-CN" altLang="en-US" sz="1000" spc="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3722914" y="2123295"/>
          <a:ext cx="4746171" cy="316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矩形 19"/>
          <p:cNvSpPr/>
          <p:nvPr/>
        </p:nvSpPr>
        <p:spPr>
          <a:xfrm>
            <a:off x="677571" y="209143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C242F"/>
                </a:solidFill>
                <a:latin typeface="造字工房悦黑体验版纤细长体" charset="-122"/>
                <a:ea typeface="造字工房悦黑体验版纤细长体" charset="-122"/>
              </a:rPr>
              <a:t>添加标题</a:t>
            </a:r>
            <a:endParaRPr lang="zh-CN" altLang="en-US" sz="2400" dirty="0" smtClean="0">
              <a:solidFill>
                <a:srgbClr val="1C242F"/>
              </a:solidFill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7572" y="2486885"/>
            <a:ext cx="3325268" cy="5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 smtClean="0">
              <a:solidFill>
                <a:srgbClr val="38424E">
                  <a:alpha val="50000"/>
                </a:srgbClr>
              </a:solidFill>
              <a:latin typeface="方正楷体繁体" panose="02000000000000000000" pitchFamily="2" charset="-122"/>
              <a:ea typeface="方正楷体繁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7571" y="41640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C242F"/>
                </a:solidFill>
                <a:latin typeface="造字工房悦黑体验版纤细长体" charset="-122"/>
                <a:ea typeface="造字工房悦黑体验版纤细长体" charset="-122"/>
              </a:rPr>
              <a:t>添加标题</a:t>
            </a:r>
            <a:endParaRPr lang="zh-CN" altLang="en-US" sz="2400" dirty="0" smtClean="0">
              <a:solidFill>
                <a:srgbClr val="1C242F"/>
              </a:solidFill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7572" y="4559461"/>
            <a:ext cx="3325268" cy="5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 smtClean="0">
              <a:solidFill>
                <a:srgbClr val="38424E">
                  <a:alpha val="50000"/>
                </a:srgbClr>
              </a:solidFill>
              <a:latin typeface="方正楷体繁体" panose="02000000000000000000" pitchFamily="2" charset="-122"/>
              <a:ea typeface="方正楷体繁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19789" y="20914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C242F"/>
                </a:solidFill>
                <a:latin typeface="造字工房悦黑体验版纤细长体" charset="-122"/>
                <a:ea typeface="造字工房悦黑体验版纤细长体" charset="-122"/>
              </a:rPr>
              <a:t>添加标题</a:t>
            </a:r>
            <a:endParaRPr lang="zh-CN" altLang="en-US" sz="2400" dirty="0" smtClean="0">
              <a:solidFill>
                <a:srgbClr val="1C242F"/>
              </a:solidFill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19790" y="2486885"/>
            <a:ext cx="3325268" cy="5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 smtClean="0">
              <a:solidFill>
                <a:srgbClr val="38424E">
                  <a:alpha val="50000"/>
                </a:srgbClr>
              </a:solidFill>
              <a:latin typeface="方正楷体繁体" panose="02000000000000000000" pitchFamily="2" charset="-122"/>
              <a:ea typeface="方正楷体繁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19789" y="41640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C242F"/>
                </a:solidFill>
                <a:latin typeface="造字工房悦黑体验版纤细长体" charset="-122"/>
                <a:ea typeface="造字工房悦黑体验版纤细长体" charset="-122"/>
              </a:rPr>
              <a:t>添加标题</a:t>
            </a:r>
            <a:endParaRPr lang="zh-CN" altLang="en-US" sz="2400" dirty="0" smtClean="0">
              <a:solidFill>
                <a:srgbClr val="1C242F"/>
              </a:solidFill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19790" y="4559461"/>
            <a:ext cx="3325268" cy="58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在这里输入相关介绍，尽量简洁概况</a:t>
            </a:r>
            <a:r>
              <a:rPr lang="en-US" altLang="zh-CN" sz="1400" kern="100" dirty="0" smtClean="0">
                <a:solidFill>
                  <a:srgbClr val="38424E">
                    <a:alpha val="50000"/>
                  </a:srgbClr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 smtClean="0">
              <a:solidFill>
                <a:srgbClr val="38424E">
                  <a:alpha val="50000"/>
                </a:srgbClr>
              </a:solidFill>
              <a:latin typeface="方正楷体繁体" panose="02000000000000000000" pitchFamily="2" charset="-122"/>
              <a:ea typeface="方正楷体繁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51539" y="2091434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1C242F"/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</a:rPr>
              <a:t>10%</a:t>
            </a:r>
            <a:endParaRPr lang="zh-CN" altLang="en-US" sz="2400" dirty="0">
              <a:solidFill>
                <a:srgbClr val="1C242F"/>
              </a:solidFill>
              <a:latin typeface="方正楷体繁体" panose="02000000000000000000" pitchFamily="2" charset="-122"/>
              <a:ea typeface="方正楷体繁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1539" y="4134487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1C242F"/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</a:rPr>
              <a:t>23%</a:t>
            </a:r>
            <a:endParaRPr lang="zh-CN" altLang="en-US" sz="2400" dirty="0">
              <a:solidFill>
                <a:srgbClr val="1C242F"/>
              </a:solidFill>
              <a:latin typeface="方正楷体繁体" panose="02000000000000000000" pitchFamily="2" charset="-122"/>
              <a:ea typeface="方正楷体繁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15604" y="2091434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1C242F"/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</a:rPr>
              <a:t>9%</a:t>
            </a:r>
            <a:endParaRPr lang="zh-CN" altLang="en-US" sz="2400" dirty="0">
              <a:solidFill>
                <a:srgbClr val="1C242F"/>
              </a:solidFill>
              <a:latin typeface="方正楷体繁体" panose="02000000000000000000" pitchFamily="2" charset="-122"/>
              <a:ea typeface="方正楷体繁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15604" y="4134487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1C242F"/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</a:rPr>
              <a:t>59%</a:t>
            </a:r>
            <a:endParaRPr lang="zh-CN" altLang="en-US" sz="2400" dirty="0">
              <a:solidFill>
                <a:srgbClr val="1C242F"/>
              </a:solidFill>
              <a:latin typeface="方正楷体繁体" panose="02000000000000000000" pitchFamily="2" charset="-122"/>
              <a:ea typeface="方正楷体繁体" panose="02000000000000000000" pitchFamily="2" charset="-122"/>
            </a:endParaRPr>
          </a:p>
        </p:txBody>
      </p:sp>
      <p:sp>
        <p:nvSpPr>
          <p:cNvPr id="32" name="Freeform 114"/>
          <p:cNvSpPr>
            <a:spLocks noEditPoints="1"/>
          </p:cNvSpPr>
          <p:nvPr/>
        </p:nvSpPr>
        <p:spPr bwMode="auto">
          <a:xfrm>
            <a:off x="5898402" y="3165154"/>
            <a:ext cx="549735" cy="530445"/>
          </a:xfrm>
          <a:custGeom>
            <a:avLst/>
            <a:gdLst>
              <a:gd name="T0" fmla="*/ 84 w 704"/>
              <a:gd name="T1" fmla="*/ 304 h 678"/>
              <a:gd name="T2" fmla="*/ 250 w 704"/>
              <a:gd name="T3" fmla="*/ 404 h 678"/>
              <a:gd name="T4" fmla="*/ 259 w 704"/>
              <a:gd name="T5" fmla="*/ 438 h 678"/>
              <a:gd name="T6" fmla="*/ 225 w 704"/>
              <a:gd name="T7" fmla="*/ 448 h 678"/>
              <a:gd name="T8" fmla="*/ 224 w 704"/>
              <a:gd name="T9" fmla="*/ 447 h 678"/>
              <a:gd name="T10" fmla="*/ 16 w 704"/>
              <a:gd name="T11" fmla="*/ 321 h 678"/>
              <a:gd name="T12" fmla="*/ 8 w 704"/>
              <a:gd name="T13" fmla="*/ 287 h 678"/>
              <a:gd name="T14" fmla="*/ 19 w 704"/>
              <a:gd name="T15" fmla="*/ 276 h 678"/>
              <a:gd name="T16" fmla="*/ 669 w 704"/>
              <a:gd name="T17" fmla="*/ 5 h 678"/>
              <a:gd name="T18" fmla="*/ 702 w 704"/>
              <a:gd name="T19" fmla="*/ 18 h 678"/>
              <a:gd name="T20" fmla="*/ 704 w 704"/>
              <a:gd name="T21" fmla="*/ 33 h 678"/>
              <a:gd name="T22" fmla="*/ 590 w 704"/>
              <a:gd name="T23" fmla="*/ 633 h 678"/>
              <a:gd name="T24" fmla="*/ 560 w 704"/>
              <a:gd name="T25" fmla="*/ 653 h 678"/>
              <a:gd name="T26" fmla="*/ 552 w 704"/>
              <a:gd name="T27" fmla="*/ 649 h 678"/>
              <a:gd name="T28" fmla="*/ 341 w 704"/>
              <a:gd name="T29" fmla="*/ 515 h 678"/>
              <a:gd name="T30" fmla="*/ 333 w 704"/>
              <a:gd name="T31" fmla="*/ 481 h 678"/>
              <a:gd name="T32" fmla="*/ 367 w 704"/>
              <a:gd name="T33" fmla="*/ 473 h 678"/>
              <a:gd name="T34" fmla="*/ 367 w 704"/>
              <a:gd name="T35" fmla="*/ 473 h 678"/>
              <a:gd name="T36" fmla="*/ 547 w 704"/>
              <a:gd name="T37" fmla="*/ 587 h 678"/>
              <a:gd name="T38" fmla="*/ 646 w 704"/>
              <a:gd name="T39" fmla="*/ 69 h 678"/>
              <a:gd name="T40" fmla="*/ 84 w 704"/>
              <a:gd name="T41" fmla="*/ 304 h 678"/>
              <a:gd name="T42" fmla="*/ 279 w 704"/>
              <a:gd name="T43" fmla="*/ 447 h 678"/>
              <a:gd name="T44" fmla="*/ 279 w 704"/>
              <a:gd name="T45" fmla="*/ 653 h 678"/>
              <a:gd name="T46" fmla="*/ 254 w 704"/>
              <a:gd name="T47" fmla="*/ 678 h 678"/>
              <a:gd name="T48" fmla="*/ 229 w 704"/>
              <a:gd name="T49" fmla="*/ 653 h 678"/>
              <a:gd name="T50" fmla="*/ 229 w 704"/>
              <a:gd name="T51" fmla="*/ 435 h 678"/>
              <a:gd name="T52" fmla="*/ 238 w 704"/>
              <a:gd name="T53" fmla="*/ 416 h 678"/>
              <a:gd name="T54" fmla="*/ 542 w 704"/>
              <a:gd name="T55" fmla="*/ 156 h 678"/>
              <a:gd name="T56" fmla="*/ 577 w 704"/>
              <a:gd name="T57" fmla="*/ 159 h 678"/>
              <a:gd name="T58" fmla="*/ 574 w 704"/>
              <a:gd name="T59" fmla="*/ 194 h 678"/>
              <a:gd name="T60" fmla="*/ 279 w 704"/>
              <a:gd name="T61" fmla="*/ 447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04" h="678">
                <a:moveTo>
                  <a:pt x="84" y="304"/>
                </a:moveTo>
                <a:cubicBezTo>
                  <a:pt x="250" y="404"/>
                  <a:pt x="250" y="404"/>
                  <a:pt x="250" y="404"/>
                </a:cubicBezTo>
                <a:cubicBezTo>
                  <a:pt x="262" y="411"/>
                  <a:pt x="266" y="426"/>
                  <a:pt x="259" y="438"/>
                </a:cubicBezTo>
                <a:cubicBezTo>
                  <a:pt x="253" y="450"/>
                  <a:pt x="237" y="454"/>
                  <a:pt x="225" y="448"/>
                </a:cubicBezTo>
                <a:cubicBezTo>
                  <a:pt x="225" y="447"/>
                  <a:pt x="225" y="447"/>
                  <a:pt x="224" y="447"/>
                </a:cubicBezTo>
                <a:cubicBezTo>
                  <a:pt x="16" y="321"/>
                  <a:pt x="16" y="321"/>
                  <a:pt x="16" y="321"/>
                </a:cubicBezTo>
                <a:cubicBezTo>
                  <a:pt x="4" y="314"/>
                  <a:pt x="0" y="298"/>
                  <a:pt x="8" y="287"/>
                </a:cubicBezTo>
                <a:cubicBezTo>
                  <a:pt x="10" y="282"/>
                  <a:pt x="14" y="278"/>
                  <a:pt x="19" y="276"/>
                </a:cubicBezTo>
                <a:cubicBezTo>
                  <a:pt x="669" y="5"/>
                  <a:pt x="669" y="5"/>
                  <a:pt x="669" y="5"/>
                </a:cubicBezTo>
                <a:cubicBezTo>
                  <a:pt x="682" y="0"/>
                  <a:pt x="697" y="6"/>
                  <a:pt x="702" y="18"/>
                </a:cubicBezTo>
                <a:cubicBezTo>
                  <a:pt x="704" y="23"/>
                  <a:pt x="704" y="28"/>
                  <a:pt x="704" y="33"/>
                </a:cubicBezTo>
                <a:cubicBezTo>
                  <a:pt x="590" y="633"/>
                  <a:pt x="590" y="633"/>
                  <a:pt x="590" y="633"/>
                </a:cubicBezTo>
                <a:cubicBezTo>
                  <a:pt x="587" y="646"/>
                  <a:pt x="574" y="655"/>
                  <a:pt x="560" y="653"/>
                </a:cubicBezTo>
                <a:cubicBezTo>
                  <a:pt x="557" y="652"/>
                  <a:pt x="554" y="651"/>
                  <a:pt x="552" y="649"/>
                </a:cubicBezTo>
                <a:cubicBezTo>
                  <a:pt x="341" y="515"/>
                  <a:pt x="341" y="515"/>
                  <a:pt x="341" y="515"/>
                </a:cubicBezTo>
                <a:cubicBezTo>
                  <a:pt x="329" y="508"/>
                  <a:pt x="325" y="492"/>
                  <a:pt x="333" y="481"/>
                </a:cubicBezTo>
                <a:cubicBezTo>
                  <a:pt x="340" y="469"/>
                  <a:pt x="356" y="466"/>
                  <a:pt x="367" y="473"/>
                </a:cubicBezTo>
                <a:cubicBezTo>
                  <a:pt x="367" y="473"/>
                  <a:pt x="367" y="473"/>
                  <a:pt x="367" y="473"/>
                </a:cubicBezTo>
                <a:cubicBezTo>
                  <a:pt x="547" y="587"/>
                  <a:pt x="547" y="587"/>
                  <a:pt x="547" y="587"/>
                </a:cubicBezTo>
                <a:cubicBezTo>
                  <a:pt x="646" y="69"/>
                  <a:pt x="646" y="69"/>
                  <a:pt x="646" y="69"/>
                </a:cubicBezTo>
                <a:lnTo>
                  <a:pt x="84" y="304"/>
                </a:lnTo>
                <a:close/>
                <a:moveTo>
                  <a:pt x="279" y="447"/>
                </a:moveTo>
                <a:cubicBezTo>
                  <a:pt x="279" y="653"/>
                  <a:pt x="279" y="653"/>
                  <a:pt x="279" y="653"/>
                </a:cubicBezTo>
                <a:cubicBezTo>
                  <a:pt x="279" y="667"/>
                  <a:pt x="268" y="678"/>
                  <a:pt x="254" y="678"/>
                </a:cubicBezTo>
                <a:cubicBezTo>
                  <a:pt x="240" y="678"/>
                  <a:pt x="229" y="667"/>
                  <a:pt x="229" y="653"/>
                </a:cubicBezTo>
                <a:cubicBezTo>
                  <a:pt x="229" y="435"/>
                  <a:pt x="229" y="435"/>
                  <a:pt x="229" y="435"/>
                </a:cubicBezTo>
                <a:cubicBezTo>
                  <a:pt x="229" y="428"/>
                  <a:pt x="232" y="421"/>
                  <a:pt x="238" y="416"/>
                </a:cubicBezTo>
                <a:cubicBezTo>
                  <a:pt x="542" y="156"/>
                  <a:pt x="542" y="156"/>
                  <a:pt x="542" y="156"/>
                </a:cubicBezTo>
                <a:cubicBezTo>
                  <a:pt x="552" y="147"/>
                  <a:pt x="568" y="148"/>
                  <a:pt x="577" y="159"/>
                </a:cubicBezTo>
                <a:cubicBezTo>
                  <a:pt x="586" y="169"/>
                  <a:pt x="585" y="185"/>
                  <a:pt x="574" y="194"/>
                </a:cubicBezTo>
                <a:cubicBezTo>
                  <a:pt x="279" y="447"/>
                  <a:pt x="279" y="447"/>
                  <a:pt x="279" y="447"/>
                </a:cubicBezTo>
                <a:close/>
              </a:path>
            </a:pathLst>
          </a:custGeom>
          <a:solidFill>
            <a:srgbClr val="79829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465383" y="37605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1C242F"/>
                </a:solidFill>
                <a:latin typeface="方正楷体繁体" panose="02000000000000000000" pitchFamily="2" charset="-122"/>
                <a:ea typeface="方正楷体繁体" panose="02000000000000000000" pitchFamily="2" charset="-122"/>
              </a:rPr>
              <a:t>添加标题</a:t>
            </a:r>
            <a:endParaRPr lang="zh-CN" altLang="en-US" sz="2400" dirty="0">
              <a:solidFill>
                <a:srgbClr val="1C242F"/>
              </a:solidFill>
              <a:latin typeface="方正楷体繁体" panose="02000000000000000000" pitchFamily="2" charset="-122"/>
              <a:ea typeface="方正楷体繁体" panose="02000000000000000000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5"/>
          <p:cNvSpPr>
            <a:spLocks noChangeArrowheads="1"/>
          </p:cNvSpPr>
          <p:nvPr/>
        </p:nvSpPr>
        <p:spPr bwMode="auto">
          <a:xfrm rot="10800000" flipV="1">
            <a:off x="1300987" y="2404057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Oval 65"/>
          <p:cNvSpPr>
            <a:spLocks noChangeArrowheads="1"/>
          </p:cNvSpPr>
          <p:nvPr/>
        </p:nvSpPr>
        <p:spPr bwMode="auto">
          <a:xfrm rot="10800000" flipV="1">
            <a:off x="1342460" y="5611120"/>
            <a:ext cx="1938521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Oval 65"/>
          <p:cNvSpPr>
            <a:spLocks noChangeArrowheads="1"/>
          </p:cNvSpPr>
          <p:nvPr/>
        </p:nvSpPr>
        <p:spPr bwMode="auto">
          <a:xfrm rot="10800000" flipV="1">
            <a:off x="8952490" y="3981723"/>
            <a:ext cx="1938523" cy="18436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35" tIns="67167" rIns="134335" bIns="6716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>
              <a:defRPr/>
            </a:pPr>
            <a:endParaRPr lang="zh-CN" altLang="en-US" sz="24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655376" y="1062516"/>
            <a:ext cx="1253063" cy="1251933"/>
          </a:xfrm>
          <a:prstGeom prst="diamond">
            <a:avLst/>
          </a:prstGeom>
          <a:solidFill>
            <a:srgbClr val="E7E6E6"/>
          </a:solidFill>
          <a:ln w="127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130">
              <a:defRPr/>
            </a:pPr>
            <a:r>
              <a:rPr lang="en-US" altLang="zh-CN" sz="4265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685188" y="4254407"/>
            <a:ext cx="1253063" cy="1253583"/>
          </a:xfrm>
          <a:prstGeom prst="diamond">
            <a:avLst/>
          </a:prstGeom>
          <a:solidFill>
            <a:srgbClr val="E7E6E6"/>
          </a:solidFill>
          <a:ln w="127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130">
              <a:defRPr/>
            </a:pPr>
            <a:r>
              <a:rPr lang="en-US" altLang="zh-CN" sz="4265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9295218" y="2658461"/>
            <a:ext cx="1253067" cy="1251933"/>
          </a:xfrm>
          <a:prstGeom prst="diamond">
            <a:avLst/>
          </a:prstGeom>
          <a:solidFill>
            <a:srgbClr val="E7E6E6"/>
          </a:solidFill>
          <a:ln w="127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130">
              <a:defRPr/>
            </a:pPr>
            <a:r>
              <a:rPr lang="en-US" altLang="zh-CN" sz="4265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168489" y="1200047"/>
            <a:ext cx="6839616" cy="9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单击此处输入文本内容，单击此处输入文本内容。单击此处输入文本内容，单击此处输入文本内容 ，单击此处输入文本内容，单击此处输入文本内容</a:t>
            </a:r>
            <a:endParaRPr lang="en-US" altLang="zh-CN" sz="10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112874" y="2876278"/>
            <a:ext cx="6839616" cy="9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单击此处输入文本内容，单击此处输入文本内容。单击此处输入文本内容，单击此处输入文本内容 ，单击此处输入文本内容，单击此处输入文本内容</a:t>
            </a:r>
            <a:endParaRPr lang="en-US" altLang="zh-CN" sz="10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239510" y="4392763"/>
            <a:ext cx="6839616" cy="97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单击此处输入文本内容，单击此处输入文本内容，单击此处输入文本内容，单击此处输入文本内容，单击此处输入文本内容</a:t>
            </a:r>
            <a:r>
              <a:rPr lang="en-US" altLang="zh-CN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,</a:t>
            </a: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  <a:cs typeface="+mn-ea"/>
                <a:sym typeface="+mn-lt"/>
              </a:rPr>
              <a:t>单击此处输入文本内容，单击此处输入文本内容。单击此处输入文本内容，单击此处输入文本内容 ，单击此处输入文本内容，单击此处输入文本内容</a:t>
            </a:r>
            <a:endParaRPr lang="en-US" altLang="zh-CN" sz="10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74690" y="2522220"/>
            <a:ext cx="641985" cy="18135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26" h="2333">
                <a:moveTo>
                  <a:pt x="0" y="0"/>
                </a:moveTo>
                <a:lnTo>
                  <a:pt x="826" y="0"/>
                </a:lnTo>
                <a:lnTo>
                  <a:pt x="826" y="1273"/>
                </a:lnTo>
                <a:lnTo>
                  <a:pt x="645" y="1273"/>
                </a:lnTo>
                <a:lnTo>
                  <a:pt x="645" y="2059"/>
                </a:lnTo>
                <a:lnTo>
                  <a:pt x="826" y="2059"/>
                </a:lnTo>
                <a:lnTo>
                  <a:pt x="826" y="2333"/>
                </a:lnTo>
                <a:lnTo>
                  <a:pt x="0" y="233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5657850" y="2746375"/>
            <a:ext cx="798195" cy="521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4000">
                <a:latin typeface="造字工房悦黑体验版纤细长体" charset="-122"/>
                <a:ea typeface="造字工房悦黑体验版纤细长体" charset="-122"/>
              </a:rPr>
              <a:t>再</a:t>
            </a:r>
            <a:endParaRPr lang="zh-CN" altLang="zh-CN" sz="4000">
              <a:latin typeface="造字工房悦黑体验版纤细长体" charset="-122"/>
              <a:ea typeface="造字工房悦黑体验版纤细长体" charset="-122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5939790" y="3500755"/>
            <a:ext cx="798195" cy="521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zh-CN" sz="4000">
                <a:latin typeface="造字工房悦黑体验版纤细长体" charset="-122"/>
                <a:ea typeface="造字工房悦黑体验版纤细长体" charset="-122"/>
              </a:rPr>
              <a:t>见</a:t>
            </a:r>
            <a:endParaRPr lang="zh-CN" altLang="zh-CN" sz="4000"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80100" y="3333115"/>
            <a:ext cx="354330" cy="784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岁  月  如  冰  河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700">
                <a:latin typeface="造字工房悦黑体验版纤细长体" charset="-122"/>
                <a:ea typeface="造字工房悦黑体验版纤细长体" charset="-122"/>
                <a:cs typeface="造字工房悦黑体验版纤细长体" charset="-122"/>
              </a:rPr>
              <a:t>    热  望  如  鲸  歌</a:t>
            </a:r>
            <a:endParaRPr lang="zh-CN" altLang="en-US" sz="700">
              <a:latin typeface="造字工房悦黑体验版纤细长体" charset="-122"/>
              <a:ea typeface="造字工房悦黑体验版纤细长体" charset="-122"/>
              <a:cs typeface="造字工房悦黑体验版纤细长体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 rot="0">
            <a:off x="9625330" y="2524760"/>
            <a:ext cx="1079500" cy="1813560"/>
            <a:chOff x="15501" y="6183"/>
            <a:chExt cx="1700" cy="2856"/>
          </a:xfrm>
        </p:grpSpPr>
        <p:pic>
          <p:nvPicPr>
            <p:cNvPr id="8" name="图片 7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5685" y="6183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9" name="文本框 8"/>
            <p:cNvSpPr txBox="1"/>
            <p:nvPr/>
          </p:nvSpPr>
          <p:spPr>
            <a:xfrm>
              <a:off x="15501" y="6536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zh-CN" sz="4000">
                  <a:latin typeface="造字工房悦黑体验版纤细长体" charset="-122"/>
                  <a:ea typeface="造字工房悦黑体验版纤细长体" charset="-122"/>
                </a:rPr>
                <a:t>目</a:t>
              </a:r>
              <a:endParaRPr lang="zh-CN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945" y="7724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zh-CN" sz="4000">
                  <a:latin typeface="造字工房悦黑体验版纤细长体" charset="-122"/>
                  <a:ea typeface="造字工房悦黑体验版纤细长体" charset="-122"/>
                </a:rPr>
                <a:t>录</a:t>
              </a:r>
              <a:endParaRPr lang="zh-CN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979" y="7526"/>
              <a:ext cx="423" cy="1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>
                <a:lnSpc>
                  <a:spcPct val="80000"/>
                </a:lnSpc>
              </a:pPr>
              <a:r>
                <a:rPr lang="en-US" altLang="zh-CN" sz="700" smtClean="0">
                  <a:latin typeface="方正正纤黑简体" panose="02000000000000000000" charset="-122"/>
                  <a:ea typeface="方正正纤黑简体" panose="02000000000000000000" charset="-122"/>
                  <a:sym typeface="+mn-ea"/>
                </a:rPr>
                <a:t>CONTENTS</a:t>
              </a:r>
              <a:endParaRPr lang="en-US" altLang="zh-CN" sz="700" smtClean="0">
                <a:latin typeface="方正正纤黑简体" panose="02000000000000000000" charset="-122"/>
                <a:ea typeface="方正正纤黑简体" panose="02000000000000000000" charset="-122"/>
                <a:cs typeface="造字工房悦黑体验版纤细长体" charset="-122"/>
                <a:sym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99580" y="2459990"/>
            <a:ext cx="1068070" cy="1990090"/>
            <a:chOff x="10708" y="3873"/>
            <a:chExt cx="1682" cy="3051"/>
          </a:xfrm>
        </p:grpSpPr>
        <p:sp>
          <p:nvSpPr>
            <p:cNvPr id="26" name="文本框 25"/>
            <p:cNvSpPr txBox="1"/>
            <p:nvPr/>
          </p:nvSpPr>
          <p:spPr>
            <a:xfrm>
              <a:off x="11450" y="5650"/>
              <a:ext cx="940" cy="8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肆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0857" y="3971"/>
              <a:ext cx="1011" cy="286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9" name="文本框 38"/>
            <p:cNvSpPr txBox="1"/>
            <p:nvPr/>
          </p:nvSpPr>
          <p:spPr>
            <a:xfrm>
              <a:off x="10708" y="3873"/>
              <a:ext cx="966" cy="3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l"/>
              <a:r>
                <a:rPr lang="zh-CN" altLang="zh-CN" sz="2800">
                  <a:latin typeface="造字工房悦黑体验版纤细长体" charset="-122"/>
                  <a:ea typeface="造字工房悦黑体验版纤细长体" charset="-122"/>
                </a:rPr>
                <a:t>非聚集索引</a:t>
              </a:r>
              <a:endParaRPr lang="zh-CN" altLang="zh-CN" sz="28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72380" y="2524760"/>
            <a:ext cx="1018540" cy="1864995"/>
            <a:chOff x="7962" y="3976"/>
            <a:chExt cx="1604" cy="2856"/>
          </a:xfrm>
        </p:grpSpPr>
        <p:sp>
          <p:nvSpPr>
            <p:cNvPr id="22" name="文本框 21"/>
            <p:cNvSpPr txBox="1"/>
            <p:nvPr/>
          </p:nvSpPr>
          <p:spPr>
            <a:xfrm>
              <a:off x="8637" y="5650"/>
              <a:ext cx="929" cy="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叁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pic>
          <p:nvPicPr>
            <p:cNvPr id="32" name="图片 31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7962" y="3976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40" name="文本框 39"/>
            <p:cNvSpPr txBox="1"/>
            <p:nvPr/>
          </p:nvSpPr>
          <p:spPr>
            <a:xfrm>
              <a:off x="7962" y="4104"/>
              <a:ext cx="966" cy="25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l"/>
              <a:r>
                <a:rPr lang="zh-CN" altLang="zh-CN" sz="2800">
                  <a:latin typeface="造字工房悦黑体验版纤细长体" charset="-122"/>
                  <a:ea typeface="造字工房悦黑体验版纤细长体" charset="-122"/>
                </a:rPr>
                <a:t>聚集索引</a:t>
              </a:r>
              <a:endParaRPr lang="zh-CN" altLang="zh-CN" sz="28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79775" y="2522220"/>
            <a:ext cx="1025525" cy="1816100"/>
            <a:chOff x="5152" y="3972"/>
            <a:chExt cx="1615" cy="2856"/>
          </a:xfrm>
        </p:grpSpPr>
        <p:sp>
          <p:nvSpPr>
            <p:cNvPr id="30" name="文本框 29"/>
            <p:cNvSpPr txBox="1"/>
            <p:nvPr/>
          </p:nvSpPr>
          <p:spPr>
            <a:xfrm>
              <a:off x="5827" y="5650"/>
              <a:ext cx="940" cy="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3200" b="1">
                  <a:latin typeface="造字工房悦黑体验版纤细长体" charset="-122"/>
                  <a:ea typeface="造字工房悦黑体验版纤细长体" charset="-122"/>
                </a:rPr>
                <a:t>贰</a:t>
              </a:r>
              <a:endParaRPr lang="zh-CN" altLang="en-US" sz="3200" b="1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pic>
          <p:nvPicPr>
            <p:cNvPr id="33" name="图片 32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240" y="3972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41" name="文本框 40"/>
            <p:cNvSpPr txBox="1"/>
            <p:nvPr/>
          </p:nvSpPr>
          <p:spPr>
            <a:xfrm>
              <a:off x="5152" y="4993"/>
              <a:ext cx="966" cy="8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sz="2800">
                  <a:latin typeface="+mn-ea"/>
                  <a:cs typeface="+mn-ea"/>
                </a:rPr>
                <a:t>树</a:t>
              </a:r>
              <a:endParaRPr lang="en-US" altLang="zh-CN" sz="2800">
                <a:latin typeface="+mn-ea"/>
                <a:cs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26540" y="2522220"/>
            <a:ext cx="1025525" cy="1813560"/>
            <a:chOff x="2342" y="3963"/>
            <a:chExt cx="1615" cy="2856"/>
          </a:xfrm>
        </p:grpSpPr>
        <p:sp>
          <p:nvSpPr>
            <p:cNvPr id="2" name="文本框 1"/>
            <p:cNvSpPr txBox="1"/>
            <p:nvPr/>
          </p:nvSpPr>
          <p:spPr>
            <a:xfrm>
              <a:off x="3017" y="5650"/>
              <a:ext cx="940" cy="9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壹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42" y="3963"/>
              <a:ext cx="1011" cy="2856"/>
              <a:chOff x="2342" y="3963"/>
              <a:chExt cx="1011" cy="2856"/>
            </a:xfrm>
          </p:grpSpPr>
          <p:pic>
            <p:nvPicPr>
              <p:cNvPr id="34" name="图片 33" descr="图片1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2342" y="3963"/>
                <a:ext cx="1011" cy="285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6" h="2333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273"/>
                    </a:lnTo>
                    <a:lnTo>
                      <a:pt x="645" y="1273"/>
                    </a:lnTo>
                    <a:lnTo>
                      <a:pt x="645" y="2059"/>
                    </a:lnTo>
                    <a:lnTo>
                      <a:pt x="826" y="2059"/>
                    </a:lnTo>
                    <a:lnTo>
                      <a:pt x="826" y="2333"/>
                    </a:lnTo>
                    <a:lnTo>
                      <a:pt x="0" y="23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sp>
            <p:nvSpPr>
              <p:cNvPr id="42" name="文本框 41"/>
              <p:cNvSpPr txBox="1"/>
              <p:nvPr/>
            </p:nvSpPr>
            <p:spPr>
              <a:xfrm>
                <a:off x="2342" y="4320"/>
                <a:ext cx="966" cy="150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2800">
                    <a:latin typeface="造字工房悦黑体验版纤细长体" charset="-122"/>
                    <a:ea typeface="造字工房悦黑体验版纤细长体" charset="-122"/>
                  </a:rPr>
                  <a:t>索 引</a:t>
                </a:r>
                <a:endParaRPr lang="en-US" altLang="zh-CN" sz="2800">
                  <a:latin typeface="造字工房悦黑体验版纤细长体" charset="-122"/>
                  <a:ea typeface="造字工房悦黑体验版纤细长体" charset="-122"/>
                </a:endParaRPr>
              </a:p>
            </p:txBody>
          </p:sp>
        </p:grpSp>
      </p:grpSp>
      <p:sp>
        <p:nvSpPr>
          <p:cNvPr id="6" name="Text Box 5"/>
          <p:cNvSpPr txBox="1"/>
          <p:nvPr/>
        </p:nvSpPr>
        <p:spPr>
          <a:xfrm>
            <a:off x="3335655" y="2779395"/>
            <a:ext cx="75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r>
              <a:rPr lang="en-US" altLang="en-US" sz="2400"/>
              <a:t>B+</a:t>
            </a:r>
            <a:endParaRPr lang="en-US" altLang="en-US" sz="2400"/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" name="组合 47"/>
          <p:cNvGrpSpPr/>
          <p:nvPr/>
        </p:nvGrpSpPr>
        <p:grpSpPr>
          <a:xfrm>
            <a:off x="5226050" y="2075180"/>
            <a:ext cx="1025525" cy="1813560"/>
            <a:chOff x="2342" y="3963"/>
            <a:chExt cx="1615" cy="2856"/>
          </a:xfrm>
        </p:grpSpPr>
        <p:sp>
          <p:nvSpPr>
            <p:cNvPr id="5" name="文本框 1"/>
            <p:cNvSpPr txBox="1"/>
            <p:nvPr/>
          </p:nvSpPr>
          <p:spPr>
            <a:xfrm>
              <a:off x="3017" y="5650"/>
              <a:ext cx="940" cy="9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zh-CN" altLang="en-US" sz="3200" b="1" smtClean="0">
                  <a:latin typeface="造字工房悦黑体验版纤细长体" charset="-122"/>
                  <a:ea typeface="造字工房悦黑体验版纤细长体" charset="-122"/>
                </a:rPr>
                <a:t>壹</a:t>
              </a:r>
              <a:endParaRPr lang="zh-CN" altLang="en-US" sz="3200" b="1" smtClean="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2342" y="3963"/>
              <a:ext cx="1011" cy="2856"/>
              <a:chOff x="2342" y="3963"/>
              <a:chExt cx="1011" cy="2856"/>
            </a:xfrm>
          </p:grpSpPr>
          <p:pic>
            <p:nvPicPr>
              <p:cNvPr id="7" name="图片 33" descr="图片1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>
              <a:xfrm>
                <a:off x="2342" y="3963"/>
                <a:ext cx="1011" cy="285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6" h="2333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273"/>
                    </a:lnTo>
                    <a:lnTo>
                      <a:pt x="645" y="1273"/>
                    </a:lnTo>
                    <a:lnTo>
                      <a:pt x="645" y="2059"/>
                    </a:lnTo>
                    <a:lnTo>
                      <a:pt x="826" y="2059"/>
                    </a:lnTo>
                    <a:lnTo>
                      <a:pt x="826" y="2333"/>
                    </a:lnTo>
                    <a:lnTo>
                      <a:pt x="0" y="23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sp>
            <p:nvSpPr>
              <p:cNvPr id="8" name="文本框 41"/>
              <p:cNvSpPr txBox="1"/>
              <p:nvPr/>
            </p:nvSpPr>
            <p:spPr>
              <a:xfrm>
                <a:off x="2342" y="4320"/>
                <a:ext cx="966" cy="150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pPr algn="ctr"/>
                <a:r>
                  <a:rPr lang="en-US" altLang="zh-CN" sz="2800">
                    <a:latin typeface="造字工房悦黑体验版纤细长体" charset="-122"/>
                    <a:ea typeface="造字工房悦黑体验版纤细长体" charset="-122"/>
                  </a:rPr>
                  <a:t>索 引</a:t>
                </a:r>
                <a:endParaRPr lang="en-US" altLang="zh-CN" sz="2800">
                  <a:latin typeface="造字工房悦黑体验版纤细长体" charset="-122"/>
                  <a:ea typeface="造字工房悦黑体验版纤细长体" charset="-122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1867263" y="738294"/>
            <a:ext cx="3277299" cy="53801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868170" y="751205"/>
            <a:ext cx="3276600" cy="537083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334363" y="738929"/>
            <a:ext cx="3277299" cy="538014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矩形 29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8768256" y="750993"/>
            <a:ext cx="3277299" cy="538014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446683" y="2754080"/>
            <a:ext cx="303997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" altLang="zh-CN" sz="2400" kern="100">
                <a:solidFill>
                  <a:srgbClr val="262626"/>
                </a:solidFill>
                <a:latin typeface="造字工房悦黑体验版纤细长体" charset="-122"/>
                <a:ea typeface="造字工房悦黑体验版纤细长体" charset="-122"/>
                <a:cs typeface="Times New Roman" panose="02020603050405020304" pitchFamily="18" charset="0"/>
              </a:rPr>
              <a:t>索引的类型</a:t>
            </a:r>
            <a:endParaRPr lang="" altLang="zh-CN" sz="2400" kern="100">
              <a:solidFill>
                <a:srgbClr val="262626"/>
              </a:solidFill>
              <a:latin typeface="造字工房悦黑体验版纤细长体" charset="-122"/>
              <a:ea typeface="造字工房悦黑体验版纤细长体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357443" y="3205485"/>
            <a:ext cx="3218451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tx2"/>
                </a:solidFill>
                <a:cs typeface="+mn-ea"/>
                <a:sym typeface="+mn-lt"/>
              </a:rPr>
              <a:t>普通索引(INDEX),</a:t>
            </a:r>
            <a:endParaRPr lang="" altLang="en-US" sz="1400">
              <a:solidFill>
                <a:schemeClr val="tx2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tx2"/>
                </a:solidFill>
                <a:cs typeface="+mn-ea"/>
                <a:sym typeface="+mn-lt"/>
              </a:rPr>
              <a:t>唯一索引(UNIQUE ),</a:t>
            </a:r>
            <a:endParaRPr lang="" altLang="en-US" sz="1400">
              <a:solidFill>
                <a:schemeClr val="tx2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tx2"/>
                </a:solidFill>
                <a:cs typeface="+mn-ea"/>
                <a:sym typeface="+mn-lt"/>
              </a:rPr>
              <a:t>主键索引(PRIMARY KEY),</a:t>
            </a:r>
            <a:endParaRPr lang="" altLang="en-US" sz="1400">
              <a:solidFill>
                <a:schemeClr val="tx2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tx2"/>
                </a:solidFill>
                <a:cs typeface="+mn-ea"/>
                <a:sym typeface="+mn-lt"/>
              </a:rPr>
              <a:t>组合索引(INDEX),</a:t>
            </a:r>
            <a:endParaRPr lang="" altLang="en-US" sz="1400">
              <a:solidFill>
                <a:schemeClr val="tx2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tx2"/>
                </a:solidFill>
                <a:cs typeface="+mn-ea"/>
                <a:sym typeface="+mn-lt"/>
              </a:rPr>
              <a:t>全文索引(FULLTEXT)</a:t>
            </a:r>
            <a:endParaRPr lang="" altLang="en-US" sz="140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8847204" y="3315975"/>
            <a:ext cx="3218451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bg1"/>
                </a:solidFill>
                <a:cs typeface="+mn-ea"/>
                <a:sym typeface="+mn-lt"/>
              </a:rPr>
              <a:t>1:减少服务器扫描的数据量</a:t>
            </a:r>
            <a:endParaRPr lang="" altLang="en-US" sz="140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bg1"/>
                </a:solidFill>
                <a:cs typeface="+mn-ea"/>
                <a:sym typeface="+mn-lt"/>
              </a:rPr>
              <a:t>2:索引帮助服务器避免排序和临时表</a:t>
            </a:r>
            <a:endParaRPr lang="" altLang="en-US" sz="140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" altLang="en-US" sz="1400">
                <a:solidFill>
                  <a:schemeClr val="bg1"/>
                </a:solidFill>
                <a:cs typeface="+mn-ea"/>
                <a:sym typeface="+mn-lt"/>
              </a:rPr>
              <a:t>3:索引可以将随机I/O变成顺序I/O</a:t>
            </a:r>
            <a:endParaRPr lang="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6201133" y="1234468"/>
            <a:ext cx="1393372" cy="1393372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9710219" y="1275521"/>
            <a:ext cx="1393372" cy="13933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7" name="Group 124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GrpSpPr/>
          <p:nvPr/>
        </p:nvGrpSpPr>
        <p:grpSpPr>
          <a:xfrm>
            <a:off x="10048839" y="1654549"/>
            <a:ext cx="716129" cy="602475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8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1" name="组合 40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GrpSpPr/>
          <p:nvPr/>
        </p:nvGrpSpPr>
        <p:grpSpPr>
          <a:xfrm>
            <a:off x="6540365" y="1573700"/>
            <a:ext cx="714907" cy="714907"/>
            <a:chOff x="3191434" y="2145028"/>
            <a:chExt cx="359165" cy="359165"/>
          </a:xfrm>
          <a:solidFill>
            <a:srgbClr val="262626"/>
          </a:solidFill>
        </p:grpSpPr>
        <p:sp>
          <p:nvSpPr>
            <p:cNvPr id="42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4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5430" y="2529840"/>
            <a:ext cx="1119505" cy="1813560"/>
            <a:chOff x="8848" y="3972"/>
            <a:chExt cx="1763" cy="2856"/>
          </a:xfrm>
        </p:grpSpPr>
        <p:pic>
          <p:nvPicPr>
            <p:cNvPr id="7" name="图片 6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9094" y="3972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8" name="文本框 7"/>
            <p:cNvSpPr txBox="1"/>
            <p:nvPr/>
          </p:nvSpPr>
          <p:spPr>
            <a:xfrm>
              <a:off x="8848" y="4325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" altLang="zh-CN" sz="4000">
                  <a:latin typeface="造字工房悦黑体验版纤细长体" charset="-122"/>
                  <a:ea typeface="造字工房悦黑体验版纤细长体" charset="-122"/>
                </a:rPr>
                <a:t>索</a:t>
              </a:r>
              <a:endParaRPr lang="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54" y="5513"/>
              <a:ext cx="1257" cy="8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4000">
                  <a:latin typeface="造字工房悦黑体验版纤细长体" charset="-122"/>
                  <a:ea typeface="造字工房悦黑体验版纤细长体" charset="-122"/>
                  <a:sym typeface="+mn-ea"/>
                </a:rPr>
                <a:t>引</a:t>
              </a:r>
              <a:endParaRPr lang="zh-CN" altLang="zh-CN" sz="4000">
                <a:latin typeface="造字工房悦黑体验版纤细长体" charset="-122"/>
                <a:ea typeface="造字工房悦黑体验版纤细长体" charset="-122"/>
              </a:endParaRPr>
            </a:p>
          </p:txBody>
        </p:sp>
      </p:grpSp>
      <p:sp>
        <p:nvSpPr>
          <p:cNvPr id="3" name="矩形 31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1867483" y="3038480"/>
            <a:ext cx="3218451" cy="13379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b="1">
                <a:solidFill>
                  <a:schemeClr val="tx2"/>
                </a:solidFill>
                <a:latin typeface="+mn-ea"/>
                <a:cs typeface="+mn-ea"/>
                <a:sym typeface="+mn-lt"/>
              </a:rPr>
              <a:t>索引是一种数据结构，用于帮助我们在大量数据中快速定位到我们想要查找的数据。</a:t>
            </a:r>
            <a:endParaRPr lang="en-US" altLang="zh-CN" b="1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6" name="矩形 30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8847743" y="2754080"/>
            <a:ext cx="3039972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" altLang="en-US" sz="2400" kern="100">
                <a:solidFill>
                  <a:schemeClr val="bg1"/>
                </a:solidFill>
                <a:latin typeface="造字工房悦黑体验版纤细长体" charset="-122"/>
                <a:ea typeface="造字工房悦黑体验版纤细长体" charset="-122"/>
                <a:cs typeface="Times New Roman" panose="02020603050405020304" pitchFamily="18" charset="0"/>
              </a:rPr>
              <a:t>索引的优点</a:t>
            </a:r>
            <a:r>
              <a:rPr lang="en-US" altLang="zh-CN" sz="2400" kern="100">
                <a:solidFill>
                  <a:srgbClr val="262626"/>
                </a:solidFill>
                <a:latin typeface="造字工房悦黑体验版纤细长体" charset="-122"/>
                <a:ea typeface="造字工房悦黑体验版纤细长体" charset="-122"/>
                <a:cs typeface="Times New Roman" panose="02020603050405020304" pitchFamily="18" charset="0"/>
              </a:rPr>
              <a:t>型</a:t>
            </a:r>
            <a:endParaRPr lang="en-US" altLang="zh-CN" sz="2400" kern="100">
              <a:solidFill>
                <a:srgbClr val="262626"/>
              </a:solidFill>
              <a:latin typeface="造字工房悦黑体验版纤细长体" charset="-122"/>
              <a:ea typeface="造字工房悦黑体验版纤细长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007366" y="1737398"/>
            <a:ext cx="1779661" cy="187145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33475" y="2288540"/>
            <a:ext cx="1526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" altLang="zh-CN" sz="2000" dirty="0">
                <a:latin typeface="造字工房悦黑体验版纤细长体" charset="-122"/>
                <a:ea typeface="造字工房悦黑体验版纤细长体" charset="-122"/>
              </a:rPr>
              <a:t>索引的底层实现B+树</a:t>
            </a:r>
            <a:endParaRPr lang="" altLang="zh-CN" sz="2000" dirty="0">
              <a:latin typeface="造字工房悦黑体验版纤细长体" charset="-122"/>
              <a:ea typeface="造字工房悦黑体验版纤细长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5735" y="1737360"/>
            <a:ext cx="5788025" cy="206692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62626"/>
                </a:solidFill>
              </a:rPr>
              <a:t>B+树是一种数据结构,是B树(多路查找树)的一种变体!</a:t>
            </a:r>
            <a:endParaRPr lang="" altLang="zh-CN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/>
        </p:nvPicPr>
        <p:blipFill>
          <a:blip r:embed="rId1"/>
          <a:srcRect l="100000" t="54544" r="-255872" b="11766"/>
          <a:stretch>
            <a:fillRect/>
          </a:stretch>
        </p:blipFill>
        <p:spPr>
          <a:xfrm>
            <a:off x="8644890" y="3389313"/>
            <a:ext cx="1342073" cy="4991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4" h="786">
                <a:moveTo>
                  <a:pt x="0" y="0"/>
                </a:moveTo>
                <a:lnTo>
                  <a:pt x="2114" y="0"/>
                </a:lnTo>
                <a:lnTo>
                  <a:pt x="2114" y="786"/>
                </a:lnTo>
                <a:lnTo>
                  <a:pt x="0" y="78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6" name="组合 45"/>
          <p:cNvGrpSpPr/>
          <p:nvPr/>
        </p:nvGrpSpPr>
        <p:grpSpPr>
          <a:xfrm>
            <a:off x="5268595" y="2072640"/>
            <a:ext cx="1025525" cy="1816100"/>
            <a:chOff x="5152" y="3972"/>
            <a:chExt cx="1615" cy="2856"/>
          </a:xfrm>
        </p:grpSpPr>
        <p:sp>
          <p:nvSpPr>
            <p:cNvPr id="30" name="文本框 29"/>
            <p:cNvSpPr txBox="1"/>
            <p:nvPr/>
          </p:nvSpPr>
          <p:spPr>
            <a:xfrm>
              <a:off x="5827" y="5650"/>
              <a:ext cx="940" cy="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3200" b="1">
                  <a:latin typeface="造字工房悦黑体验版纤细长体" charset="-122"/>
                  <a:ea typeface="造字工房悦黑体验版纤细长体" charset="-122"/>
                </a:rPr>
                <a:t>贰</a:t>
              </a:r>
              <a:endParaRPr lang="zh-CN" altLang="en-US" sz="3200" b="1">
                <a:latin typeface="造字工房悦黑体验版纤细长体" charset="-122"/>
                <a:ea typeface="造字工房悦黑体验版纤细长体" charset="-122"/>
              </a:endParaRPr>
            </a:p>
          </p:txBody>
        </p:sp>
        <p:pic>
          <p:nvPicPr>
            <p:cNvPr id="33" name="图片 32" descr="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240" y="3972"/>
              <a:ext cx="1011" cy="28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6" h="2333">
                  <a:moveTo>
                    <a:pt x="0" y="0"/>
                  </a:moveTo>
                  <a:lnTo>
                    <a:pt x="826" y="0"/>
                  </a:lnTo>
                  <a:lnTo>
                    <a:pt x="826" y="1273"/>
                  </a:lnTo>
                  <a:lnTo>
                    <a:pt x="645" y="1273"/>
                  </a:lnTo>
                  <a:lnTo>
                    <a:pt x="645" y="2059"/>
                  </a:lnTo>
                  <a:lnTo>
                    <a:pt x="826" y="2059"/>
                  </a:lnTo>
                  <a:lnTo>
                    <a:pt x="826" y="2333"/>
                  </a:lnTo>
                  <a:lnTo>
                    <a:pt x="0" y="233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41" name="文本框 40"/>
            <p:cNvSpPr txBox="1"/>
            <p:nvPr/>
          </p:nvSpPr>
          <p:spPr>
            <a:xfrm>
              <a:off x="5152" y="4993"/>
              <a:ext cx="966" cy="8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sz="2800">
                  <a:latin typeface="+mn-ea"/>
                  <a:cs typeface="+mn-ea"/>
                </a:rPr>
                <a:t>树</a:t>
              </a:r>
              <a:endParaRPr lang="en-US" altLang="zh-CN" sz="2800">
                <a:latin typeface="+mn-ea"/>
                <a:cs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5268595" y="2261235"/>
            <a:ext cx="75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r>
              <a:rPr lang="en-US" altLang="en-US" sz="2400"/>
              <a:t>B+</a:t>
            </a:r>
            <a:endParaRPr lang="en-US" altLang="en-US" sz="2400"/>
          </a:p>
        </p:txBody>
      </p:sp>
    </p:spTree>
    <p:custDataLst>
      <p:tags r:id="rId2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255" y="418465"/>
            <a:ext cx="3135630" cy="90678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rgbClr val="262626"/>
                </a:solidFill>
              </a:rPr>
              <a:t>基础知识:</a:t>
            </a:r>
            <a:r>
              <a:rPr lang="en-US" altLang="zh-CN" dirty="0">
                <a:solidFill>
                  <a:srgbClr val="262626"/>
                </a:solidFill>
                <a:sym typeface="+mn-ea"/>
              </a:rPr>
              <a:t>树的基本概念</a:t>
            </a:r>
            <a:endParaRPr lang="en-US" altLang="zh-CN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Picture 3" descr="二叉树结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015" y="1105535"/>
            <a:ext cx="6746240" cy="46469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1980" y="1945640"/>
            <a:ext cx="8109585" cy="366649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/>
              <a:t>茬</a:t>
            </a:r>
            <a:endParaRPr lang="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8175" y="563245"/>
            <a:ext cx="2594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二叉查找树</a:t>
            </a:r>
            <a:endParaRPr lang="zh-CN" altLang="en-US" sz="32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2"/>
          <p:cNvSpPr txBox="1"/>
          <p:nvPr/>
        </p:nvSpPr>
        <p:spPr>
          <a:xfrm>
            <a:off x="6069965" y="1024255"/>
            <a:ext cx="906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01</a:t>
            </a:r>
            <a:endParaRPr lang="zh-CN" altLang="en-US" sz="4000" dirty="0"/>
          </a:p>
        </p:txBody>
      </p:sp>
      <p:sp>
        <p:nvSpPr>
          <p:cNvPr id="3" name="文本框 53"/>
          <p:cNvSpPr txBox="1"/>
          <p:nvPr/>
        </p:nvSpPr>
        <p:spPr>
          <a:xfrm>
            <a:off x="9317990" y="1024255"/>
            <a:ext cx="981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02</a:t>
            </a:r>
            <a:endParaRPr lang="zh-CN" altLang="en-US" sz="4000" dirty="0"/>
          </a:p>
        </p:txBody>
      </p:sp>
      <p:sp>
        <p:nvSpPr>
          <p:cNvPr id="4" name="文本框 6"/>
          <p:cNvSpPr txBox="1"/>
          <p:nvPr/>
        </p:nvSpPr>
        <p:spPr>
          <a:xfrm>
            <a:off x="1924833" y="4899310"/>
            <a:ext cx="9008539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请单击此处输入文本内容，请单击此处输入文本内容，请单击此处输入文本内容，请单击此处输入文本内容， 请单击此处输入文本内容，请单击此处输入文本内容， 请单击此处输入文本内容，请单击此处输入文本内容，请单击此处输入文本内容，请单击此处输入文本内容</a:t>
            </a:r>
            <a:endParaRPr lang="zh-CN" altLang="en-US" sz="1000" dirty="0">
              <a:latin typeface="汉仪良品线简" panose="00020600040101010101" pitchFamily="18" charset="-122"/>
              <a:ea typeface="汉仪良品线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5183505" y="2011045"/>
            <a:ext cx="2491105" cy="2061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单击此处输入文本内容，单击此处输入文本内容，单击此处输入文本内容，单击此处输入文本内容，单击此处输入文本内容，单击此处输入文本内容，单击此处输入文本内容，单击此处输入文本内容</a:t>
            </a:r>
            <a:endParaRPr lang="zh-CN" altLang="en-US" sz="10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275955" y="2011045"/>
            <a:ext cx="2491105" cy="2061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1000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单击此处输入文本内容，单击此处输入文本内容，单击此处输入文本内容，单击此处输入文本内容，单击此处输入文本内容，单击此处输入文本内容，单击此处输入文本内容，单击此处输入文本内容</a:t>
            </a:r>
            <a:endParaRPr lang="zh-CN" altLang="en-US" sz="1000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560" y="919480"/>
            <a:ext cx="2868930" cy="355981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3302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2c9acf010726bbdd65fb54ed1a57c4"/>
          <p:cNvPicPr>
            <a:picLocks noChangeAspect="1"/>
          </p:cNvPicPr>
          <p:nvPr/>
        </p:nvPicPr>
        <p:blipFill>
          <a:blip r:embed="rId1"/>
          <a:srcRect r="73674" b="21089"/>
          <a:stretch>
            <a:fillRect/>
          </a:stretch>
        </p:blipFill>
        <p:spPr>
          <a:xfrm>
            <a:off x="1670050" y="1024255"/>
            <a:ext cx="2647950" cy="33502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PA" val="v4.2.2"/>
</p:tagLst>
</file>

<file path=ppt/tags/tag68.xml><?xml version="1.0" encoding="utf-8"?>
<p:tagLst xmlns:p="http://schemas.openxmlformats.org/presentationml/2006/main">
  <p:tag name="PA" val="v4.2.2"/>
</p:tagLst>
</file>

<file path=ppt/tags/tag69.xml><?xml version="1.0" encoding="utf-8"?>
<p:tagLst xmlns:p="http://schemas.openxmlformats.org/presentationml/2006/main">
  <p:tag name="PA" val="v4.2.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2.2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ISLIDE.DIAGRAM" val="3d4b5f3d-4d90-438a-b8c5-776ea1a7d020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Presentation</Application>
  <PresentationFormat>宽屏</PresentationFormat>
  <Paragraphs>212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造字工房悦黑体验版纤细长体</vt:lpstr>
      <vt:lpstr>方正正纤黑简体</vt:lpstr>
      <vt:lpstr>Times New Roman</vt:lpstr>
      <vt:lpstr>Gill Sans</vt:lpstr>
      <vt:lpstr>Calibri</vt:lpstr>
      <vt:lpstr>汉仪良品线简</vt:lpstr>
      <vt:lpstr>Gill Sans</vt:lpstr>
      <vt:lpstr>华文宋体</vt:lpstr>
      <vt:lpstr>华文仿宋</vt:lpstr>
      <vt:lpstr>华文中宋</vt:lpstr>
      <vt:lpstr>方正楷体繁体</vt:lpstr>
      <vt:lpstr>Droid Sans Fallback</vt:lpstr>
      <vt:lpstr>宋体</vt:lpstr>
      <vt:lpstr>Arial Unicode MS</vt:lpstr>
      <vt:lpstr>Gubbi</vt:lpstr>
      <vt:lpstr>AR PL UKai CN</vt:lpstr>
      <vt:lpstr>Webdings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leaderment</cp:lastModifiedBy>
  <cp:revision>17</cp:revision>
  <dcterms:created xsi:type="dcterms:W3CDTF">2019-11-04T10:25:35Z</dcterms:created>
  <dcterms:modified xsi:type="dcterms:W3CDTF">2019-11-04T10:25:35Z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