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7F4C3-4D01-4317-BCA2-74A925ABB57F}"/>
              </a:ext>
            </a:extLst>
          </p:cNvPr>
          <p:cNvSpPr>
            <a:spLocks noGrp="1"/>
          </p:cNvSpPr>
          <p:nvPr>
            <p:ph type="ctrTitle"/>
          </p:nvPr>
        </p:nvSpPr>
        <p:spPr>
          <a:xfrm>
            <a:off x="1305018" y="570390"/>
            <a:ext cx="9853365" cy="2262781"/>
          </a:xfrm>
        </p:spPr>
        <p:txBody>
          <a:bodyPr/>
          <a:lstStyle/>
          <a:p>
            <a:r>
              <a:rPr lang="zh-CN" altLang="en-US" dirty="0"/>
              <a:t>建造者模式（</a:t>
            </a:r>
            <a:r>
              <a:rPr lang="en-US" altLang="zh-CN" dirty="0"/>
              <a:t>Builder Pattern</a:t>
            </a:r>
            <a:r>
              <a:rPr lang="zh-CN" altLang="en-US" dirty="0"/>
              <a:t>）</a:t>
            </a:r>
          </a:p>
        </p:txBody>
      </p:sp>
      <p:sp>
        <p:nvSpPr>
          <p:cNvPr id="3" name="副标题 2">
            <a:extLst>
              <a:ext uri="{FF2B5EF4-FFF2-40B4-BE49-F238E27FC236}">
                <a16:creationId xmlns:a16="http://schemas.microsoft.com/office/drawing/2014/main" id="{004A49BD-CEBE-4DC6-9994-6C8528BEB9B4}"/>
              </a:ext>
            </a:extLst>
          </p:cNvPr>
          <p:cNvSpPr>
            <a:spLocks noGrp="1"/>
          </p:cNvSpPr>
          <p:nvPr>
            <p:ph type="subTitle" idx="1"/>
          </p:nvPr>
        </p:nvSpPr>
        <p:spPr>
          <a:xfrm>
            <a:off x="1941143" y="4024831"/>
            <a:ext cx="8915399" cy="1585856"/>
          </a:xfrm>
        </p:spPr>
        <p:txBody>
          <a:bodyPr>
            <a:normAutofit/>
          </a:bodyPr>
          <a:lstStyle/>
          <a:p>
            <a:r>
              <a:rPr lang="zh-CN" altLang="en-US" dirty="0"/>
              <a:t>建造者模式（英：</a:t>
            </a:r>
            <a:r>
              <a:rPr lang="en-US" altLang="zh-CN" dirty="0"/>
              <a:t>Builder Pattern</a:t>
            </a:r>
            <a:r>
              <a:rPr lang="zh-CN" altLang="en-US" dirty="0"/>
              <a:t>）是一种创建型设计模式，又名：生成器模式。</a:t>
            </a:r>
            <a:endParaRPr lang="en-US" altLang="zh-CN" dirty="0"/>
          </a:p>
          <a:p>
            <a:r>
              <a:rPr lang="en-US" altLang="zh-CN" dirty="0"/>
              <a:t>GOF </a:t>
            </a:r>
            <a:r>
              <a:rPr lang="zh-CN" altLang="en-US" dirty="0"/>
              <a:t>给建造者模式的定义为：将一个复杂对象的构建与它的表示分离，使得同样的构建过程可以创建不同的表示。这句话说的比较抽象，其实解释一下就是：将建造复杂对象的过程和组成对象的部件解耦。</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60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87FB-F45D-42A9-B976-218566D843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FE85FE-4B46-44D5-B3B3-66F45DB5996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102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83A94-60EA-46C5-8721-E8774AE39BE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D51412F-51AD-49CD-AFA1-5E4E0636C68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89875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A5AF2-CD8A-4DA8-A6BA-F908F8F3948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CC6BFE-6259-4E16-B9D8-43AC1ECBE03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304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684B3-5F4F-40F5-806C-988AB7602E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4D00C4-9877-4678-9E61-171BA0AAB1D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18883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0C4F4-5440-4C50-81A3-86AD086F614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3035991-5246-4B1D-BFAB-E0100761528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9329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D3CAD-534A-4C27-9E3C-89FCA7127784}"/>
              </a:ext>
            </a:extLst>
          </p:cNvPr>
          <p:cNvSpPr>
            <a:spLocks noGrp="1"/>
          </p:cNvSpPr>
          <p:nvPr>
            <p:ph type="title"/>
          </p:nvPr>
        </p:nvSpPr>
        <p:spPr/>
        <p:txBody>
          <a:bodyPr/>
          <a:lstStyle/>
          <a:p>
            <a:r>
              <a:rPr lang="zh-CN" altLang="en-US" dirty="0"/>
              <a:t>包含的角色</a:t>
            </a:r>
          </a:p>
        </p:txBody>
      </p:sp>
      <p:sp>
        <p:nvSpPr>
          <p:cNvPr id="3" name="内容占位符 2">
            <a:extLst>
              <a:ext uri="{FF2B5EF4-FFF2-40B4-BE49-F238E27FC236}">
                <a16:creationId xmlns:a16="http://schemas.microsoft.com/office/drawing/2014/main" id="{369128FD-23A0-4F35-B4FC-C505273FAFC1}"/>
              </a:ext>
            </a:extLst>
          </p:cNvPr>
          <p:cNvSpPr>
            <a:spLocks noGrp="1"/>
          </p:cNvSpPr>
          <p:nvPr>
            <p:ph idx="1"/>
          </p:nvPr>
        </p:nvSpPr>
        <p:spPr>
          <a:xfrm>
            <a:off x="2589212" y="2133600"/>
            <a:ext cx="8915400" cy="3166369"/>
          </a:xfrm>
        </p:spPr>
        <p:txBody>
          <a:bodyPr/>
          <a:lstStyle/>
          <a:p>
            <a:r>
              <a:rPr lang="en-US" altLang="zh-CN" dirty="0"/>
              <a:t>Builder</a:t>
            </a:r>
            <a:r>
              <a:rPr lang="zh-CN" altLang="en-US" dirty="0"/>
              <a:t>：抽象建造者</a:t>
            </a:r>
            <a:r>
              <a:rPr lang="en-US" altLang="zh-CN" dirty="0"/>
              <a:t>(Builder)</a:t>
            </a:r>
          </a:p>
          <a:p>
            <a:endParaRPr lang="en-US" altLang="zh-CN" dirty="0"/>
          </a:p>
          <a:p>
            <a:r>
              <a:rPr lang="en-US" altLang="zh-CN" dirty="0" err="1"/>
              <a:t>ConcreteBuilder</a:t>
            </a:r>
            <a:r>
              <a:rPr lang="zh-CN" altLang="en-US" dirty="0"/>
              <a:t>：具体建造者</a:t>
            </a:r>
            <a:r>
              <a:rPr lang="en-US" altLang="zh-CN" dirty="0"/>
              <a:t>(</a:t>
            </a:r>
            <a:r>
              <a:rPr lang="en-US" altLang="zh-CN" dirty="0" err="1"/>
              <a:t>CommonBuilder</a:t>
            </a:r>
            <a:r>
              <a:rPr lang="zh-CN" altLang="en-US" dirty="0"/>
              <a:t>、</a:t>
            </a:r>
            <a:r>
              <a:rPr lang="en-US" altLang="zh-CN" dirty="0" err="1"/>
              <a:t>SuperBuilder</a:t>
            </a:r>
            <a:r>
              <a:rPr lang="en-US" altLang="zh-CN" dirty="0"/>
              <a:t>)</a:t>
            </a:r>
          </a:p>
          <a:p>
            <a:endParaRPr lang="en-US" altLang="zh-CN" dirty="0"/>
          </a:p>
          <a:p>
            <a:r>
              <a:rPr lang="en-US" altLang="zh-CN" dirty="0"/>
              <a:t>Director</a:t>
            </a:r>
            <a:r>
              <a:rPr lang="zh-CN" altLang="en-US" dirty="0"/>
              <a:t>：指挥者</a:t>
            </a:r>
            <a:r>
              <a:rPr lang="en-US" altLang="zh-CN" dirty="0"/>
              <a:t>(Director)</a:t>
            </a:r>
          </a:p>
          <a:p>
            <a:endParaRPr lang="en-US" altLang="zh-CN" dirty="0"/>
          </a:p>
          <a:p>
            <a:r>
              <a:rPr lang="en-US" altLang="zh-CN" dirty="0"/>
              <a:t>Product</a:t>
            </a:r>
            <a:r>
              <a:rPr lang="zh-CN" altLang="en-US" dirty="0"/>
              <a:t>：产品角色</a:t>
            </a:r>
            <a:r>
              <a:rPr lang="en-US" altLang="zh-CN" dirty="0"/>
              <a:t>(Role)</a:t>
            </a:r>
            <a:endParaRPr lang="zh-CN" altLang="en-US" dirty="0"/>
          </a:p>
        </p:txBody>
      </p:sp>
    </p:spTree>
    <p:extLst>
      <p:ext uri="{BB962C8B-B14F-4D97-AF65-F5344CB8AC3E}">
        <p14:creationId xmlns:p14="http://schemas.microsoft.com/office/powerpoint/2010/main" val="343231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32C9B-6DEF-4638-BC3E-D5E3F7578E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895F48A-C34E-4625-A66B-763D5277FD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8762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C42E4-D8FA-4B88-8E9E-95DCD423991C}"/>
              </a:ext>
            </a:extLst>
          </p:cNvPr>
          <p:cNvSpPr>
            <a:spLocks noGrp="1"/>
          </p:cNvSpPr>
          <p:nvPr>
            <p:ph type="title"/>
          </p:nvPr>
        </p:nvSpPr>
        <p:spPr/>
        <p:txBody>
          <a:bodyPr/>
          <a:lstStyle/>
          <a:p>
            <a:r>
              <a:rPr lang="zh-CN" altLang="en-US" b="1" dirty="0"/>
              <a:t>建造者模式的优缺点</a:t>
            </a:r>
            <a:br>
              <a:rPr lang="zh-CN" altLang="en-US" b="1" dirty="0"/>
            </a:br>
            <a:endParaRPr lang="zh-CN" altLang="en-US" dirty="0"/>
          </a:p>
        </p:txBody>
      </p:sp>
      <p:sp>
        <p:nvSpPr>
          <p:cNvPr id="3" name="内容占位符 2">
            <a:extLst>
              <a:ext uri="{FF2B5EF4-FFF2-40B4-BE49-F238E27FC236}">
                <a16:creationId xmlns:a16="http://schemas.microsoft.com/office/drawing/2014/main" id="{A7FDBC18-390B-4512-AC31-08FA2B04E314}"/>
              </a:ext>
            </a:extLst>
          </p:cNvPr>
          <p:cNvSpPr>
            <a:spLocks noGrp="1"/>
          </p:cNvSpPr>
          <p:nvPr>
            <p:ph idx="1"/>
          </p:nvPr>
        </p:nvSpPr>
        <p:spPr>
          <a:xfrm>
            <a:off x="1470625" y="1905000"/>
            <a:ext cx="8915400" cy="3777622"/>
          </a:xfrm>
        </p:spPr>
        <p:txBody>
          <a:bodyPr/>
          <a:lstStyle/>
          <a:p>
            <a:r>
              <a:rPr lang="zh-CN" altLang="en-US" b="1" dirty="0"/>
              <a:t>优点</a:t>
            </a:r>
          </a:p>
          <a:p>
            <a:r>
              <a:rPr lang="zh-CN" altLang="en-US" dirty="0"/>
              <a:t>建造者模式的</a:t>
            </a:r>
            <a:r>
              <a:rPr lang="zh-CN" altLang="en-US" b="1" dirty="0"/>
              <a:t>封装性很好。使用建造者模式可以有效的</a:t>
            </a:r>
            <a:r>
              <a:rPr lang="zh-CN" altLang="en-US" b="1" dirty="0">
                <a:solidFill>
                  <a:srgbClr val="FF0000"/>
                </a:solidFill>
              </a:rPr>
              <a:t>封装</a:t>
            </a:r>
            <a:r>
              <a:rPr lang="zh-CN" altLang="en-US" b="1" dirty="0"/>
              <a:t>变化</a:t>
            </a:r>
            <a:r>
              <a:rPr lang="zh-CN" altLang="en-US" dirty="0"/>
              <a:t>，在使用建造者模式的场景中，一般产品类和建造者类是比较稳定的，因此，将主要的业务逻辑封装在导演类中对整体而言可以取得比较好的稳定性。</a:t>
            </a:r>
          </a:p>
          <a:p>
            <a:r>
              <a:rPr lang="zh-CN" altLang="en-US" dirty="0"/>
              <a:t>在建造者模式中，</a:t>
            </a:r>
            <a:r>
              <a:rPr lang="zh-CN" altLang="en-US" b="1" dirty="0"/>
              <a:t>客户端不必知道产品内部组成的细节</a:t>
            </a:r>
            <a:r>
              <a:rPr lang="zh-CN" altLang="en-US" dirty="0"/>
              <a:t>，将产品本身与产品的</a:t>
            </a:r>
            <a:r>
              <a:rPr lang="zh-CN" altLang="en-US" dirty="0">
                <a:solidFill>
                  <a:srgbClr val="FF0000"/>
                </a:solidFill>
              </a:rPr>
              <a:t>创建过程解耦</a:t>
            </a:r>
            <a:r>
              <a:rPr lang="zh-CN" altLang="en-US" dirty="0"/>
              <a:t>，使得相同的创建过程可以创建不同的产品对象。</a:t>
            </a:r>
          </a:p>
          <a:p>
            <a:r>
              <a:rPr lang="zh-CN" altLang="en-US" b="1" dirty="0"/>
              <a:t>可以更加精细地控制产品的创建过程</a:t>
            </a:r>
            <a:r>
              <a:rPr lang="zh-CN" altLang="en-US" dirty="0"/>
              <a:t> 。将复杂产品的创建</a:t>
            </a:r>
            <a:r>
              <a:rPr lang="zh-CN" altLang="en-US" dirty="0">
                <a:solidFill>
                  <a:srgbClr val="FF0000"/>
                </a:solidFill>
              </a:rPr>
              <a:t>步骤分解</a:t>
            </a:r>
            <a:r>
              <a:rPr lang="zh-CN" altLang="en-US" dirty="0"/>
              <a:t>在不同的方法中，使得创建过程更加清晰，也更方便使用程序来控制创建过程。</a:t>
            </a:r>
          </a:p>
          <a:p>
            <a:r>
              <a:rPr lang="zh-CN" altLang="en-US" dirty="0"/>
              <a:t>其次，</a:t>
            </a:r>
            <a:r>
              <a:rPr lang="zh-CN" altLang="en-US" b="1" dirty="0"/>
              <a:t>建造者模式很容易进行</a:t>
            </a:r>
            <a:r>
              <a:rPr lang="zh-CN" altLang="en-US" b="1" dirty="0">
                <a:solidFill>
                  <a:srgbClr val="FF0000"/>
                </a:solidFill>
              </a:rPr>
              <a:t>扩展</a:t>
            </a:r>
            <a:r>
              <a:rPr lang="zh-CN" altLang="en-US" dirty="0"/>
              <a:t>。如果有新的需求，通过实现一个新的建造者类就可以完成，基本上不用修改之前已经测试通过的代码，因此也就不会对原有功能引入风险。符合开闭原则。</a:t>
            </a:r>
          </a:p>
          <a:p>
            <a:endParaRPr lang="zh-CN" altLang="en-US" dirty="0"/>
          </a:p>
        </p:txBody>
      </p:sp>
    </p:spTree>
    <p:extLst>
      <p:ext uri="{BB962C8B-B14F-4D97-AF65-F5344CB8AC3E}">
        <p14:creationId xmlns:p14="http://schemas.microsoft.com/office/powerpoint/2010/main" val="262972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F2F67C-70BC-4FDB-97D6-4954A4AFD97E}"/>
              </a:ext>
            </a:extLst>
          </p:cNvPr>
          <p:cNvSpPr>
            <a:spLocks noGrp="1"/>
          </p:cNvSpPr>
          <p:nvPr>
            <p:ph idx="1"/>
          </p:nvPr>
        </p:nvSpPr>
        <p:spPr>
          <a:xfrm>
            <a:off x="1967775" y="1441142"/>
            <a:ext cx="8915400" cy="3777622"/>
          </a:xfrm>
        </p:spPr>
        <p:txBody>
          <a:bodyPr/>
          <a:lstStyle/>
          <a:p>
            <a:r>
              <a:rPr lang="zh-CN" altLang="en-US" b="1" dirty="0"/>
              <a:t>缺点</a:t>
            </a:r>
          </a:p>
          <a:p>
            <a:r>
              <a:rPr lang="zh-CN" altLang="en-US" dirty="0"/>
              <a:t>建造者模式所创建的产品一般具有较多的共同点，其组成部分相似，如果产品之间的</a:t>
            </a:r>
            <a:r>
              <a:rPr lang="zh-CN" altLang="en-US" dirty="0">
                <a:solidFill>
                  <a:srgbClr val="FF0000"/>
                </a:solidFill>
              </a:rPr>
              <a:t>差异性很大</a:t>
            </a:r>
            <a:r>
              <a:rPr lang="zh-CN" altLang="en-US" dirty="0"/>
              <a:t>，则不适合使用建造者模式，因此其使用范围受到一定的限制。</a:t>
            </a:r>
          </a:p>
          <a:p>
            <a:r>
              <a:rPr lang="zh-CN" altLang="en-US" dirty="0"/>
              <a:t>如果产品的</a:t>
            </a:r>
            <a:r>
              <a:rPr lang="zh-CN" altLang="en-US" dirty="0">
                <a:solidFill>
                  <a:srgbClr val="FF0000"/>
                </a:solidFill>
              </a:rPr>
              <a:t>内部变化复杂</a:t>
            </a:r>
            <a:r>
              <a:rPr lang="zh-CN" altLang="en-US" dirty="0"/>
              <a:t>，可能会导致需要定义很多具体建造者类来实现这种变化，导致系统变得很庞大。</a:t>
            </a:r>
          </a:p>
          <a:p>
            <a:endParaRPr lang="zh-CN" altLang="en-US" dirty="0"/>
          </a:p>
        </p:txBody>
      </p:sp>
    </p:spTree>
    <p:extLst>
      <p:ext uri="{BB962C8B-B14F-4D97-AF65-F5344CB8AC3E}">
        <p14:creationId xmlns:p14="http://schemas.microsoft.com/office/powerpoint/2010/main" val="29284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FDC81-6AA5-45B7-BC79-364B5BA7CFF1}"/>
              </a:ext>
            </a:extLst>
          </p:cNvPr>
          <p:cNvSpPr>
            <a:spLocks noGrp="1"/>
          </p:cNvSpPr>
          <p:nvPr>
            <p:ph type="title"/>
          </p:nvPr>
        </p:nvSpPr>
        <p:spPr/>
        <p:txBody>
          <a:bodyPr/>
          <a:lstStyle/>
          <a:p>
            <a:r>
              <a:rPr lang="zh-CN" altLang="en-US" b="1" dirty="0"/>
              <a:t>建造者模式与工厂模式的区别</a:t>
            </a:r>
            <a:br>
              <a:rPr lang="zh-CN" altLang="en-US" b="1" dirty="0"/>
            </a:br>
            <a:endParaRPr lang="zh-CN" altLang="en-US" dirty="0"/>
          </a:p>
        </p:txBody>
      </p:sp>
      <p:sp>
        <p:nvSpPr>
          <p:cNvPr id="3" name="内容占位符 2">
            <a:extLst>
              <a:ext uri="{FF2B5EF4-FFF2-40B4-BE49-F238E27FC236}">
                <a16:creationId xmlns:a16="http://schemas.microsoft.com/office/drawing/2014/main" id="{77FFCED7-DE4E-4443-B251-CB194058F9F3}"/>
              </a:ext>
            </a:extLst>
          </p:cNvPr>
          <p:cNvSpPr>
            <a:spLocks noGrp="1"/>
          </p:cNvSpPr>
          <p:nvPr>
            <p:ph idx="1"/>
          </p:nvPr>
        </p:nvSpPr>
        <p:spPr/>
        <p:txBody>
          <a:bodyPr/>
          <a:lstStyle/>
          <a:p>
            <a:r>
              <a:rPr lang="zh-CN" altLang="en-US" dirty="0"/>
              <a:t>建造者模“式仅仅只比工厂模式多了一个”</a:t>
            </a:r>
            <a:r>
              <a:rPr lang="zh-CN" altLang="en-US" dirty="0">
                <a:solidFill>
                  <a:srgbClr val="FF0000"/>
                </a:solidFill>
              </a:rPr>
              <a:t>指挥者</a:t>
            </a:r>
            <a:r>
              <a:rPr lang="zh-CN" altLang="en-US" dirty="0"/>
              <a:t>“</a:t>
            </a:r>
            <a:endParaRPr lang="en-US" altLang="zh-CN" dirty="0"/>
          </a:p>
          <a:p>
            <a:r>
              <a:rPr lang="zh-CN" altLang="en-US" dirty="0"/>
              <a:t>建造者模式一般用来创建更为</a:t>
            </a:r>
            <a:r>
              <a:rPr lang="zh-CN" altLang="en-US" dirty="0">
                <a:solidFill>
                  <a:srgbClr val="FF0000"/>
                </a:solidFill>
              </a:rPr>
              <a:t>复杂的对象</a:t>
            </a:r>
            <a:r>
              <a:rPr lang="zh-CN" altLang="en-US" dirty="0"/>
              <a:t>，因为对象的创建过程更为复杂，因此将对象的创建过程独立出来组成一个新的类</a:t>
            </a:r>
            <a:r>
              <a:rPr lang="en-US" altLang="zh-CN" dirty="0"/>
              <a:t>——</a:t>
            </a:r>
            <a:r>
              <a:rPr lang="zh-CN" altLang="en-US" dirty="0">
                <a:solidFill>
                  <a:srgbClr val="FF0000"/>
                </a:solidFill>
              </a:rPr>
              <a:t>导演类</a:t>
            </a:r>
            <a:r>
              <a:rPr lang="zh-CN" altLang="en-US" dirty="0"/>
              <a:t>。</a:t>
            </a:r>
            <a:endParaRPr lang="en-US" altLang="zh-CN" dirty="0"/>
          </a:p>
          <a:p>
            <a:r>
              <a:rPr lang="zh-CN" altLang="en-US" dirty="0"/>
              <a:t>工厂模式是将对象的全部创建过程封装在工厂类中，由工厂类向客户端提供最终的产品；而建造者模式中，建造者类一般只提供产品类中各个组件的建造，而将具体建造过程交付给导演类。由导演类负责将各个组件按照特定的规则组建为产品，然后将组建好的产品交付给客户端。</a:t>
            </a:r>
          </a:p>
        </p:txBody>
      </p:sp>
    </p:spTree>
    <p:extLst>
      <p:ext uri="{BB962C8B-B14F-4D97-AF65-F5344CB8AC3E}">
        <p14:creationId xmlns:p14="http://schemas.microsoft.com/office/powerpoint/2010/main" val="315193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E5B18-4AF4-4E4E-B444-091FC7035485}"/>
              </a:ext>
            </a:extLst>
          </p:cNvPr>
          <p:cNvSpPr>
            <a:spLocks noGrp="1"/>
          </p:cNvSpPr>
          <p:nvPr>
            <p:ph type="title"/>
          </p:nvPr>
        </p:nvSpPr>
        <p:spPr/>
        <p:txBody>
          <a:bodyPr/>
          <a:lstStyle/>
          <a:p>
            <a:r>
              <a:rPr lang="zh-CN" altLang="en-US" b="1" dirty="0"/>
              <a:t>总结</a:t>
            </a:r>
            <a:br>
              <a:rPr lang="zh-CN" altLang="en-US" b="1" dirty="0"/>
            </a:br>
            <a:endParaRPr lang="zh-CN" altLang="en-US" dirty="0"/>
          </a:p>
        </p:txBody>
      </p:sp>
      <p:sp>
        <p:nvSpPr>
          <p:cNvPr id="3" name="内容占位符 2">
            <a:extLst>
              <a:ext uri="{FF2B5EF4-FFF2-40B4-BE49-F238E27FC236}">
                <a16:creationId xmlns:a16="http://schemas.microsoft.com/office/drawing/2014/main" id="{EF10FBCF-0357-4CFD-8377-B27951D123E8}"/>
              </a:ext>
            </a:extLst>
          </p:cNvPr>
          <p:cNvSpPr>
            <a:spLocks noGrp="1"/>
          </p:cNvSpPr>
          <p:nvPr>
            <p:ph idx="1"/>
          </p:nvPr>
        </p:nvSpPr>
        <p:spPr>
          <a:xfrm>
            <a:off x="2589212" y="2133600"/>
            <a:ext cx="8915400" cy="2269724"/>
          </a:xfrm>
        </p:spPr>
        <p:txBody>
          <a:bodyPr/>
          <a:lstStyle/>
          <a:p>
            <a:r>
              <a:rPr lang="zh-CN" altLang="en-US" dirty="0"/>
              <a:t>在建造者模式的结构中引入了一个</a:t>
            </a:r>
            <a:r>
              <a:rPr lang="zh-CN" altLang="en-US" dirty="0">
                <a:solidFill>
                  <a:srgbClr val="FF0000"/>
                </a:solidFill>
              </a:rPr>
              <a:t>指挥者</a:t>
            </a:r>
            <a:r>
              <a:rPr lang="zh-CN" altLang="en-US" dirty="0"/>
              <a:t>类，该类的作用主要有两个：</a:t>
            </a:r>
            <a:endParaRPr lang="en-US" altLang="zh-CN" dirty="0"/>
          </a:p>
          <a:p>
            <a:r>
              <a:rPr lang="zh-CN" altLang="en-US" dirty="0"/>
              <a:t>一方面它隔离了客户与生产过程；</a:t>
            </a:r>
            <a:endParaRPr lang="en-US" altLang="zh-CN" dirty="0"/>
          </a:p>
          <a:p>
            <a:r>
              <a:rPr lang="zh-CN" altLang="en-US" dirty="0"/>
              <a:t>另一方面它负责控制产品的生成过程。</a:t>
            </a:r>
          </a:p>
          <a:p>
            <a:endParaRPr lang="zh-CN" altLang="en-US" dirty="0"/>
          </a:p>
        </p:txBody>
      </p:sp>
    </p:spTree>
    <p:extLst>
      <p:ext uri="{BB962C8B-B14F-4D97-AF65-F5344CB8AC3E}">
        <p14:creationId xmlns:p14="http://schemas.microsoft.com/office/powerpoint/2010/main" val="382584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61E44-9F17-4C44-82E5-C9256C2AF8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50D9381-A436-4723-81C9-DC8B1987710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5879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B5481-D72F-4F29-AF2B-0A14735A7C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DBCCAC9-454B-4469-A4CB-961586B5FFD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00955107"/>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172</TotalTime>
  <Words>490</Words>
  <Application>Microsoft Office PowerPoint</Application>
  <PresentationFormat>宽屏</PresentationFormat>
  <Paragraphs>28</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微软雅黑</vt:lpstr>
      <vt:lpstr>Arial</vt:lpstr>
      <vt:lpstr>Century Gothic</vt:lpstr>
      <vt:lpstr>Wingdings 3</vt:lpstr>
      <vt:lpstr>丝状</vt:lpstr>
      <vt:lpstr>建造者模式（Builder Pattern）</vt:lpstr>
      <vt:lpstr>包含的角色</vt:lpstr>
      <vt:lpstr>PowerPoint 演示文稿</vt:lpstr>
      <vt:lpstr>建造者模式的优缺点 </vt:lpstr>
      <vt:lpstr>PowerPoint 演示文稿</vt:lpstr>
      <vt:lpstr>建造者模式与工厂模式的区别 </vt:lpstr>
      <vt:lpstr>总结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建造者模式</dc:title>
  <dc:creator>rao lu</dc:creator>
  <cp:lastModifiedBy>rao lu</cp:lastModifiedBy>
  <cp:revision>16</cp:revision>
  <dcterms:created xsi:type="dcterms:W3CDTF">2019-09-09T12:39:11Z</dcterms:created>
  <dcterms:modified xsi:type="dcterms:W3CDTF">2019-09-09T15:31:12Z</dcterms:modified>
</cp:coreProperties>
</file>