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871" r:id="rId2"/>
    <p:sldId id="921" r:id="rId3"/>
    <p:sldId id="926" r:id="rId4"/>
    <p:sldId id="928" r:id="rId5"/>
    <p:sldId id="927" r:id="rId6"/>
    <p:sldId id="929" r:id="rId7"/>
    <p:sldId id="890" r:id="rId8"/>
    <p:sldId id="932" r:id="rId9"/>
    <p:sldId id="933" r:id="rId10"/>
    <p:sldId id="934" r:id="rId11"/>
    <p:sldId id="935" r:id="rId12"/>
    <p:sldId id="912" r:id="rId13"/>
    <p:sldId id="922" r:id="rId14"/>
    <p:sldId id="938" r:id="rId15"/>
    <p:sldId id="940" r:id="rId16"/>
    <p:sldId id="895" r:id="rId17"/>
    <p:sldId id="941" r:id="rId18"/>
    <p:sldId id="942" r:id="rId19"/>
    <p:sldId id="943" r:id="rId20"/>
    <p:sldId id="944" r:id="rId21"/>
    <p:sldId id="924" r:id="rId22"/>
    <p:sldId id="945" r:id="rId23"/>
    <p:sldId id="286"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Ruitao" initials="WR" lastIdx="1" clrIdx="0">
    <p:extLst>
      <p:ext uri="{19B8F6BF-5375-455C-9EA6-DF929625EA0E}">
        <p15:presenceInfo xmlns:p15="http://schemas.microsoft.com/office/powerpoint/2012/main" userId="c9ae7c0850630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004E97"/>
    <a:srgbClr val="93BAD9"/>
    <a:srgbClr val="7A8FC2"/>
    <a:srgbClr val="0081CC"/>
    <a:srgbClr val="A2BBD4"/>
    <a:srgbClr val="8AA3CA"/>
    <a:srgbClr val="70A3CC"/>
    <a:srgbClr val="A2D1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8" autoAdjust="0"/>
    <p:restoredTop sz="93874" autoAdjust="0"/>
  </p:normalViewPr>
  <p:slideViewPr>
    <p:cSldViewPr>
      <p:cViewPr varScale="1">
        <p:scale>
          <a:sx n="155" d="100"/>
          <a:sy n="155" d="100"/>
        </p:scale>
        <p:origin x="312" y="101"/>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70" d="100"/>
          <a:sy n="70" d="100"/>
        </p:scale>
        <p:origin x="23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2717A7-DF91-444C-A672-8DE0096F414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zh-CN" altLang="en-US"/>
        </a:p>
      </dgm:t>
    </dgm:pt>
    <dgm:pt modelId="{0363F304-060D-4EE0-806A-B16967B9959E}">
      <dgm:prSet phldrT="[文本]"/>
      <dgm:spPr/>
      <dgm:t>
        <a:bodyPr/>
        <a:lstStyle/>
        <a:p>
          <a:r>
            <a:rPr lang="zh-CN" altLang="en-US" b="1" dirty="0">
              <a:latin typeface="楷体_GB2312" panose="02010609030101010101" pitchFamily="49" charset="-122"/>
              <a:ea typeface="楷体_GB2312" panose="02010609030101010101" pitchFamily="49" charset="-122"/>
            </a:rPr>
            <a:t>分散投资</a:t>
          </a:r>
        </a:p>
      </dgm:t>
    </dgm:pt>
    <dgm:pt modelId="{9719E451-F2AE-4048-A7EE-A13AF1F54788}" type="parTrans" cxnId="{81844C20-7416-458B-A49E-DCA0D5A3DCA3}">
      <dgm:prSet/>
      <dgm:spPr/>
      <dgm:t>
        <a:bodyPr/>
        <a:lstStyle/>
        <a:p>
          <a:endParaRPr lang="zh-CN" altLang="en-US"/>
        </a:p>
      </dgm:t>
    </dgm:pt>
    <dgm:pt modelId="{D80DC6E9-A149-4CF8-978A-4E4848C9CABF}" type="sibTrans" cxnId="{81844C20-7416-458B-A49E-DCA0D5A3DCA3}">
      <dgm:prSet/>
      <dgm:spPr/>
      <dgm:t>
        <a:bodyPr/>
        <a:lstStyle/>
        <a:p>
          <a:endParaRPr lang="zh-CN" altLang="en-US"/>
        </a:p>
      </dgm:t>
    </dgm:pt>
    <dgm:pt modelId="{FB09CD62-1F01-43CD-9B39-46348EA87A68}">
      <dgm:prSet phldrT="[文本]"/>
      <dgm:spPr/>
      <dgm:t>
        <a:bodyPr/>
        <a:lstStyle/>
        <a:p>
          <a:r>
            <a:rPr lang="zh-CN" altLang="en-US" b="1" dirty="0">
              <a:latin typeface="楷体_GB2312" panose="02010609030101010101" pitchFamily="49" charset="-122"/>
              <a:ea typeface="楷体_GB2312" panose="02010609030101010101" pitchFamily="49" charset="-122"/>
            </a:rPr>
            <a:t>重仓看好资产</a:t>
          </a:r>
        </a:p>
      </dgm:t>
    </dgm:pt>
    <dgm:pt modelId="{ED4F17A8-826D-4274-8683-A187E848CF8C}" type="parTrans" cxnId="{761E0631-1937-49CE-817D-50E4B8A95F18}">
      <dgm:prSet/>
      <dgm:spPr/>
      <dgm:t>
        <a:bodyPr/>
        <a:lstStyle/>
        <a:p>
          <a:endParaRPr lang="zh-CN" altLang="en-US"/>
        </a:p>
      </dgm:t>
    </dgm:pt>
    <dgm:pt modelId="{3438B333-072D-4CF6-9051-128C87ACFBF7}" type="sibTrans" cxnId="{761E0631-1937-49CE-817D-50E4B8A95F18}">
      <dgm:prSet/>
      <dgm:spPr/>
      <dgm:t>
        <a:bodyPr/>
        <a:lstStyle/>
        <a:p>
          <a:endParaRPr lang="zh-CN" altLang="en-US"/>
        </a:p>
      </dgm:t>
    </dgm:pt>
    <dgm:pt modelId="{0874AE88-81DD-444A-9B75-A7B1E2E14DEE}" type="pres">
      <dgm:prSet presAssocID="{5E2717A7-DF91-444C-A672-8DE0096F4143}" presName="compositeShape" presStyleCnt="0">
        <dgm:presLayoutVars>
          <dgm:chMax val="2"/>
          <dgm:dir/>
          <dgm:resizeHandles val="exact"/>
        </dgm:presLayoutVars>
      </dgm:prSet>
      <dgm:spPr/>
    </dgm:pt>
    <dgm:pt modelId="{30BFDA41-6A91-4CE8-8170-6E8DE8032E57}" type="pres">
      <dgm:prSet presAssocID="{5E2717A7-DF91-444C-A672-8DE0096F4143}" presName="ribbon" presStyleLbl="node1" presStyleIdx="0" presStyleCnt="1" custScaleX="296143" custLinFactNeighborX="2961" custLinFactNeighborY="22339"/>
      <dgm:spPr>
        <a:ln>
          <a:noFill/>
        </a:ln>
      </dgm:spPr>
    </dgm:pt>
    <dgm:pt modelId="{9CB965B4-1672-44E4-8B5D-CC11B4D6D7EC}" type="pres">
      <dgm:prSet presAssocID="{5E2717A7-DF91-444C-A672-8DE0096F4143}" presName="leftArrowText" presStyleLbl="node1" presStyleIdx="0" presStyleCnt="1" custLinFactX="-100000" custLinFactNeighborX="-170732" custLinFactNeighborY="5458">
        <dgm:presLayoutVars>
          <dgm:chMax val="0"/>
          <dgm:bulletEnabled val="1"/>
        </dgm:presLayoutVars>
      </dgm:prSet>
      <dgm:spPr/>
    </dgm:pt>
    <dgm:pt modelId="{E5EC2A5F-1BC9-4B09-B381-7A0AE12A02C8}" type="pres">
      <dgm:prSet presAssocID="{5E2717A7-DF91-444C-A672-8DE0096F4143}" presName="rightArrowText" presStyleLbl="node1" presStyleIdx="0" presStyleCnt="1" custScaleX="130770" custLinFactX="97627" custLinFactNeighborX="100000" custLinFactNeighborY="3027">
        <dgm:presLayoutVars>
          <dgm:chMax val="0"/>
          <dgm:bulletEnabled val="1"/>
        </dgm:presLayoutVars>
      </dgm:prSet>
      <dgm:spPr/>
    </dgm:pt>
  </dgm:ptLst>
  <dgm:cxnLst>
    <dgm:cxn modelId="{81844C20-7416-458B-A49E-DCA0D5A3DCA3}" srcId="{5E2717A7-DF91-444C-A672-8DE0096F4143}" destId="{0363F304-060D-4EE0-806A-B16967B9959E}" srcOrd="0" destOrd="0" parTransId="{9719E451-F2AE-4048-A7EE-A13AF1F54788}" sibTransId="{D80DC6E9-A149-4CF8-978A-4E4848C9CABF}"/>
    <dgm:cxn modelId="{761E0631-1937-49CE-817D-50E4B8A95F18}" srcId="{5E2717A7-DF91-444C-A672-8DE0096F4143}" destId="{FB09CD62-1F01-43CD-9B39-46348EA87A68}" srcOrd="1" destOrd="0" parTransId="{ED4F17A8-826D-4274-8683-A187E848CF8C}" sibTransId="{3438B333-072D-4CF6-9051-128C87ACFBF7}"/>
    <dgm:cxn modelId="{9526BE37-4F32-48AF-99C0-756CAB4A3541}" type="presOf" srcId="{5E2717A7-DF91-444C-A672-8DE0096F4143}" destId="{0874AE88-81DD-444A-9B75-A7B1E2E14DEE}" srcOrd="0" destOrd="0" presId="urn:microsoft.com/office/officeart/2005/8/layout/arrow6"/>
    <dgm:cxn modelId="{37995C65-1371-4AF5-9D47-3978B8E42A94}" type="presOf" srcId="{FB09CD62-1F01-43CD-9B39-46348EA87A68}" destId="{E5EC2A5F-1BC9-4B09-B381-7A0AE12A02C8}" srcOrd="0" destOrd="0" presId="urn:microsoft.com/office/officeart/2005/8/layout/arrow6"/>
    <dgm:cxn modelId="{41074AD2-2EA2-4A3B-8270-FDFC85061BDB}" type="presOf" srcId="{0363F304-060D-4EE0-806A-B16967B9959E}" destId="{9CB965B4-1672-44E4-8B5D-CC11B4D6D7EC}" srcOrd="0" destOrd="0" presId="urn:microsoft.com/office/officeart/2005/8/layout/arrow6"/>
    <dgm:cxn modelId="{1A315C1F-B966-44C9-B1FB-B734D9FC080F}" type="presParOf" srcId="{0874AE88-81DD-444A-9B75-A7B1E2E14DEE}" destId="{30BFDA41-6A91-4CE8-8170-6E8DE8032E57}" srcOrd="0" destOrd="0" presId="urn:microsoft.com/office/officeart/2005/8/layout/arrow6"/>
    <dgm:cxn modelId="{6AB87CC9-AC27-4F17-9D52-46575D54BA9E}" type="presParOf" srcId="{0874AE88-81DD-444A-9B75-A7B1E2E14DEE}" destId="{9CB965B4-1672-44E4-8B5D-CC11B4D6D7EC}" srcOrd="1" destOrd="0" presId="urn:microsoft.com/office/officeart/2005/8/layout/arrow6"/>
    <dgm:cxn modelId="{03842B7D-9C87-4BC2-AD77-10FA5012DAE4}" type="presParOf" srcId="{0874AE88-81DD-444A-9B75-A7B1E2E14DEE}" destId="{E5EC2A5F-1BC9-4B09-B381-7A0AE12A02C8}"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FDA41-6A91-4CE8-8170-6E8DE8032E57}">
      <dsp:nvSpPr>
        <dsp:cNvPr id="0" name=""/>
        <dsp:cNvSpPr/>
      </dsp:nvSpPr>
      <dsp:spPr>
        <a:xfrm>
          <a:off x="1" y="0"/>
          <a:ext cx="7200798" cy="972611"/>
        </a:xfrm>
        <a:prstGeom prst="leftRightRibbon">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B965B4-1672-44E4-8B5D-CC11B4D6D7EC}">
      <dsp:nvSpPr>
        <dsp:cNvPr id="0" name=""/>
        <dsp:cNvSpPr/>
      </dsp:nvSpPr>
      <dsp:spPr>
        <a:xfrm>
          <a:off x="504054" y="196218"/>
          <a:ext cx="802404"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latin typeface="楷体_GB2312" panose="02010609030101010101" pitchFamily="49" charset="-122"/>
              <a:ea typeface="楷体_GB2312" panose="02010609030101010101" pitchFamily="49" charset="-122"/>
            </a:rPr>
            <a:t>分散投资</a:t>
          </a:r>
        </a:p>
      </dsp:txBody>
      <dsp:txXfrm>
        <a:off x="504054" y="196218"/>
        <a:ext cx="802404" cy="476579"/>
      </dsp:txXfrm>
    </dsp:sp>
    <dsp:sp modelId="{E5EC2A5F-1BC9-4B09-B381-7A0AE12A02C8}">
      <dsp:nvSpPr>
        <dsp:cNvPr id="0" name=""/>
        <dsp:cNvSpPr/>
      </dsp:nvSpPr>
      <dsp:spPr>
        <a:xfrm>
          <a:off x="5328593" y="340250"/>
          <a:ext cx="1240086"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latin typeface="楷体_GB2312" panose="02010609030101010101" pitchFamily="49" charset="-122"/>
              <a:ea typeface="楷体_GB2312" panose="02010609030101010101" pitchFamily="49" charset="-122"/>
            </a:rPr>
            <a:t>重仓看好资产</a:t>
          </a:r>
        </a:p>
      </dsp:txBody>
      <dsp:txXfrm>
        <a:off x="5328593" y="340250"/>
        <a:ext cx="1240086" cy="476579"/>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DA654-BFB8-4C13-99FF-704137022F9D}" type="datetimeFigureOut">
              <a:rPr lang="zh-CN" altLang="en-US" smtClean="0"/>
              <a:pPr/>
              <a:t>2021/7/4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AFB93-D4D4-4FF9-9F34-44FA7FBF0F58}" type="slidenum">
              <a:rPr lang="zh-CN" altLang="en-US" smtClean="0"/>
              <a:pPr/>
              <a:t>‹#›</a:t>
            </a:fld>
            <a:endParaRPr lang="zh-CN" altLang="en-US"/>
          </a:p>
        </p:txBody>
      </p:sp>
    </p:spTree>
    <p:extLst>
      <p:ext uri="{BB962C8B-B14F-4D97-AF65-F5344CB8AC3E}">
        <p14:creationId xmlns:p14="http://schemas.microsoft.com/office/powerpoint/2010/main" val="12640151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34F35-C316-45CE-8BD4-B4DE005FD503}" type="datetimeFigureOut">
              <a:rPr lang="zh-CN" altLang="en-US" smtClean="0"/>
              <a:pPr/>
              <a:t>2021/7/4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A35E0-765D-4F1C-9FB6-A540CB1A730E}" type="slidenum">
              <a:rPr lang="zh-CN" altLang="en-US" smtClean="0"/>
              <a:pPr/>
              <a:t>‹#›</a:t>
            </a:fld>
            <a:endParaRPr lang="zh-CN" altLang="en-US"/>
          </a:p>
        </p:txBody>
      </p:sp>
    </p:spTree>
    <p:extLst>
      <p:ext uri="{BB962C8B-B14F-4D97-AF65-F5344CB8AC3E}">
        <p14:creationId xmlns:p14="http://schemas.microsoft.com/office/powerpoint/2010/main" val="22461779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领导早上好。我是大类资产被动配置组的王瑞韬。很荣幸有机会向各位领导汇报近期的研究成果。我今天汇报的主题是：从收益观点到配置组合。介绍一种可以兼顾主观收益观点以及风险控制的配置组合构建方法。</a:t>
            </a:r>
          </a:p>
        </p:txBody>
      </p:sp>
    </p:spTree>
    <p:extLst>
      <p:ext uri="{BB962C8B-B14F-4D97-AF65-F5344CB8AC3E}">
        <p14:creationId xmlns:p14="http://schemas.microsoft.com/office/powerpoint/2010/main" val="25327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418856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72962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在有了一个风险可预期，收益可观的基准组合作为起点后，再来看怎么在这个基准组合上叠加主观观点</a:t>
            </a:r>
          </a:p>
        </p:txBody>
      </p:sp>
    </p:spTree>
    <p:extLst>
      <p:ext uri="{BB962C8B-B14F-4D97-AF65-F5344CB8AC3E}">
        <p14:creationId xmlns:p14="http://schemas.microsoft.com/office/powerpoint/2010/main" val="206883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52856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374693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12434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0790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3342868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4011470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114202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这次的汇报由四个部分组合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第一部分是前言，讨论为什么我们会需要这样一种兼顾主观观点和风险控制的组合构建方法。我们使用什么样点的思路达到这一目的，以及具体使用了哪些模型来得到这一目的。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以及第三部分具体介绍组兼顾主观观点和风险的组合构建方法的两个部分：如何构建一个风险可控前收益可观的基准组合作为起点，以及如何叠加主观观点进一步加强收益。这里我们把基准组合以前沿的方式展示，也是呼应了现代组合管理理论汇总有效前沿的概念，也是为了更加便利于风险和收益的权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最后我们使用经合组织</a:t>
            </a:r>
            <a:r>
              <a:rPr lang="en-US" altLang="zh-CN" dirty="0"/>
              <a:t>OECD</a:t>
            </a:r>
            <a:r>
              <a:rPr lang="zh-CN" altLang="en-US" dirty="0"/>
              <a:t>的经济预测模拟主观观点，对组合构建方法进行历史测算，看看这种组合构建方法能不能实现我们兼顾收益观点和风险控制的目标，在历史上又有着怎么样的表现。</a:t>
            </a:r>
          </a:p>
        </p:txBody>
      </p:sp>
    </p:spTree>
    <p:extLst>
      <p:ext uri="{BB962C8B-B14F-4D97-AF65-F5344CB8AC3E}">
        <p14:creationId xmlns:p14="http://schemas.microsoft.com/office/powerpoint/2010/main" val="137984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25442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5204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1721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首先是前言的部分</a:t>
            </a:r>
          </a:p>
        </p:txBody>
      </p:sp>
    </p:spTree>
    <p:extLst>
      <p:ext uri="{BB962C8B-B14F-4D97-AF65-F5344CB8AC3E}">
        <p14:creationId xmlns:p14="http://schemas.microsoft.com/office/powerpoint/2010/main" val="3630906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对于资产配置而言，收益与风险是最受关注的两个角度。配置组合的构建则是在对多元资产的收益与风险进行比较，并结合投资者自身所愿意承担的风险以及所希望获得的收益形成配置组合的过程。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认为一个理想的配置组合应该有两点特征。首先，可以充分反映投资者关于资产收益的观点，其次并且风险可控。具体来说，一方面，我们希望持有的配置组合充分享受了市场研究的支持，反映了我们对资产方向、幅度以及信心把握。另一方面，我们也希望持有的配置组合在反映观点的同时风险可控，有着可预期的波动和回撤，不至于超出我们所能承受的范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种兼顾主观观点和风险控制的配置组合构建方法有很强的应用价值。它可以将观点的灵活性与组合管理的纪律性相结合。对于更偏向主动配置的基金经理而言，可以用这种更为严谨的方法替代相对简化的风控规则，提供更稳健有效的风险控制。让基金经理少有后顾之忧的专注于对市场的研究中。而对于更偏量化被动配置的基金经理而言，可以使用我们推荐的框架尤其是这一框架的后半部分灵活纳入主观观点，更好的应对历史上少有发生的事件进行反应，去年新冠疫情期间就是一个很好的例子。任何单纯依赖于历史数据的量化模型都难以起到好的作用。这时候主观的判断与观点就显得尤为重要。</a:t>
            </a:r>
          </a:p>
        </p:txBody>
      </p:sp>
    </p:spTree>
    <p:extLst>
      <p:ext uri="{BB962C8B-B14F-4D97-AF65-F5344CB8AC3E}">
        <p14:creationId xmlns:p14="http://schemas.microsoft.com/office/powerpoint/2010/main" val="246407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接下来介绍为了得到兼顾收益观点和风险控制的配置组合，我们用什么样的思路指导配置组合的构建。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我们首先来看两种相对比较极端的情况：</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当基金经理有强烈非常确信的主观观点时，依赖观点重仓他看好的资产获取利润是非常直观的选择。</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而在另一种极端，当基金经理都没有明确观点时应该持有什么样的投资组合呢，我们认为这时候可以更多依赖金融理论。现代组合管理理论认为，分散投资是投资中唯一的“免费午餐”。分散投资于不同资产可以减少组合的风险，获得更佳的风险收益的性价比。这时候可以持有一个充分分散的基准组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这两种相对比较极端的情况都是少数情况，大部分时候，基金经理会对部分资产有一定把握的观点。可能不是</a:t>
            </a:r>
            <a:r>
              <a:rPr lang="en-US" altLang="zh-CN" dirty="0"/>
              <a:t>100%</a:t>
            </a:r>
            <a:r>
              <a:rPr lang="zh-CN" altLang="en-US" dirty="0"/>
              <a:t>的有把握看好某一类资产</a:t>
            </a:r>
            <a:r>
              <a:rPr lang="en-US" altLang="zh-CN" dirty="0"/>
              <a:t>30%</a:t>
            </a:r>
            <a:r>
              <a:rPr lang="zh-CN" altLang="en-US" dirty="0"/>
              <a:t>，而更有可能是有</a:t>
            </a:r>
            <a:r>
              <a:rPr lang="en-US" altLang="zh-CN" dirty="0"/>
              <a:t>60%</a:t>
            </a:r>
            <a:r>
              <a:rPr lang="zh-CN" altLang="en-US" dirty="0"/>
              <a:t>的把握看好一类资产</a:t>
            </a:r>
            <a:r>
              <a:rPr lang="en-US" altLang="zh-CN" dirty="0"/>
              <a:t>10%</a:t>
            </a:r>
            <a:r>
              <a:rPr lang="zh-CN" altLang="en-US" dirty="0"/>
              <a:t>或者</a:t>
            </a:r>
            <a:r>
              <a:rPr lang="en-US" altLang="zh-CN" dirty="0"/>
              <a:t>20%</a:t>
            </a:r>
            <a:r>
              <a:rPr lang="zh-CN" altLang="en-US" dirty="0"/>
              <a:t>。那么这个时候，出于对收益和风险的权衡，大幅重仓这一资产或者完全分散投资都不理想。我们希望我们投资组合是两种极端情况的折中，也就是充分分散的基准组合和重仓组合的一个折中。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得到这样一个折中组合。我们首先以分散投资的方法构建一个基准组合，作为一个风险可控且收益不高但稳健可观的起点。随后依据主观观点对这个组合进行重仓的调整来增强收益。重仓的调整的幅度取决于观点的方向幅度有更大的收益空间时应该更接近重仓组合，对观点有较高把握时应更接近重仓组合，同时还应该考虑风险偏好和当下的市场风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沿着这一思路，我们最终可以得到一个充分反映了观点情况，并且有可预期可控制的风险的配置组合。</a:t>
            </a:r>
            <a:endParaRPr lang="en-US" altLang="zh-CN" dirty="0"/>
          </a:p>
        </p:txBody>
      </p:sp>
    </p:spTree>
    <p:extLst>
      <p:ext uri="{BB962C8B-B14F-4D97-AF65-F5344CB8AC3E}">
        <p14:creationId xmlns:p14="http://schemas.microsoft.com/office/powerpoint/2010/main" val="296872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在具体的方法上来。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基准组合的构建，我们在大类资产的层面以及在时间的层面进行分散投资来获得更有效的风险承担。在大类资产的层面，因为国内股票和债券相差较大的波动率，我们选择综合使用风险平价模型和最大分散度组合的方法。而在时间的层面，我们希望把风险相对平均的分配到不同时间点上来获得平滑的净值曲线减少出现大幅回撤的可能，并且利用战略再平衡的方法进行再平衡调仓来减少最大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而在叠加主观观点的方法上，我们对一个非常广泛使用的资产配置模型，</a:t>
            </a:r>
            <a:r>
              <a:rPr lang="en-US" altLang="zh-CN" dirty="0"/>
              <a:t>Black-Litterman</a:t>
            </a:r>
            <a:r>
              <a:rPr lang="zh-CN" altLang="en-US" dirty="0"/>
              <a:t>模型进行了改进，以符合充分反映主观观点并且从基准组合出发的需求。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汇报也是对前期多篇精品文献系列报告研究成果的总结。所解读文献对应的原始的方法在相应报告中有着更为详尽的描述，我们根据国内市场与海外市场的一些差异对相应方法进行了调整，形成了这次汇报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接下来我们先具体介绍构建基准组合以及叠加主观观点的方法，再使用</a:t>
            </a:r>
            <a:r>
              <a:rPr lang="en-US" altLang="zh-CN" dirty="0"/>
              <a:t>OECD</a:t>
            </a:r>
            <a:r>
              <a:rPr lang="zh-CN" altLang="en-US" dirty="0"/>
              <a:t>的预测模拟主观观点做一个历史测算的示例</a:t>
            </a:r>
            <a:endParaRPr lang="en-US" altLang="zh-CN" dirty="0"/>
          </a:p>
        </p:txBody>
      </p:sp>
    </p:spTree>
    <p:extLst>
      <p:ext uri="{BB962C8B-B14F-4D97-AF65-F5344CB8AC3E}">
        <p14:creationId xmlns:p14="http://schemas.microsoft.com/office/powerpoint/2010/main" val="352728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首先来看基准组合</a:t>
            </a:r>
          </a:p>
        </p:txBody>
      </p:sp>
    </p:spTree>
    <p:extLst>
      <p:ext uri="{BB962C8B-B14F-4D97-AF65-F5344CB8AC3E}">
        <p14:creationId xmlns:p14="http://schemas.microsoft.com/office/powerpoint/2010/main" val="280583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124235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1272420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1435"/>
            <a:ext cx="9144000" cy="51549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chemeClr val="bg1"/>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p>
        </p:txBody>
      </p:sp>
      <p:grpSp>
        <p:nvGrpSpPr>
          <p:cNvPr id="21" name="组合 20"/>
          <p:cNvGrpSpPr/>
          <p:nvPr userDrawn="1"/>
        </p:nvGrpSpPr>
        <p:grpSpPr>
          <a:xfrm>
            <a:off x="323528" y="4659982"/>
            <a:ext cx="4176464" cy="261610"/>
            <a:chOff x="611560" y="4587974"/>
            <a:chExt cx="4176464" cy="261610"/>
          </a:xfrm>
        </p:grpSpPr>
        <p:pic>
          <p:nvPicPr>
            <p:cNvPr id="22" name="图片 21" descr="logo"/>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4633725"/>
              <a:ext cx="1224136" cy="170109"/>
            </a:xfrm>
            <a:prstGeom prst="rect">
              <a:avLst/>
            </a:prstGeom>
            <a:noFill/>
            <a:ln w="9525">
              <a:noFill/>
              <a:miter/>
            </a:ln>
          </p:spPr>
        </p:pic>
        <p:sp>
          <p:nvSpPr>
            <p:cNvPr id="23" name="矩形 22"/>
            <p:cNvSpPr/>
            <p:nvPr/>
          </p:nvSpPr>
          <p:spPr>
            <a:xfrm>
              <a:off x="1990259" y="4587974"/>
              <a:ext cx="279776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诚信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责任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亲和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专业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创新</a:t>
              </a:r>
            </a:p>
          </p:txBody>
        </p:sp>
        <p:cxnSp>
          <p:nvCxnSpPr>
            <p:cNvPr id="24" name="直接连接符 23"/>
            <p:cNvCxnSpPr/>
            <p:nvPr/>
          </p:nvCxnSpPr>
          <p:spPr>
            <a:xfrm>
              <a:off x="1979712" y="4628779"/>
              <a:ext cx="0" cy="180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userDrawn="1"/>
        </p:nvSpPr>
        <p:spPr>
          <a:xfrm>
            <a:off x="6868109" y="4678129"/>
            <a:ext cx="152031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请参阅附注免责声明</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0" name="矩形 9"/>
          <p:cNvSpPr/>
          <p:nvPr userDrawn="1"/>
        </p:nvSpPr>
        <p:spPr>
          <a:xfrm>
            <a:off x="6868109" y="4678129"/>
            <a:ext cx="1520315" cy="261610"/>
          </a:xfrm>
          <a:prstGeom prst="rect">
            <a:avLst/>
          </a:prstGeom>
        </p:spPr>
        <p:txBody>
          <a:bodyPr wrap="square">
            <a:spAutoFit/>
          </a:bodyPr>
          <a:lstStyle/>
          <a:p>
            <a:pPr marL="0" algn="l" defTabSz="914400" rtl="0" eaLnBrk="1" latinLnBrk="0" hangingPunct="1"/>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请参阅附注免责声明</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1" name="Rectangle 1"/>
          <p:cNvSpPr>
            <a:spLocks noChangeArrowheads="1"/>
          </p:cNvSpPr>
          <p:nvPr userDrawn="1"/>
        </p:nvSpPr>
        <p:spPr bwMode="auto">
          <a:xfrm>
            <a:off x="323528" y="919096"/>
            <a:ext cx="8429625" cy="3785652"/>
          </a:xfrm>
          <a:prstGeom prst="rect">
            <a:avLst/>
          </a:prstGeom>
          <a:noFill/>
          <a:ln w="9525">
            <a:noFill/>
            <a:miter lim="800000"/>
            <a:headEnd/>
            <a:tailEnd/>
          </a:ln>
          <a:effectLst/>
        </p:spPr>
        <p:txBody>
          <a:bodyPr anchor="ctr">
            <a:spAutoFit/>
          </a:bodyPr>
          <a:lstStyle/>
          <a:p>
            <a:pPr>
              <a:spcAft>
                <a:spcPts val="600"/>
              </a:spcAft>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Times New Roman" pitchFamily="18" charset="0"/>
              </a:rPr>
              <a:t>本公司具有中国证监会核准的证券投资咨询业务资格</a:t>
            </a:r>
            <a:endParaRPr lang="zh-CN" altLang="en-US" sz="800" dirty="0">
              <a:solidFill>
                <a:srgbClr val="1B2637"/>
              </a:solidFill>
              <a:latin typeface="微软雅黑" panose="020B0503020204020204" pitchFamily="34" charset="-122"/>
              <a:ea typeface="微软雅黑" panose="020B0503020204020204" pitchFamily="34" charset="-122"/>
              <a:cs typeface="Times New Roman" pitchFamily="18" charset="0"/>
            </a:endParaRP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楷体_GB2312" pitchFamily="49" charset="-122"/>
              </a:rPr>
              <a:t>分析师声明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作者具有中国证券业协会授予的证券投资咨询执业资格或相当的专业胜任能力，保证报告所采用的数据均来自合规渠道，分析逻辑基于作者的职业理解，本报告清晰准确地反映了作者的研究观点，力求独立、客观和公正，结论不受任何第三方的授意或影响，特此声明。</a:t>
            </a: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rPr>
              <a:t>免责声明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仅供国泰君安证券股份有限公司（以下简称“本公司”）的客户使用。本公司不会因接收人收到本报告而视其为本公司的当然客户。本报告仅在相关法律许可的情况下发放，并仅为提供信息而发放，概不构成任何广告。</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的信息来源于已公开的资料，本公司对该等信息的准确性、完整性或可靠性不作任何保证。本报告所载的资料、意见及推测仅反映本公司于发布本报告当日的判断，本报告所指的证券或投资标的的价格、价值及投资收入可升可跌。过往表现不应作为日后的表现依据。在不同时期，本公司可发出与本报告所载资料、意见及推测不一致的报告。本公司不保证本报告所含信息保持在最新状态。同时，本公司对本报告所含信息可在不发出通知的情形下做出修改，投资者应当自行关注相应的更新或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中所指的投资及服务可能不适合个别客户，不构成客户私人咨询建议。在任何情况下，本报告中的信息或所表述的意见均不构成对任何人的投资建议。在任何情况下，本公司、本公司员工或者关联机构不承诺投资者一定获利，不与投资者分享投资收益，也不对任何人因使用本报告中的任何内容所引致的任何损失负任何责任。投资者务必注意，其据此做出的任何投资决策与本公司、本公司员工或者关联机构无关。</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公司利用信息隔离墙控制内部一个或多个领域、部门或关联机构之间的信息流动。因此，投资者应注意，在法律许可的情况下，本公司及其所属关联机构可能会持有报告中提到的公司所发行的证券或期权并进行证券或期权交易，也可能为这些公司提供或者争取提供投资银行、财务顾问或者金融产品等相关服务。在法律许可的情况下，本公司的员工可能担任本报告所提到的公司的董事。</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市场有风险，投资需谨慎。投资者不应将本报告作为作出投资决策的唯一参考因素，亦不应认为本报告可以取代自己的判断。在决定投资前，如有需要，投资者务必向专业人士咨询并谨慎决策。</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版权仅为本公司所有，未经书面许可，任何机构和个人不得以任何形式翻版、复制、发表或引用。如征得本公司同意进行引用、刊发的，需在允许的范围内使用，并注明出处为“国泰君安证券研究”，且不得对本报告进行任何有悖原意的引用、删节和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若本公司以外的其他机构（以下简称“该机构”）发送本报告，则由该机构独自为此发送行为负责。通过此途径获得本报告的投资者应自行联系该机构以要求获悉更详细信息或进而交易本报告中提及的证券。本报告不构成本公司向该机构之客户提供的投资建议，本公司、本公司员工或者关联机构亦不为该机构之客户因使用本报告或报告所载内容引起的任何损失承担任何责任。</a:t>
            </a:r>
          </a:p>
          <a:p>
            <a:pPr eaLnBrk="0" hangingPunct="0">
              <a:spcAft>
                <a:spcPts val="600"/>
              </a:spcAft>
              <a:tabLst>
                <a:tab pos="6264275" algn="l"/>
              </a:tabLst>
              <a:defRPr/>
            </a:pPr>
            <a:endParaRPr lang="zh-CN" altLang="en-US" sz="1100" dirty="0">
              <a:solidFill>
                <a:srgbClr val="1B2637"/>
              </a:solidFill>
              <a:latin typeface="微软雅黑" panose="020B0503020204020204" pitchFamily="34" charset="-122"/>
              <a:ea typeface="微软雅黑" panose="020B0503020204020204" pitchFamily="34" charset="-122"/>
            </a:endParaRPr>
          </a:p>
        </p:txBody>
      </p:sp>
      <p:grpSp>
        <p:nvGrpSpPr>
          <p:cNvPr id="10" name="组合 9"/>
          <p:cNvGrpSpPr/>
          <p:nvPr userDrawn="1"/>
        </p:nvGrpSpPr>
        <p:grpSpPr>
          <a:xfrm>
            <a:off x="0" y="196724"/>
            <a:ext cx="6328568" cy="707886"/>
            <a:chOff x="0" y="339502"/>
            <a:chExt cx="6328568" cy="707886"/>
          </a:xfrm>
        </p:grpSpPr>
        <p:sp>
          <p:nvSpPr>
            <p:cNvPr id="15" name="矩形 14"/>
            <p:cNvSpPr>
              <a:spLocks noChangeArrowheads="1"/>
            </p:cNvSpPr>
            <p:nvPr/>
          </p:nvSpPr>
          <p:spPr bwMode="auto">
            <a:xfrm>
              <a:off x="783952" y="427455"/>
              <a:ext cx="554461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免责声明</a:t>
              </a:r>
            </a:p>
          </p:txBody>
        </p:sp>
        <p:grpSp>
          <p:nvGrpSpPr>
            <p:cNvPr id="17" name="组合 16"/>
            <p:cNvGrpSpPr/>
            <p:nvPr/>
          </p:nvGrpSpPr>
          <p:grpSpPr>
            <a:xfrm>
              <a:off x="0" y="339502"/>
              <a:ext cx="755576" cy="707886"/>
              <a:chOff x="0" y="339502"/>
              <a:chExt cx="755576" cy="707886"/>
            </a:xfrm>
          </p:grpSpPr>
          <p:sp>
            <p:nvSpPr>
              <p:cNvPr id="18" name="矩形 17"/>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1"/>
              <p:cNvSpPr txBox="1"/>
              <p:nvPr/>
            </p:nvSpPr>
            <p:spPr>
              <a:xfrm>
                <a:off x="0" y="339502"/>
                <a:ext cx="684000" cy="707886"/>
              </a:xfrm>
              <a:prstGeom prst="rect">
                <a:avLst/>
              </a:prstGeom>
              <a:noFill/>
              <a:ln w="9525">
                <a:noFill/>
                <a:miter/>
              </a:ln>
            </p:spPr>
            <p:txBody>
              <a:bodyPr wrap="square"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Tree>
    <p:extLst>
      <p:ext uri="{BB962C8B-B14F-4D97-AF65-F5344CB8AC3E}">
        <p14:creationId xmlns:p14="http://schemas.microsoft.com/office/powerpoint/2010/main" val="5981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1105-1D1C-42D5-B739-F92646D0E9FA}"/>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8816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2" r:id="rId5"/>
    <p:sldLayoutId id="2147483653" r:id="rId6"/>
    <p:sldLayoutId id="2147483655"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a:extLst>
              <a:ext uri="{FF2B5EF4-FFF2-40B4-BE49-F238E27FC236}">
                <a16:creationId xmlns:a16="http://schemas.microsoft.com/office/drawing/2014/main" id="{92AC7C61-246F-4CBE-819E-041EA792DB75}"/>
              </a:ext>
            </a:extLst>
          </p:cNvPr>
          <p:cNvSpPr txBox="1">
            <a:spLocks noChangeArrowheads="1"/>
          </p:cNvSpPr>
          <p:nvPr/>
        </p:nvSpPr>
        <p:spPr bwMode="auto">
          <a:xfrm>
            <a:off x="539552" y="1833086"/>
            <a:ext cx="74168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pPr>
            <a:r>
              <a:rPr lang="zh-CN" altLang="en-US" sz="2800" b="1" dirty="0">
                <a:solidFill>
                  <a:schemeClr val="bg1"/>
                </a:solidFill>
                <a:latin typeface="楷体_GB2312" panose="02010609030101010101" pitchFamily="49" charset="-122"/>
                <a:ea typeface="楷体_GB2312" panose="02010609030101010101" pitchFamily="49" charset="-122"/>
              </a:rPr>
              <a:t>从收益观点到配置组合</a:t>
            </a:r>
            <a:endParaRPr lang="en-US" altLang="zh-CN" sz="2800" b="1" dirty="0">
              <a:solidFill>
                <a:schemeClr val="bg1"/>
              </a:solidFill>
              <a:latin typeface="楷体_GB2312" panose="02010609030101010101" pitchFamily="49" charset="-122"/>
              <a:ea typeface="楷体_GB2312" panose="02010609030101010101" pitchFamily="49" charset="-122"/>
            </a:endParaRPr>
          </a:p>
          <a:p>
            <a:pPr algn="r">
              <a:buFont typeface="Arial" panose="020B0604020202020204" pitchFamily="34" charset="0"/>
              <a:buNone/>
            </a:pPr>
            <a:r>
              <a:rPr lang="en-US" altLang="zh-CN" sz="1400" b="1" dirty="0">
                <a:solidFill>
                  <a:schemeClr val="bg1"/>
                </a:solidFill>
                <a:latin typeface="楷体_GB2312" panose="02010609030101010101" pitchFamily="49" charset="-122"/>
                <a:ea typeface="楷体_GB2312" panose="02010609030101010101" pitchFamily="49" charset="-122"/>
              </a:rPr>
              <a:t>-</a:t>
            </a:r>
            <a:r>
              <a:rPr lang="zh-CN" altLang="en-US" sz="1400" b="1" dirty="0">
                <a:solidFill>
                  <a:schemeClr val="bg1"/>
                </a:solidFill>
                <a:latin typeface="楷体_GB2312" panose="02010609030101010101" pitchFamily="49" charset="-122"/>
                <a:ea typeface="楷体_GB2312" panose="02010609030101010101" pitchFamily="49" charset="-122"/>
              </a:rPr>
              <a:t>兼顾主观收益观点与风险控制的配置组合构建方法</a:t>
            </a:r>
            <a:endParaRPr lang="en-US" altLang="zh-CN" sz="1400" b="1" dirty="0">
              <a:solidFill>
                <a:schemeClr val="bg1"/>
              </a:solidFill>
              <a:latin typeface="楷体_GB2312" panose="02010609030101010101" pitchFamily="49" charset="-122"/>
              <a:ea typeface="楷体_GB2312" panose="02010609030101010101" pitchFamily="49" charset="-122"/>
            </a:endParaRPr>
          </a:p>
        </p:txBody>
      </p:sp>
      <p:sp>
        <p:nvSpPr>
          <p:cNvPr id="2" name="文本框 1">
            <a:extLst>
              <a:ext uri="{FF2B5EF4-FFF2-40B4-BE49-F238E27FC236}">
                <a16:creationId xmlns:a16="http://schemas.microsoft.com/office/drawing/2014/main" id="{1AAE8523-6C11-4C32-9E18-CD3692201B31}"/>
              </a:ext>
            </a:extLst>
          </p:cNvPr>
          <p:cNvSpPr txBox="1"/>
          <p:nvPr/>
        </p:nvSpPr>
        <p:spPr>
          <a:xfrm>
            <a:off x="3491880" y="2859782"/>
            <a:ext cx="2160240" cy="613117"/>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_GB2312" panose="02010609030101010101" pitchFamily="49" charset="-122"/>
                <a:ea typeface="楷体_GB2312" panose="02010609030101010101" pitchFamily="49" charset="-122"/>
              </a:rPr>
              <a:t>大类资产配置组</a:t>
            </a:r>
            <a:r>
              <a:rPr lang="en-US" altLang="zh-CN" sz="1200" b="1" dirty="0">
                <a:solidFill>
                  <a:schemeClr val="bg1"/>
                </a:solidFill>
                <a:latin typeface="楷体_GB2312" panose="02010609030101010101" pitchFamily="49" charset="-122"/>
                <a:ea typeface="楷体_GB2312" panose="02010609030101010101" pitchFamily="49" charset="-122"/>
              </a:rPr>
              <a:t> </a:t>
            </a:r>
            <a:r>
              <a:rPr lang="zh-CN" altLang="en-US" sz="1200" b="1" dirty="0">
                <a:solidFill>
                  <a:schemeClr val="bg1"/>
                </a:solidFill>
                <a:latin typeface="楷体_GB2312" panose="02010609030101010101" pitchFamily="49" charset="-122"/>
                <a:ea typeface="楷体_GB2312" panose="02010609030101010101" pitchFamily="49" charset="-122"/>
              </a:rPr>
              <a:t>王瑞韬</a:t>
            </a:r>
            <a:endParaRPr lang="en-US" altLang="zh-CN" sz="1200" b="1" dirty="0">
              <a:solidFill>
                <a:schemeClr val="bg1"/>
              </a:solidFill>
              <a:latin typeface="楷体_GB2312" panose="02010609030101010101" pitchFamily="49" charset="-122"/>
              <a:ea typeface="楷体_GB2312" panose="02010609030101010101" pitchFamily="49" charset="-122"/>
            </a:endParaRPr>
          </a:p>
          <a:p>
            <a:pPr algn="ctr">
              <a:lnSpc>
                <a:spcPct val="150000"/>
              </a:lnSpc>
            </a:pPr>
            <a:r>
              <a:rPr lang="en-US" altLang="zh-CN"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2021/7/8</a:t>
            </a:r>
            <a:endParaRPr lang="zh-CN" altLang="en-US"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16728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2.3 </a:t>
            </a:r>
            <a:r>
              <a:rPr lang="zh-CN" altLang="en-US" sz="2000" b="1" dirty="0">
                <a:solidFill>
                  <a:srgbClr val="0677D5"/>
                </a:solidFill>
                <a:ea typeface="微软雅黑" panose="020B0503020204020204" pitchFamily="34" charset="-122"/>
                <a:cs typeface="Arial" panose="020B0604020202020204" pitchFamily="34" charset="0"/>
              </a:rPr>
              <a:t>基准组合“前沿”</a:t>
            </a:r>
          </a:p>
        </p:txBody>
      </p:sp>
      <p:pic>
        <p:nvPicPr>
          <p:cNvPr id="1026" name="Picture 2">
            <a:extLst>
              <a:ext uri="{FF2B5EF4-FFF2-40B4-BE49-F238E27FC236}">
                <a16:creationId xmlns:a16="http://schemas.microsoft.com/office/drawing/2014/main" id="{68207FC2-E135-468D-9134-44BF989DA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598" y="640899"/>
            <a:ext cx="3588866" cy="2107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70926C-4EF5-4726-B0B7-F802ACDF2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628" y="2643758"/>
            <a:ext cx="4008372" cy="2121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a:extLst>
              <a:ext uri="{FF2B5EF4-FFF2-40B4-BE49-F238E27FC236}">
                <a16:creationId xmlns:a16="http://schemas.microsoft.com/office/drawing/2014/main" id="{026CCCA0-3297-4E40-A3D1-1A1ED36427DD}"/>
              </a:ext>
            </a:extLst>
          </p:cNvPr>
          <p:cNvGraphicFramePr>
            <a:graphicFrameLocks noGrp="1"/>
          </p:cNvGraphicFramePr>
          <p:nvPr>
            <p:extLst>
              <p:ext uri="{D42A27DB-BD31-4B8C-83A1-F6EECF244321}">
                <p14:modId xmlns:p14="http://schemas.microsoft.com/office/powerpoint/2010/main" val="2712550829"/>
              </p:ext>
            </p:extLst>
          </p:nvPr>
        </p:nvGraphicFramePr>
        <p:xfrm>
          <a:off x="1904936" y="917527"/>
          <a:ext cx="2885892" cy="2996470"/>
        </p:xfrm>
        <a:graphic>
          <a:graphicData uri="http://schemas.openxmlformats.org/drawingml/2006/table">
            <a:tbl>
              <a:tblPr/>
              <a:tblGrid>
                <a:gridCol w="721473">
                  <a:extLst>
                    <a:ext uri="{9D8B030D-6E8A-4147-A177-3AD203B41FA5}">
                      <a16:colId xmlns:a16="http://schemas.microsoft.com/office/drawing/2014/main" val="598755192"/>
                    </a:ext>
                  </a:extLst>
                </a:gridCol>
                <a:gridCol w="721473">
                  <a:extLst>
                    <a:ext uri="{9D8B030D-6E8A-4147-A177-3AD203B41FA5}">
                      <a16:colId xmlns:a16="http://schemas.microsoft.com/office/drawing/2014/main" val="1164101749"/>
                    </a:ext>
                  </a:extLst>
                </a:gridCol>
                <a:gridCol w="721473">
                  <a:extLst>
                    <a:ext uri="{9D8B030D-6E8A-4147-A177-3AD203B41FA5}">
                      <a16:colId xmlns:a16="http://schemas.microsoft.com/office/drawing/2014/main" val="1107444643"/>
                    </a:ext>
                  </a:extLst>
                </a:gridCol>
                <a:gridCol w="721473">
                  <a:extLst>
                    <a:ext uri="{9D8B030D-6E8A-4147-A177-3AD203B41FA5}">
                      <a16:colId xmlns:a16="http://schemas.microsoft.com/office/drawing/2014/main" val="3006398662"/>
                    </a:ext>
                  </a:extLst>
                </a:gridCol>
              </a:tblGrid>
              <a:tr h="167298">
                <a:tc>
                  <a:txBody>
                    <a:bodyPr/>
                    <a:lstStyle/>
                    <a:p>
                      <a:pPr algn="r" fontAlgn="ctr"/>
                      <a:endParaRPr lang="zh-CN" altLang="en-US" sz="1000" b="1" dirty="0">
                        <a:effectLst/>
                      </a:endParaRP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750006"/>
                  </a:ext>
                </a:extLst>
              </a:tr>
              <a:tr h="167298">
                <a:tc>
                  <a:txBody>
                    <a:bodyPr/>
                    <a:lstStyle/>
                    <a:p>
                      <a:pPr algn="r" fontAlgn="ctr"/>
                      <a:r>
                        <a:rPr lang="zh-CN" altLang="en-US" sz="800" b="1" dirty="0">
                          <a:effectLst/>
                          <a:latin typeface="楷体_GB2312" panose="02010609030101010101" pitchFamily="49" charset="-122"/>
                          <a:ea typeface="楷体_GB2312" panose="02010609030101010101" pitchFamily="49" charset="-122"/>
                        </a:rPr>
                        <a:t>低风险</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4.6%</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1.7%</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a:effectLst/>
                        </a:rPr>
                        <a:t>3.9%</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8340209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4%</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4.9%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4.0%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7.8%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2215039060"/>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5.2%</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8.8%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52303360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10.2%</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44597928"/>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7%</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12.5%</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77063171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8.1%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14.6%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0778538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6.3%</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9.1%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16.7%</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7253283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18.6%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087654402"/>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6.8%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20.6%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3439636753"/>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高风险</a:t>
                      </a:r>
                      <a:endParaRPr lang="en-US" altLang="zh-CN" sz="800" b="1" dirty="0">
                        <a:effectLst/>
                        <a:latin typeface="楷体_GB2312" panose="02010609030101010101" pitchFamily="49" charset="-122"/>
                        <a:ea typeface="楷体_GB2312" panose="02010609030101010101" pitchFamily="49" charset="-122"/>
                      </a:endParaRP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a:effectLst/>
                        </a:rPr>
                        <a:t>12.1%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22.7%</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281207"/>
                  </a:ext>
                </a:extLst>
              </a:tr>
            </a:tbl>
          </a:graphicData>
        </a:graphic>
      </p:graphicFrame>
      <p:sp>
        <p:nvSpPr>
          <p:cNvPr id="7" name="文本框 6">
            <a:extLst>
              <a:ext uri="{FF2B5EF4-FFF2-40B4-BE49-F238E27FC236}">
                <a16:creationId xmlns:a16="http://schemas.microsoft.com/office/drawing/2014/main" id="{2988E2A8-063E-4C97-B267-EE2705DF67FA}"/>
              </a:ext>
            </a:extLst>
          </p:cNvPr>
          <p:cNvSpPr txBox="1"/>
          <p:nvPr/>
        </p:nvSpPr>
        <p:spPr>
          <a:xfrm>
            <a:off x="1876029" y="4007108"/>
            <a:ext cx="2885893" cy="58477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2" name="文本框 1">
            <a:extLst>
              <a:ext uri="{FF2B5EF4-FFF2-40B4-BE49-F238E27FC236}">
                <a16:creationId xmlns:a16="http://schemas.microsoft.com/office/drawing/2014/main" id="{CCC7BFBA-EB2D-4509-A90A-7B1633521914}"/>
              </a:ext>
            </a:extLst>
          </p:cNvPr>
          <p:cNvSpPr txBox="1"/>
          <p:nvPr/>
        </p:nvSpPr>
        <p:spPr>
          <a:xfrm>
            <a:off x="179512" y="1563638"/>
            <a:ext cx="1584176" cy="1354217"/>
          </a:xfrm>
          <a:prstGeom prst="rect">
            <a:avLst/>
          </a:prstGeom>
          <a:noFill/>
        </p:spPr>
        <p:txBody>
          <a:bodyPr wrap="square" rtlCol="0">
            <a:spAutoFit/>
          </a:bodyPr>
          <a:lstStyle/>
          <a:p>
            <a:r>
              <a:rPr lang="zh-CN" altLang="en-US" sz="1400" b="1" dirty="0">
                <a:solidFill>
                  <a:srgbClr val="FF0000"/>
                </a:solidFill>
                <a:latin typeface="楷体_GB2312" panose="02010609030101010101" pitchFamily="49" charset="-122"/>
                <a:ea typeface="楷体_GB2312" panose="02010609030101010101" pitchFamily="49" charset="-122"/>
              </a:rPr>
              <a:t>风险可控、收益可观的出发点</a:t>
            </a:r>
            <a:endParaRPr lang="en-US" altLang="zh-CN" sz="1400" b="1" dirty="0">
              <a:solidFill>
                <a:srgbClr val="FF0000"/>
              </a:solidFill>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可预期的风险回撤</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稳健的收益</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稳定的风险与收益关系</a:t>
            </a:r>
          </a:p>
        </p:txBody>
      </p:sp>
    </p:spTree>
    <p:extLst>
      <p:ext uri="{BB962C8B-B14F-4D97-AF65-F5344CB8AC3E}">
        <p14:creationId xmlns:p14="http://schemas.microsoft.com/office/powerpoint/2010/main" val="28626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2.4 </a:t>
            </a:r>
            <a:r>
              <a:rPr lang="zh-CN" altLang="en-US" sz="2000" b="1" dirty="0">
                <a:solidFill>
                  <a:srgbClr val="0677D5"/>
                </a:solidFill>
                <a:ea typeface="微软雅黑" panose="020B0503020204020204" pitchFamily="34" charset="-122"/>
                <a:cs typeface="Arial" panose="020B0604020202020204" pitchFamily="34" charset="0"/>
              </a:rPr>
              <a:t>基准组合历史表现</a:t>
            </a:r>
          </a:p>
        </p:txBody>
      </p:sp>
      <p:graphicFrame>
        <p:nvGraphicFramePr>
          <p:cNvPr id="2" name="表格 1">
            <a:extLst>
              <a:ext uri="{FF2B5EF4-FFF2-40B4-BE49-F238E27FC236}">
                <a16:creationId xmlns:a16="http://schemas.microsoft.com/office/drawing/2014/main" id="{DA981697-3408-456C-8B16-CB25527F35DF}"/>
              </a:ext>
            </a:extLst>
          </p:cNvPr>
          <p:cNvGraphicFramePr>
            <a:graphicFrameLocks noGrp="1"/>
          </p:cNvGraphicFramePr>
          <p:nvPr>
            <p:extLst>
              <p:ext uri="{D42A27DB-BD31-4B8C-83A1-F6EECF244321}">
                <p14:modId xmlns:p14="http://schemas.microsoft.com/office/powerpoint/2010/main" val="4280369055"/>
              </p:ext>
            </p:extLst>
          </p:nvPr>
        </p:nvGraphicFramePr>
        <p:xfrm>
          <a:off x="1403646" y="1045893"/>
          <a:ext cx="5472610" cy="2933684"/>
        </p:xfrm>
        <a:graphic>
          <a:graphicData uri="http://schemas.openxmlformats.org/drawingml/2006/table">
            <a:tbl>
              <a:tblPr/>
              <a:tblGrid>
                <a:gridCol w="547261">
                  <a:extLst>
                    <a:ext uri="{9D8B030D-6E8A-4147-A177-3AD203B41FA5}">
                      <a16:colId xmlns:a16="http://schemas.microsoft.com/office/drawing/2014/main" val="62572362"/>
                    </a:ext>
                  </a:extLst>
                </a:gridCol>
                <a:gridCol w="547261">
                  <a:extLst>
                    <a:ext uri="{9D8B030D-6E8A-4147-A177-3AD203B41FA5}">
                      <a16:colId xmlns:a16="http://schemas.microsoft.com/office/drawing/2014/main" val="443139743"/>
                    </a:ext>
                  </a:extLst>
                </a:gridCol>
                <a:gridCol w="547261">
                  <a:extLst>
                    <a:ext uri="{9D8B030D-6E8A-4147-A177-3AD203B41FA5}">
                      <a16:colId xmlns:a16="http://schemas.microsoft.com/office/drawing/2014/main" val="2227692214"/>
                    </a:ext>
                  </a:extLst>
                </a:gridCol>
                <a:gridCol w="547261">
                  <a:extLst>
                    <a:ext uri="{9D8B030D-6E8A-4147-A177-3AD203B41FA5}">
                      <a16:colId xmlns:a16="http://schemas.microsoft.com/office/drawing/2014/main" val="534832777"/>
                    </a:ext>
                  </a:extLst>
                </a:gridCol>
                <a:gridCol w="547261">
                  <a:extLst>
                    <a:ext uri="{9D8B030D-6E8A-4147-A177-3AD203B41FA5}">
                      <a16:colId xmlns:a16="http://schemas.microsoft.com/office/drawing/2014/main" val="4162788195"/>
                    </a:ext>
                  </a:extLst>
                </a:gridCol>
                <a:gridCol w="547261">
                  <a:extLst>
                    <a:ext uri="{9D8B030D-6E8A-4147-A177-3AD203B41FA5}">
                      <a16:colId xmlns:a16="http://schemas.microsoft.com/office/drawing/2014/main" val="363526693"/>
                    </a:ext>
                  </a:extLst>
                </a:gridCol>
                <a:gridCol w="547261">
                  <a:extLst>
                    <a:ext uri="{9D8B030D-6E8A-4147-A177-3AD203B41FA5}">
                      <a16:colId xmlns:a16="http://schemas.microsoft.com/office/drawing/2014/main" val="63333688"/>
                    </a:ext>
                  </a:extLst>
                </a:gridCol>
                <a:gridCol w="547261">
                  <a:extLst>
                    <a:ext uri="{9D8B030D-6E8A-4147-A177-3AD203B41FA5}">
                      <a16:colId xmlns:a16="http://schemas.microsoft.com/office/drawing/2014/main" val="1405273494"/>
                    </a:ext>
                  </a:extLst>
                </a:gridCol>
                <a:gridCol w="547261">
                  <a:extLst>
                    <a:ext uri="{9D8B030D-6E8A-4147-A177-3AD203B41FA5}">
                      <a16:colId xmlns:a16="http://schemas.microsoft.com/office/drawing/2014/main" val="3354293864"/>
                    </a:ext>
                  </a:extLst>
                </a:gridCol>
                <a:gridCol w="547261">
                  <a:extLst>
                    <a:ext uri="{9D8B030D-6E8A-4147-A177-3AD203B41FA5}">
                      <a16:colId xmlns:a16="http://schemas.microsoft.com/office/drawing/2014/main" val="3236250187"/>
                    </a:ext>
                  </a:extLst>
                </a:gridCol>
              </a:tblGrid>
              <a:tr h="217266">
                <a:tc>
                  <a:txBody>
                    <a:bodyPr/>
                    <a:lstStyle/>
                    <a:p>
                      <a:pPr algn="ctr" fontAlgn="ctr"/>
                      <a:endParaRPr lang="zh-CN" altLang="en-US"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1" dirty="0">
                          <a:effectLst/>
                          <a:latin typeface="楷体_GB2312" panose="02010609030101010101" pitchFamily="49" charset="-122"/>
                          <a:ea typeface="楷体_GB2312" panose="02010609030101010101" pitchFamily="49" charset="-122"/>
                        </a:rPr>
                        <a:t>低风险</a:t>
                      </a:r>
                    </a:p>
                  </a:txBody>
                  <a:tcPr marL="44085" marR="44085" marT="22043" marB="22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zh-CN" altLang="en-US"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a:noFill/>
                    </a:lnR>
                    <a:lnT>
                      <a:noFill/>
                    </a:lnT>
                    <a:lnB>
                      <a:noFill/>
                    </a:lnB>
                    <a:lnTlToBr w="12700" cmpd="sng">
                      <a:noFill/>
                      <a:prstDash val="solid"/>
                    </a:lnTlToBr>
                    <a:lnBlToTr w="12700" cmpd="sng">
                      <a:noFill/>
                      <a:prstDash val="solid"/>
                    </a:lnBlToTr>
                  </a:tcPr>
                </a:tc>
                <a:tc hMerge="1">
                  <a:txBody>
                    <a:bodyPr/>
                    <a:lstStyle/>
                    <a:p>
                      <a:pPr algn="ctr" fontAlgn="ctr"/>
                      <a:endParaRPr lang="en-US" altLang="zh-CN"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a:noFill/>
                    </a:lnR>
                    <a:lnT>
                      <a:noFill/>
                    </a:lnT>
                    <a:lnB>
                      <a:noFill/>
                    </a:lnB>
                    <a:lnTlToBr w="12700" cmpd="sng">
                      <a:noFill/>
                      <a:prstDash val="solid"/>
                    </a:lnTlToBr>
                    <a:lnBlToTr w="12700" cmpd="sng">
                      <a:noFill/>
                      <a:prstDash val="solid"/>
                    </a:lnBlToTr>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1" kern="1200" dirty="0">
                          <a:solidFill>
                            <a:schemeClr val="tx1"/>
                          </a:solidFill>
                          <a:effectLst/>
                          <a:latin typeface="楷体_GB2312" panose="02010609030101010101" pitchFamily="49" charset="-122"/>
                          <a:ea typeface="楷体_GB2312" panose="02010609030101010101" pitchFamily="49" charset="-122"/>
                          <a:cs typeface="+mn-cs"/>
                        </a:rPr>
                        <a:t>中风险</a:t>
                      </a:r>
                      <a:r>
                        <a:rPr lang="en-US" altLang="zh-CN" sz="1200" b="1" kern="1200" dirty="0">
                          <a:solidFill>
                            <a:schemeClr val="tx1"/>
                          </a:solidFill>
                          <a:effectLst/>
                          <a:latin typeface="楷体_GB2312" panose="02010609030101010101" pitchFamily="49" charset="-122"/>
                          <a:ea typeface="楷体_GB2312" panose="02010609030101010101" pitchFamily="49" charset="-122"/>
                          <a:cs typeface="+mn-cs"/>
                        </a:rPr>
                        <a:t>(5%)</a:t>
                      </a:r>
                    </a:p>
                  </a:txBody>
                  <a:tcPr marL="44085" marR="44085" marT="22043" marB="22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altLang="zh-CN"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a:noFill/>
                    </a:lnR>
                    <a:lnT>
                      <a:noFill/>
                    </a:lnT>
                    <a:lnB>
                      <a:noFill/>
                    </a:lnB>
                    <a:lnTlToBr w="12700" cmpd="sng">
                      <a:noFill/>
                      <a:prstDash val="solid"/>
                    </a:lnTlToBr>
                    <a:lnBlToTr w="12700" cmpd="sng">
                      <a:noFill/>
                      <a:prstDash val="solid"/>
                    </a:lnBlToTr>
                  </a:tcPr>
                </a:tc>
                <a:tc hMerge="1">
                  <a:txBody>
                    <a:bodyPr/>
                    <a:lstStyle/>
                    <a:p>
                      <a:pPr algn="ctr" fontAlgn="ctr"/>
                      <a:endParaRPr lang="en-US" altLang="zh-CN"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a:noFill/>
                    </a:lnR>
                    <a:lnT>
                      <a:noFill/>
                    </a:lnT>
                    <a:lnB>
                      <a:noFill/>
                    </a:lnB>
                    <a:lnTlToBr w="12700" cmpd="sng">
                      <a:noFill/>
                      <a:prstDash val="solid"/>
                    </a:lnTlToBr>
                    <a:lnBlToTr w="12700" cmpd="sng">
                      <a:noFill/>
                      <a:prstDash val="solid"/>
                    </a:lnBlToTr>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1" dirty="0">
                          <a:effectLst/>
                          <a:latin typeface="楷体_GB2312" panose="02010609030101010101" pitchFamily="49" charset="-122"/>
                          <a:ea typeface="楷体_GB2312" panose="02010609030101010101" pitchFamily="49" charset="-122"/>
                        </a:rPr>
                        <a:t>高风险</a:t>
                      </a:r>
                      <a:r>
                        <a:rPr lang="en-US" altLang="zh-CN" sz="1200" b="1" dirty="0">
                          <a:effectLst/>
                          <a:latin typeface="楷体_GB2312" panose="02010609030101010101" pitchFamily="49" charset="-122"/>
                          <a:ea typeface="楷体_GB2312" panose="02010609030101010101" pitchFamily="49" charset="-122"/>
                        </a:rPr>
                        <a:t>(10%)</a:t>
                      </a:r>
                    </a:p>
                  </a:txBody>
                  <a:tcPr marL="44085" marR="44085" marT="22043" marB="22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altLang="zh-CN" sz="10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a:noFill/>
                    </a:lnR>
                    <a:lnT>
                      <a:noFill/>
                    </a:lnT>
                    <a:lnB>
                      <a:noFill/>
                    </a:lnB>
                    <a:lnTlToBr w="12700" cmpd="sng">
                      <a:noFill/>
                      <a:prstDash val="solid"/>
                    </a:lnTlToBr>
                    <a:lnBlToTr w="12700" cmpd="sng">
                      <a:noFill/>
                      <a:prstDash val="solid"/>
                    </a:lnBlToTr>
                  </a:tcPr>
                </a:tc>
                <a:tc hMerge="1">
                  <a:txBody>
                    <a:bodyPr/>
                    <a:lstStyle/>
                    <a:p>
                      <a:endParaRPr lang="zh-CN" altLang="en-US" sz="1000" dirty="0">
                        <a:latin typeface="楷体_GB2312" panose="02010609030101010101" pitchFamily="49" charset="-122"/>
                        <a:ea typeface="楷体_GB2312" panose="02010609030101010101" pitchFamily="49" charset="-122"/>
                      </a:endParaRPr>
                    </a:p>
                  </a:txBody>
                  <a:tcPr marL="44085" marR="44085" marT="22043" marB="22043">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14880607"/>
                  </a:ext>
                </a:extLst>
              </a:tr>
              <a:tr h="333976">
                <a:tc>
                  <a:txBody>
                    <a:bodyPr/>
                    <a:lstStyle/>
                    <a:p>
                      <a:pPr algn="l" fontAlgn="ctr"/>
                      <a:endParaRPr lang="zh-CN" altLang="en-US" sz="900" b="1" dirty="0">
                        <a:effectLst/>
                        <a:latin typeface="楷体_GB2312" panose="02010609030101010101" pitchFamily="49" charset="-122"/>
                        <a:ea typeface="楷体_GB2312" panose="02010609030101010101" pitchFamily="49" charset="-122"/>
                      </a:endParaRP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总收益率</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年化波动率</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最大回撤</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总收益率</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年化波动率</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最大回撤</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总收益率</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年化波动率</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最大回撤</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098860"/>
                  </a:ext>
                </a:extLst>
              </a:tr>
              <a:tr h="188089">
                <a:tc>
                  <a:txBody>
                    <a:bodyPr/>
                    <a:lstStyle/>
                    <a:p>
                      <a:pPr algn="r" fontAlgn="ctr"/>
                      <a:r>
                        <a:rPr lang="en-US" altLang="zh-CN" sz="1000" b="1" dirty="0">
                          <a:effectLst/>
                        </a:rPr>
                        <a:t>2010</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3.3%</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1.8%</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-2.6%</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6.4%</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4.2%</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-3.3%</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7.4%</a:t>
                      </a:r>
                    </a:p>
                  </a:txBody>
                  <a:tcPr marL="44085" marR="44085" marT="22043" marB="2204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8.3%</a:t>
                      </a:r>
                    </a:p>
                  </a:txBody>
                  <a:tcPr marL="44085" marR="44085" marT="22043" marB="22043"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-6.0%</a:t>
                      </a:r>
                    </a:p>
                  </a:txBody>
                  <a:tcPr marL="44085" marR="44085" marT="22043" marB="2204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136419"/>
                  </a:ext>
                </a:extLst>
              </a:tr>
              <a:tr h="188089">
                <a:tc>
                  <a:txBody>
                    <a:bodyPr/>
                    <a:lstStyle/>
                    <a:p>
                      <a:pPr algn="r" fontAlgn="ctr"/>
                      <a:r>
                        <a:rPr lang="en-US" altLang="zh-CN" sz="1000" b="1" dirty="0">
                          <a:effectLst/>
                        </a:rPr>
                        <a:t>2011</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2.8%</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1.8%</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-1.7%</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5.0%</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-4.9%</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-9.7%</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8.7%</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-12.0%</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7326081"/>
                  </a:ext>
                </a:extLst>
              </a:tr>
              <a:tr h="188089">
                <a:tc>
                  <a:txBody>
                    <a:bodyPr/>
                    <a:lstStyle/>
                    <a:p>
                      <a:pPr algn="r" fontAlgn="ctr"/>
                      <a:r>
                        <a:rPr lang="en-US" altLang="zh-CN" sz="1000" b="1" dirty="0">
                          <a:effectLst/>
                        </a:rPr>
                        <a:t>2012</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4.2%</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1.3%</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-0.7%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5.3%</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4.0%</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-2.0%</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7.1%</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8.6%</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-8.0%</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7140510"/>
                  </a:ext>
                </a:extLst>
              </a:tr>
              <a:tr h="188089">
                <a:tc>
                  <a:txBody>
                    <a:bodyPr/>
                    <a:lstStyle/>
                    <a:p>
                      <a:pPr algn="r" fontAlgn="ctr"/>
                      <a:r>
                        <a:rPr lang="en-US" altLang="zh-CN" sz="1000" b="1" dirty="0">
                          <a:effectLst/>
                        </a:rPr>
                        <a:t>2013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-1.6%</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1.6%</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-3.8%</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-5.9%</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5.1%</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-8.5%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-5.7%</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10.1%</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-12.6%</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107510"/>
                  </a:ext>
                </a:extLst>
              </a:tr>
              <a:tr h="188089">
                <a:tc>
                  <a:txBody>
                    <a:bodyPr/>
                    <a:lstStyle/>
                    <a:p>
                      <a:pPr algn="r" fontAlgn="ctr"/>
                      <a:r>
                        <a:rPr lang="en-US" altLang="zh-CN" sz="1000" b="1" dirty="0">
                          <a:effectLst/>
                        </a:rPr>
                        <a:t>2014</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FF0000"/>
                          </a:solidFill>
                          <a:effectLst/>
                        </a:rPr>
                        <a:t>10.6%</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2.1%</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-1.4%</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FF0000"/>
                          </a:solidFill>
                          <a:effectLst/>
                        </a:rPr>
                        <a:t>15.0%</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4.8%</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FF0000"/>
                          </a:solidFill>
                          <a:effectLst/>
                        </a:rPr>
                        <a:t>27.5%</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9.7%</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-3.9%</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9777926"/>
                  </a:ext>
                </a:extLst>
              </a:tr>
              <a:tr h="188089">
                <a:tc>
                  <a:txBody>
                    <a:bodyPr/>
                    <a:lstStyle/>
                    <a:p>
                      <a:pPr algn="r" fontAlgn="ctr"/>
                      <a:r>
                        <a:rPr lang="en-US" altLang="zh-CN" sz="1000" b="1" dirty="0">
                          <a:effectLst/>
                        </a:rPr>
                        <a:t>2015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6.7%</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2.4%</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-2.3%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5.2%</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6.8%</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-7.8%</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8.0%</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15.6%</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-18.6%</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6434794"/>
                  </a:ext>
                </a:extLst>
              </a:tr>
              <a:tr h="188089">
                <a:tc>
                  <a:txBody>
                    <a:bodyPr/>
                    <a:lstStyle/>
                    <a:p>
                      <a:pPr algn="r" fontAlgn="ctr"/>
                      <a:r>
                        <a:rPr lang="en-US" altLang="zh-CN" sz="1000" b="1" dirty="0">
                          <a:effectLst/>
                        </a:rPr>
                        <a:t>2016</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4.8%</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2.0%</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-3.4%</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7.9%</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4.2%</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7.1%</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6.8%</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-4.3%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9957743"/>
                  </a:ext>
                </a:extLst>
              </a:tr>
              <a:tr h="188089">
                <a:tc>
                  <a:txBody>
                    <a:bodyPr/>
                    <a:lstStyle/>
                    <a:p>
                      <a:pPr algn="r" fontAlgn="ctr"/>
                      <a:r>
                        <a:rPr lang="en-US" altLang="zh-CN" sz="1000" b="1" dirty="0">
                          <a:effectLst/>
                        </a:rPr>
                        <a:t>2017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1.6%</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1.5%</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4.3%</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3.4%</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-2.7%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8.7%</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5.9%</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-4.2%</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1211438"/>
                  </a:ext>
                </a:extLst>
              </a:tr>
              <a:tr h="188089">
                <a:tc>
                  <a:txBody>
                    <a:bodyPr/>
                    <a:lstStyle/>
                    <a:p>
                      <a:pPr algn="r" fontAlgn="ctr"/>
                      <a:r>
                        <a:rPr lang="en-US" altLang="zh-CN" sz="1000" b="1" dirty="0">
                          <a:effectLst/>
                        </a:rPr>
                        <a:t>2018</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6.1%</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1.4%</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-0.8%</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-3.0%</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5.5%</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-5.4%</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solidFill>
                            <a:srgbClr val="00B050"/>
                          </a:solidFill>
                          <a:effectLst/>
                        </a:rPr>
                        <a:t>-14.4%</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12.0%</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-17.8%</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2539552"/>
                  </a:ext>
                </a:extLst>
              </a:tr>
              <a:tr h="188089">
                <a:tc>
                  <a:txBody>
                    <a:bodyPr/>
                    <a:lstStyle/>
                    <a:p>
                      <a:pPr algn="r" fontAlgn="ctr"/>
                      <a:r>
                        <a:rPr lang="en-US" altLang="zh-CN" sz="1000" b="1" dirty="0">
                          <a:effectLst/>
                        </a:rPr>
                        <a:t>2019</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7.9%</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1.3%</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-0.5%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14.8%</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4.8%</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-3.3%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23.2%</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9.6%</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-7.0%</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65399"/>
                  </a:ext>
                </a:extLst>
              </a:tr>
              <a:tr h="188089">
                <a:tc>
                  <a:txBody>
                    <a:bodyPr/>
                    <a:lstStyle/>
                    <a:p>
                      <a:pPr algn="r" fontAlgn="ctr"/>
                      <a:r>
                        <a:rPr lang="en-US" altLang="zh-CN" sz="1000" b="1" dirty="0">
                          <a:effectLst/>
                        </a:rPr>
                        <a:t>2020</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4.9%</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1.7%</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-1.3%</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8.6%</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6.5%</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-5.9%</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14.5%</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11.9%</a:t>
                      </a:r>
                    </a:p>
                  </a:txBody>
                  <a:tcPr marL="44085" marR="44085" marT="22043" marB="22043"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-9.7%</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2379297"/>
                  </a:ext>
                </a:extLst>
              </a:tr>
              <a:tr h="188089">
                <a:tc>
                  <a:txBody>
                    <a:bodyPr/>
                    <a:lstStyle/>
                    <a:p>
                      <a:pPr algn="r" fontAlgn="ctr"/>
                      <a:r>
                        <a:rPr lang="en-US" altLang="zh-CN" sz="1000" b="1">
                          <a:effectLst/>
                        </a:rPr>
                        <a:t>2021</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2.4%</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1.3%</a:t>
                      </a:r>
                    </a:p>
                  </a:txBody>
                  <a:tcPr marL="44085" marR="44085" marT="22043" marB="22043"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-0.5%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1.9%</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5.0%</a:t>
                      </a:r>
                    </a:p>
                  </a:txBody>
                  <a:tcPr marL="44085" marR="44085" marT="22043" marB="22043"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-2.5%</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a:effectLst/>
                        </a:rPr>
                        <a:t>1.8%</a:t>
                      </a:r>
                    </a:p>
                  </a:txBody>
                  <a:tcPr marL="44085" marR="44085" marT="22043" marB="2204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9.5%</a:t>
                      </a:r>
                    </a:p>
                  </a:txBody>
                  <a:tcPr marL="44085" marR="44085" marT="22043" marB="22043"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altLang="zh-CN" sz="1000" dirty="0">
                          <a:effectLst/>
                        </a:rPr>
                        <a:t>-6.1%</a:t>
                      </a:r>
                    </a:p>
                  </a:txBody>
                  <a:tcPr marL="44085" marR="44085" marT="22043" marB="2204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320206"/>
                  </a:ext>
                </a:extLst>
              </a:tr>
            </a:tbl>
          </a:graphicData>
        </a:graphic>
      </p:graphicFrame>
      <p:graphicFrame>
        <p:nvGraphicFramePr>
          <p:cNvPr id="3" name="表格 2">
            <a:extLst>
              <a:ext uri="{FF2B5EF4-FFF2-40B4-BE49-F238E27FC236}">
                <a16:creationId xmlns:a16="http://schemas.microsoft.com/office/drawing/2014/main" id="{B699F666-13D9-46A5-97BE-C55F20365E34}"/>
              </a:ext>
            </a:extLst>
          </p:cNvPr>
          <p:cNvGraphicFramePr>
            <a:graphicFrameLocks noGrp="1"/>
          </p:cNvGraphicFramePr>
          <p:nvPr>
            <p:extLst>
              <p:ext uri="{D42A27DB-BD31-4B8C-83A1-F6EECF244321}">
                <p14:modId xmlns:p14="http://schemas.microsoft.com/office/powerpoint/2010/main" val="760246623"/>
              </p:ext>
            </p:extLst>
          </p:nvPr>
        </p:nvGraphicFramePr>
        <p:xfrm>
          <a:off x="6876256" y="1047382"/>
          <a:ext cx="893750" cy="2933690"/>
        </p:xfrm>
        <a:graphic>
          <a:graphicData uri="http://schemas.openxmlformats.org/drawingml/2006/table">
            <a:tbl>
              <a:tblPr/>
              <a:tblGrid>
                <a:gridCol w="893750">
                  <a:extLst>
                    <a:ext uri="{9D8B030D-6E8A-4147-A177-3AD203B41FA5}">
                      <a16:colId xmlns:a16="http://schemas.microsoft.com/office/drawing/2014/main" val="1790069003"/>
                    </a:ext>
                  </a:extLst>
                </a:gridCol>
              </a:tblGrid>
              <a:tr h="5581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00" b="1" kern="1200" dirty="0">
                          <a:solidFill>
                            <a:schemeClr val="tx1"/>
                          </a:solidFill>
                          <a:effectLst/>
                          <a:latin typeface="楷体_GB2312" panose="02010609030101010101" pitchFamily="49" charset="-122"/>
                          <a:ea typeface="楷体_GB2312" panose="02010609030101010101" pitchFamily="49" charset="-122"/>
                          <a:cs typeface="+mn-cs"/>
                        </a:rPr>
                        <a:t>股债相关性波动</a:t>
                      </a:r>
                    </a:p>
                  </a:txBody>
                  <a:tcPr marL="59315" marR="59315" marT="29657" marB="29657">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5000282"/>
                  </a:ext>
                </a:extLst>
              </a:tr>
              <a:tr h="183394">
                <a:tc>
                  <a:txBody>
                    <a:bodyPr/>
                    <a:lstStyle/>
                    <a:p>
                      <a:pPr algn="ctr" fontAlgn="ctr"/>
                      <a:r>
                        <a:rPr lang="en-US" altLang="zh-CN" sz="800" kern="1200" dirty="0">
                          <a:solidFill>
                            <a:schemeClr val="tx1"/>
                          </a:solidFill>
                          <a:effectLst/>
                          <a:latin typeface="+mn-lt"/>
                          <a:ea typeface="+mn-ea"/>
                          <a:cs typeface="+mn-cs"/>
                        </a:rPr>
                        <a:t>2.38</a:t>
                      </a:r>
                    </a:p>
                  </a:txBody>
                  <a:tcPr marL="59315" marR="59315" marT="29657" marB="29657"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3625020"/>
                  </a:ext>
                </a:extLst>
              </a:tr>
              <a:tr h="183394">
                <a:tc>
                  <a:txBody>
                    <a:bodyPr/>
                    <a:lstStyle/>
                    <a:p>
                      <a:pPr algn="ctr" fontAlgn="ctr"/>
                      <a:r>
                        <a:rPr lang="en-US" altLang="zh-CN" sz="800" kern="1200" dirty="0">
                          <a:solidFill>
                            <a:srgbClr val="00B050"/>
                          </a:solidFill>
                          <a:effectLst/>
                          <a:latin typeface="+mn-lt"/>
                          <a:ea typeface="+mn-ea"/>
                          <a:cs typeface="+mn-cs"/>
                        </a:rPr>
                        <a:t>6.03</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466708"/>
                  </a:ext>
                </a:extLst>
              </a:tr>
              <a:tr h="200876">
                <a:tc>
                  <a:txBody>
                    <a:bodyPr/>
                    <a:lstStyle/>
                    <a:p>
                      <a:pPr algn="ctr" fontAlgn="ctr"/>
                      <a:r>
                        <a:rPr lang="en-US" altLang="zh-CN" sz="800" kern="1200" dirty="0">
                          <a:solidFill>
                            <a:schemeClr val="tx1"/>
                          </a:solidFill>
                          <a:effectLst/>
                          <a:latin typeface="+mn-lt"/>
                          <a:ea typeface="+mn-ea"/>
                          <a:cs typeface="+mn-cs"/>
                        </a:rPr>
                        <a:t>4.24</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1961388"/>
                  </a:ext>
                </a:extLst>
              </a:tr>
              <a:tr h="200876">
                <a:tc>
                  <a:txBody>
                    <a:bodyPr/>
                    <a:lstStyle/>
                    <a:p>
                      <a:pPr algn="ctr" fontAlgn="ctr"/>
                      <a:r>
                        <a:rPr lang="en-US" altLang="zh-CN" sz="800" kern="1200" dirty="0">
                          <a:solidFill>
                            <a:srgbClr val="00B050"/>
                          </a:solidFill>
                          <a:effectLst/>
                          <a:latin typeface="+mn-lt"/>
                          <a:ea typeface="+mn-ea"/>
                          <a:cs typeface="+mn-cs"/>
                        </a:rPr>
                        <a:t>7.18</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9761191"/>
                  </a:ext>
                </a:extLst>
              </a:tr>
              <a:tr h="200876">
                <a:tc>
                  <a:txBody>
                    <a:bodyPr/>
                    <a:lstStyle/>
                    <a:p>
                      <a:pPr algn="ctr" fontAlgn="ctr"/>
                      <a:r>
                        <a:rPr lang="en-US" altLang="zh-CN" sz="800" kern="1200" dirty="0">
                          <a:solidFill>
                            <a:schemeClr val="tx1"/>
                          </a:solidFill>
                          <a:effectLst/>
                          <a:latin typeface="+mn-lt"/>
                          <a:ea typeface="+mn-ea"/>
                          <a:cs typeface="+mn-cs"/>
                        </a:rPr>
                        <a:t>3.83</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287628"/>
                  </a:ext>
                </a:extLst>
              </a:tr>
              <a:tr h="200876">
                <a:tc>
                  <a:txBody>
                    <a:bodyPr/>
                    <a:lstStyle/>
                    <a:p>
                      <a:pPr algn="ctr" fontAlgn="ctr"/>
                      <a:r>
                        <a:rPr lang="en-US" altLang="zh-CN" sz="800" kern="1200" dirty="0">
                          <a:solidFill>
                            <a:schemeClr val="tx1"/>
                          </a:solidFill>
                          <a:effectLst/>
                          <a:latin typeface="+mn-lt"/>
                          <a:ea typeface="+mn-ea"/>
                          <a:cs typeface="+mn-cs"/>
                        </a:rPr>
                        <a:t>3.09</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2839496"/>
                  </a:ext>
                </a:extLst>
              </a:tr>
              <a:tr h="200876">
                <a:tc>
                  <a:txBody>
                    <a:bodyPr/>
                    <a:lstStyle/>
                    <a:p>
                      <a:pPr algn="ctr" fontAlgn="ctr"/>
                      <a:r>
                        <a:rPr lang="en-US" altLang="zh-CN" sz="800" kern="1200" dirty="0">
                          <a:solidFill>
                            <a:schemeClr val="tx1"/>
                          </a:solidFill>
                          <a:effectLst/>
                          <a:latin typeface="+mn-lt"/>
                          <a:ea typeface="+mn-ea"/>
                          <a:cs typeface="+mn-cs"/>
                        </a:rPr>
                        <a:t>2.91</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0879638"/>
                  </a:ext>
                </a:extLst>
              </a:tr>
              <a:tr h="200876">
                <a:tc>
                  <a:txBody>
                    <a:bodyPr/>
                    <a:lstStyle/>
                    <a:p>
                      <a:pPr algn="ctr" fontAlgn="ctr"/>
                      <a:r>
                        <a:rPr lang="en-US" altLang="zh-CN" sz="800" kern="1200" dirty="0">
                          <a:solidFill>
                            <a:schemeClr val="tx1"/>
                          </a:solidFill>
                          <a:effectLst/>
                          <a:latin typeface="+mn-lt"/>
                          <a:ea typeface="+mn-ea"/>
                          <a:cs typeface="+mn-cs"/>
                        </a:rPr>
                        <a:t>3.66</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7821554"/>
                  </a:ext>
                </a:extLst>
              </a:tr>
              <a:tr h="200876">
                <a:tc>
                  <a:txBody>
                    <a:bodyPr/>
                    <a:lstStyle/>
                    <a:p>
                      <a:pPr algn="ctr" fontAlgn="ctr"/>
                      <a:r>
                        <a:rPr lang="en-US" altLang="zh-CN" sz="800" kern="1200" dirty="0">
                          <a:solidFill>
                            <a:srgbClr val="00B050"/>
                          </a:solidFill>
                          <a:effectLst/>
                          <a:latin typeface="+mn-lt"/>
                          <a:ea typeface="+mn-ea"/>
                          <a:cs typeface="+mn-cs"/>
                        </a:rPr>
                        <a:t>9.42</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6290464"/>
                  </a:ext>
                </a:extLst>
              </a:tr>
              <a:tr h="200876">
                <a:tc>
                  <a:txBody>
                    <a:bodyPr/>
                    <a:lstStyle/>
                    <a:p>
                      <a:pPr algn="ctr" fontAlgn="ctr"/>
                      <a:r>
                        <a:rPr lang="en-US" altLang="zh-CN" sz="800" kern="1200" dirty="0">
                          <a:solidFill>
                            <a:schemeClr val="tx1"/>
                          </a:solidFill>
                          <a:effectLst/>
                          <a:latin typeface="+mn-lt"/>
                          <a:ea typeface="+mn-ea"/>
                          <a:cs typeface="+mn-cs"/>
                        </a:rPr>
                        <a:t>4.20</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5156882"/>
                  </a:ext>
                </a:extLst>
              </a:tr>
              <a:tr h="200876">
                <a:tc>
                  <a:txBody>
                    <a:bodyPr/>
                    <a:lstStyle/>
                    <a:p>
                      <a:pPr algn="ctr" fontAlgn="ctr"/>
                      <a:r>
                        <a:rPr lang="en-US" altLang="zh-CN" sz="800" kern="1200" dirty="0">
                          <a:solidFill>
                            <a:srgbClr val="00B050"/>
                          </a:solidFill>
                          <a:effectLst/>
                          <a:latin typeface="+mn-lt"/>
                          <a:ea typeface="+mn-ea"/>
                          <a:cs typeface="+mn-cs"/>
                        </a:rPr>
                        <a:t>8.57</a:t>
                      </a:r>
                    </a:p>
                  </a:txBody>
                  <a:tcPr marL="59315" marR="59315" marT="29657" marB="29657"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044049"/>
                  </a:ext>
                </a:extLst>
              </a:tr>
              <a:tr h="200876">
                <a:tc>
                  <a:txBody>
                    <a:bodyPr/>
                    <a:lstStyle/>
                    <a:p>
                      <a:pPr algn="ctr" fontAlgn="ctr"/>
                      <a:r>
                        <a:rPr lang="en-US" altLang="zh-CN" sz="800" kern="1200" dirty="0">
                          <a:solidFill>
                            <a:schemeClr val="tx1"/>
                          </a:solidFill>
                          <a:effectLst/>
                          <a:latin typeface="+mn-lt"/>
                          <a:ea typeface="+mn-ea"/>
                          <a:cs typeface="+mn-cs"/>
                        </a:rPr>
                        <a:t>4.05</a:t>
                      </a:r>
                    </a:p>
                  </a:txBody>
                  <a:tcPr marL="59315" marR="59315" marT="29657" marB="29657"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186906"/>
                  </a:ext>
                </a:extLst>
              </a:tr>
            </a:tbl>
          </a:graphicData>
        </a:graphic>
      </p:graphicFrame>
    </p:spTree>
    <p:extLst>
      <p:ext uri="{BB962C8B-B14F-4D97-AF65-F5344CB8AC3E}">
        <p14:creationId xmlns:p14="http://schemas.microsoft.com/office/powerpoint/2010/main" val="416112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03</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329094"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如何叠加主观观点</a:t>
            </a:r>
          </a:p>
        </p:txBody>
      </p:sp>
    </p:spTree>
    <p:extLst>
      <p:ext uri="{BB962C8B-B14F-4D97-AF65-F5344CB8AC3E}">
        <p14:creationId xmlns:p14="http://schemas.microsoft.com/office/powerpoint/2010/main" val="172740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3.1 </a:t>
            </a:r>
            <a:r>
              <a:rPr lang="zh-CN" altLang="en-US" sz="2000" b="1" dirty="0">
                <a:solidFill>
                  <a:srgbClr val="0677D5"/>
                </a:solidFill>
                <a:ea typeface="微软雅黑" panose="020B0503020204020204" pitchFamily="34" charset="-122"/>
                <a:cs typeface="Arial" panose="020B0604020202020204" pitchFamily="34" charset="0"/>
              </a:rPr>
              <a:t>叠加主观观点：方法</a:t>
            </a:r>
          </a:p>
        </p:txBody>
      </p:sp>
      <p:sp>
        <p:nvSpPr>
          <p:cNvPr id="4" name="矩形: 圆角 3">
            <a:extLst>
              <a:ext uri="{FF2B5EF4-FFF2-40B4-BE49-F238E27FC236}">
                <a16:creationId xmlns:a16="http://schemas.microsoft.com/office/drawing/2014/main" id="{7E9AA9A3-FF24-4DD6-A133-6FBD4737255B}"/>
              </a:ext>
            </a:extLst>
          </p:cNvPr>
          <p:cNvSpPr/>
          <p:nvPr/>
        </p:nvSpPr>
        <p:spPr>
          <a:xfrm>
            <a:off x="339598" y="1420709"/>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基准组合</a:t>
            </a:r>
            <a:endParaRPr lang="zh-CN" altLang="en-US" sz="1200" dirty="0">
              <a:solidFill>
                <a:schemeClr val="tx1"/>
              </a:solidFill>
            </a:endParaRPr>
          </a:p>
        </p:txBody>
      </p:sp>
      <p:sp>
        <p:nvSpPr>
          <p:cNvPr id="10" name="矩形: 圆角 9">
            <a:extLst>
              <a:ext uri="{FF2B5EF4-FFF2-40B4-BE49-F238E27FC236}">
                <a16:creationId xmlns:a16="http://schemas.microsoft.com/office/drawing/2014/main" id="{2324C1EB-2F2D-451E-9F30-0BE248050C58}"/>
              </a:ext>
            </a:extLst>
          </p:cNvPr>
          <p:cNvSpPr/>
          <p:nvPr/>
        </p:nvSpPr>
        <p:spPr>
          <a:xfrm>
            <a:off x="3201386" y="1405141"/>
            <a:ext cx="1012406" cy="264379"/>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主观观点</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1" name="矩形: 圆角 10">
            <a:extLst>
              <a:ext uri="{FF2B5EF4-FFF2-40B4-BE49-F238E27FC236}">
                <a16:creationId xmlns:a16="http://schemas.microsoft.com/office/drawing/2014/main" id="{96AC5A5C-3129-47D7-9DC0-9176DEA98278}"/>
              </a:ext>
            </a:extLst>
          </p:cNvPr>
          <p:cNvSpPr/>
          <p:nvPr/>
        </p:nvSpPr>
        <p:spPr>
          <a:xfrm>
            <a:off x="857386" y="2245679"/>
            <a:ext cx="1136439"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隐含收益预测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2" name="矩形: 圆角 11">
            <a:extLst>
              <a:ext uri="{FF2B5EF4-FFF2-40B4-BE49-F238E27FC236}">
                <a16:creationId xmlns:a16="http://schemas.microsoft.com/office/drawing/2014/main" id="{2B6FD624-3A25-4DEE-9D98-EF79A94115E5}"/>
              </a:ext>
            </a:extLst>
          </p:cNvPr>
          <p:cNvSpPr/>
          <p:nvPr/>
        </p:nvSpPr>
        <p:spPr>
          <a:xfrm>
            <a:off x="1456160" y="3065933"/>
            <a:ext cx="2105780" cy="49429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结合主观观点与长期收益风险目标的新预测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66980361-EC59-46ED-8059-19C1FBB107FA}"/>
              </a:ext>
            </a:extLst>
          </p:cNvPr>
          <p:cNvSpPr txBox="1"/>
          <p:nvPr/>
        </p:nvSpPr>
        <p:spPr>
          <a:xfrm>
            <a:off x="2439001" y="3606383"/>
            <a:ext cx="1242137" cy="276999"/>
          </a:xfrm>
          <a:prstGeom prst="rect">
            <a:avLst/>
          </a:prstGeom>
          <a:noFill/>
        </p:spPr>
        <p:txBody>
          <a:bodyPr wrap="square" rtlCol="0">
            <a:spAutoFit/>
          </a:bodyPr>
          <a:lstStyle/>
          <a:p>
            <a:r>
              <a:rPr lang="zh-CN" altLang="en-US" sz="1200" dirty="0">
                <a:latin typeface="楷体_GB2312" panose="02010609030101010101" pitchFamily="49" charset="-122"/>
                <a:ea typeface="楷体_GB2312" panose="02010609030101010101" pitchFamily="49" charset="-122"/>
              </a:rPr>
              <a:t>均值方差优化</a:t>
            </a:r>
          </a:p>
        </p:txBody>
      </p:sp>
      <p:cxnSp>
        <p:nvCxnSpPr>
          <p:cNvPr id="39" name="直接箭头连接符 38">
            <a:extLst>
              <a:ext uri="{FF2B5EF4-FFF2-40B4-BE49-F238E27FC236}">
                <a16:creationId xmlns:a16="http://schemas.microsoft.com/office/drawing/2014/main" id="{084E1448-8D3B-4D24-B751-62B7CC3F4010}"/>
              </a:ext>
            </a:extLst>
          </p:cNvPr>
          <p:cNvCxnSpPr>
            <a:cxnSpLocks/>
            <a:stCxn id="12" idx="2"/>
          </p:cNvCxnSpPr>
          <p:nvPr/>
        </p:nvCxnSpPr>
        <p:spPr>
          <a:xfrm>
            <a:off x="2509050" y="3560228"/>
            <a:ext cx="0" cy="36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9184C783-ABFE-441B-80A6-52019F737582}"/>
              </a:ext>
            </a:extLst>
          </p:cNvPr>
          <p:cNvSpPr/>
          <p:nvPr/>
        </p:nvSpPr>
        <p:spPr>
          <a:xfrm>
            <a:off x="2042729" y="3938113"/>
            <a:ext cx="932644" cy="31396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bg1"/>
                </a:solidFill>
                <a:latin typeface="楷体" panose="02010609060101010101" pitchFamily="49" charset="-122"/>
                <a:ea typeface="楷体" panose="02010609060101010101" pitchFamily="49" charset="-122"/>
              </a:rPr>
              <a:t>配置组合</a:t>
            </a:r>
            <a:endParaRPr lang="en-US" altLang="zh-CN" sz="1200" b="1" dirty="0">
              <a:solidFill>
                <a:schemeClr val="bg1"/>
              </a:solidFill>
              <a:latin typeface="楷体" panose="02010609060101010101" pitchFamily="49" charset="-122"/>
              <a:ea typeface="楷体" panose="02010609060101010101" pitchFamily="49" charset="-122"/>
            </a:endParaRPr>
          </a:p>
        </p:txBody>
      </p:sp>
      <p:sp>
        <p:nvSpPr>
          <p:cNvPr id="25" name="矩形: 圆角 24">
            <a:extLst>
              <a:ext uri="{FF2B5EF4-FFF2-40B4-BE49-F238E27FC236}">
                <a16:creationId xmlns:a16="http://schemas.microsoft.com/office/drawing/2014/main" id="{EE86E7E3-1D35-4754-9816-B426A9A66793}"/>
              </a:ext>
            </a:extLst>
          </p:cNvPr>
          <p:cNvSpPr/>
          <p:nvPr/>
        </p:nvSpPr>
        <p:spPr>
          <a:xfrm>
            <a:off x="1512720" y="1420051"/>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风险偏好</a:t>
            </a:r>
            <a:endParaRPr lang="zh-CN" altLang="en-US" sz="1200" dirty="0">
              <a:solidFill>
                <a:schemeClr val="tx1"/>
              </a:solidFill>
            </a:endParaRPr>
          </a:p>
        </p:txBody>
      </p:sp>
      <p:grpSp>
        <p:nvGrpSpPr>
          <p:cNvPr id="27" name="组合 26">
            <a:extLst>
              <a:ext uri="{FF2B5EF4-FFF2-40B4-BE49-F238E27FC236}">
                <a16:creationId xmlns:a16="http://schemas.microsoft.com/office/drawing/2014/main" id="{92EC6645-E24D-41F5-8CE3-E9DBD01564D2}"/>
              </a:ext>
            </a:extLst>
          </p:cNvPr>
          <p:cNvGrpSpPr/>
          <p:nvPr/>
        </p:nvGrpSpPr>
        <p:grpSpPr>
          <a:xfrm>
            <a:off x="152115" y="815258"/>
            <a:ext cx="4536930" cy="366256"/>
            <a:chOff x="0" y="339502"/>
            <a:chExt cx="684000" cy="504008"/>
          </a:xfrm>
        </p:grpSpPr>
        <p:sp>
          <p:nvSpPr>
            <p:cNvPr id="28" name="矩形 27">
              <a:extLst>
                <a:ext uri="{FF2B5EF4-FFF2-40B4-BE49-F238E27FC236}">
                  <a16:creationId xmlns:a16="http://schemas.microsoft.com/office/drawing/2014/main" id="{48E611E8-CFBD-4F1F-AA01-2B81D52D667B}"/>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1">
              <a:extLst>
                <a:ext uri="{FF2B5EF4-FFF2-40B4-BE49-F238E27FC236}">
                  <a16:creationId xmlns:a16="http://schemas.microsoft.com/office/drawing/2014/main" id="{5B962A97-1208-40AB-B8C2-64B1E368D588}"/>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叠加观点模型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cxnSp>
        <p:nvCxnSpPr>
          <p:cNvPr id="16" name="连接符: 肘形 15">
            <a:extLst>
              <a:ext uri="{FF2B5EF4-FFF2-40B4-BE49-F238E27FC236}">
                <a16:creationId xmlns:a16="http://schemas.microsoft.com/office/drawing/2014/main" id="{35A11A92-551E-4464-BFB6-7B70266C1C7F}"/>
              </a:ext>
            </a:extLst>
          </p:cNvPr>
          <p:cNvCxnSpPr>
            <a:stCxn id="4" idx="2"/>
            <a:endCxn id="11" idx="0"/>
          </p:cNvCxnSpPr>
          <p:nvPr/>
        </p:nvCxnSpPr>
        <p:spPr>
          <a:xfrm rot="16200000" flipH="1">
            <a:off x="831411" y="1651484"/>
            <a:ext cx="545764" cy="6426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95A2FE4-BF14-41AD-9C99-A2D635E336B1}"/>
              </a:ext>
            </a:extLst>
          </p:cNvPr>
          <p:cNvCxnSpPr>
            <a:stCxn id="25" idx="2"/>
            <a:endCxn id="11" idx="0"/>
          </p:cNvCxnSpPr>
          <p:nvPr/>
        </p:nvCxnSpPr>
        <p:spPr>
          <a:xfrm rot="5400000">
            <a:off x="1417644" y="1707220"/>
            <a:ext cx="546422" cy="5304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783BEC4-0EB6-47E5-A584-53BAC5A6FB27}"/>
              </a:ext>
            </a:extLst>
          </p:cNvPr>
          <p:cNvSpPr txBox="1"/>
          <p:nvPr/>
        </p:nvSpPr>
        <p:spPr>
          <a:xfrm>
            <a:off x="1368813" y="1959135"/>
            <a:ext cx="719647" cy="276999"/>
          </a:xfrm>
          <a:prstGeom prst="rect">
            <a:avLst/>
          </a:prstGeom>
          <a:noFill/>
        </p:spPr>
        <p:txBody>
          <a:bodyPr wrap="square" rtlCol="0">
            <a:spAutoFit/>
          </a:bodyPr>
          <a:lstStyle/>
          <a:p>
            <a:r>
              <a:rPr lang="zh-CN" altLang="en-US" sz="1200" dirty="0">
                <a:latin typeface="楷体_GB2312" panose="02010609030101010101" pitchFamily="49" charset="-122"/>
                <a:ea typeface="楷体_GB2312" panose="02010609030101010101" pitchFamily="49" charset="-122"/>
              </a:rPr>
              <a:t>逆优化</a:t>
            </a:r>
          </a:p>
        </p:txBody>
      </p:sp>
      <p:sp>
        <p:nvSpPr>
          <p:cNvPr id="37" name="矩形: 圆角 36">
            <a:extLst>
              <a:ext uri="{FF2B5EF4-FFF2-40B4-BE49-F238E27FC236}">
                <a16:creationId xmlns:a16="http://schemas.microsoft.com/office/drawing/2014/main" id="{48D4EC75-53F1-47D5-BFFC-870E1F9B218D}"/>
              </a:ext>
            </a:extLst>
          </p:cNvPr>
          <p:cNvSpPr/>
          <p:nvPr/>
        </p:nvSpPr>
        <p:spPr>
          <a:xfrm>
            <a:off x="2578531" y="2241731"/>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观点幅度</a:t>
            </a:r>
            <a:endParaRPr lang="zh-CN" altLang="en-US" sz="1200" dirty="0">
              <a:solidFill>
                <a:schemeClr val="tx1"/>
              </a:solidFill>
            </a:endParaRPr>
          </a:p>
        </p:txBody>
      </p:sp>
      <p:sp>
        <p:nvSpPr>
          <p:cNvPr id="38" name="矩形: 圆角 37">
            <a:extLst>
              <a:ext uri="{FF2B5EF4-FFF2-40B4-BE49-F238E27FC236}">
                <a16:creationId xmlns:a16="http://schemas.microsoft.com/office/drawing/2014/main" id="{F477A659-CC55-4071-940E-702DC49F8B8A}"/>
              </a:ext>
            </a:extLst>
          </p:cNvPr>
          <p:cNvSpPr/>
          <p:nvPr/>
        </p:nvSpPr>
        <p:spPr>
          <a:xfrm>
            <a:off x="3793348" y="2254927"/>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观点信心</a:t>
            </a:r>
            <a:endParaRPr lang="zh-CN" altLang="en-US" sz="1200" dirty="0">
              <a:solidFill>
                <a:schemeClr val="tx1"/>
              </a:solidFill>
            </a:endParaRPr>
          </a:p>
        </p:txBody>
      </p:sp>
      <p:cxnSp>
        <p:nvCxnSpPr>
          <p:cNvPr id="21" name="连接符: 肘形 20">
            <a:extLst>
              <a:ext uri="{FF2B5EF4-FFF2-40B4-BE49-F238E27FC236}">
                <a16:creationId xmlns:a16="http://schemas.microsoft.com/office/drawing/2014/main" id="{1F961579-412E-49EF-86FA-46420BB1A807}"/>
              </a:ext>
            </a:extLst>
          </p:cNvPr>
          <p:cNvCxnSpPr>
            <a:cxnSpLocks/>
            <a:stCxn id="10" idx="2"/>
            <a:endCxn id="37" idx="0"/>
          </p:cNvCxnSpPr>
          <p:nvPr/>
        </p:nvCxnSpPr>
        <p:spPr>
          <a:xfrm rot="5400000">
            <a:off x="3078647" y="1612788"/>
            <a:ext cx="572211" cy="685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776002B-E808-4279-A05C-0D0EC1DC5ECF}"/>
              </a:ext>
            </a:extLst>
          </p:cNvPr>
          <p:cNvCxnSpPr>
            <a:stCxn id="10" idx="2"/>
            <a:endCxn id="38" idx="0"/>
          </p:cNvCxnSpPr>
          <p:nvPr/>
        </p:nvCxnSpPr>
        <p:spPr>
          <a:xfrm rot="16200000" flipH="1">
            <a:off x="3679457" y="1697652"/>
            <a:ext cx="585407" cy="529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8DB269DD-FB43-431D-A375-FBC00BA03B76}"/>
              </a:ext>
            </a:extLst>
          </p:cNvPr>
          <p:cNvCxnSpPr>
            <a:stCxn id="11" idx="2"/>
            <a:endCxn id="12" idx="0"/>
          </p:cNvCxnSpPr>
          <p:nvPr/>
        </p:nvCxnSpPr>
        <p:spPr>
          <a:xfrm rot="16200000" flipH="1">
            <a:off x="1696804" y="2253687"/>
            <a:ext cx="541048" cy="1083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3C5ADFA1-C60C-4F7F-8FB4-FDB3CF806A1C}"/>
              </a:ext>
            </a:extLst>
          </p:cNvPr>
          <p:cNvCxnSpPr>
            <a:stCxn id="37" idx="2"/>
            <a:endCxn id="12" idx="0"/>
          </p:cNvCxnSpPr>
          <p:nvPr/>
        </p:nvCxnSpPr>
        <p:spPr>
          <a:xfrm rot="5400000">
            <a:off x="2492984" y="2537003"/>
            <a:ext cx="544996" cy="512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7BAFB7A7-382D-45EF-8CDF-E62E2CE4421D}"/>
              </a:ext>
            </a:extLst>
          </p:cNvPr>
          <p:cNvCxnSpPr>
            <a:stCxn id="38" idx="2"/>
            <a:endCxn id="12" idx="0"/>
          </p:cNvCxnSpPr>
          <p:nvPr/>
        </p:nvCxnSpPr>
        <p:spPr>
          <a:xfrm rot="5400000">
            <a:off x="3106991" y="1936193"/>
            <a:ext cx="531800" cy="1727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458B5639-E1A9-40DC-A397-49AB29717457}"/>
              </a:ext>
            </a:extLst>
          </p:cNvPr>
          <p:cNvSpPr txBox="1"/>
          <p:nvPr/>
        </p:nvSpPr>
        <p:spPr>
          <a:xfrm>
            <a:off x="2462509" y="2801333"/>
            <a:ext cx="1323986" cy="276999"/>
          </a:xfrm>
          <a:prstGeom prst="rect">
            <a:avLst/>
          </a:prstGeom>
          <a:noFill/>
        </p:spPr>
        <p:txBody>
          <a:bodyPr wrap="square" rtlCol="0">
            <a:spAutoFit/>
          </a:bodyPr>
          <a:lstStyle/>
          <a:p>
            <a:r>
              <a:rPr lang="zh-CN" altLang="en-US" sz="1200" dirty="0">
                <a:latin typeface="楷体_GB2312" panose="02010609030101010101" pitchFamily="49" charset="-122"/>
                <a:ea typeface="楷体_GB2312" panose="02010609030101010101" pitchFamily="49" charset="-122"/>
              </a:rPr>
              <a:t>改进的</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200" dirty="0">
                <a:latin typeface="楷体_GB2312" panose="02010609030101010101" pitchFamily="49" charset="-122"/>
                <a:ea typeface="楷体_GB2312" panose="02010609030101010101" pitchFamily="49" charset="-122"/>
              </a:rPr>
              <a:t>模型</a:t>
            </a:r>
          </a:p>
        </p:txBody>
      </p:sp>
      <p:cxnSp>
        <p:nvCxnSpPr>
          <p:cNvPr id="100" name="连接符: 肘形 99">
            <a:extLst>
              <a:ext uri="{FF2B5EF4-FFF2-40B4-BE49-F238E27FC236}">
                <a16:creationId xmlns:a16="http://schemas.microsoft.com/office/drawing/2014/main" id="{67103CB1-DBFE-42C2-9117-6E055462C529}"/>
              </a:ext>
            </a:extLst>
          </p:cNvPr>
          <p:cNvCxnSpPr>
            <a:stCxn id="4" idx="1"/>
            <a:endCxn id="24" idx="1"/>
          </p:cNvCxnSpPr>
          <p:nvPr/>
        </p:nvCxnSpPr>
        <p:spPr>
          <a:xfrm rot="10800000" flipH="1" flipV="1">
            <a:off x="339597" y="1560312"/>
            <a:ext cx="1703131" cy="2534784"/>
          </a:xfrm>
          <a:prstGeom prst="bentConnector3">
            <a:avLst>
              <a:gd name="adj1" fmla="val -1342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2A7484C6-4A7F-4E64-9BB8-E3728179D161}"/>
              </a:ext>
            </a:extLst>
          </p:cNvPr>
          <p:cNvCxnSpPr>
            <a:stCxn id="10" idx="3"/>
            <a:endCxn id="24" idx="3"/>
          </p:cNvCxnSpPr>
          <p:nvPr/>
        </p:nvCxnSpPr>
        <p:spPr>
          <a:xfrm flipH="1">
            <a:off x="2975373" y="1537331"/>
            <a:ext cx="1238419" cy="2557765"/>
          </a:xfrm>
          <a:prstGeom prst="bentConnector3">
            <a:avLst>
              <a:gd name="adj1" fmla="val -4245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B8392449-8E8C-4B7D-AEA3-5427256C47F8}"/>
              </a:ext>
            </a:extLst>
          </p:cNvPr>
          <p:cNvGrpSpPr/>
          <p:nvPr/>
        </p:nvGrpSpPr>
        <p:grpSpPr>
          <a:xfrm>
            <a:off x="4870091" y="822083"/>
            <a:ext cx="3907305" cy="366256"/>
            <a:chOff x="0" y="339502"/>
            <a:chExt cx="684000" cy="504008"/>
          </a:xfrm>
        </p:grpSpPr>
        <p:sp>
          <p:nvSpPr>
            <p:cNvPr id="74" name="矩形 73">
              <a:extLst>
                <a:ext uri="{FF2B5EF4-FFF2-40B4-BE49-F238E27FC236}">
                  <a16:creationId xmlns:a16="http://schemas.microsoft.com/office/drawing/2014/main" id="{630EC604-DF66-453D-AC77-0F60B3B127F6}"/>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1">
              <a:extLst>
                <a:ext uri="{FF2B5EF4-FFF2-40B4-BE49-F238E27FC236}">
                  <a16:creationId xmlns:a16="http://schemas.microsoft.com/office/drawing/2014/main" id="{3BA0AB83-C28D-446B-B47A-4301783BF9A5}"/>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应用细节</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104" name="文本框 103">
            <a:extLst>
              <a:ext uri="{FF2B5EF4-FFF2-40B4-BE49-F238E27FC236}">
                <a16:creationId xmlns:a16="http://schemas.microsoft.com/office/drawing/2014/main" id="{5005D951-7CC4-4B41-A24F-D49A8C0E09A1}"/>
              </a:ext>
            </a:extLst>
          </p:cNvPr>
          <p:cNvSpPr txBox="1"/>
          <p:nvPr/>
        </p:nvSpPr>
        <p:spPr>
          <a:xfrm>
            <a:off x="933457" y="4064544"/>
            <a:ext cx="1109272" cy="276999"/>
          </a:xfrm>
          <a:prstGeom prst="rect">
            <a:avLst/>
          </a:prstGeom>
          <a:noFill/>
        </p:spPr>
        <p:txBody>
          <a:bodyPr wrap="square" rtlCol="0">
            <a:spAutoFit/>
          </a:bodyPr>
          <a:lstStyle/>
          <a:p>
            <a:r>
              <a:rPr lang="zh-CN" altLang="en-US" sz="1200" dirty="0">
                <a:latin typeface="楷体_GB2312" panose="02010609030101010101" pitchFamily="49" charset="-122"/>
                <a:ea typeface="楷体_GB2312" panose="02010609030101010101" pitchFamily="49" charset="-122"/>
              </a:rPr>
              <a:t>锚定基准组合</a:t>
            </a:r>
          </a:p>
        </p:txBody>
      </p:sp>
      <p:sp>
        <p:nvSpPr>
          <p:cNvPr id="77" name="文本框 76">
            <a:extLst>
              <a:ext uri="{FF2B5EF4-FFF2-40B4-BE49-F238E27FC236}">
                <a16:creationId xmlns:a16="http://schemas.microsoft.com/office/drawing/2014/main" id="{669DFED5-4B89-40B2-A5A8-D9377D9ACECE}"/>
              </a:ext>
            </a:extLst>
          </p:cNvPr>
          <p:cNvSpPr txBox="1"/>
          <p:nvPr/>
        </p:nvSpPr>
        <p:spPr>
          <a:xfrm>
            <a:off x="3007243" y="4047492"/>
            <a:ext cx="1238419" cy="276999"/>
          </a:xfrm>
          <a:prstGeom prst="rect">
            <a:avLst/>
          </a:prstGeom>
          <a:noFill/>
        </p:spPr>
        <p:txBody>
          <a:bodyPr wrap="square" rtlCol="0">
            <a:spAutoFit/>
          </a:bodyPr>
          <a:lstStyle/>
          <a:p>
            <a:r>
              <a:rPr lang="zh-CN" altLang="en-US" sz="1200" dirty="0">
                <a:latin typeface="楷体_GB2312" panose="02010609030101010101" pitchFamily="49" charset="-122"/>
                <a:ea typeface="楷体_GB2312" panose="02010609030101010101" pitchFamily="49" charset="-122"/>
              </a:rPr>
              <a:t>叠加主观观点</a:t>
            </a:r>
          </a:p>
        </p:txBody>
      </p:sp>
      <p:sp>
        <p:nvSpPr>
          <p:cNvPr id="106" name="文本框 105">
            <a:extLst>
              <a:ext uri="{FF2B5EF4-FFF2-40B4-BE49-F238E27FC236}">
                <a16:creationId xmlns:a16="http://schemas.microsoft.com/office/drawing/2014/main" id="{724AE7C9-A814-4FD9-8527-9C643863B89D}"/>
              </a:ext>
            </a:extLst>
          </p:cNvPr>
          <p:cNvSpPr txBox="1"/>
          <p:nvPr/>
        </p:nvSpPr>
        <p:spPr>
          <a:xfrm>
            <a:off x="5480699" y="1949618"/>
            <a:ext cx="2880321" cy="1938992"/>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风险偏好借助基准组合的选择估计</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观点信心在</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0% – 100%</a:t>
            </a: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区间</a:t>
            </a:r>
            <a:r>
              <a:rPr lang="zh-CN" altLang="en-US" sz="1200" dirty="0">
                <a:latin typeface="楷体_GB2312" panose="02010609030101010101" pitchFamily="49" charset="-122"/>
                <a:ea typeface="楷体_GB2312" panose="02010609030101010101" pitchFamily="49" charset="-122"/>
              </a:rPr>
              <a:t>表达，代表偏离比例</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额外假设观点波动与市场波动成比例以获得解析解</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数值求解方式获得以基准组合为风险锚点，叠加主观观点的配置组合</a:t>
            </a:r>
          </a:p>
        </p:txBody>
      </p:sp>
      <p:sp>
        <p:nvSpPr>
          <p:cNvPr id="80" name="矩形: 圆角 79">
            <a:extLst>
              <a:ext uri="{FF2B5EF4-FFF2-40B4-BE49-F238E27FC236}">
                <a16:creationId xmlns:a16="http://schemas.microsoft.com/office/drawing/2014/main" id="{F2F794C9-474A-4AE9-BFE7-DCC07C28D44F}"/>
              </a:ext>
            </a:extLst>
          </p:cNvPr>
          <p:cNvSpPr/>
          <p:nvPr/>
        </p:nvSpPr>
        <p:spPr>
          <a:xfrm>
            <a:off x="152115" y="2880742"/>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市场风险</a:t>
            </a:r>
            <a:endParaRPr lang="zh-CN" altLang="en-US" sz="1200" dirty="0">
              <a:solidFill>
                <a:schemeClr val="tx1"/>
              </a:solidFill>
            </a:endParaRPr>
          </a:p>
        </p:txBody>
      </p:sp>
      <p:cxnSp>
        <p:nvCxnSpPr>
          <p:cNvPr id="117" name="连接符: 肘形 116">
            <a:extLst>
              <a:ext uri="{FF2B5EF4-FFF2-40B4-BE49-F238E27FC236}">
                <a16:creationId xmlns:a16="http://schemas.microsoft.com/office/drawing/2014/main" id="{3189D512-15ED-4C77-87C6-3EE1C4A9F67C}"/>
              </a:ext>
            </a:extLst>
          </p:cNvPr>
          <p:cNvCxnSpPr>
            <a:stCxn id="80" idx="0"/>
            <a:endCxn id="11" idx="1"/>
          </p:cNvCxnSpPr>
          <p:nvPr/>
        </p:nvCxnSpPr>
        <p:spPr>
          <a:xfrm rot="5400000" flipH="1" flipV="1">
            <a:off x="478712" y="2502068"/>
            <a:ext cx="495460" cy="2618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连接符: 肘形 120">
            <a:extLst>
              <a:ext uri="{FF2B5EF4-FFF2-40B4-BE49-F238E27FC236}">
                <a16:creationId xmlns:a16="http://schemas.microsoft.com/office/drawing/2014/main" id="{D0463996-E9B9-42C2-A548-F20C08B8CDB1}"/>
              </a:ext>
            </a:extLst>
          </p:cNvPr>
          <p:cNvCxnSpPr>
            <a:stCxn id="80" idx="2"/>
          </p:cNvCxnSpPr>
          <p:nvPr/>
        </p:nvCxnSpPr>
        <p:spPr>
          <a:xfrm rot="16200000" flipH="1">
            <a:off x="1261239" y="2494207"/>
            <a:ext cx="582071" cy="19135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3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3.2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a:t>
            </a:r>
            <a:endParaRPr lang="zh-CN" altLang="en-US" sz="2000" b="1" dirty="0">
              <a:solidFill>
                <a:srgbClr val="0677D5"/>
              </a:solidFill>
              <a:ea typeface="微软雅黑" panose="020B0503020204020204" pitchFamily="34" charset="-122"/>
              <a:cs typeface="Arial" panose="020B0604020202020204" pitchFamily="34" charset="0"/>
            </a:endParaRPr>
          </a:p>
        </p:txBody>
      </p:sp>
      <p:graphicFrame>
        <p:nvGraphicFramePr>
          <p:cNvPr id="3" name="表格 2">
            <a:extLst>
              <a:ext uri="{FF2B5EF4-FFF2-40B4-BE49-F238E27FC236}">
                <a16:creationId xmlns:a16="http://schemas.microsoft.com/office/drawing/2014/main" id="{00790587-2468-4F35-91B8-CCB0DA319EC0}"/>
              </a:ext>
            </a:extLst>
          </p:cNvPr>
          <p:cNvGraphicFramePr>
            <a:graphicFrameLocks noGrp="1"/>
          </p:cNvGraphicFramePr>
          <p:nvPr>
            <p:extLst>
              <p:ext uri="{D42A27DB-BD31-4B8C-83A1-F6EECF244321}">
                <p14:modId xmlns:p14="http://schemas.microsoft.com/office/powerpoint/2010/main" val="4108191911"/>
              </p:ext>
            </p:extLst>
          </p:nvPr>
        </p:nvGraphicFramePr>
        <p:xfrm>
          <a:off x="1583669" y="2427734"/>
          <a:ext cx="6048672" cy="1828800"/>
        </p:xfrm>
        <a:graphic>
          <a:graphicData uri="http://schemas.openxmlformats.org/drawingml/2006/table">
            <a:tbl>
              <a:tblPr/>
              <a:tblGrid>
                <a:gridCol w="1008112">
                  <a:extLst>
                    <a:ext uri="{9D8B030D-6E8A-4147-A177-3AD203B41FA5}">
                      <a16:colId xmlns:a16="http://schemas.microsoft.com/office/drawing/2014/main" val="2552222476"/>
                    </a:ext>
                  </a:extLst>
                </a:gridCol>
                <a:gridCol w="1008112">
                  <a:extLst>
                    <a:ext uri="{9D8B030D-6E8A-4147-A177-3AD203B41FA5}">
                      <a16:colId xmlns:a16="http://schemas.microsoft.com/office/drawing/2014/main" val="682649463"/>
                    </a:ext>
                  </a:extLst>
                </a:gridCol>
                <a:gridCol w="1008112">
                  <a:extLst>
                    <a:ext uri="{9D8B030D-6E8A-4147-A177-3AD203B41FA5}">
                      <a16:colId xmlns:a16="http://schemas.microsoft.com/office/drawing/2014/main" val="4057560452"/>
                    </a:ext>
                  </a:extLst>
                </a:gridCol>
                <a:gridCol w="1008112">
                  <a:extLst>
                    <a:ext uri="{9D8B030D-6E8A-4147-A177-3AD203B41FA5}">
                      <a16:colId xmlns:a16="http://schemas.microsoft.com/office/drawing/2014/main" val="1407252880"/>
                    </a:ext>
                  </a:extLst>
                </a:gridCol>
                <a:gridCol w="1008112">
                  <a:extLst>
                    <a:ext uri="{9D8B030D-6E8A-4147-A177-3AD203B41FA5}">
                      <a16:colId xmlns:a16="http://schemas.microsoft.com/office/drawing/2014/main" val="2090810316"/>
                    </a:ext>
                  </a:extLst>
                </a:gridCol>
                <a:gridCol w="1008112">
                  <a:extLst>
                    <a:ext uri="{9D8B030D-6E8A-4147-A177-3AD203B41FA5}">
                      <a16:colId xmlns:a16="http://schemas.microsoft.com/office/drawing/2014/main" val="4097041947"/>
                    </a:ext>
                  </a:extLst>
                </a:gridCol>
              </a:tblGrid>
              <a:tr h="256795">
                <a:tc>
                  <a:txBody>
                    <a:bodyPr/>
                    <a:lstStyle/>
                    <a:p>
                      <a:pPr algn="l" fontAlgn="ctr"/>
                      <a:endParaRPr lang="zh-CN" altLang="en-US" sz="1400" b="1" dirty="0">
                        <a:effectLst/>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主观观点</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隐含收益</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后验收益</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基准</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solidFill>
                            <a:srgbClr val="F60000"/>
                          </a:solidFill>
                          <a:effectLst/>
                          <a:latin typeface="楷体_GB2312" panose="02010609030101010101" pitchFamily="49" charset="-122"/>
                          <a:ea typeface="楷体_GB2312" panose="02010609030101010101" pitchFamily="49" charset="-122"/>
                        </a:rPr>
                        <a:t>配置组合</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3401185"/>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股票</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400" dirty="0">
                          <a:effectLst/>
                        </a:rPr>
                        <a:t>20%(50%)</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400" dirty="0">
                          <a:effectLst/>
                        </a:rPr>
                        <a:t>13.8%</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400" dirty="0">
                          <a:effectLst/>
                        </a:rPr>
                        <a:t>16.9%</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400" dirty="0">
                          <a:effectLst/>
                        </a:rPr>
                        <a:t>42%</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400" dirty="0">
                          <a:solidFill>
                            <a:srgbClr val="F60000"/>
                          </a:solidFill>
                          <a:effectLst/>
                        </a:rPr>
                        <a:t>53%</a:t>
                      </a:r>
                    </a:p>
                  </a:txBody>
                  <a:tcPr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18593366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利率债</a:t>
                      </a:r>
                    </a:p>
                  </a:txBody>
                  <a:tcPr anchor="ctr">
                    <a:lnL>
                      <a:noFill/>
                    </a:lnL>
                    <a:lnR>
                      <a:noFill/>
                    </a:lnR>
                    <a:lnT>
                      <a:noFill/>
                    </a:lnT>
                    <a:lnB>
                      <a:noFill/>
                    </a:lnB>
                    <a:solidFill>
                      <a:schemeClr val="bg1"/>
                    </a:solidFill>
                  </a:tcPr>
                </a:tc>
                <a:tc>
                  <a:txBody>
                    <a:bodyPr/>
                    <a:lstStyle/>
                    <a:p>
                      <a:pPr algn="r" fontAlgn="ctr"/>
                      <a:r>
                        <a:rPr lang="en-US" altLang="zh-CN" sz="1400" dirty="0">
                          <a:effectLst/>
                        </a:rPr>
                        <a:t>-</a:t>
                      </a:r>
                      <a:endParaRPr lang="en-US" sz="1400" dirty="0">
                        <a:effectLst/>
                      </a:endParaRPr>
                    </a:p>
                  </a:txBody>
                  <a:tcPr anchor="ctr">
                    <a:lnL>
                      <a:noFill/>
                    </a:lnL>
                    <a:lnR>
                      <a:noFill/>
                    </a:lnR>
                    <a:lnT>
                      <a:noFill/>
                    </a:lnT>
                    <a:lnB>
                      <a:noFill/>
                    </a:lnB>
                    <a:solidFill>
                      <a:schemeClr val="bg1"/>
                    </a:solidFill>
                  </a:tcPr>
                </a:tc>
                <a:tc>
                  <a:txBody>
                    <a:bodyPr/>
                    <a:lstStyle/>
                    <a:p>
                      <a:pPr algn="r" fontAlgn="ctr"/>
                      <a:r>
                        <a:rPr lang="en-US" altLang="zh-CN" sz="1400" dirty="0">
                          <a:effectLst/>
                        </a:rPr>
                        <a:t>-0.1%</a:t>
                      </a:r>
                    </a:p>
                  </a:txBody>
                  <a:tcPr anchor="ctr">
                    <a:lnL>
                      <a:noFill/>
                    </a:lnL>
                    <a:lnR>
                      <a:noFill/>
                    </a:lnR>
                    <a:lnT>
                      <a:noFill/>
                    </a:lnT>
                    <a:lnB>
                      <a:noFill/>
                    </a:lnB>
                    <a:solidFill>
                      <a:schemeClr val="bg1"/>
                    </a:solidFill>
                  </a:tcPr>
                </a:tc>
                <a:tc>
                  <a:txBody>
                    <a:bodyPr/>
                    <a:lstStyle/>
                    <a:p>
                      <a:pPr algn="r" fontAlgn="ctr"/>
                      <a:r>
                        <a:rPr lang="en-US" altLang="zh-CN" sz="1400" dirty="0">
                          <a:effectLst/>
                        </a:rPr>
                        <a:t>-0.1%</a:t>
                      </a:r>
                    </a:p>
                  </a:txBody>
                  <a:tcPr anchor="ctr">
                    <a:lnL>
                      <a:noFill/>
                    </a:lnL>
                    <a:lnR>
                      <a:noFill/>
                    </a:lnR>
                    <a:lnT>
                      <a:noFill/>
                    </a:lnT>
                    <a:lnB>
                      <a:noFill/>
                    </a:lnB>
                    <a:solidFill>
                      <a:schemeClr val="bg1"/>
                    </a:solidFill>
                  </a:tcPr>
                </a:tc>
                <a:tc>
                  <a:txBody>
                    <a:bodyPr/>
                    <a:lstStyle/>
                    <a:p>
                      <a:pPr algn="r" fontAlgn="ctr"/>
                      <a:r>
                        <a:rPr lang="en-US" altLang="zh-CN" sz="1400" dirty="0">
                          <a:effectLst/>
                        </a:rPr>
                        <a:t>28%</a:t>
                      </a:r>
                    </a:p>
                  </a:txBody>
                  <a:tcPr anchor="ctr">
                    <a:lnL>
                      <a:noFill/>
                    </a:lnL>
                    <a:lnR>
                      <a:noFill/>
                    </a:lnR>
                    <a:lnT>
                      <a:noFill/>
                    </a:lnT>
                    <a:lnB>
                      <a:noFill/>
                    </a:lnB>
                    <a:solidFill>
                      <a:schemeClr val="bg1"/>
                    </a:solidFill>
                  </a:tcPr>
                </a:tc>
                <a:tc>
                  <a:txBody>
                    <a:bodyPr/>
                    <a:lstStyle/>
                    <a:p>
                      <a:pPr algn="r" fontAlgn="ctr"/>
                      <a:r>
                        <a:rPr lang="en-US" altLang="zh-CN" sz="1400" dirty="0">
                          <a:solidFill>
                            <a:srgbClr val="F60000"/>
                          </a:solidFill>
                          <a:effectLst/>
                        </a:rPr>
                        <a:t>23%</a:t>
                      </a:r>
                    </a:p>
                  </a:txBody>
                  <a:tcPr anchor="ctr">
                    <a:lnL>
                      <a:noFill/>
                    </a:lnL>
                    <a:lnR>
                      <a:noFill/>
                    </a:lnR>
                    <a:lnT>
                      <a:noFill/>
                    </a:lnT>
                    <a:lnB>
                      <a:noFill/>
                    </a:lnB>
                    <a:solidFill>
                      <a:schemeClr val="bg1"/>
                    </a:solidFill>
                  </a:tcPr>
                </a:tc>
                <a:extLst>
                  <a:ext uri="{0D108BD9-81ED-4DB2-BD59-A6C34878D82A}">
                    <a16:rowId xmlns:a16="http://schemas.microsoft.com/office/drawing/2014/main" val="69582082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信用债</a:t>
                      </a:r>
                    </a:p>
                  </a:txBody>
                  <a:tcPr anchor="ctr">
                    <a:lnL>
                      <a:noFill/>
                    </a:lnL>
                    <a:lnR>
                      <a:noFill/>
                    </a:lnR>
                    <a:lnT>
                      <a:noFill/>
                    </a:lnT>
                    <a:lnB>
                      <a:noFill/>
                    </a:lnB>
                    <a:solidFill>
                      <a:schemeClr val="bg1"/>
                    </a:solidFill>
                  </a:tcPr>
                </a:tc>
                <a:tc>
                  <a:txBody>
                    <a:bodyPr/>
                    <a:lstStyle/>
                    <a:p>
                      <a:pPr algn="r" fontAlgn="ctr"/>
                      <a:r>
                        <a:rPr lang="en-US" altLang="zh-CN" sz="1400" dirty="0">
                          <a:effectLst/>
                        </a:rPr>
                        <a:t>-</a:t>
                      </a:r>
                      <a:endParaRPr lang="en-US" sz="1400" dirty="0">
                        <a:effectLst/>
                      </a:endParaRPr>
                    </a:p>
                  </a:txBody>
                  <a:tcPr anchor="ctr">
                    <a:lnL>
                      <a:noFill/>
                    </a:lnL>
                    <a:lnR>
                      <a:noFill/>
                    </a:lnR>
                    <a:lnT>
                      <a:noFill/>
                    </a:lnT>
                    <a:lnB>
                      <a:noFill/>
                    </a:lnB>
                    <a:solidFill>
                      <a:schemeClr val="bg1"/>
                    </a:solidFill>
                  </a:tcPr>
                </a:tc>
                <a:tc>
                  <a:txBody>
                    <a:bodyPr/>
                    <a:lstStyle/>
                    <a:p>
                      <a:pPr algn="r" fontAlgn="ctr"/>
                      <a:r>
                        <a:rPr lang="en-US" altLang="zh-CN" sz="1400" dirty="0">
                          <a:effectLst/>
                        </a:rPr>
                        <a:t>0.%</a:t>
                      </a:r>
                    </a:p>
                  </a:txBody>
                  <a:tcPr anchor="ctr">
                    <a:lnL>
                      <a:noFill/>
                    </a:lnL>
                    <a:lnR>
                      <a:noFill/>
                    </a:lnR>
                    <a:lnT>
                      <a:noFill/>
                    </a:lnT>
                    <a:lnB>
                      <a:noFill/>
                    </a:lnB>
                    <a:solidFill>
                      <a:schemeClr val="bg1"/>
                    </a:solidFill>
                  </a:tcPr>
                </a:tc>
                <a:tc>
                  <a:txBody>
                    <a:bodyPr/>
                    <a:lstStyle/>
                    <a:p>
                      <a:pPr algn="r" fontAlgn="ctr"/>
                      <a:r>
                        <a:rPr lang="en-US" altLang="zh-CN" sz="1400" dirty="0">
                          <a:effectLst/>
                        </a:rPr>
                        <a:t>0.%</a:t>
                      </a:r>
                    </a:p>
                  </a:txBody>
                  <a:tcPr anchor="ctr">
                    <a:lnL>
                      <a:noFill/>
                    </a:lnL>
                    <a:lnR>
                      <a:noFill/>
                    </a:lnR>
                    <a:lnT>
                      <a:noFill/>
                    </a:lnT>
                    <a:lnB>
                      <a:noFill/>
                    </a:lnB>
                    <a:solidFill>
                      <a:schemeClr val="bg1"/>
                    </a:solidFill>
                  </a:tcPr>
                </a:tc>
                <a:tc>
                  <a:txBody>
                    <a:bodyPr/>
                    <a:lstStyle/>
                    <a:p>
                      <a:pPr algn="r" fontAlgn="ctr"/>
                      <a:r>
                        <a:rPr lang="en-US" altLang="zh-CN" sz="1400" dirty="0">
                          <a:effectLst/>
                        </a:rPr>
                        <a:t>5%</a:t>
                      </a:r>
                    </a:p>
                  </a:txBody>
                  <a:tcPr anchor="ctr">
                    <a:lnL>
                      <a:noFill/>
                    </a:lnL>
                    <a:lnR>
                      <a:noFill/>
                    </a:lnR>
                    <a:lnT>
                      <a:noFill/>
                    </a:lnT>
                    <a:lnB>
                      <a:noFill/>
                    </a:lnB>
                    <a:solidFill>
                      <a:schemeClr val="bg1"/>
                    </a:solidFill>
                  </a:tcPr>
                </a:tc>
                <a:tc>
                  <a:txBody>
                    <a:bodyPr/>
                    <a:lstStyle/>
                    <a:p>
                      <a:pPr algn="r" fontAlgn="ctr"/>
                      <a:r>
                        <a:rPr lang="en-US" altLang="zh-CN" sz="1400" dirty="0">
                          <a:solidFill>
                            <a:srgbClr val="F60000"/>
                          </a:solidFill>
                          <a:effectLst/>
                        </a:rPr>
                        <a:t>0%</a:t>
                      </a:r>
                    </a:p>
                  </a:txBody>
                  <a:tcPr anchor="ctr">
                    <a:lnL>
                      <a:noFill/>
                    </a:lnL>
                    <a:lnR>
                      <a:noFill/>
                    </a:lnR>
                    <a:lnT>
                      <a:noFill/>
                    </a:lnT>
                    <a:lnB>
                      <a:noFill/>
                    </a:lnB>
                    <a:solidFill>
                      <a:schemeClr val="bg1"/>
                    </a:solidFill>
                  </a:tcPr>
                </a:tc>
                <a:extLst>
                  <a:ext uri="{0D108BD9-81ED-4DB2-BD59-A6C34878D82A}">
                    <a16:rowId xmlns:a16="http://schemas.microsoft.com/office/drawing/2014/main" val="241242810"/>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黄金</a:t>
                      </a:r>
                    </a:p>
                  </a:txBody>
                  <a:tcPr anchor="ctr">
                    <a:lnL>
                      <a:noFill/>
                    </a:lnL>
                    <a:lnR>
                      <a:noFill/>
                    </a:lnR>
                    <a:lnT>
                      <a:noFill/>
                    </a:lnT>
                    <a:lnB>
                      <a:noFill/>
                    </a:lnB>
                    <a:solidFill>
                      <a:schemeClr val="bg1"/>
                    </a:solidFill>
                  </a:tcPr>
                </a:tc>
                <a:tc>
                  <a:txBody>
                    <a:bodyPr/>
                    <a:lstStyle/>
                    <a:p>
                      <a:pPr algn="r" fontAlgn="ctr"/>
                      <a:r>
                        <a:rPr lang="en-US" altLang="zh-CN" sz="1400" dirty="0">
                          <a:effectLst/>
                        </a:rPr>
                        <a:t>5%(40%)</a:t>
                      </a:r>
                    </a:p>
                  </a:txBody>
                  <a:tcPr anchor="ctr">
                    <a:lnL>
                      <a:noFill/>
                    </a:lnL>
                    <a:lnR>
                      <a:noFill/>
                    </a:lnR>
                    <a:lnT>
                      <a:noFill/>
                    </a:lnT>
                    <a:lnB>
                      <a:noFill/>
                    </a:lnB>
                    <a:solidFill>
                      <a:schemeClr val="bg1"/>
                    </a:solidFill>
                  </a:tcPr>
                </a:tc>
                <a:tc>
                  <a:txBody>
                    <a:bodyPr/>
                    <a:lstStyle/>
                    <a:p>
                      <a:pPr algn="r" fontAlgn="ctr"/>
                      <a:r>
                        <a:rPr lang="en-US" altLang="zh-CN" sz="1400" dirty="0">
                          <a:effectLst/>
                        </a:rPr>
                        <a:t>4.3%</a:t>
                      </a:r>
                    </a:p>
                  </a:txBody>
                  <a:tcPr anchor="ctr">
                    <a:lnL>
                      <a:noFill/>
                    </a:lnL>
                    <a:lnR>
                      <a:noFill/>
                    </a:lnR>
                    <a:lnT>
                      <a:noFill/>
                    </a:lnT>
                    <a:lnB>
                      <a:noFill/>
                    </a:lnB>
                    <a:solidFill>
                      <a:schemeClr val="bg1"/>
                    </a:solidFill>
                  </a:tcPr>
                </a:tc>
                <a:tc>
                  <a:txBody>
                    <a:bodyPr/>
                    <a:lstStyle/>
                    <a:p>
                      <a:pPr algn="r" fontAlgn="ctr"/>
                      <a:r>
                        <a:rPr lang="en-US" altLang="zh-CN" sz="1400" dirty="0">
                          <a:effectLst/>
                        </a:rPr>
                        <a:t>4.8%</a:t>
                      </a:r>
                    </a:p>
                  </a:txBody>
                  <a:tcPr anchor="ctr">
                    <a:lnL>
                      <a:noFill/>
                    </a:lnL>
                    <a:lnR>
                      <a:noFill/>
                    </a:lnR>
                    <a:lnT>
                      <a:noFill/>
                    </a:lnT>
                    <a:lnB>
                      <a:noFill/>
                    </a:lnB>
                    <a:solidFill>
                      <a:schemeClr val="bg1"/>
                    </a:solidFill>
                  </a:tcPr>
                </a:tc>
                <a:tc>
                  <a:txBody>
                    <a:bodyPr/>
                    <a:lstStyle/>
                    <a:p>
                      <a:pPr algn="r" fontAlgn="ctr"/>
                      <a:r>
                        <a:rPr lang="en-US" altLang="zh-CN" sz="1400" dirty="0">
                          <a:effectLst/>
                        </a:rPr>
                        <a:t>15%</a:t>
                      </a:r>
                    </a:p>
                  </a:txBody>
                  <a:tcPr anchor="ctr">
                    <a:lnL>
                      <a:noFill/>
                    </a:lnL>
                    <a:lnR>
                      <a:noFill/>
                    </a:lnR>
                    <a:lnT>
                      <a:noFill/>
                    </a:lnT>
                    <a:lnB>
                      <a:noFill/>
                    </a:lnB>
                    <a:solidFill>
                      <a:schemeClr val="bg1"/>
                    </a:solidFill>
                  </a:tcPr>
                </a:tc>
                <a:tc>
                  <a:txBody>
                    <a:bodyPr/>
                    <a:lstStyle/>
                    <a:p>
                      <a:pPr algn="r" fontAlgn="ctr"/>
                      <a:r>
                        <a:rPr lang="en-US" altLang="zh-CN" sz="1400" dirty="0">
                          <a:solidFill>
                            <a:srgbClr val="F60000"/>
                          </a:solidFill>
                          <a:effectLst/>
                        </a:rPr>
                        <a:t>16%</a:t>
                      </a:r>
                    </a:p>
                  </a:txBody>
                  <a:tcPr anchor="ctr">
                    <a:lnL>
                      <a:noFill/>
                    </a:lnL>
                    <a:lnR>
                      <a:noFill/>
                    </a:lnR>
                    <a:lnT>
                      <a:noFill/>
                    </a:lnT>
                    <a:lnB>
                      <a:noFill/>
                    </a:lnB>
                    <a:solidFill>
                      <a:schemeClr val="bg1"/>
                    </a:solidFill>
                  </a:tcPr>
                </a:tc>
                <a:extLst>
                  <a:ext uri="{0D108BD9-81ED-4DB2-BD59-A6C34878D82A}">
                    <a16:rowId xmlns:a16="http://schemas.microsoft.com/office/drawing/2014/main" val="2726153096"/>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商品</a:t>
                      </a: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400" dirty="0">
                          <a:effectLst/>
                        </a:rPr>
                        <a:t>-</a:t>
                      </a:r>
                      <a:endParaRPr lang="en-US" sz="1400"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400" dirty="0">
                          <a:effectLst/>
                        </a:rPr>
                        <a:t>6.5%</a:t>
                      </a: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400" dirty="0">
                          <a:effectLst/>
                        </a:rPr>
                        <a:t>7.3%</a:t>
                      </a: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400" dirty="0">
                          <a:effectLst/>
                        </a:rPr>
                        <a:t>10%</a:t>
                      </a: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400" dirty="0">
                          <a:solidFill>
                            <a:srgbClr val="F60000"/>
                          </a:solidFill>
                          <a:effectLst/>
                        </a:rPr>
                        <a:t>8%</a:t>
                      </a:r>
                    </a:p>
                  </a:txBody>
                  <a:tcPr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9088067"/>
                  </a:ext>
                </a:extLst>
              </a:tr>
            </a:tbl>
          </a:graphicData>
        </a:graphic>
      </p:graphicFrame>
      <p:sp>
        <p:nvSpPr>
          <p:cNvPr id="4" name="文本框 3">
            <a:extLst>
              <a:ext uri="{FF2B5EF4-FFF2-40B4-BE49-F238E27FC236}">
                <a16:creationId xmlns:a16="http://schemas.microsoft.com/office/drawing/2014/main" id="{8AF27F7F-9A0D-4D1C-A58C-FC2266EA2787}"/>
              </a:ext>
            </a:extLst>
          </p:cNvPr>
          <p:cNvSpPr txBox="1"/>
          <p:nvPr/>
        </p:nvSpPr>
        <p:spPr>
          <a:xfrm>
            <a:off x="395536" y="1123226"/>
            <a:ext cx="2563479" cy="738664"/>
          </a:xfrm>
          <a:prstGeom prst="rect">
            <a:avLst/>
          </a:prstGeom>
          <a:noFill/>
        </p:spPr>
        <p:txBody>
          <a:bodyPr wrap="square" rtlCol="0">
            <a:spAutoFit/>
          </a:bodyPr>
          <a:lstStyle/>
          <a:p>
            <a:r>
              <a:rPr lang="zh-CN" altLang="en-US" sz="1400" dirty="0">
                <a:latin typeface="楷体_GB2312" panose="02010609030101010101" pitchFamily="49" charset="-122"/>
                <a:ea typeface="楷体_GB2312" panose="02010609030101010101" pitchFamily="49" charset="-122"/>
              </a:rPr>
              <a:t>示例主观观点：</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50%</a:t>
            </a:r>
            <a:r>
              <a:rPr lang="zh-CN" altLang="en-US" sz="1400" dirty="0">
                <a:latin typeface="楷体_GB2312" panose="02010609030101010101" pitchFamily="49" charset="-122"/>
                <a:ea typeface="楷体_GB2312" panose="02010609030101010101" pitchFamily="49" charset="-122"/>
              </a:rPr>
              <a:t>的把握股票收益为</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20%</a:t>
            </a:r>
          </a:p>
          <a:p>
            <a:pPr marL="285750" indent="-285750">
              <a:buFont typeface="Arial" panose="020B0604020202020204" pitchFamily="34" charset="0"/>
              <a:buChar char="•"/>
            </a:pP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400" dirty="0">
                <a:latin typeface="楷体_GB2312" panose="02010609030101010101" pitchFamily="49" charset="-122"/>
                <a:ea typeface="楷体_GB2312" panose="02010609030101010101" pitchFamily="49" charset="-122"/>
              </a:rPr>
              <a:t>的把握黄金收益为</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5%</a:t>
            </a:r>
            <a:endParaRPr lang="zh-CN" altLang="en-US" sz="1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箭头: 下 5">
            <a:extLst>
              <a:ext uri="{FF2B5EF4-FFF2-40B4-BE49-F238E27FC236}">
                <a16:creationId xmlns:a16="http://schemas.microsoft.com/office/drawing/2014/main" id="{D4707056-039F-4E01-BE6F-EB803917EA99}"/>
              </a:ext>
            </a:extLst>
          </p:cNvPr>
          <p:cNvSpPr/>
          <p:nvPr/>
        </p:nvSpPr>
        <p:spPr>
          <a:xfrm rot="18738648">
            <a:off x="2520883" y="1725528"/>
            <a:ext cx="194102" cy="770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F4A037B-988F-429C-AC91-C74FC16D7B63}"/>
              </a:ext>
            </a:extLst>
          </p:cNvPr>
          <p:cNvSpPr txBox="1"/>
          <p:nvPr/>
        </p:nvSpPr>
        <p:spPr>
          <a:xfrm>
            <a:off x="6084168" y="4258032"/>
            <a:ext cx="720080" cy="461665"/>
          </a:xfrm>
          <a:prstGeom prst="rect">
            <a:avLst/>
          </a:prstGeom>
          <a:noFill/>
        </p:spPr>
        <p:txBody>
          <a:bodyPr wrap="square" rtlCol="0">
            <a:spAutoFit/>
          </a:bodyPr>
          <a:lstStyle/>
          <a:p>
            <a:r>
              <a:rPr lang="en-US" altLang="zh-CN" sz="1200" dirty="0"/>
              <a:t>10%</a:t>
            </a:r>
            <a:r>
              <a:rPr lang="zh-CN" altLang="en-US" sz="1200" dirty="0"/>
              <a:t>预期波动</a:t>
            </a:r>
          </a:p>
        </p:txBody>
      </p:sp>
      <p:sp>
        <p:nvSpPr>
          <p:cNvPr id="15" name="文本框 14">
            <a:extLst>
              <a:ext uri="{FF2B5EF4-FFF2-40B4-BE49-F238E27FC236}">
                <a16:creationId xmlns:a16="http://schemas.microsoft.com/office/drawing/2014/main" id="{121CA7DD-5ACB-4393-8A6F-87D6D27FD010}"/>
              </a:ext>
            </a:extLst>
          </p:cNvPr>
          <p:cNvSpPr txBox="1"/>
          <p:nvPr/>
        </p:nvSpPr>
        <p:spPr>
          <a:xfrm>
            <a:off x="6966267" y="4258032"/>
            <a:ext cx="720080" cy="461665"/>
          </a:xfrm>
          <a:prstGeom prst="rect">
            <a:avLst/>
          </a:prstGeom>
          <a:noFill/>
        </p:spPr>
        <p:txBody>
          <a:bodyPr wrap="square" rtlCol="0">
            <a:spAutoFit/>
          </a:bodyPr>
          <a:lstStyle/>
          <a:p>
            <a:r>
              <a:rPr lang="en-US" altLang="zh-CN" sz="1200" dirty="0">
                <a:solidFill>
                  <a:srgbClr val="F60000"/>
                </a:solidFill>
              </a:rPr>
              <a:t>12%</a:t>
            </a:r>
            <a:r>
              <a:rPr lang="zh-CN" altLang="en-US" sz="1200" dirty="0">
                <a:solidFill>
                  <a:srgbClr val="F60000"/>
                </a:solidFill>
              </a:rPr>
              <a:t>预期波动</a:t>
            </a:r>
          </a:p>
        </p:txBody>
      </p:sp>
      <p:sp>
        <p:nvSpPr>
          <p:cNvPr id="16" name="文本框 15">
            <a:extLst>
              <a:ext uri="{FF2B5EF4-FFF2-40B4-BE49-F238E27FC236}">
                <a16:creationId xmlns:a16="http://schemas.microsoft.com/office/drawing/2014/main" id="{919D247B-4D26-43B2-8871-161113168859}"/>
              </a:ext>
            </a:extLst>
          </p:cNvPr>
          <p:cNvSpPr txBox="1"/>
          <p:nvPr/>
        </p:nvSpPr>
        <p:spPr>
          <a:xfrm>
            <a:off x="6350601" y="1256441"/>
            <a:ext cx="2563479" cy="523220"/>
          </a:xfrm>
          <a:prstGeom prst="rect">
            <a:avLst/>
          </a:prstGeom>
          <a:noFill/>
        </p:spPr>
        <p:txBody>
          <a:bodyPr wrap="square" rtlCol="0">
            <a:spAutoFit/>
          </a:bodyPr>
          <a:lstStyle/>
          <a:p>
            <a:r>
              <a:rPr lang="zh-CN" altLang="en-US" sz="1400" dirty="0">
                <a:latin typeface="楷体_GB2312" panose="02010609030101010101" pitchFamily="49" charset="-122"/>
                <a:ea typeface="楷体_GB2312" panose="02010609030101010101" pitchFamily="49" charset="-122"/>
              </a:rPr>
              <a:t>基准组合：</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预期波动的基准组合</a:t>
            </a:r>
          </a:p>
        </p:txBody>
      </p:sp>
      <p:sp>
        <p:nvSpPr>
          <p:cNvPr id="17" name="箭头: 下 16">
            <a:extLst>
              <a:ext uri="{FF2B5EF4-FFF2-40B4-BE49-F238E27FC236}">
                <a16:creationId xmlns:a16="http://schemas.microsoft.com/office/drawing/2014/main" id="{4CEE6BF7-1435-4885-A51A-5E93E3BAC0F2}"/>
              </a:ext>
            </a:extLst>
          </p:cNvPr>
          <p:cNvSpPr/>
          <p:nvPr/>
        </p:nvSpPr>
        <p:spPr>
          <a:xfrm rot="3133196">
            <a:off x="6457566" y="1718495"/>
            <a:ext cx="194102" cy="770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2654374-E60C-42C6-9DC0-3D8A28750BFD}"/>
                  </a:ext>
                </a:extLst>
              </p:cNvPr>
              <p:cNvSpPr txBox="1"/>
              <p:nvPr/>
            </p:nvSpPr>
            <p:spPr>
              <a:xfrm>
                <a:off x="3158209" y="1318992"/>
                <a:ext cx="2804334" cy="511550"/>
              </a:xfrm>
              <a:prstGeom prst="rect">
                <a:avLst/>
              </a:prstGeom>
              <a:noFill/>
            </p:spPr>
            <p:txBody>
              <a:bodyPr wrap="square" rtlCol="0">
                <a:spAutoFit/>
              </a:bodyPr>
              <a:lstStyle/>
              <a:p>
                <a:r>
                  <a:rPr lang="zh-CN" altLang="en-US" sz="1400" dirty="0">
                    <a:latin typeface="楷体_GB2312" panose="02010609030101010101" pitchFamily="49" charset="-122"/>
                    <a:ea typeface="楷体_GB2312" panose="02010609030101010101" pitchFamily="49" charset="-122"/>
                  </a:rPr>
                  <a:t>结合主观观点与基准组合：</a:t>
                </a:r>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centerGroup"/>
                    </m:oMathParaPr>
                    <m:oMath xmlns:m="http://schemas.openxmlformats.org/officeDocument/2006/math">
                      <m:sSup>
                        <m:sSupPr>
                          <m:ctrlPr>
                            <a:rPr lang="en-US" altLang="zh-CN" sz="1000" b="0" i="1" smtClean="0">
                              <a:latin typeface="Cambria Math" panose="02040503050406030204" pitchFamily="18" charset="0"/>
                              <a:ea typeface="楷体_GB2312" panose="02010609030101010101" pitchFamily="49" charset="-122"/>
                            </a:rPr>
                          </m:ctrlPr>
                        </m:sSupPr>
                        <m:e>
                          <m:d>
                            <m:dPr>
                              <m:ctrlPr>
                                <a:rPr lang="en-US" altLang="zh-CN" sz="1000" b="0" i="1" smtClean="0">
                                  <a:latin typeface="Cambria Math" panose="02040503050406030204" pitchFamily="18" charset="0"/>
                                  <a:ea typeface="楷体_GB2312" panose="02010609030101010101" pitchFamily="49" charset="-122"/>
                                </a:rPr>
                              </m:ctrlPr>
                            </m:dPr>
                            <m:e>
                              <m:sSup>
                                <m:sSupPr>
                                  <m:ctrlPr>
                                    <a:rPr lang="en-US" altLang="zh-CN" sz="1000" b="0" i="1" smtClean="0">
                                      <a:latin typeface="Cambria Math" panose="02040503050406030204" pitchFamily="18" charset="0"/>
                                      <a:ea typeface="楷体_GB2312" panose="02010609030101010101" pitchFamily="49" charset="-122"/>
                                    </a:rPr>
                                  </m:ctrlPr>
                                </m:sSupPr>
                                <m:e>
                                  <m:d>
                                    <m:dPr>
                                      <m:ctrlPr>
                                        <a:rPr lang="en-US" altLang="zh-CN" sz="1000" b="0" i="1" smtClean="0">
                                          <a:latin typeface="Cambria Math" panose="02040503050406030204" pitchFamily="18" charset="0"/>
                                          <a:ea typeface="楷体_GB2312" panose="02010609030101010101" pitchFamily="49" charset="-122"/>
                                        </a:rPr>
                                      </m:ctrlPr>
                                    </m:dPr>
                                    <m:e>
                                      <m:r>
                                        <m:rPr>
                                          <m:sty m:val="p"/>
                                        </m:rPr>
                                        <a:rPr lang="en-US" altLang="zh-CN" sz="1000" b="0" i="0" smtClean="0">
                                          <a:latin typeface="Cambria Math" panose="02040503050406030204" pitchFamily="18" charset="0"/>
                                        </a:rPr>
                                        <m:t>τΣ</m:t>
                                      </m:r>
                                    </m:e>
                                  </m:d>
                                </m:e>
                                <m:sup>
                                  <m:r>
                                    <a:rPr lang="en-US" altLang="zh-CN" sz="1000" b="0" i="0" smtClean="0">
                                      <a:latin typeface="Cambria Math" panose="02040503050406030204" pitchFamily="18" charset="0"/>
                                      <a:ea typeface="楷体_GB2312" panose="02010609030101010101" pitchFamily="49" charset="-122"/>
                                    </a:rPr>
                                    <m:t>−1</m:t>
                                  </m:r>
                                </m:sup>
                              </m:sSup>
                              <m:r>
                                <a:rPr lang="en-US" altLang="zh-CN" sz="1000" b="0" i="0" smtClean="0">
                                  <a:latin typeface="Cambria Math" panose="02040503050406030204" pitchFamily="18" charset="0"/>
                                  <a:ea typeface="楷体_GB2312" panose="02010609030101010101" pitchFamily="49" charset="-122"/>
                                </a:rPr>
                                <m:t>+</m:t>
                              </m:r>
                              <m:sSup>
                                <m:sSupPr>
                                  <m:ctrlPr>
                                    <a:rPr lang="en-US" altLang="zh-CN" sz="1000" b="0" i="1" smtClean="0">
                                      <a:latin typeface="Cambria Math" panose="02040503050406030204" pitchFamily="18" charset="0"/>
                                      <a:ea typeface="楷体_GB2312" panose="02010609030101010101" pitchFamily="49" charset="-122"/>
                                    </a:rPr>
                                  </m:ctrlPr>
                                </m:sSupPr>
                                <m:e>
                                  <m:r>
                                    <m:rPr>
                                      <m:sty m:val="p"/>
                                    </m:rPr>
                                    <a:rPr lang="en-US" altLang="zh-CN" sz="1000" b="0" i="0" smtClean="0">
                                      <a:latin typeface="Cambria Math" panose="02040503050406030204" pitchFamily="18" charset="0"/>
                                      <a:ea typeface="楷体_GB2312" panose="02010609030101010101" pitchFamily="49" charset="-122"/>
                                    </a:rPr>
                                    <m:t>P</m:t>
                                  </m:r>
                                </m:e>
                                <m:sup>
                                  <m:r>
                                    <a:rPr lang="en-US" altLang="zh-CN" sz="1000" b="0" i="0" smtClean="0">
                                      <a:latin typeface="Cambria Math" panose="02040503050406030204" pitchFamily="18" charset="0"/>
                                      <a:ea typeface="楷体_GB2312" panose="02010609030101010101" pitchFamily="49" charset="-122"/>
                                    </a:rPr>
                                    <m:t>′</m:t>
                                  </m:r>
                                </m:sup>
                              </m:sSup>
                              <m:sSup>
                                <m:sSupPr>
                                  <m:ctrlPr>
                                    <a:rPr lang="en-US" altLang="zh-CN" sz="1000" b="0" i="1" smtClean="0">
                                      <a:latin typeface="Cambria Math" panose="02040503050406030204" pitchFamily="18" charset="0"/>
                                      <a:ea typeface="楷体_GB2312" panose="02010609030101010101" pitchFamily="49" charset="-122"/>
                                    </a:rPr>
                                  </m:ctrlPr>
                                </m:sSupPr>
                                <m:e>
                                  <m:r>
                                    <m:rPr>
                                      <m:sty m:val="p"/>
                                    </m:rPr>
                                    <a:rPr lang="en-US" altLang="zh-CN" sz="1000" b="0" i="0" smtClean="0">
                                      <a:latin typeface="Cambria Math" panose="02040503050406030204" pitchFamily="18" charset="0"/>
                                    </a:rPr>
                                    <m:t>Ω</m:t>
                                  </m:r>
                                </m:e>
                                <m:sup>
                                  <m:r>
                                    <a:rPr lang="en-US" altLang="zh-CN" sz="1000" b="0" i="0" smtClean="0">
                                      <a:latin typeface="Cambria Math" panose="02040503050406030204" pitchFamily="18" charset="0"/>
                                      <a:ea typeface="楷体_GB2312" panose="02010609030101010101" pitchFamily="49" charset="-122"/>
                                    </a:rPr>
                                    <m:t>−1</m:t>
                                  </m:r>
                                </m:sup>
                              </m:sSup>
                              <m:r>
                                <m:rPr>
                                  <m:sty m:val="p"/>
                                </m:rPr>
                                <a:rPr lang="en-US" altLang="zh-CN" sz="1000" b="0" i="0" smtClean="0">
                                  <a:latin typeface="Cambria Math" panose="02040503050406030204" pitchFamily="18" charset="0"/>
                                  <a:ea typeface="楷体_GB2312" panose="02010609030101010101" pitchFamily="49" charset="-122"/>
                                </a:rPr>
                                <m:t>P</m:t>
                              </m:r>
                            </m:e>
                          </m:d>
                        </m:e>
                        <m:sup>
                          <m:r>
                            <a:rPr lang="en-US" altLang="zh-CN" sz="1000" b="0" i="0" smtClean="0">
                              <a:latin typeface="Cambria Math" panose="02040503050406030204" pitchFamily="18" charset="0"/>
                              <a:ea typeface="楷体_GB2312" panose="02010609030101010101" pitchFamily="49" charset="-122"/>
                            </a:rPr>
                            <m:t>−1</m:t>
                          </m:r>
                        </m:sup>
                      </m:sSup>
                      <m:r>
                        <a:rPr lang="en-US" altLang="zh-CN" sz="1000" b="0" i="0" smtClean="0">
                          <a:latin typeface="Cambria Math" panose="02040503050406030204" pitchFamily="18" charset="0"/>
                          <a:ea typeface="楷体_GB2312" panose="02010609030101010101" pitchFamily="49" charset="-122"/>
                        </a:rPr>
                        <m:t>(</m:t>
                      </m:r>
                      <m:sSup>
                        <m:sSupPr>
                          <m:ctrlPr>
                            <a:rPr lang="en-US" altLang="zh-CN" sz="1000" i="1">
                              <a:latin typeface="Cambria Math" panose="02040503050406030204" pitchFamily="18" charset="0"/>
                              <a:ea typeface="楷体_GB2312" panose="02010609030101010101" pitchFamily="49" charset="-122"/>
                            </a:rPr>
                          </m:ctrlPr>
                        </m:sSupPr>
                        <m:e>
                          <m:d>
                            <m:dPr>
                              <m:ctrlPr>
                                <a:rPr lang="en-US" altLang="zh-CN" sz="1000" i="1">
                                  <a:latin typeface="Cambria Math" panose="02040503050406030204" pitchFamily="18" charset="0"/>
                                  <a:ea typeface="楷体_GB2312" panose="02010609030101010101" pitchFamily="49" charset="-122"/>
                                </a:rPr>
                              </m:ctrlPr>
                            </m:dPr>
                            <m:e>
                              <m:r>
                                <m:rPr>
                                  <m:sty m:val="p"/>
                                </m:rPr>
                                <a:rPr lang="en-US" altLang="zh-CN" sz="1000" i="0">
                                  <a:latin typeface="Cambria Math" panose="02040503050406030204" pitchFamily="18" charset="0"/>
                                </a:rPr>
                                <m:t>τΣ</m:t>
                              </m:r>
                            </m:e>
                          </m:d>
                        </m:e>
                        <m:sup>
                          <m:r>
                            <a:rPr lang="en-US" altLang="zh-CN" sz="1000" i="0">
                              <a:latin typeface="Cambria Math" panose="02040503050406030204" pitchFamily="18" charset="0"/>
                              <a:ea typeface="楷体_GB2312" panose="02010609030101010101" pitchFamily="49" charset="-122"/>
                            </a:rPr>
                            <m:t>−1</m:t>
                          </m:r>
                        </m:sup>
                      </m:sSup>
                      <m:r>
                        <m:rPr>
                          <m:sty m:val="p"/>
                        </m:rPr>
                        <a:rPr lang="en-US" altLang="zh-CN" sz="1000" b="0" i="0" smtClean="0">
                          <a:latin typeface="Cambria Math" panose="02040503050406030204" pitchFamily="18" charset="0"/>
                        </a:rPr>
                        <m:t>Π</m:t>
                      </m:r>
                      <m:r>
                        <a:rPr lang="en-US" altLang="zh-CN" sz="1000" b="0" i="0" smtClean="0">
                          <a:latin typeface="Cambria Math" panose="02040503050406030204" pitchFamily="18" charset="0"/>
                          <a:ea typeface="楷体_GB2312" panose="02010609030101010101" pitchFamily="49" charset="-122"/>
                        </a:rPr>
                        <m:t>+</m:t>
                      </m:r>
                      <m:sSup>
                        <m:sSupPr>
                          <m:ctrlPr>
                            <a:rPr lang="en-US" altLang="zh-CN" sz="1000" i="1">
                              <a:latin typeface="Cambria Math" panose="02040503050406030204" pitchFamily="18" charset="0"/>
                              <a:ea typeface="楷体_GB2312" panose="02010609030101010101" pitchFamily="49" charset="-122"/>
                            </a:rPr>
                          </m:ctrlPr>
                        </m:sSupPr>
                        <m:e>
                          <m:r>
                            <m:rPr>
                              <m:sty m:val="p"/>
                            </m:rPr>
                            <a:rPr lang="en-US" altLang="zh-CN" sz="1000" i="0">
                              <a:latin typeface="Cambria Math" panose="02040503050406030204" pitchFamily="18" charset="0"/>
                              <a:ea typeface="楷体_GB2312" panose="02010609030101010101" pitchFamily="49" charset="-122"/>
                            </a:rPr>
                            <m:t>P</m:t>
                          </m:r>
                        </m:e>
                        <m:sup>
                          <m:r>
                            <a:rPr lang="en-US" altLang="zh-CN" sz="1000" i="0">
                              <a:latin typeface="Cambria Math" panose="02040503050406030204" pitchFamily="18" charset="0"/>
                              <a:ea typeface="楷体_GB2312" panose="02010609030101010101" pitchFamily="49" charset="-122"/>
                            </a:rPr>
                            <m:t>′</m:t>
                          </m:r>
                        </m:sup>
                      </m:sSup>
                      <m:sSup>
                        <m:sSupPr>
                          <m:ctrlPr>
                            <a:rPr lang="en-US" altLang="zh-CN" sz="1000" i="1">
                              <a:latin typeface="Cambria Math" panose="02040503050406030204" pitchFamily="18" charset="0"/>
                              <a:ea typeface="楷体_GB2312" panose="02010609030101010101" pitchFamily="49" charset="-122"/>
                            </a:rPr>
                          </m:ctrlPr>
                        </m:sSupPr>
                        <m:e>
                          <m:r>
                            <m:rPr>
                              <m:sty m:val="p"/>
                            </m:rPr>
                            <a:rPr lang="en-US" altLang="zh-CN" sz="1000" i="0">
                              <a:latin typeface="Cambria Math" panose="02040503050406030204" pitchFamily="18" charset="0"/>
                            </a:rPr>
                            <m:t>Ω</m:t>
                          </m:r>
                        </m:e>
                        <m:sup>
                          <m:r>
                            <a:rPr lang="en-US" altLang="zh-CN" sz="1000" i="0">
                              <a:latin typeface="Cambria Math" panose="02040503050406030204" pitchFamily="18" charset="0"/>
                              <a:ea typeface="楷体_GB2312" panose="02010609030101010101" pitchFamily="49" charset="-122"/>
                            </a:rPr>
                            <m:t>−1</m:t>
                          </m:r>
                        </m:sup>
                      </m:sSup>
                      <m:r>
                        <m:rPr>
                          <m:sty m:val="p"/>
                        </m:rPr>
                        <a:rPr lang="en-US" altLang="zh-CN" sz="1000" b="0" i="0" smtClean="0">
                          <a:latin typeface="Cambria Math" panose="02040503050406030204" pitchFamily="18" charset="0"/>
                          <a:ea typeface="楷体_GB2312" panose="02010609030101010101" pitchFamily="49" charset="-122"/>
                        </a:rPr>
                        <m:t>Q</m:t>
                      </m:r>
                      <m:r>
                        <a:rPr lang="en-US" altLang="zh-CN" sz="1000" b="0" i="0" smtClean="0">
                          <a:latin typeface="Cambria Math" panose="02040503050406030204" pitchFamily="18" charset="0"/>
                          <a:ea typeface="楷体_GB2312" panose="02010609030101010101" pitchFamily="49" charset="-122"/>
                        </a:rPr>
                        <m:t>)</m:t>
                      </m:r>
                    </m:oMath>
                  </m:oMathPara>
                </a14:m>
                <a:endParaRPr lang="en-US" altLang="zh-CN" sz="1000" dirty="0">
                  <a:latin typeface="楷体_GB2312" panose="02010609030101010101" pitchFamily="49" charset="-122"/>
                  <a:ea typeface="楷体_GB2312" panose="02010609030101010101" pitchFamily="49" charset="-122"/>
                </a:endParaRPr>
              </a:p>
            </p:txBody>
          </p:sp>
        </mc:Choice>
        <mc:Fallback xmlns="">
          <p:sp>
            <p:nvSpPr>
              <p:cNvPr id="19" name="文本框 18">
                <a:extLst>
                  <a:ext uri="{FF2B5EF4-FFF2-40B4-BE49-F238E27FC236}">
                    <a16:creationId xmlns:a16="http://schemas.microsoft.com/office/drawing/2014/main" id="{62654374-E60C-42C6-9DC0-3D8A28750BFD}"/>
                  </a:ext>
                </a:extLst>
              </p:cNvPr>
              <p:cNvSpPr txBox="1">
                <a:spLocks noRot="1" noChangeAspect="1" noMove="1" noResize="1" noEditPoints="1" noAdjustHandles="1" noChangeArrowheads="1" noChangeShapeType="1" noTextEdit="1"/>
              </p:cNvSpPr>
              <p:nvPr/>
            </p:nvSpPr>
            <p:spPr>
              <a:xfrm>
                <a:off x="3158209" y="1318992"/>
                <a:ext cx="2804334" cy="511550"/>
              </a:xfrm>
              <a:prstGeom prst="rect">
                <a:avLst/>
              </a:prstGeom>
              <a:blipFill>
                <a:blip r:embed="rId3"/>
                <a:stretch>
                  <a:fillRect l="-652" t="-1190"/>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05EE3033-9F76-4269-BE04-868F87116CB6}"/>
              </a:ext>
            </a:extLst>
          </p:cNvPr>
          <p:cNvSpPr/>
          <p:nvPr/>
        </p:nvSpPr>
        <p:spPr>
          <a:xfrm>
            <a:off x="4067944" y="1859204"/>
            <a:ext cx="194102"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37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3.3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(II)</a:t>
            </a:r>
            <a:endParaRPr lang="zh-CN" altLang="en-US" sz="2000" b="1" dirty="0">
              <a:solidFill>
                <a:srgbClr val="0677D5"/>
              </a:solidFill>
              <a:ea typeface="微软雅黑" panose="020B0503020204020204" pitchFamily="34" charset="-122"/>
              <a:cs typeface="Arial" panose="020B0604020202020204" pitchFamily="34" charset="0"/>
            </a:endParaRPr>
          </a:p>
        </p:txBody>
      </p:sp>
      <p:pic>
        <p:nvPicPr>
          <p:cNvPr id="4098" name="Picture 2">
            <a:extLst>
              <a:ext uri="{FF2B5EF4-FFF2-40B4-BE49-F238E27FC236}">
                <a16:creationId xmlns:a16="http://schemas.microsoft.com/office/drawing/2014/main" id="{0B0E811A-21CC-461D-B2DB-3E192A01D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65" y="1119396"/>
            <a:ext cx="4072919"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E7B0C2D-5F56-4FC9-8E38-BF75DBE03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092" y="1106899"/>
            <a:ext cx="3925669" cy="25984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621F5BA-8A38-4A33-A1AF-ABC93ABFAB52}"/>
              </a:ext>
            </a:extLst>
          </p:cNvPr>
          <p:cNvSpPr txBox="1"/>
          <p:nvPr/>
        </p:nvSpPr>
        <p:spPr>
          <a:xfrm>
            <a:off x="827583" y="837447"/>
            <a:ext cx="3096344" cy="307777"/>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重仓程度随观点信心提升</a:t>
            </a:r>
          </a:p>
        </p:txBody>
      </p:sp>
      <p:sp>
        <p:nvSpPr>
          <p:cNvPr id="21" name="文本框 20">
            <a:extLst>
              <a:ext uri="{FF2B5EF4-FFF2-40B4-BE49-F238E27FC236}">
                <a16:creationId xmlns:a16="http://schemas.microsoft.com/office/drawing/2014/main" id="{4CBFEF60-A4A9-4A0E-A2FC-6A0B66DAB363}"/>
              </a:ext>
            </a:extLst>
          </p:cNvPr>
          <p:cNvSpPr txBox="1"/>
          <p:nvPr/>
        </p:nvSpPr>
        <p:spPr>
          <a:xfrm>
            <a:off x="5220074" y="823217"/>
            <a:ext cx="3555561" cy="307777"/>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重仓程度随观点收益空间上升</a:t>
            </a:r>
          </a:p>
        </p:txBody>
      </p:sp>
      <p:sp>
        <p:nvSpPr>
          <p:cNvPr id="11" name="文本框 10">
            <a:extLst>
              <a:ext uri="{FF2B5EF4-FFF2-40B4-BE49-F238E27FC236}">
                <a16:creationId xmlns:a16="http://schemas.microsoft.com/office/drawing/2014/main" id="{89CE04C4-320F-4246-A5EF-DEF71D98E747}"/>
              </a:ext>
            </a:extLst>
          </p:cNvPr>
          <p:cNvSpPr txBox="1"/>
          <p:nvPr/>
        </p:nvSpPr>
        <p:spPr>
          <a:xfrm>
            <a:off x="3191391" y="3777307"/>
            <a:ext cx="2388721" cy="830997"/>
          </a:xfrm>
          <a:prstGeom prst="rect">
            <a:avLst/>
          </a:prstGeom>
          <a:noFill/>
        </p:spPr>
        <p:txBody>
          <a:bodyPr wrap="square" rtlCol="0">
            <a:spAutoFit/>
          </a:bodyPr>
          <a:lstStyle/>
          <a:p>
            <a:r>
              <a:rPr lang="zh-CN" altLang="en-US" sz="1400" b="1" dirty="0">
                <a:solidFill>
                  <a:srgbClr val="FF0000"/>
                </a:solidFill>
                <a:latin typeface="楷体_GB2312" panose="02010609030101010101" pitchFamily="49" charset="-122"/>
                <a:ea typeface="楷体_GB2312" panose="02010609030101010101" pitchFamily="49" charset="-122"/>
              </a:rPr>
              <a:t>风险可控收益可观的出发点</a:t>
            </a:r>
            <a:endParaRPr lang="en-US" altLang="zh-CN" sz="1400" b="1" dirty="0">
              <a:solidFill>
                <a:srgbClr val="FF0000"/>
              </a:solidFill>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体现主观观点的空间与把握</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体现了风险控制的需要</a:t>
            </a:r>
          </a:p>
        </p:txBody>
      </p:sp>
    </p:spTree>
    <p:extLst>
      <p:ext uri="{BB962C8B-B14F-4D97-AF65-F5344CB8AC3E}">
        <p14:creationId xmlns:p14="http://schemas.microsoft.com/office/powerpoint/2010/main" val="186311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04</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5832648"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历史测算示例</a:t>
            </a:r>
          </a:p>
        </p:txBody>
      </p:sp>
    </p:spTree>
    <p:extLst>
      <p:ext uri="{BB962C8B-B14F-4D97-AF65-F5344CB8AC3E}">
        <p14:creationId xmlns:p14="http://schemas.microsoft.com/office/powerpoint/2010/main" val="295348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4.1 </a:t>
            </a:r>
            <a:r>
              <a:rPr lang="zh-CN" altLang="en-US" sz="2000" b="1" dirty="0">
                <a:solidFill>
                  <a:srgbClr val="0677D5"/>
                </a:solidFill>
                <a:ea typeface="微软雅黑" panose="020B0503020204020204" pitchFamily="34" charset="-122"/>
                <a:cs typeface="Arial" panose="020B0604020202020204" pitchFamily="34" charset="0"/>
              </a:rPr>
              <a:t>组合构建流程回顾</a:t>
            </a:r>
          </a:p>
        </p:txBody>
      </p:sp>
      <p:sp>
        <p:nvSpPr>
          <p:cNvPr id="11" name="文本框 10">
            <a:extLst>
              <a:ext uri="{FF2B5EF4-FFF2-40B4-BE49-F238E27FC236}">
                <a16:creationId xmlns:a16="http://schemas.microsoft.com/office/drawing/2014/main" id="{E3FCAB64-087A-4EBC-83A4-408593570273}"/>
              </a:ext>
            </a:extLst>
          </p:cNvPr>
          <p:cNvSpPr txBox="1"/>
          <p:nvPr/>
        </p:nvSpPr>
        <p:spPr>
          <a:xfrm>
            <a:off x="1979712" y="870288"/>
            <a:ext cx="4806280" cy="769441"/>
          </a:xfrm>
          <a:prstGeom prst="rect">
            <a:avLst/>
          </a:prstGeom>
          <a:noFill/>
        </p:spPr>
        <p:txBody>
          <a:bodyPr wrap="square">
            <a:spAutoFit/>
          </a:bodyPr>
          <a:lstStyle/>
          <a:p>
            <a:r>
              <a:rPr lang="zh-CN" altLang="en-US" sz="1600" dirty="0">
                <a:latin typeface="楷体_GB2312" panose="02010609030101010101" pitchFamily="49" charset="-122"/>
                <a:ea typeface="楷体_GB2312" panose="02010609030101010101" pitchFamily="49" charset="-122"/>
              </a:rPr>
              <a:t>构建一个</a:t>
            </a:r>
            <a:r>
              <a:rPr lang="zh-CN" altLang="en-US" sz="1600" dirty="0">
                <a:solidFill>
                  <a:srgbClr val="FF0000"/>
                </a:solidFill>
                <a:latin typeface="楷体_GB2312" panose="02010609030101010101" pitchFamily="49" charset="-122"/>
                <a:ea typeface="楷体_GB2312" panose="02010609030101010101" pitchFamily="49" charset="-122"/>
              </a:rPr>
              <a:t>充分反映主观观点</a:t>
            </a:r>
            <a:r>
              <a:rPr lang="zh-CN" altLang="en-US" sz="1600" dirty="0">
                <a:latin typeface="楷体_GB2312" panose="02010609030101010101" pitchFamily="49" charset="-122"/>
                <a:ea typeface="楷体_GB2312" panose="02010609030101010101" pitchFamily="49" charset="-122"/>
              </a:rPr>
              <a:t>且</a:t>
            </a:r>
            <a:r>
              <a:rPr lang="zh-CN" altLang="en-US" sz="1600" dirty="0">
                <a:solidFill>
                  <a:srgbClr val="FF0000"/>
                </a:solidFill>
                <a:latin typeface="楷体_GB2312" panose="02010609030101010101" pitchFamily="49" charset="-122"/>
                <a:ea typeface="楷体_GB2312" panose="02010609030101010101" pitchFamily="49" charset="-122"/>
              </a:rPr>
              <a:t>风险可控</a:t>
            </a:r>
            <a:r>
              <a:rPr lang="zh-CN" altLang="en-US" sz="1600" dirty="0">
                <a:latin typeface="楷体_GB2312" panose="02010609030101010101" pitchFamily="49" charset="-122"/>
                <a:ea typeface="楷体_GB2312" panose="02010609030101010101" pitchFamily="49" charset="-122"/>
              </a:rPr>
              <a:t>的配置组合</a:t>
            </a:r>
            <a:endParaRPr lang="en-US" altLang="zh-CN" sz="1600" dirty="0">
              <a:latin typeface="楷体_GB2312" panose="02010609030101010101" pitchFamily="49" charset="-122"/>
              <a:ea typeface="楷体_GB2312" panose="02010609030101010101" pitchFamily="49" charset="-122"/>
            </a:endParaRPr>
          </a:p>
          <a:p>
            <a:pPr marL="1200150" lvl="2"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体现主观观点的方向、幅度与信心</a:t>
            </a:r>
            <a:endParaRPr lang="en-US" altLang="zh-CN" sz="1400" dirty="0">
              <a:latin typeface="楷体_GB2312" panose="02010609030101010101" pitchFamily="49" charset="-122"/>
              <a:ea typeface="楷体_GB2312" panose="02010609030101010101" pitchFamily="49" charset="-122"/>
            </a:endParaRPr>
          </a:p>
          <a:p>
            <a:pPr marL="1200150" lvl="2"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具有可预期的波动与回撤</a:t>
            </a:r>
            <a:endParaRPr lang="en-US" altLang="zh-CN" sz="1400" dirty="0">
              <a:latin typeface="楷体_GB2312" panose="02010609030101010101" pitchFamily="49" charset="-122"/>
              <a:ea typeface="楷体_GB2312" panose="02010609030101010101" pitchFamily="49" charset="-122"/>
            </a:endParaRPr>
          </a:p>
        </p:txBody>
      </p:sp>
      <p:grpSp>
        <p:nvGrpSpPr>
          <p:cNvPr id="12" name="组合 11">
            <a:extLst>
              <a:ext uri="{FF2B5EF4-FFF2-40B4-BE49-F238E27FC236}">
                <a16:creationId xmlns:a16="http://schemas.microsoft.com/office/drawing/2014/main" id="{4CAABC50-5610-4605-91FC-8832CBEA2E65}"/>
              </a:ext>
            </a:extLst>
          </p:cNvPr>
          <p:cNvGrpSpPr/>
          <p:nvPr/>
        </p:nvGrpSpPr>
        <p:grpSpPr>
          <a:xfrm>
            <a:off x="1979712" y="1669063"/>
            <a:ext cx="4806280" cy="366256"/>
            <a:chOff x="0" y="339502"/>
            <a:chExt cx="684000" cy="504008"/>
          </a:xfrm>
        </p:grpSpPr>
        <p:sp>
          <p:nvSpPr>
            <p:cNvPr id="13" name="矩形 12">
              <a:extLst>
                <a:ext uri="{FF2B5EF4-FFF2-40B4-BE49-F238E27FC236}">
                  <a16:creationId xmlns:a16="http://schemas.microsoft.com/office/drawing/2014/main" id="{0CB421E5-6829-467F-961C-26387562CE47}"/>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
              <a:extLst>
                <a:ext uri="{FF2B5EF4-FFF2-40B4-BE49-F238E27FC236}">
                  <a16:creationId xmlns:a16="http://schemas.microsoft.com/office/drawing/2014/main" id="{7B8F7D2C-AD67-43AA-B502-4FE5A3B299B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配置组合构建流程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4" name="矩形: 圆角 3">
            <a:extLst>
              <a:ext uri="{FF2B5EF4-FFF2-40B4-BE49-F238E27FC236}">
                <a16:creationId xmlns:a16="http://schemas.microsoft.com/office/drawing/2014/main" id="{C1EA2299-2587-4FC9-AD1E-64C3E3181D06}"/>
              </a:ext>
            </a:extLst>
          </p:cNvPr>
          <p:cNvSpPr/>
          <p:nvPr/>
        </p:nvSpPr>
        <p:spPr>
          <a:xfrm>
            <a:off x="2339752" y="2221817"/>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楷体_GB2312" panose="02010609030101010101" pitchFamily="49" charset="-122"/>
                <a:ea typeface="楷体_GB2312" panose="02010609030101010101" pitchFamily="49" charset="-122"/>
              </a:rPr>
              <a:t>步骤</a:t>
            </a:r>
            <a:r>
              <a:rPr lang="en-US" altLang="zh-CN" sz="1600" dirty="0">
                <a:latin typeface="楷体_GB2312" panose="02010609030101010101" pitchFamily="49" charset="-122"/>
                <a:ea typeface="楷体_GB2312" panose="02010609030101010101" pitchFamily="49" charset="-122"/>
              </a:rPr>
              <a:t>1</a:t>
            </a:r>
            <a:r>
              <a:rPr lang="zh-CN" altLang="en-US" sz="1600" dirty="0">
                <a:latin typeface="楷体_GB2312" panose="02010609030101010101" pitchFamily="49" charset="-122"/>
                <a:ea typeface="楷体_GB2312" panose="02010609030101010101" pitchFamily="49" charset="-122"/>
              </a:rPr>
              <a:t>：根据自身风险收益目标，在“基准前沿”上选取基准组合。</a:t>
            </a:r>
          </a:p>
        </p:txBody>
      </p:sp>
      <p:sp>
        <p:nvSpPr>
          <p:cNvPr id="16" name="矩形: 圆角 15">
            <a:extLst>
              <a:ext uri="{FF2B5EF4-FFF2-40B4-BE49-F238E27FC236}">
                <a16:creationId xmlns:a16="http://schemas.microsoft.com/office/drawing/2014/main" id="{62D0C8C2-53C2-47E1-A98A-00C498BEA226}"/>
              </a:ext>
            </a:extLst>
          </p:cNvPr>
          <p:cNvSpPr/>
          <p:nvPr/>
        </p:nvSpPr>
        <p:spPr>
          <a:xfrm>
            <a:off x="2354248" y="3003798"/>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楷体_GB2312" panose="02010609030101010101" pitchFamily="49" charset="-122"/>
                <a:ea typeface="楷体_GB2312" panose="02010609030101010101" pitchFamily="49" charset="-122"/>
              </a:rPr>
              <a:t>步骤</a:t>
            </a:r>
            <a:r>
              <a:rPr lang="en-US" altLang="zh-CN" sz="1600" dirty="0">
                <a:latin typeface="楷体_GB2312" panose="02010609030101010101" pitchFamily="49" charset="-122"/>
                <a:ea typeface="楷体_GB2312" panose="02010609030101010101" pitchFamily="49" charset="-122"/>
              </a:rPr>
              <a:t>2</a:t>
            </a:r>
            <a:r>
              <a:rPr lang="zh-CN" altLang="en-US" sz="1600" dirty="0">
                <a:latin typeface="楷体_GB2312" panose="02010609030101010101" pitchFamily="49" charset="-122"/>
                <a:ea typeface="楷体_GB2312" panose="02010609030101010101" pitchFamily="49" charset="-122"/>
              </a:rPr>
              <a:t>：根据所选基准组合以及主观观点分别估计风险厌恶系数与观点置信度。</a:t>
            </a:r>
          </a:p>
        </p:txBody>
      </p:sp>
      <p:sp>
        <p:nvSpPr>
          <p:cNvPr id="17" name="矩形: 圆角 16">
            <a:extLst>
              <a:ext uri="{FF2B5EF4-FFF2-40B4-BE49-F238E27FC236}">
                <a16:creationId xmlns:a16="http://schemas.microsoft.com/office/drawing/2014/main" id="{AA945DC0-E9C4-451E-BA4C-1E8702634EC4}"/>
              </a:ext>
            </a:extLst>
          </p:cNvPr>
          <p:cNvSpPr/>
          <p:nvPr/>
        </p:nvSpPr>
        <p:spPr>
          <a:xfrm>
            <a:off x="2382064" y="3785779"/>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楷体_GB2312" panose="02010609030101010101" pitchFamily="49" charset="-122"/>
                <a:ea typeface="楷体_GB2312" panose="02010609030101010101" pitchFamily="49" charset="-122"/>
              </a:rPr>
              <a:t>步骤</a:t>
            </a:r>
            <a:r>
              <a:rPr lang="en-US" altLang="zh-CN" sz="1600" dirty="0">
                <a:latin typeface="楷体_GB2312" panose="02010609030101010101" pitchFamily="49" charset="-122"/>
                <a:ea typeface="楷体_GB2312" panose="02010609030101010101" pitchFamily="49" charset="-122"/>
              </a:rPr>
              <a:t>3</a:t>
            </a:r>
            <a:r>
              <a:rPr lang="zh-CN" altLang="en-US" sz="1600" dirty="0">
                <a:latin typeface="楷体_GB2312" panose="02010609030101010101" pitchFamily="49" charset="-122"/>
                <a:ea typeface="楷体_GB2312" panose="02010609030101010101" pitchFamily="49" charset="-122"/>
              </a:rPr>
              <a:t>：类似</a:t>
            </a: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600" dirty="0">
                <a:latin typeface="楷体_GB2312" panose="02010609030101010101" pitchFamily="49" charset="-122"/>
                <a:ea typeface="楷体_GB2312" panose="02010609030101010101" pitchFamily="49" charset="-122"/>
              </a:rPr>
              <a:t>模型的方式获取最终配置组合</a:t>
            </a:r>
          </a:p>
        </p:txBody>
      </p:sp>
      <p:sp>
        <p:nvSpPr>
          <p:cNvPr id="5" name="箭头: 下 4">
            <a:extLst>
              <a:ext uri="{FF2B5EF4-FFF2-40B4-BE49-F238E27FC236}">
                <a16:creationId xmlns:a16="http://schemas.microsoft.com/office/drawing/2014/main" id="{FE063C38-6379-4FD7-897F-51AAAF190EED}"/>
              </a:ext>
            </a:extLst>
          </p:cNvPr>
          <p:cNvSpPr/>
          <p:nvPr/>
        </p:nvSpPr>
        <p:spPr>
          <a:xfrm>
            <a:off x="4283968" y="2787774"/>
            <a:ext cx="216024" cy="188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C7FF8091-F0DA-4E4B-8D70-271260618FD9}"/>
              </a:ext>
            </a:extLst>
          </p:cNvPr>
          <p:cNvSpPr/>
          <p:nvPr/>
        </p:nvSpPr>
        <p:spPr>
          <a:xfrm>
            <a:off x="4274840" y="3552655"/>
            <a:ext cx="216024" cy="188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797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4.2 </a:t>
            </a:r>
            <a:r>
              <a:rPr lang="zh-CN" altLang="en-US" sz="2000" b="1" dirty="0">
                <a:solidFill>
                  <a:srgbClr val="0677D5"/>
                </a:solidFill>
                <a:ea typeface="微软雅黑" panose="020B0503020204020204" pitchFamily="34" charset="-122"/>
                <a:cs typeface="Arial" panose="020B0604020202020204" pitchFamily="34" charset="0"/>
              </a:rPr>
              <a:t>示例：模拟主观观点</a:t>
            </a:r>
          </a:p>
        </p:txBody>
      </p:sp>
      <p:pic>
        <p:nvPicPr>
          <p:cNvPr id="5124" name="Picture 4">
            <a:extLst>
              <a:ext uri="{FF2B5EF4-FFF2-40B4-BE49-F238E27FC236}">
                <a16:creationId xmlns:a16="http://schemas.microsoft.com/office/drawing/2014/main" id="{1A0E2333-897C-44B2-8E15-C0D11F831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692" y="1307078"/>
            <a:ext cx="4527804" cy="29147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a:extLst>
              <a:ext uri="{FF2B5EF4-FFF2-40B4-BE49-F238E27FC236}">
                <a16:creationId xmlns:a16="http://schemas.microsoft.com/office/drawing/2014/main" id="{522B1E59-7409-4FC0-9E4A-69FBA0FA3894}"/>
              </a:ext>
            </a:extLst>
          </p:cNvPr>
          <p:cNvGraphicFramePr>
            <a:graphicFrameLocks noGrp="1"/>
          </p:cNvGraphicFramePr>
          <p:nvPr>
            <p:extLst>
              <p:ext uri="{D42A27DB-BD31-4B8C-83A1-F6EECF244321}">
                <p14:modId xmlns:p14="http://schemas.microsoft.com/office/powerpoint/2010/main" val="3562794396"/>
              </p:ext>
            </p:extLst>
          </p:nvPr>
        </p:nvGraphicFramePr>
        <p:xfrm>
          <a:off x="107504" y="2012917"/>
          <a:ext cx="4248470" cy="1435126"/>
        </p:xfrm>
        <a:graphic>
          <a:graphicData uri="http://schemas.openxmlformats.org/drawingml/2006/table">
            <a:tbl>
              <a:tblPr>
                <a:tableStyleId>{5C22544A-7EE6-4342-B048-85BDC9FD1C3A}</a:tableStyleId>
              </a:tblPr>
              <a:tblGrid>
                <a:gridCol w="606924">
                  <a:extLst>
                    <a:ext uri="{9D8B030D-6E8A-4147-A177-3AD203B41FA5}">
                      <a16:colId xmlns:a16="http://schemas.microsoft.com/office/drawing/2014/main" val="4091771803"/>
                    </a:ext>
                  </a:extLst>
                </a:gridCol>
                <a:gridCol w="606924">
                  <a:extLst>
                    <a:ext uri="{9D8B030D-6E8A-4147-A177-3AD203B41FA5}">
                      <a16:colId xmlns:a16="http://schemas.microsoft.com/office/drawing/2014/main" val="3554223755"/>
                    </a:ext>
                  </a:extLst>
                </a:gridCol>
                <a:gridCol w="570485">
                  <a:extLst>
                    <a:ext uri="{9D8B030D-6E8A-4147-A177-3AD203B41FA5}">
                      <a16:colId xmlns:a16="http://schemas.microsoft.com/office/drawing/2014/main" val="3218927855"/>
                    </a:ext>
                  </a:extLst>
                </a:gridCol>
                <a:gridCol w="643365">
                  <a:extLst>
                    <a:ext uri="{9D8B030D-6E8A-4147-A177-3AD203B41FA5}">
                      <a16:colId xmlns:a16="http://schemas.microsoft.com/office/drawing/2014/main" val="4260499028"/>
                    </a:ext>
                  </a:extLst>
                </a:gridCol>
                <a:gridCol w="606924">
                  <a:extLst>
                    <a:ext uri="{9D8B030D-6E8A-4147-A177-3AD203B41FA5}">
                      <a16:colId xmlns:a16="http://schemas.microsoft.com/office/drawing/2014/main" val="4037662645"/>
                    </a:ext>
                  </a:extLst>
                </a:gridCol>
                <a:gridCol w="606924">
                  <a:extLst>
                    <a:ext uri="{9D8B030D-6E8A-4147-A177-3AD203B41FA5}">
                      <a16:colId xmlns:a16="http://schemas.microsoft.com/office/drawing/2014/main" val="3091917696"/>
                    </a:ext>
                  </a:extLst>
                </a:gridCol>
                <a:gridCol w="606924">
                  <a:extLst>
                    <a:ext uri="{9D8B030D-6E8A-4147-A177-3AD203B41FA5}">
                      <a16:colId xmlns:a16="http://schemas.microsoft.com/office/drawing/2014/main" val="2356821259"/>
                    </a:ext>
                  </a:extLst>
                </a:gridCol>
              </a:tblGrid>
              <a:tr h="205018">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zh-CN" sz="900" b="1" i="0" u="none" strike="noStrike" dirty="0">
                          <a:solidFill>
                            <a:srgbClr val="000000"/>
                          </a:solidFill>
                          <a:effectLst/>
                          <a:latin typeface="楷体_GB2312" panose="02010609030101010101" pitchFamily="49" charset="-122"/>
                          <a:ea typeface="楷体_GB2312" panose="02010609030101010101" pitchFamily="49" charset="-122"/>
                        </a:rPr>
                        <a:t>OECD</a:t>
                      </a:r>
                      <a:r>
                        <a:rPr lang="zh-CN" altLang="en-US" sz="900" b="1" i="0" u="none" strike="noStrike" dirty="0">
                          <a:solidFill>
                            <a:srgbClr val="000000"/>
                          </a:solidFill>
                          <a:effectLst/>
                          <a:latin typeface="楷体_GB2312" panose="02010609030101010101" pitchFamily="49" charset="-122"/>
                          <a:ea typeface="楷体_GB2312" panose="02010609030101010101" pitchFamily="49" charset="-122"/>
                        </a:rPr>
                        <a:t>状态</a:t>
                      </a:r>
                      <a:endParaRPr 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股票</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利率债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信用债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黄金</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商品</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3823019"/>
                  </a:ext>
                </a:extLst>
              </a:tr>
              <a:tr h="205018">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年化收益</a:t>
                      </a: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900" u="none" strike="noStrike">
                          <a:effectLst/>
                        </a:rPr>
                        <a:t>4.3%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900" u="none" strike="noStrike">
                          <a:effectLst/>
                        </a:rPr>
                        <a:t>5.9%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900" u="none" strike="noStrike">
                          <a:effectLst/>
                        </a:rPr>
                        <a:t>7.0%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900" u="none" strike="noStrike">
                          <a:effectLst/>
                        </a:rPr>
                        <a:t>11.0%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ctr"/>
                      <a:r>
                        <a:rPr lang="en-US" altLang="zh-CN" sz="900" u="none" strike="noStrike" dirty="0">
                          <a:effectLst/>
                        </a:rPr>
                        <a:t>-3.3%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326802844"/>
                  </a:ext>
                </a:extLst>
              </a:tr>
              <a:tr h="205018">
                <a:tc>
                  <a:txBody>
                    <a:bodyPr/>
                    <a:lstStyle/>
                    <a:p>
                      <a:pPr algn="l" fontAlgn="ct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en-US" altLang="zh-CN" sz="900" u="none" strike="noStrike">
                          <a:effectLst/>
                        </a:rPr>
                        <a:t>13.1%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0.9%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3.4%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-5.2%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extLst>
                  <a:ext uri="{0D108BD9-81ED-4DB2-BD59-A6C34878D82A}">
                    <a16:rowId xmlns:a16="http://schemas.microsoft.com/office/drawing/2014/main" val="2704002349"/>
                  </a:ext>
                </a:extLst>
              </a:tr>
              <a:tr h="205018">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年化波动</a:t>
                      </a: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en-US" altLang="zh-CN" sz="900" u="none" strike="noStrike">
                          <a:effectLst/>
                        </a:rPr>
                        <a:t>25.5%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14.3%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extLst>
                  <a:ext uri="{0D108BD9-81ED-4DB2-BD59-A6C34878D82A}">
                    <a16:rowId xmlns:a16="http://schemas.microsoft.com/office/drawing/2014/main" val="2493794807"/>
                  </a:ext>
                </a:extLst>
              </a:tr>
              <a:tr h="205018">
                <a:tc>
                  <a:txBody>
                    <a:bodyPr/>
                    <a:lstStyle/>
                    <a:p>
                      <a:pPr algn="l" fontAlgn="ctr"/>
                      <a:endParaRPr lang="zh-CN" altLang="en-US" sz="900" b="0" i="0" u="none" strike="noStrike">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en-US" altLang="zh-CN" sz="900" u="none" strike="noStrike" dirty="0">
                          <a:effectLst/>
                        </a:rPr>
                        <a:t>17.9%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14.6%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15.6%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solidFill>
                      <a:schemeClr val="bg1"/>
                    </a:solidFill>
                  </a:tcPr>
                </a:tc>
                <a:extLst>
                  <a:ext uri="{0D108BD9-81ED-4DB2-BD59-A6C34878D82A}">
                    <a16:rowId xmlns:a16="http://schemas.microsoft.com/office/drawing/2014/main" val="175589063"/>
                  </a:ext>
                </a:extLst>
              </a:tr>
              <a:tr h="205018">
                <a:tc>
                  <a:txBody>
                    <a:bodyPr/>
                    <a:lstStyle/>
                    <a:p>
                      <a:pPr algn="l" fontAlgn="ctr"/>
                      <a:r>
                        <a:rPr lang="zh-CN" altLang="en-US" sz="900" u="none" strike="noStrike" dirty="0">
                          <a:effectLst/>
                          <a:latin typeface="楷体_GB2312" panose="02010609030101010101" pitchFamily="49" charset="-122"/>
                          <a:ea typeface="楷体_GB2312" panose="02010609030101010101" pitchFamily="49" charset="-122"/>
                        </a:rPr>
                        <a:t>峰值</a:t>
                      </a: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solidFill>
                      <a:schemeClr val="bg1"/>
                    </a:solidFill>
                  </a:tcPr>
                </a:tc>
                <a:tc>
                  <a:txBody>
                    <a:bodyPr/>
                    <a:lstStyle/>
                    <a:p>
                      <a:pPr algn="r" fontAlgn="ctr"/>
                      <a:r>
                        <a:rPr lang="en-US" altLang="zh-CN" sz="900" u="none" strike="noStrike">
                          <a:effectLst/>
                        </a:rPr>
                        <a:t>3.696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12.311</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a:effectLst/>
                        </a:rPr>
                        <a:t>27.352</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8.877</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solidFill>
                      <a:schemeClr val="bg1"/>
                    </a:solidFill>
                  </a:tcPr>
                </a:tc>
                <a:tc>
                  <a:txBody>
                    <a:bodyPr/>
                    <a:lstStyle/>
                    <a:p>
                      <a:pPr algn="r" fontAlgn="ctr"/>
                      <a:r>
                        <a:rPr lang="en-US" altLang="zh-CN" sz="900" u="none" strike="noStrike" dirty="0">
                          <a:effectLst/>
                        </a:rPr>
                        <a:t>3.123</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solidFill>
                      <a:schemeClr val="bg1"/>
                    </a:solidFill>
                  </a:tcPr>
                </a:tc>
                <a:extLst>
                  <a:ext uri="{0D108BD9-81ED-4DB2-BD59-A6C34878D82A}">
                    <a16:rowId xmlns:a16="http://schemas.microsoft.com/office/drawing/2014/main" val="2822866403"/>
                  </a:ext>
                </a:extLst>
              </a:tr>
              <a:tr h="205018">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900" u="none" strike="noStrike" dirty="0">
                          <a:effectLst/>
                        </a:rPr>
                        <a:t>2.71</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900" u="none" strike="noStrike">
                          <a:effectLst/>
                        </a:rPr>
                        <a:t>13.936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900" u="none" strike="noStrike">
                          <a:effectLst/>
                        </a:rPr>
                        <a:t>9.578</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900" u="none" strike="noStrike">
                          <a:effectLst/>
                        </a:rPr>
                        <a:t>6.91</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900" u="none" strike="noStrike" dirty="0">
                          <a:effectLst/>
                        </a:rPr>
                        <a:t>1.239</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557761"/>
                  </a:ext>
                </a:extLst>
              </a:tr>
            </a:tbl>
          </a:graphicData>
        </a:graphic>
      </p:graphicFrame>
      <p:sp>
        <p:nvSpPr>
          <p:cNvPr id="3" name="文本框 2">
            <a:extLst>
              <a:ext uri="{FF2B5EF4-FFF2-40B4-BE49-F238E27FC236}">
                <a16:creationId xmlns:a16="http://schemas.microsoft.com/office/drawing/2014/main" id="{381604C5-233E-4B3A-B622-7724D4CAD350}"/>
              </a:ext>
            </a:extLst>
          </p:cNvPr>
          <p:cNvSpPr txBox="1"/>
          <p:nvPr/>
        </p:nvSpPr>
        <p:spPr>
          <a:xfrm>
            <a:off x="494098" y="1326128"/>
            <a:ext cx="3888432"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使用</a:t>
            </a:r>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dirty="0">
                <a:latin typeface="楷体_GB2312" panose="02010609030101010101" pitchFamily="49" charset="-122"/>
                <a:ea typeface="楷体_GB2312" panose="02010609030101010101" pitchFamily="49" charset="-122"/>
              </a:rPr>
              <a:t>的经济预测模拟主观观点</a:t>
            </a:r>
          </a:p>
        </p:txBody>
      </p:sp>
    </p:spTree>
    <p:extLst>
      <p:ext uri="{BB962C8B-B14F-4D97-AF65-F5344CB8AC3E}">
        <p14:creationId xmlns:p14="http://schemas.microsoft.com/office/powerpoint/2010/main" val="23255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4.3 </a:t>
            </a:r>
            <a:r>
              <a:rPr lang="zh-CN" altLang="en-US" sz="2000" b="1" dirty="0">
                <a:solidFill>
                  <a:srgbClr val="0677D5"/>
                </a:solidFill>
                <a:ea typeface="微软雅黑" panose="020B0503020204020204" pitchFamily="34" charset="-122"/>
                <a:cs typeface="Arial" panose="020B0604020202020204" pitchFamily="34" charset="0"/>
              </a:rPr>
              <a:t>示例：重仓程度</a:t>
            </a:r>
          </a:p>
        </p:txBody>
      </p:sp>
      <p:sp>
        <p:nvSpPr>
          <p:cNvPr id="3" name="文本框 2">
            <a:extLst>
              <a:ext uri="{FF2B5EF4-FFF2-40B4-BE49-F238E27FC236}">
                <a16:creationId xmlns:a16="http://schemas.microsoft.com/office/drawing/2014/main" id="{381604C5-233E-4B3A-B622-7724D4CAD350}"/>
              </a:ext>
            </a:extLst>
          </p:cNvPr>
          <p:cNvSpPr txBox="1"/>
          <p:nvPr/>
        </p:nvSpPr>
        <p:spPr>
          <a:xfrm>
            <a:off x="1403648" y="893204"/>
            <a:ext cx="5393609"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仅以</a:t>
            </a:r>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dirty="0">
                <a:latin typeface="楷体_GB2312" panose="02010609030101010101" pitchFamily="49" charset="-122"/>
                <a:ea typeface="楷体_GB2312" panose="02010609030101010101" pitchFamily="49" charset="-122"/>
                <a:cs typeface="Times New Roman" panose="02020603050405020304" pitchFamily="18" charset="0"/>
              </a:rPr>
              <a:t>的预测</a:t>
            </a:r>
            <a:r>
              <a:rPr lang="zh-CN" altLang="en-US" dirty="0">
                <a:latin typeface="楷体_GB2312" panose="02010609030101010101" pitchFamily="49" charset="-122"/>
                <a:ea typeface="楷体_GB2312" panose="02010609030101010101" pitchFamily="49" charset="-122"/>
              </a:rPr>
              <a:t>判断股票收益（假设观点信心不变）</a:t>
            </a:r>
          </a:p>
        </p:txBody>
      </p:sp>
      <p:pic>
        <p:nvPicPr>
          <p:cNvPr id="8196" name="Picture 4">
            <a:extLst>
              <a:ext uri="{FF2B5EF4-FFF2-40B4-BE49-F238E27FC236}">
                <a16:creationId xmlns:a16="http://schemas.microsoft.com/office/drawing/2014/main" id="{9D9F9D51-694A-451E-B571-9125073D9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760" y="1262213"/>
            <a:ext cx="5498513" cy="354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08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目录</a:t>
            </a:r>
          </a:p>
        </p:txBody>
      </p:sp>
      <p:sp>
        <p:nvSpPr>
          <p:cNvPr id="10" name="文本框 9">
            <a:extLst>
              <a:ext uri="{FF2B5EF4-FFF2-40B4-BE49-F238E27FC236}">
                <a16:creationId xmlns:a16="http://schemas.microsoft.com/office/drawing/2014/main" id="{3E0C1CDF-2979-409F-B490-9BBAD75BEEA6}"/>
              </a:ext>
            </a:extLst>
          </p:cNvPr>
          <p:cNvSpPr txBox="1"/>
          <p:nvPr/>
        </p:nvSpPr>
        <p:spPr>
          <a:xfrm>
            <a:off x="2627784" y="1347614"/>
            <a:ext cx="3672408" cy="2309799"/>
          </a:xfrm>
          <a:prstGeom prst="rect">
            <a:avLst/>
          </a:prstGeom>
          <a:noFill/>
        </p:spPr>
        <p:txBody>
          <a:bodyPr wrap="square" rtlCol="0">
            <a:spAutoFit/>
          </a:bodyPr>
          <a:lstStyle/>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前言</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基准组合“前沿”</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如何叠加主观观点</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历史测算示例</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p:txBody>
      </p:sp>
    </p:spTree>
    <p:extLst>
      <p:ext uri="{BB962C8B-B14F-4D97-AF65-F5344CB8AC3E}">
        <p14:creationId xmlns:p14="http://schemas.microsoft.com/office/powerpoint/2010/main" val="369140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4.4 </a:t>
            </a:r>
            <a:r>
              <a:rPr lang="zh-CN" altLang="en-US" sz="2000" b="1" dirty="0">
                <a:solidFill>
                  <a:srgbClr val="0677D5"/>
                </a:solidFill>
                <a:ea typeface="微软雅黑" panose="020B0503020204020204" pitchFamily="34" charset="-122"/>
                <a:cs typeface="Arial" panose="020B0604020202020204" pitchFamily="34" charset="0"/>
              </a:rPr>
              <a:t>示例：历史表现</a:t>
            </a:r>
          </a:p>
        </p:txBody>
      </p:sp>
      <p:pic>
        <p:nvPicPr>
          <p:cNvPr id="7170" name="Picture 2">
            <a:extLst>
              <a:ext uri="{FF2B5EF4-FFF2-40B4-BE49-F238E27FC236}">
                <a16:creationId xmlns:a16="http://schemas.microsoft.com/office/drawing/2014/main" id="{27D88089-F63D-4769-9C5A-20070ADAA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905" y="1249290"/>
            <a:ext cx="4837683" cy="32198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F9D2E507-2DA6-40AB-B6E5-F2290F980348}"/>
              </a:ext>
            </a:extLst>
          </p:cNvPr>
          <p:cNvGraphicFramePr>
            <a:graphicFrameLocks noGrp="1"/>
          </p:cNvGraphicFramePr>
          <p:nvPr>
            <p:extLst>
              <p:ext uri="{D42A27DB-BD31-4B8C-83A1-F6EECF244321}">
                <p14:modId xmlns:p14="http://schemas.microsoft.com/office/powerpoint/2010/main" val="2852977615"/>
              </p:ext>
            </p:extLst>
          </p:nvPr>
        </p:nvGraphicFramePr>
        <p:xfrm>
          <a:off x="179511" y="1465018"/>
          <a:ext cx="3759496" cy="2681139"/>
        </p:xfrm>
        <a:graphic>
          <a:graphicData uri="http://schemas.openxmlformats.org/drawingml/2006/table">
            <a:tbl>
              <a:tblPr/>
              <a:tblGrid>
                <a:gridCol w="939874">
                  <a:extLst>
                    <a:ext uri="{9D8B030D-6E8A-4147-A177-3AD203B41FA5}">
                      <a16:colId xmlns:a16="http://schemas.microsoft.com/office/drawing/2014/main" val="2319763399"/>
                    </a:ext>
                  </a:extLst>
                </a:gridCol>
                <a:gridCol w="939874">
                  <a:extLst>
                    <a:ext uri="{9D8B030D-6E8A-4147-A177-3AD203B41FA5}">
                      <a16:colId xmlns:a16="http://schemas.microsoft.com/office/drawing/2014/main" val="1273965019"/>
                    </a:ext>
                  </a:extLst>
                </a:gridCol>
                <a:gridCol w="939874">
                  <a:extLst>
                    <a:ext uri="{9D8B030D-6E8A-4147-A177-3AD203B41FA5}">
                      <a16:colId xmlns:a16="http://schemas.microsoft.com/office/drawing/2014/main" val="2227030755"/>
                    </a:ext>
                  </a:extLst>
                </a:gridCol>
                <a:gridCol w="939874">
                  <a:extLst>
                    <a:ext uri="{9D8B030D-6E8A-4147-A177-3AD203B41FA5}">
                      <a16:colId xmlns:a16="http://schemas.microsoft.com/office/drawing/2014/main" val="2552540659"/>
                    </a:ext>
                  </a:extLst>
                </a:gridCol>
              </a:tblGrid>
              <a:tr h="378415">
                <a:tc>
                  <a:txBody>
                    <a:bodyPr/>
                    <a:lstStyle/>
                    <a:p>
                      <a:pPr algn="l" fontAlgn="ctr"/>
                      <a:endParaRPr lang="zh-CN" altLang="en-US" sz="1000" b="1" dirty="0">
                        <a:effectLst/>
                      </a:endParaRP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基准组合</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叠加股票观点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叠加股债商品观点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094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夏普</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0.41</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0.48</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0.60</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817187084"/>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总收益率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98.5%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119.3%</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151.1%</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1722795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6.6%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8.7%</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0939289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634808604"/>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年化下行波动率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7.1%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17722169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-18.6%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-19.5%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-17.6%</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327346736"/>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最大回撤期起</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2015-06-12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2013-02-08</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2011-08-23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3191783728"/>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最大回撤期止</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2015-09-15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2013-06-27</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2012-12-03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74276973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胜率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52.4%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54.2%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53.4%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468116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盈亏比</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102.2%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a:effectLst/>
                        </a:rPr>
                        <a:t>97.2%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101.1%</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9111067"/>
                  </a:ext>
                </a:extLst>
              </a:tr>
            </a:tbl>
          </a:graphicData>
        </a:graphic>
      </p:graphicFrame>
      <p:sp>
        <p:nvSpPr>
          <p:cNvPr id="9" name="文本框 8">
            <a:extLst>
              <a:ext uri="{FF2B5EF4-FFF2-40B4-BE49-F238E27FC236}">
                <a16:creationId xmlns:a16="http://schemas.microsoft.com/office/drawing/2014/main" id="{7A22538C-FDD9-4E4D-B42A-0C37C6A82421}"/>
              </a:ext>
            </a:extLst>
          </p:cNvPr>
          <p:cNvSpPr txBox="1"/>
          <p:nvPr/>
        </p:nvSpPr>
        <p:spPr>
          <a:xfrm>
            <a:off x="102148" y="4161336"/>
            <a:ext cx="3914223" cy="46166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2" name="文本框 1">
            <a:extLst>
              <a:ext uri="{FF2B5EF4-FFF2-40B4-BE49-F238E27FC236}">
                <a16:creationId xmlns:a16="http://schemas.microsoft.com/office/drawing/2014/main" id="{EDA309AC-66E1-47C5-BF3B-1D950FD0CAA1}"/>
              </a:ext>
            </a:extLst>
          </p:cNvPr>
          <p:cNvSpPr txBox="1"/>
          <p:nvPr/>
        </p:nvSpPr>
        <p:spPr>
          <a:xfrm>
            <a:off x="3714887" y="739611"/>
            <a:ext cx="1347719" cy="615553"/>
          </a:xfrm>
          <a:prstGeom prst="rect">
            <a:avLst/>
          </a:prstGeom>
          <a:noFill/>
        </p:spPr>
        <p:txBody>
          <a:bodyPr wrap="square" rtlCol="0">
            <a:spAutoFit/>
          </a:bodyPr>
          <a:lstStyle/>
          <a:p>
            <a:r>
              <a:rPr lang="zh-CN" altLang="en-US" sz="1400" dirty="0">
                <a:latin typeface="楷体_GB2312" panose="02010609030101010101" pitchFamily="49" charset="-122"/>
                <a:ea typeface="楷体_GB2312" panose="02010609030101010101" pitchFamily="49" charset="-122"/>
              </a:rPr>
              <a:t>兼顾了</a:t>
            </a:r>
            <a:endParaRPr lang="en-US" altLang="zh-CN" sz="14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主观观点</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风险控制</a:t>
            </a:r>
          </a:p>
        </p:txBody>
      </p:sp>
    </p:spTree>
    <p:extLst>
      <p:ext uri="{BB962C8B-B14F-4D97-AF65-F5344CB8AC3E}">
        <p14:creationId xmlns:p14="http://schemas.microsoft.com/office/powerpoint/2010/main" val="377014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zh-CN" altLang="en-US" sz="3300" dirty="0">
                <a:solidFill>
                  <a:schemeClr val="bg1"/>
                </a:solidFill>
                <a:latin typeface="方正兰亭粗黑简体" panose="02000000000000000000" pitchFamily="2" charset="-122"/>
                <a:ea typeface="方正兰亭粗黑简体" panose="02000000000000000000" pitchFamily="2" charset="-122"/>
              </a:rPr>
              <a:t>附录</a:t>
            </a: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758593" y="2017752"/>
            <a:ext cx="3749511"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相关推导</a:t>
            </a:r>
          </a:p>
        </p:txBody>
      </p:sp>
    </p:spTree>
    <p:extLst>
      <p:ext uri="{BB962C8B-B14F-4D97-AF65-F5344CB8AC3E}">
        <p14:creationId xmlns:p14="http://schemas.microsoft.com/office/powerpoint/2010/main" val="2953358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latin typeface="Times New Roman" panose="02020603050405020304" pitchFamily="18" charset="0"/>
                <a:ea typeface="微软雅黑" panose="020B0503020204020204" pitchFamily="34" charset="-122"/>
                <a:cs typeface="Times New Roman" panose="02020603050405020304" pitchFamily="18" charset="0"/>
              </a:rPr>
              <a:t>Black-Litterman</a:t>
            </a:r>
            <a:r>
              <a:rPr lang="zh-CN" altLang="en-US" sz="2000" b="1" dirty="0">
                <a:solidFill>
                  <a:srgbClr val="0677D5"/>
                </a:solidFill>
                <a:ea typeface="微软雅黑" panose="020B0503020204020204" pitchFamily="34" charset="-122"/>
                <a:cs typeface="Arial" panose="020B0604020202020204" pitchFamily="34" charset="0"/>
              </a:rPr>
              <a:t>模型调整的简要推导</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D437E2-24F2-4FD1-BB3F-C2ABE7BA39FA}"/>
                  </a:ext>
                </a:extLst>
              </p:cNvPr>
              <p:cNvSpPr txBox="1"/>
              <p:nvPr/>
            </p:nvSpPr>
            <p:spPr>
              <a:xfrm>
                <a:off x="971600" y="956033"/>
                <a:ext cx="3240360" cy="3313471"/>
              </a:xfrm>
              <a:prstGeom prst="rect">
                <a:avLst/>
              </a:prstGeom>
              <a:noFill/>
            </p:spPr>
            <p:txBody>
              <a:bodyPr wrap="square" rtlCol="0">
                <a:spAutoFit/>
              </a:bodyPr>
              <a:lstStyle/>
              <a:p>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400" dirty="0">
                    <a:latin typeface="楷体_GB2312" panose="02010609030101010101" pitchFamily="49" charset="-122"/>
                    <a:ea typeface="楷体_GB2312" panose="02010609030101010101" pitchFamily="49" charset="-122"/>
                  </a:rPr>
                  <a:t>模型的后验估计</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i="0" dirty="0" smtClean="0">
                          <a:latin typeface="Cambria Math" panose="02040503050406030204" pitchFamily="18" charset="0"/>
                        </a:rPr>
                        <m:t>τΣ</m:t>
                      </m:r>
                      <m:sSup>
                        <m:sSupPr>
                          <m:ctrlPr>
                            <a:rPr lang="en-US" altLang="zh-CN" sz="1400" i="1" dirty="0" smtClean="0">
                              <a:latin typeface="Cambria Math" panose="02040503050406030204" pitchFamily="18" charset="0"/>
                            </a:rPr>
                          </m:ctrlPr>
                        </m:sSupPr>
                        <m:e>
                          <m:r>
                            <m:rPr>
                              <m:sty m:val="p"/>
                            </m:rPr>
                            <a:rPr lang="en-US" altLang="zh-CN" sz="1400" b="0" i="0" dirty="0" smtClean="0">
                              <a:latin typeface="Cambria Math" panose="02040503050406030204" pitchFamily="18" charset="0"/>
                            </a:rPr>
                            <m:t>P</m:t>
                          </m:r>
                        </m:e>
                        <m:sup>
                          <m:r>
                            <a:rPr lang="en-US" altLang="zh-CN" sz="1400" b="0" i="0" dirty="0" smtClean="0">
                              <a:latin typeface="Cambria Math" panose="02040503050406030204" pitchFamily="18" charset="0"/>
                            </a:rPr>
                            <m:t>′</m:t>
                          </m:r>
                        </m:sup>
                      </m:sSup>
                      <m:sSup>
                        <m:sSupPr>
                          <m:ctrlPr>
                            <a:rPr lang="en-US" altLang="zh-CN" sz="1400" i="1" dirty="0" smtClean="0">
                              <a:latin typeface="Cambria Math" panose="02040503050406030204" pitchFamily="18" charset="0"/>
                            </a:rPr>
                          </m:ctrlPr>
                        </m:sSupPr>
                        <m:e>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PτΣ</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Ω</m:t>
                          </m:r>
                          <m:r>
                            <a:rPr lang="en-US" altLang="zh-CN" sz="1400" b="0" i="0" dirty="0" smtClean="0">
                              <a:latin typeface="Cambria Math" panose="02040503050406030204" pitchFamily="18" charset="0"/>
                            </a:rPr>
                            <m:t>]</m:t>
                          </m:r>
                        </m:e>
                        <m:sup>
                          <m:r>
                            <a:rPr lang="en-US" altLang="zh-CN" sz="1400" b="0" i="0" dirty="0" smtClean="0">
                              <a:latin typeface="Cambria Math" panose="02040503050406030204" pitchFamily="18" charset="0"/>
                            </a:rPr>
                            <m:t>−1</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Q</m:t>
                      </m:r>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m:t>
                      </m:r>
                      <m:r>
                        <a:rPr lang="en-US" altLang="zh-CN" sz="1400" b="0" i="0" dirty="0" smtClean="0">
                          <a:latin typeface="Cambria Math" panose="02040503050406030204" pitchFamily="18" charset="0"/>
                        </a:rPr>
                        <m:t>]</m:t>
                      </m:r>
                      <m:r>
                        <m:rPr>
                          <m:sty m:val="p"/>
                        </m:rPr>
                        <a:rPr lang="zh-CN" altLang="en-US" sz="1400" i="0" dirty="0">
                          <a:latin typeface="Cambria Math" panose="02040503050406030204" pitchFamily="18" charset="0"/>
                        </a:rPr>
                        <m:t>Π</m:t>
                      </m:r>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假设</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r>
                        <m:rPr>
                          <m:sty m:val="p"/>
                        </m:rPr>
                        <a:rPr lang="en-US" altLang="zh-CN" sz="1400" b="0" i="0" dirty="0" smtClean="0">
                          <a:latin typeface="Cambria Math" panose="02040503050406030204" pitchFamily="18" charset="0"/>
                        </a:rPr>
                        <m:t>Ω</m:t>
                      </m:r>
                      <m:r>
                        <a:rPr lang="en-US" altLang="zh-CN" sz="1400" b="0" i="0" dirty="0" smtClean="0">
                          <a:latin typeface="Cambria Math" panose="02040503050406030204" pitchFamily="18" charset="0"/>
                        </a:rPr>
                        <m:t>=</m:t>
                      </m:r>
                      <m:r>
                        <m:rPr>
                          <m:sty m:val="p"/>
                        </m:rPr>
                        <a:rPr lang="zh-CN" altLang="en-US" sz="1400" i="0" dirty="0" smtClean="0">
                          <a:latin typeface="Cambria Math" panose="02040503050406030204" pitchFamily="18" charset="0"/>
                        </a:rPr>
                        <m:t>α</m:t>
                      </m:r>
                      <m:r>
                        <m:rPr>
                          <m:sty m:val="p"/>
                        </m:rPr>
                        <a:rPr lang="en-US" altLang="zh-CN" sz="1400" i="0" dirty="0">
                          <a:latin typeface="Cambria Math" panose="02040503050406030204" pitchFamily="18" charset="0"/>
                        </a:rPr>
                        <m:t>P</m:t>
                      </m:r>
                      <m:r>
                        <m:rPr>
                          <m:sty m:val="p"/>
                        </m:rPr>
                        <a:rPr lang="zh-CN" altLang="en-US" sz="1400" i="0" dirty="0">
                          <a:latin typeface="Cambria Math" panose="02040503050406030204" pitchFamily="18" charset="0"/>
                        </a:rPr>
                        <m:t>τΣ</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可以得到</a:t>
                </a:r>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b="0" i="0" dirty="0" smtClean="0">
                            <a:latin typeface="Cambria Math" panose="02040503050406030204" pitchFamily="18" charset="0"/>
                          </a:rPr>
                          <m:t>−1</m:t>
                        </m:r>
                      </m:sup>
                    </m:sSup>
                    <m:r>
                      <a:rPr lang="en-US" altLang="zh-CN" sz="1400" b="0" i="1" dirty="0" smtClean="0">
                        <a:latin typeface="Cambria Math" panose="02040503050406030204" pitchFamily="18" charset="0"/>
                      </a:rPr>
                      <m:t>𝑄</m:t>
                    </m:r>
                    <m:r>
                      <a:rPr lang="en-US" altLang="zh-CN" sz="1400" b="0" i="1" dirty="0" smtClean="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r>
                        <m:rPr>
                          <m:nor/>
                        </m:rPr>
                        <a:rPr lang="en-US" altLang="zh-CN" sz="1400" dirty="0">
                          <a:latin typeface="楷体_GB2312" panose="02010609030101010101" pitchFamily="49" charset="-122"/>
                          <a:ea typeface="楷体_GB2312" panose="02010609030101010101" pitchFamily="49" charset="-122"/>
                        </a:rPr>
                        <m:t>+</m:t>
                      </m:r>
                      <m:f>
                        <m:fPr>
                          <m:ctrlPr>
                            <a:rPr lang="en-US" altLang="zh-CN" sz="1400" i="1" dirty="0">
                              <a:latin typeface="Cambria Math" panose="02040503050406030204" pitchFamily="18" charset="0"/>
                              <a:ea typeface="楷体_GB2312" panose="02010609030101010101" pitchFamily="49" charset="-122"/>
                            </a:rPr>
                          </m:ctrlPr>
                        </m:fPr>
                        <m:num>
                          <m:r>
                            <a:rPr lang="en-US" altLang="zh-CN" sz="1400" i="1" dirty="0">
                              <a:latin typeface="Cambria Math" panose="02040503050406030204" pitchFamily="18" charset="0"/>
                              <a:ea typeface="楷体_GB2312" panose="02010609030101010101" pitchFamily="49" charset="-122"/>
                            </a:rPr>
                            <m:t>1</m:t>
                          </m:r>
                        </m:num>
                        <m:den>
                          <m:r>
                            <a:rPr lang="en-US" altLang="zh-CN" sz="1400" i="1" dirty="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dirty="0">
                              <a:latin typeface="Cambria Math" panose="02040503050406030204" pitchFamily="18" charset="0"/>
                            </a:rPr>
                            <m:t>−1</m:t>
                          </m:r>
                        </m:sup>
                      </m:sSup>
                      <m:r>
                        <a:rPr lang="en-US" altLang="zh-CN" sz="1400" i="1" dirty="0">
                          <a:latin typeface="Cambria Math" panose="02040503050406030204" pitchFamily="18" charset="0"/>
                        </a:rPr>
                        <m:t>𝑄</m:t>
                      </m:r>
                      <m:r>
                        <a:rPr lang="en-US" altLang="zh-CN" sz="1400" i="1" dirty="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rPr>
                        <m:t>)</m:t>
                      </m:r>
                      <m:r>
                        <a:rPr lang="en-US" altLang="zh-CN" sz="1400" b="0" i="1" smtClean="0">
                          <a:latin typeface="Cambria Math" panose="02040503050406030204" pitchFamily="18" charset="0"/>
                          <a:ea typeface="楷体_GB2312" panose="02010609030101010101" pitchFamily="49" charset="-122"/>
                        </a:rPr>
                        <m:t>]</m:t>
                      </m:r>
                      <m:sSup>
                        <m:sSupPr>
                          <m:ctrlPr>
                            <a:rPr lang="en-US" altLang="zh-CN" sz="1400" b="0" i="1" smtClean="0">
                              <a:latin typeface="Cambria Math" panose="02040503050406030204" pitchFamily="18" charset="0"/>
                              <a:ea typeface="楷体_GB2312" panose="02010609030101010101" pitchFamily="49" charset="-122"/>
                            </a:rPr>
                          </m:ctrlPr>
                        </m:sSupPr>
                        <m:e>
                          <m:r>
                            <a:rPr lang="en-US" altLang="zh-CN" sz="1400" b="0" i="1"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λ</m:t>
                          </m:r>
                          <m:r>
                            <m:rPr>
                              <m:sty m:val="p"/>
                            </m:rPr>
                            <a:rPr lang="zh-CN" altLang="en-US" sz="1400" dirty="0">
                              <a:latin typeface="Cambria Math" panose="02040503050406030204" pitchFamily="18" charset="0"/>
                            </a:rPr>
                            <m:t>Σ</m:t>
                          </m:r>
                          <m:r>
                            <a:rPr lang="en-US" altLang="zh-CN" sz="1400" b="0" i="1" smtClean="0">
                              <a:latin typeface="Cambria Math" panose="02040503050406030204" pitchFamily="18" charset="0"/>
                              <a:ea typeface="楷体_GB2312" panose="02010609030101010101" pitchFamily="49" charset="-122"/>
                            </a:rPr>
                            <m:t>)</m:t>
                          </m:r>
                        </m:e>
                        <m:sup>
                          <m:r>
                            <a:rPr lang="en-US" altLang="zh-CN" sz="1400" b="0" i="1" smtClean="0">
                              <a:latin typeface="Cambria Math" panose="02040503050406030204" pitchFamily="18" charset="0"/>
                              <a:ea typeface="楷体_GB2312" panose="02010609030101010101" pitchFamily="49" charset="-122"/>
                            </a:rPr>
                            <m:t>−1</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在边界条件上</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m:t>
                              </m:r>
                              <m:r>
                                <a:rPr lang="en-US" altLang="zh-CN" sz="1400" i="0" smtClean="0">
                                  <a:latin typeface="Cambria Math" panose="02040503050406030204" pitchFamily="18" charset="0"/>
                                </a:rPr>
                                <m:t>∞</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smtClean="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Π</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→0</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a:rPr lang="en-US" altLang="zh-CN" sz="1400" b="0" i="0" smtClean="0">
                                  <a:latin typeface="Cambria Math" panose="02040503050406030204" pitchFamily="18" charset="0"/>
                                  <a:ea typeface="楷体_GB2312" panose="02010609030101010101" pitchFamily="49" charset="-122"/>
                                </a:rPr>
                                <m:t>100</m:t>
                              </m:r>
                            </m:sub>
                          </m:sSub>
                          <m:r>
                            <a:rPr lang="en-US" altLang="zh-CN" sz="1400" b="0" i="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−1</m:t>
                              </m:r>
                            </m:sup>
                          </m:sSup>
                          <m:r>
                            <m:rPr>
                              <m:sty m:val="p"/>
                            </m:rPr>
                            <a:rPr lang="en-US" altLang="zh-CN" sz="1400" i="0" dirty="0">
                              <a:latin typeface="Cambria Math" panose="02040503050406030204" pitchFamily="18" charset="0"/>
                            </a:rPr>
                            <m:t>Q</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zh-CN" altLang="en-US" sz="1400" dirty="0">
                  <a:latin typeface="楷体_GB2312" panose="02010609030101010101" pitchFamily="49" charset="-122"/>
                  <a:ea typeface="楷体_GB2312" panose="02010609030101010101" pitchFamily="49" charset="-122"/>
                </a:endParaRPr>
              </a:p>
            </p:txBody>
          </p:sp>
        </mc:Choice>
        <mc:Fallback xmlns="">
          <p:sp>
            <p:nvSpPr>
              <p:cNvPr id="2" name="文本框 1">
                <a:extLst>
                  <a:ext uri="{FF2B5EF4-FFF2-40B4-BE49-F238E27FC236}">
                    <a16:creationId xmlns:a16="http://schemas.microsoft.com/office/drawing/2014/main" id="{C1D437E2-24F2-4FD1-BB3F-C2ABE7BA39FA}"/>
                  </a:ext>
                </a:extLst>
              </p:cNvPr>
              <p:cNvSpPr txBox="1">
                <a:spLocks noRot="1" noChangeAspect="1" noMove="1" noResize="1" noEditPoints="1" noAdjustHandles="1" noChangeArrowheads="1" noChangeShapeType="1" noTextEdit="1"/>
              </p:cNvSpPr>
              <p:nvPr/>
            </p:nvSpPr>
            <p:spPr>
              <a:xfrm>
                <a:off x="971600" y="956033"/>
                <a:ext cx="3240360" cy="3313471"/>
              </a:xfrm>
              <a:prstGeom prst="rect">
                <a:avLst/>
              </a:prstGeom>
              <a:blipFill>
                <a:blip r:embed="rId3"/>
                <a:stretch>
                  <a:fillRect l="-564" t="-5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CDEFA6D-48D4-4117-A67E-071E21974F38}"/>
                  </a:ext>
                </a:extLst>
              </p:cNvPr>
              <p:cNvSpPr txBox="1"/>
              <p:nvPr/>
            </p:nvSpPr>
            <p:spPr>
              <a:xfrm>
                <a:off x="4860032" y="997581"/>
                <a:ext cx="3240360" cy="2024272"/>
              </a:xfrm>
              <a:prstGeom prst="rect">
                <a:avLst/>
              </a:prstGeom>
              <a:noFill/>
            </p:spPr>
            <p:txBody>
              <a:bodyPr wrap="square" rtlCol="0">
                <a:spAutoFit/>
              </a:bodyPr>
              <a:lstStyle/>
              <a:p>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分别代入</a:t>
                </a: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oMath>
                </a14:m>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a:rPr lang="en-US" altLang="zh-CN" sz="1400" i="1" dirty="0" smtClean="0">
                            <a:latin typeface="Cambria Math" panose="02040503050406030204" pitchFamily="18" charset="0"/>
                          </a:rPr>
                          <m:t>𝛼</m:t>
                        </m:r>
                      </m:den>
                    </m:f>
                    <m:r>
                      <a:rPr lang="en-US" altLang="zh-CN" sz="1400" b="0" i="1" dirty="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此时</a:t>
                </a:r>
                <a:r>
                  <a:rPr lang="en-US" altLang="zh-CN" sz="1400" dirty="0">
                    <a:latin typeface="楷体_GB2312" panose="02010609030101010101" pitchFamily="49" charset="-122"/>
                    <a:ea typeface="楷体_GB2312" panose="02010609030101010101" pitchFamily="49" charset="-122"/>
                  </a:rPr>
                  <a:t>:</a:t>
                </a:r>
              </a:p>
              <a:p>
                <a:r>
                  <a:rPr lang="zh-CN" altLang="en-US" sz="1400" dirty="0">
                    <a:latin typeface="楷体_GB2312" panose="02010609030101010101" pitchFamily="49" charset="-122"/>
                    <a:ea typeface="楷体_GB2312" panose="02010609030101010101" pitchFamily="49" charset="-122"/>
                  </a:rPr>
                  <a:t>观点信心</a:t>
                </a:r>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den>
                    </m:f>
                    <m:r>
                      <a:rPr lang="en-US" altLang="zh-CN" sz="1400" b="0" i="1" smtClean="0">
                        <a:latin typeface="Cambria Math" panose="02040503050406030204" pitchFamily="18" charset="0"/>
                        <a:ea typeface="楷体_GB2312" panose="02010609030101010101" pitchFamily="49" charset="-122"/>
                      </a:rPr>
                      <m:t>=</m:t>
                    </m:r>
                    <m:f>
                      <m:fPr>
                        <m:ctrlPr>
                          <a:rPr lang="en-US" altLang="zh-CN" sz="1400" b="0" i="1" smtClean="0">
                            <a:latin typeface="Cambria Math" panose="02040503050406030204" pitchFamily="18" charset="0"/>
                            <a:ea typeface="楷体_GB2312" panose="02010609030101010101" pitchFamily="49" charset="-122"/>
                          </a:rPr>
                        </m:ctrlPr>
                      </m:fPr>
                      <m:num>
                        <m:r>
                          <a:rPr lang="en-US" altLang="zh-CN" sz="1400" b="0" i="1" smtClean="0">
                            <a:latin typeface="Cambria Math" panose="02040503050406030204" pitchFamily="18" charset="0"/>
                            <a:ea typeface="楷体_GB2312" panose="02010609030101010101" pitchFamily="49" charset="-122"/>
                          </a:rPr>
                          <m:t>1</m:t>
                        </m:r>
                      </m:num>
                      <m:den>
                        <m:r>
                          <a:rPr lang="en-US" altLang="zh-CN" sz="1400" b="0" i="1" smtClean="0">
                            <a:latin typeface="Cambria Math" panose="02040503050406030204" pitchFamily="18" charset="0"/>
                            <a:ea typeface="楷体_GB2312" panose="02010609030101010101" pitchFamily="49" charset="-122"/>
                          </a:rPr>
                          <m:t>1+</m:t>
                        </m:r>
                        <m:r>
                          <m:rPr>
                            <m:sty m:val="p"/>
                          </m:rPr>
                          <a:rPr lang="en-US" altLang="zh-CN" sz="1400" b="0" i="0" smtClean="0">
                            <a:latin typeface="Cambria Math" panose="02040503050406030204" pitchFamily="18" charset="0"/>
                          </a:rPr>
                          <m:t>α</m:t>
                        </m:r>
                      </m:den>
                    </m:f>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此外使用基准组合替代市场组合</a:t>
                </a:r>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dirty="0">
                          <a:latin typeface="Cambria Math" panose="02040503050406030204" pitchFamily="18" charset="0"/>
                        </a:rPr>
                        <m:t>λΣ</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m:oMathPara>
                </a14:m>
                <a:endParaRPr lang="en-US" altLang="zh-CN" sz="1400" dirty="0">
                  <a:latin typeface="楷体_GB2312" panose="02010609030101010101" pitchFamily="49" charset="-122"/>
                  <a:ea typeface="楷体_GB2312" panose="02010609030101010101" pitchFamily="49" charset="-122"/>
                </a:endParaRPr>
              </a:p>
            </p:txBody>
          </p:sp>
        </mc:Choice>
        <mc:Fallback xmlns="">
          <p:sp>
            <p:nvSpPr>
              <p:cNvPr id="10" name="文本框 9">
                <a:extLst>
                  <a:ext uri="{FF2B5EF4-FFF2-40B4-BE49-F238E27FC236}">
                    <a16:creationId xmlns:a16="http://schemas.microsoft.com/office/drawing/2014/main" id="{FCDEFA6D-48D4-4117-A67E-071E21974F38}"/>
                  </a:ext>
                </a:extLst>
              </p:cNvPr>
              <p:cNvSpPr txBox="1">
                <a:spLocks noRot="1" noChangeAspect="1" noMove="1" noResize="1" noEditPoints="1" noAdjustHandles="1" noChangeArrowheads="1" noChangeShapeType="1" noTextEdit="1"/>
              </p:cNvSpPr>
              <p:nvPr/>
            </p:nvSpPr>
            <p:spPr>
              <a:xfrm>
                <a:off x="4860032" y="997581"/>
                <a:ext cx="3240360" cy="2024272"/>
              </a:xfrm>
              <a:prstGeom prst="rect">
                <a:avLst/>
              </a:prstGeom>
              <a:blipFill>
                <a:blip r:embed="rId4"/>
                <a:stretch>
                  <a:fillRect l="-564" t="-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090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39752" y="2041068"/>
            <a:ext cx="3840480" cy="944815"/>
            <a:chOff x="2950906" y="1770951"/>
            <a:chExt cx="3840480" cy="944815"/>
          </a:xfrm>
        </p:grpSpPr>
        <p:sp>
          <p:nvSpPr>
            <p:cNvPr id="3" name="TextBox 2"/>
            <p:cNvSpPr txBox="1"/>
            <p:nvPr/>
          </p:nvSpPr>
          <p:spPr>
            <a:xfrm>
              <a:off x="2950906" y="1770951"/>
              <a:ext cx="3840480" cy="583565"/>
            </a:xfrm>
            <a:prstGeom prst="rect">
              <a:avLst/>
            </a:prstGeom>
            <a:noFill/>
          </p:spPr>
          <p:txBody>
            <a:bodyPr wrap="none">
              <a:spAutoFit/>
            </a:bodyPr>
            <a:lstStyle/>
            <a:p>
              <a:pPr algn="ctr" fontAlgn="auto">
                <a:spcBef>
                  <a:spcPts val="0"/>
                </a:spcBef>
                <a:spcAft>
                  <a:spcPts val="0"/>
                </a:spcAft>
                <a:defRPr/>
              </a:pPr>
              <a:r>
                <a:rPr lang="zh-CN" altLang="en-US" sz="3200" b="1" dirty="0">
                  <a:solidFill>
                    <a:schemeClr val="bg1"/>
                  </a:solidFill>
                  <a:latin typeface="微软雅黑" panose="020B0503020204020204" pitchFamily="34" charset="-122"/>
                  <a:ea typeface="微软雅黑" panose="020B0503020204020204" pitchFamily="34" charset="-122"/>
                </a:rPr>
                <a:t>国泰君安证券研究所</a:t>
              </a:r>
            </a:p>
          </p:txBody>
        </p:sp>
        <p:sp>
          <p:nvSpPr>
            <p:cNvPr id="4" name="矩形 8"/>
            <p:cNvSpPr>
              <a:spLocks noChangeArrowheads="1"/>
            </p:cNvSpPr>
            <p:nvPr/>
          </p:nvSpPr>
          <p:spPr bwMode="auto">
            <a:xfrm>
              <a:off x="3343967" y="2315656"/>
              <a:ext cx="3054350" cy="400110"/>
            </a:xfrm>
            <a:prstGeom prst="rect">
              <a:avLst/>
            </a:prstGeom>
            <a:noFill/>
            <a:ln w="9525">
              <a:noFill/>
              <a:miter lim="800000"/>
            </a:ln>
          </p:spPr>
          <p:txBody>
            <a:bodyPr anchor="b">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Thank you for listening</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7904" y="915566"/>
            <a:ext cx="1584176" cy="969411"/>
          </a:xfrm>
          <a:prstGeom prst="rect">
            <a:avLst/>
          </a:prstGeom>
        </p:spPr>
      </p:pic>
    </p:spTree>
    <p:extLst>
      <p:ext uri="{BB962C8B-B14F-4D97-AF65-F5344CB8AC3E}">
        <p14:creationId xmlns:p14="http://schemas.microsoft.com/office/powerpoint/2010/main" val="388718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01</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前言</a:t>
            </a:r>
          </a:p>
        </p:txBody>
      </p:sp>
    </p:spTree>
    <p:extLst>
      <p:ext uri="{BB962C8B-B14F-4D97-AF65-F5344CB8AC3E}">
        <p14:creationId xmlns:p14="http://schemas.microsoft.com/office/powerpoint/2010/main" val="12709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1.1 </a:t>
            </a:r>
            <a:r>
              <a:rPr lang="zh-CN" altLang="en-US" sz="2000" b="1" dirty="0">
                <a:solidFill>
                  <a:srgbClr val="0677D5"/>
                </a:solidFill>
                <a:ea typeface="微软雅黑" panose="020B0503020204020204" pitchFamily="34" charset="-122"/>
                <a:cs typeface="Arial" panose="020B0604020202020204" pitchFamily="34" charset="0"/>
              </a:rPr>
              <a:t>组合构建目标与意义</a:t>
            </a:r>
          </a:p>
        </p:txBody>
      </p:sp>
      <p:sp>
        <p:nvSpPr>
          <p:cNvPr id="8" name="文本框 7">
            <a:extLst>
              <a:ext uri="{FF2B5EF4-FFF2-40B4-BE49-F238E27FC236}">
                <a16:creationId xmlns:a16="http://schemas.microsoft.com/office/drawing/2014/main" id="{62E969FB-AFF6-483F-BA82-01EE223C48C2}"/>
              </a:ext>
            </a:extLst>
          </p:cNvPr>
          <p:cNvSpPr txBox="1"/>
          <p:nvPr/>
        </p:nvSpPr>
        <p:spPr>
          <a:xfrm>
            <a:off x="1907704" y="1275606"/>
            <a:ext cx="5544616" cy="2431435"/>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配置组合构建</a:t>
            </a:r>
            <a:r>
              <a:rPr lang="en-US" altLang="zh-CN" sz="1600" dirty="0">
                <a:latin typeface="楷体_GB2312" panose="02010609030101010101" pitchFamily="49" charset="-122"/>
                <a:ea typeface="楷体_GB2312" panose="02010609030101010101" pitchFamily="49" charset="-122"/>
              </a:rPr>
              <a:t>:</a:t>
            </a:r>
            <a:r>
              <a:rPr lang="zh-CN" altLang="en-US" sz="1600" dirty="0">
                <a:latin typeface="楷体_GB2312" panose="02010609030101010101" pitchFamily="49" charset="-122"/>
                <a:ea typeface="楷体_GB2312" panose="02010609030101010101" pitchFamily="49" charset="-122"/>
              </a:rPr>
              <a:t>对多元资产的</a:t>
            </a:r>
            <a:r>
              <a:rPr lang="zh-CN" altLang="en-US" sz="1600" dirty="0">
                <a:solidFill>
                  <a:srgbClr val="FF0000"/>
                </a:solidFill>
                <a:latin typeface="楷体_GB2312" panose="02010609030101010101" pitchFamily="49" charset="-122"/>
                <a:ea typeface="楷体_GB2312" panose="02010609030101010101" pitchFamily="49" charset="-122"/>
              </a:rPr>
              <a:t>收益</a:t>
            </a:r>
            <a:r>
              <a:rPr lang="zh-CN" altLang="en-US" sz="1600" dirty="0">
                <a:latin typeface="楷体_GB2312" panose="02010609030101010101" pitchFamily="49" charset="-122"/>
                <a:ea typeface="楷体_GB2312" panose="02010609030101010101" pitchFamily="49" charset="-122"/>
              </a:rPr>
              <a:t>与</a:t>
            </a:r>
            <a:r>
              <a:rPr lang="zh-CN" altLang="en-US" sz="1600" dirty="0">
                <a:solidFill>
                  <a:srgbClr val="FF0000"/>
                </a:solidFill>
                <a:latin typeface="楷体_GB2312" panose="02010609030101010101" pitchFamily="49" charset="-122"/>
                <a:ea typeface="楷体_GB2312" panose="02010609030101010101" pitchFamily="49" charset="-122"/>
              </a:rPr>
              <a:t>风险</a:t>
            </a:r>
            <a:r>
              <a:rPr lang="zh-CN" altLang="en-US" sz="1600" dirty="0">
                <a:latin typeface="楷体_GB2312" panose="02010609030101010101" pitchFamily="49" charset="-122"/>
                <a:ea typeface="楷体_GB2312" panose="02010609030101010101" pitchFamily="49" charset="-122"/>
              </a:rPr>
              <a:t>进行横向比较，结合自身的收益与风险目标形成配置组合。</a:t>
            </a:r>
            <a:endParaRPr lang="en-US" altLang="zh-CN" sz="1600" dirty="0">
              <a:latin typeface="楷体_GB2312" panose="02010609030101010101" pitchFamily="49" charset="-122"/>
              <a:ea typeface="楷体_GB2312" panose="02010609030101010101" pitchFamily="49" charset="-122"/>
            </a:endParaRPr>
          </a:p>
          <a:p>
            <a:endParaRPr lang="en-US" altLang="zh-CN" sz="1600" dirty="0">
              <a:latin typeface="楷体_GB2312" panose="02010609030101010101" pitchFamily="49" charset="-122"/>
              <a:ea typeface="楷体_GB2312" panose="02010609030101010101" pitchFamily="49" charset="-122"/>
            </a:endParaRPr>
          </a:p>
          <a:p>
            <a:r>
              <a:rPr lang="zh-CN" altLang="en-US" sz="1600" b="1" dirty="0">
                <a:latin typeface="楷体_GB2312" panose="02010609030101010101" pitchFamily="49" charset="-122"/>
                <a:ea typeface="楷体_GB2312" panose="02010609030101010101" pitchFamily="49" charset="-122"/>
              </a:rPr>
              <a:t>理想的配置组合</a:t>
            </a:r>
            <a:r>
              <a:rPr lang="zh-CN" altLang="en-US" sz="1600" dirty="0">
                <a:latin typeface="楷体_GB2312" panose="02010609030101010101" pitchFamily="49" charset="-122"/>
                <a:ea typeface="楷体_GB2312" panose="02010609030101010101" pitchFamily="49" charset="-122"/>
              </a:rPr>
              <a:t>：</a:t>
            </a:r>
            <a:r>
              <a:rPr lang="zh-CN" altLang="en-US" sz="1600" dirty="0">
                <a:solidFill>
                  <a:srgbClr val="FF0000"/>
                </a:solidFill>
                <a:latin typeface="楷体_GB2312" panose="02010609030101010101" pitchFamily="49" charset="-122"/>
                <a:ea typeface="楷体_GB2312" panose="02010609030101010101" pitchFamily="49" charset="-122"/>
              </a:rPr>
              <a:t>充分反映资产收益观点</a:t>
            </a:r>
            <a:r>
              <a:rPr lang="zh-CN" altLang="en-US" sz="1600" dirty="0">
                <a:latin typeface="楷体_GB2312" panose="02010609030101010101" pitchFamily="49" charset="-122"/>
                <a:ea typeface="楷体_GB2312" panose="02010609030101010101" pitchFamily="49" charset="-122"/>
              </a:rPr>
              <a:t>且</a:t>
            </a:r>
            <a:r>
              <a:rPr lang="zh-CN" altLang="en-US" sz="1600" dirty="0">
                <a:solidFill>
                  <a:srgbClr val="FF0000"/>
                </a:solidFill>
                <a:latin typeface="楷体_GB2312" panose="02010609030101010101" pitchFamily="49" charset="-122"/>
                <a:ea typeface="楷体_GB2312" panose="02010609030101010101" pitchFamily="49" charset="-122"/>
              </a:rPr>
              <a:t>风险可控</a:t>
            </a:r>
            <a:endParaRPr lang="en-US" altLang="zh-CN" sz="1600" dirty="0">
              <a:latin typeface="楷体_GB2312" panose="02010609030101010101" pitchFamily="49" charset="-122"/>
              <a:ea typeface="楷体_GB2312" panose="02010609030101010101" pitchFamily="49" charset="-122"/>
            </a:endParaRPr>
          </a:p>
          <a:p>
            <a:pPr marL="742950" lvl="1"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体现主观观点的方向、幅度与信心</a:t>
            </a:r>
            <a:endParaRPr lang="en-US" altLang="zh-CN" sz="1400" dirty="0">
              <a:latin typeface="楷体_GB2312" panose="02010609030101010101" pitchFamily="49" charset="-122"/>
              <a:ea typeface="楷体_GB2312" panose="02010609030101010101" pitchFamily="49" charset="-122"/>
            </a:endParaRPr>
          </a:p>
          <a:p>
            <a:pPr marL="742950" lvl="1"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具有可预期的波动与回撤</a:t>
            </a:r>
            <a:endParaRPr lang="en-US" altLang="zh-CN" sz="1400" dirty="0">
              <a:latin typeface="楷体_GB2312" panose="02010609030101010101" pitchFamily="49" charset="-122"/>
              <a:ea typeface="楷体_GB2312" panose="02010609030101010101" pitchFamily="49" charset="-122"/>
            </a:endParaRPr>
          </a:p>
          <a:p>
            <a:endParaRPr lang="en-US" altLang="zh-CN" sz="1600" dirty="0">
              <a:latin typeface="楷体_GB2312" panose="02010609030101010101" pitchFamily="49" charset="-122"/>
              <a:ea typeface="楷体_GB2312" panose="02010609030101010101" pitchFamily="49" charset="-122"/>
            </a:endParaRPr>
          </a:p>
          <a:p>
            <a:r>
              <a:rPr lang="zh-CN" altLang="en-US" sz="1600" b="1" dirty="0">
                <a:latin typeface="楷体_GB2312" panose="02010609030101010101" pitchFamily="49" charset="-122"/>
                <a:ea typeface="楷体_GB2312" panose="02010609030101010101" pitchFamily="49" charset="-122"/>
              </a:rPr>
              <a:t>应用价值</a:t>
            </a:r>
            <a:r>
              <a:rPr lang="zh-CN" altLang="en-US" sz="1600" dirty="0">
                <a:latin typeface="楷体_GB2312" panose="02010609030101010101" pitchFamily="49" charset="-122"/>
                <a:ea typeface="楷体_GB2312" panose="02010609030101010101" pitchFamily="49" charset="-122"/>
              </a:rPr>
              <a:t>：结合观点的</a:t>
            </a:r>
            <a:r>
              <a:rPr lang="zh-CN" altLang="en-US" sz="1600" dirty="0">
                <a:solidFill>
                  <a:srgbClr val="FF0000"/>
                </a:solidFill>
                <a:latin typeface="楷体_GB2312" panose="02010609030101010101" pitchFamily="49" charset="-122"/>
                <a:ea typeface="楷体_GB2312" panose="02010609030101010101" pitchFamily="49" charset="-122"/>
              </a:rPr>
              <a:t>灵活性</a:t>
            </a:r>
            <a:r>
              <a:rPr lang="zh-CN" altLang="en-US" sz="1600" dirty="0">
                <a:latin typeface="楷体_GB2312" panose="02010609030101010101" pitchFamily="49" charset="-122"/>
                <a:ea typeface="楷体_GB2312" panose="02010609030101010101" pitchFamily="49" charset="-122"/>
              </a:rPr>
              <a:t>与组合管理的</a:t>
            </a:r>
            <a:r>
              <a:rPr lang="zh-CN" altLang="en-US" sz="1600" dirty="0">
                <a:solidFill>
                  <a:srgbClr val="FF0000"/>
                </a:solidFill>
                <a:latin typeface="楷体_GB2312" panose="02010609030101010101" pitchFamily="49" charset="-122"/>
                <a:ea typeface="楷体_GB2312" panose="02010609030101010101" pitchFamily="49" charset="-122"/>
              </a:rPr>
              <a:t>纪律性</a:t>
            </a:r>
            <a:endParaRPr lang="en-US" altLang="zh-CN" sz="1600" dirty="0">
              <a:latin typeface="楷体_GB2312" panose="02010609030101010101" pitchFamily="49" charset="-122"/>
              <a:ea typeface="楷体_GB2312" panose="02010609030101010101" pitchFamily="49" charset="-122"/>
            </a:endParaRPr>
          </a:p>
          <a:p>
            <a:pPr marL="742950" lvl="1"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对主动配置</a:t>
            </a:r>
            <a:r>
              <a:rPr lang="en-US" altLang="zh-CN" sz="1400" dirty="0">
                <a:latin typeface="楷体_GB2312" panose="02010609030101010101" pitchFamily="49" charset="-122"/>
                <a:ea typeface="楷体_GB2312" panose="02010609030101010101" pitchFamily="49" charset="-122"/>
              </a:rPr>
              <a:t>: </a:t>
            </a:r>
            <a:r>
              <a:rPr lang="zh-CN" altLang="en-US" sz="1400" dirty="0">
                <a:latin typeface="楷体_GB2312" panose="02010609030101010101" pitchFamily="49" charset="-122"/>
                <a:ea typeface="楷体_GB2312" panose="02010609030101010101" pitchFamily="49" charset="-122"/>
              </a:rPr>
              <a:t>更有效的风险控制</a:t>
            </a:r>
            <a:endParaRPr lang="en-US" altLang="zh-CN" sz="1400" dirty="0">
              <a:latin typeface="楷体_GB2312" panose="02010609030101010101" pitchFamily="49" charset="-122"/>
              <a:ea typeface="楷体_GB2312" panose="02010609030101010101" pitchFamily="49" charset="-122"/>
            </a:endParaRPr>
          </a:p>
          <a:p>
            <a:pPr marL="742950" lvl="1" indent="-285750">
              <a:buFont typeface="Wingdings" panose="05000000000000000000" pitchFamily="2" charset="2"/>
              <a:buChar char="ü"/>
            </a:pPr>
            <a:r>
              <a:rPr lang="zh-CN" altLang="en-US" sz="1400" dirty="0">
                <a:latin typeface="楷体_GB2312" panose="02010609030101010101" pitchFamily="49" charset="-122"/>
                <a:ea typeface="楷体_GB2312" panose="02010609030101010101" pitchFamily="49" charset="-122"/>
              </a:rPr>
              <a:t>对量化</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被动配置：纳入主观观点</a:t>
            </a:r>
          </a:p>
        </p:txBody>
      </p:sp>
    </p:spTree>
    <p:extLst>
      <p:ext uri="{BB962C8B-B14F-4D97-AF65-F5344CB8AC3E}">
        <p14:creationId xmlns:p14="http://schemas.microsoft.com/office/powerpoint/2010/main" val="104565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1.2 </a:t>
            </a:r>
            <a:r>
              <a:rPr lang="zh-CN" altLang="en-US" sz="2000" b="1" dirty="0">
                <a:solidFill>
                  <a:srgbClr val="0677D5"/>
                </a:solidFill>
                <a:ea typeface="微软雅黑" panose="020B0503020204020204" pitchFamily="34" charset="-122"/>
                <a:cs typeface="Arial" panose="020B0604020202020204" pitchFamily="34" charset="0"/>
              </a:rPr>
              <a:t>组合构建思路</a:t>
            </a:r>
          </a:p>
        </p:txBody>
      </p:sp>
      <p:grpSp>
        <p:nvGrpSpPr>
          <p:cNvPr id="11" name="组合 10">
            <a:extLst>
              <a:ext uri="{FF2B5EF4-FFF2-40B4-BE49-F238E27FC236}">
                <a16:creationId xmlns:a16="http://schemas.microsoft.com/office/drawing/2014/main" id="{BDDBA1D7-FEDA-4253-B6D7-87E350462066}"/>
              </a:ext>
            </a:extLst>
          </p:cNvPr>
          <p:cNvGrpSpPr/>
          <p:nvPr/>
        </p:nvGrpSpPr>
        <p:grpSpPr>
          <a:xfrm>
            <a:off x="4166644" y="2415967"/>
            <a:ext cx="810713" cy="311566"/>
            <a:chOff x="4200931" y="211950"/>
            <a:chExt cx="810713" cy="311566"/>
          </a:xfrm>
        </p:grpSpPr>
        <p:sp>
          <p:nvSpPr>
            <p:cNvPr id="12" name="矩形 11">
              <a:extLst>
                <a:ext uri="{FF2B5EF4-FFF2-40B4-BE49-F238E27FC236}">
                  <a16:creationId xmlns:a16="http://schemas.microsoft.com/office/drawing/2014/main" id="{B5840E2E-784A-4779-8CBA-60B5490C4B1A}"/>
                </a:ext>
              </a:extLst>
            </p:cNvPr>
            <p:cNvSpPr/>
            <p:nvPr/>
          </p:nvSpPr>
          <p:spPr>
            <a:xfrm>
              <a:off x="4200931" y="211950"/>
              <a:ext cx="810713" cy="311566"/>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文本框 12">
              <a:extLst>
                <a:ext uri="{FF2B5EF4-FFF2-40B4-BE49-F238E27FC236}">
                  <a16:creationId xmlns:a16="http://schemas.microsoft.com/office/drawing/2014/main" id="{5D30659C-BC52-4B3B-B13C-236C88C114CE}"/>
                </a:ext>
              </a:extLst>
            </p:cNvPr>
            <p:cNvSpPr txBox="1"/>
            <p:nvPr/>
          </p:nvSpPr>
          <p:spPr>
            <a:xfrm>
              <a:off x="4200931" y="211950"/>
              <a:ext cx="810713" cy="31156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32004" rIns="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楷体_GB2312" panose="02010609030101010101" pitchFamily="49" charset="-122"/>
                  <a:ea typeface="楷体_GB2312" panose="02010609030101010101" pitchFamily="49" charset="-122"/>
                </a:rPr>
                <a:t>重仓看好资产</a:t>
              </a:r>
            </a:p>
          </p:txBody>
        </p:sp>
      </p:grpSp>
      <p:graphicFrame>
        <p:nvGraphicFramePr>
          <p:cNvPr id="14" name="图示 13">
            <a:extLst>
              <a:ext uri="{FF2B5EF4-FFF2-40B4-BE49-F238E27FC236}">
                <a16:creationId xmlns:a16="http://schemas.microsoft.com/office/drawing/2014/main" id="{2CAD2258-201F-49C5-A7E0-43EF29106D46}"/>
              </a:ext>
            </a:extLst>
          </p:cNvPr>
          <p:cNvGraphicFramePr/>
          <p:nvPr>
            <p:extLst>
              <p:ext uri="{D42A27DB-BD31-4B8C-83A1-F6EECF244321}">
                <p14:modId xmlns:p14="http://schemas.microsoft.com/office/powerpoint/2010/main" val="3473386374"/>
              </p:ext>
            </p:extLst>
          </p:nvPr>
        </p:nvGraphicFramePr>
        <p:xfrm>
          <a:off x="755577" y="1599139"/>
          <a:ext cx="7200800" cy="972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B84280D0-7758-4DF0-BD30-F6318D0E1FBD}"/>
              </a:ext>
            </a:extLst>
          </p:cNvPr>
          <p:cNvSpPr txBox="1"/>
          <p:nvPr/>
        </p:nvSpPr>
        <p:spPr>
          <a:xfrm>
            <a:off x="5508104" y="832163"/>
            <a:ext cx="2088232" cy="923330"/>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有强烈确信主观观点时：以重仓看好资产获得重大收益</a:t>
            </a:r>
          </a:p>
        </p:txBody>
      </p:sp>
      <p:sp>
        <p:nvSpPr>
          <p:cNvPr id="16" name="文本框 15">
            <a:extLst>
              <a:ext uri="{FF2B5EF4-FFF2-40B4-BE49-F238E27FC236}">
                <a16:creationId xmlns:a16="http://schemas.microsoft.com/office/drawing/2014/main" id="{9E9A0A97-FB61-41D7-A108-A775D9C319DA}"/>
              </a:ext>
            </a:extLst>
          </p:cNvPr>
          <p:cNvSpPr txBox="1"/>
          <p:nvPr/>
        </p:nvSpPr>
        <p:spPr>
          <a:xfrm>
            <a:off x="1220201" y="853491"/>
            <a:ext cx="2188056" cy="923330"/>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没有主观观点时：分散投资获取稳健收益</a:t>
            </a:r>
          </a:p>
        </p:txBody>
      </p:sp>
      <p:sp>
        <p:nvSpPr>
          <p:cNvPr id="17" name="矩形: 圆角 16">
            <a:extLst>
              <a:ext uri="{FF2B5EF4-FFF2-40B4-BE49-F238E27FC236}">
                <a16:creationId xmlns:a16="http://schemas.microsoft.com/office/drawing/2014/main" id="{D3B321BE-F4A9-4996-B4F1-260CA1C4A73D}"/>
              </a:ext>
            </a:extLst>
          </p:cNvPr>
          <p:cNvSpPr/>
          <p:nvPr/>
        </p:nvSpPr>
        <p:spPr>
          <a:xfrm>
            <a:off x="6976080" y="2869830"/>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重仓组合</a:t>
            </a:r>
          </a:p>
        </p:txBody>
      </p:sp>
      <p:sp>
        <p:nvSpPr>
          <p:cNvPr id="18" name="矩形: 圆角 17">
            <a:extLst>
              <a:ext uri="{FF2B5EF4-FFF2-40B4-BE49-F238E27FC236}">
                <a16:creationId xmlns:a16="http://schemas.microsoft.com/office/drawing/2014/main" id="{AFF6B91E-D0D7-482E-A55C-28ED85E5F3DC}"/>
              </a:ext>
            </a:extLst>
          </p:cNvPr>
          <p:cNvSpPr/>
          <p:nvPr/>
        </p:nvSpPr>
        <p:spPr>
          <a:xfrm>
            <a:off x="871776" y="2868971"/>
            <a:ext cx="864096" cy="4320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基准组合</a:t>
            </a:r>
          </a:p>
        </p:txBody>
      </p:sp>
      <p:sp>
        <p:nvSpPr>
          <p:cNvPr id="19" name="矩形: 圆角 18">
            <a:extLst>
              <a:ext uri="{FF2B5EF4-FFF2-40B4-BE49-F238E27FC236}">
                <a16:creationId xmlns:a16="http://schemas.microsoft.com/office/drawing/2014/main" id="{3DA0B68F-252B-495E-B52D-49C23C800416}"/>
              </a:ext>
            </a:extLst>
          </p:cNvPr>
          <p:cNvSpPr/>
          <p:nvPr/>
        </p:nvSpPr>
        <p:spPr>
          <a:xfrm>
            <a:off x="3707904" y="4270608"/>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配置组合</a:t>
            </a:r>
          </a:p>
        </p:txBody>
      </p:sp>
      <p:cxnSp>
        <p:nvCxnSpPr>
          <p:cNvPr id="26" name="连接符: 肘形 25">
            <a:extLst>
              <a:ext uri="{FF2B5EF4-FFF2-40B4-BE49-F238E27FC236}">
                <a16:creationId xmlns:a16="http://schemas.microsoft.com/office/drawing/2014/main" id="{5E1D75FC-B617-4BA4-91FE-4489770D4C17}"/>
              </a:ext>
            </a:extLst>
          </p:cNvPr>
          <p:cNvCxnSpPr>
            <a:stCxn id="18" idx="3"/>
            <a:endCxn id="19" idx="0"/>
          </p:cNvCxnSpPr>
          <p:nvPr/>
        </p:nvCxnSpPr>
        <p:spPr>
          <a:xfrm>
            <a:off x="1735872" y="3084995"/>
            <a:ext cx="2404080" cy="1185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6FF22938-71DD-4173-B2BE-0CCACAE9826F}"/>
              </a:ext>
            </a:extLst>
          </p:cNvPr>
          <p:cNvCxnSpPr>
            <a:cxnSpLocks/>
            <a:stCxn id="17" idx="1"/>
            <a:endCxn id="19" idx="0"/>
          </p:cNvCxnSpPr>
          <p:nvPr/>
        </p:nvCxnSpPr>
        <p:spPr>
          <a:xfrm rot="10800000" flipV="1">
            <a:off x="4139952" y="3085854"/>
            <a:ext cx="2836128" cy="11847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2D14FD2-6ED3-43EB-B49E-9AFDBA2E3D7E}"/>
              </a:ext>
            </a:extLst>
          </p:cNvPr>
          <p:cNvSpPr txBox="1"/>
          <p:nvPr/>
        </p:nvSpPr>
        <p:spPr>
          <a:xfrm>
            <a:off x="4139950" y="3174894"/>
            <a:ext cx="1584174" cy="1015663"/>
          </a:xfrm>
          <a:prstGeom prst="rect">
            <a:avLst/>
          </a:prstGeom>
          <a:noFill/>
        </p:spPr>
        <p:txBody>
          <a:bodyPr wrap="square" rtlCol="0">
            <a:spAutoFit/>
          </a:bodyPr>
          <a:lstStyle/>
          <a:p>
            <a:r>
              <a:rPr lang="zh-CN" altLang="en-US" sz="1200" b="1" dirty="0">
                <a:latin typeface="楷体_GB2312" panose="02010609030101010101" pitchFamily="49" charset="-122"/>
                <a:ea typeface="楷体_GB2312" panose="02010609030101010101" pitchFamily="49" charset="-122"/>
              </a:rPr>
              <a:t>重仓程度取决于</a:t>
            </a:r>
            <a:r>
              <a:rPr lang="zh-CN" altLang="en-US" sz="1200" dirty="0">
                <a:latin typeface="楷体_GB2312" panose="02010609030101010101" pitchFamily="49" charset="-122"/>
                <a:ea typeface="楷体_GB2312" panose="02010609030101010101" pitchFamily="49" charset="-122"/>
              </a:rPr>
              <a:t>：</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观点方向幅度</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观点信心</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风险偏好</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市场风险情况</a:t>
            </a:r>
          </a:p>
        </p:txBody>
      </p:sp>
      <p:sp>
        <p:nvSpPr>
          <p:cNvPr id="39" name="文本框 38">
            <a:extLst>
              <a:ext uri="{FF2B5EF4-FFF2-40B4-BE49-F238E27FC236}">
                <a16:creationId xmlns:a16="http://schemas.microsoft.com/office/drawing/2014/main" id="{556935C3-F6F8-49E7-99DC-D82979189CFB}"/>
              </a:ext>
            </a:extLst>
          </p:cNvPr>
          <p:cNvSpPr txBox="1"/>
          <p:nvPr/>
        </p:nvSpPr>
        <p:spPr>
          <a:xfrm>
            <a:off x="682441" y="3324148"/>
            <a:ext cx="158417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风险可控收益可观的起点</a:t>
            </a:r>
          </a:p>
        </p:txBody>
      </p:sp>
      <p:sp>
        <p:nvSpPr>
          <p:cNvPr id="40" name="文本框 39">
            <a:extLst>
              <a:ext uri="{FF2B5EF4-FFF2-40B4-BE49-F238E27FC236}">
                <a16:creationId xmlns:a16="http://schemas.microsoft.com/office/drawing/2014/main" id="{17ADF7A5-3C4A-49B7-BDF8-934089E5C88B}"/>
              </a:ext>
            </a:extLst>
          </p:cNvPr>
          <p:cNvSpPr txBox="1"/>
          <p:nvPr/>
        </p:nvSpPr>
        <p:spPr>
          <a:xfrm>
            <a:off x="2582470" y="3638097"/>
            <a:ext cx="158417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在风险可控范围内增强收益</a:t>
            </a:r>
            <a:endParaRPr lang="en-US" altLang="zh-CN" sz="1200" dirty="0">
              <a:latin typeface="楷体_GB2312" panose="02010609030101010101" pitchFamily="49" charset="-122"/>
              <a:ea typeface="楷体_GB2312" panose="02010609030101010101" pitchFamily="49" charset="-122"/>
            </a:endParaRPr>
          </a:p>
        </p:txBody>
      </p:sp>
      <p:sp>
        <p:nvSpPr>
          <p:cNvPr id="22" name="文本框 21">
            <a:extLst>
              <a:ext uri="{FF2B5EF4-FFF2-40B4-BE49-F238E27FC236}">
                <a16:creationId xmlns:a16="http://schemas.microsoft.com/office/drawing/2014/main" id="{7691A995-BF17-401A-8611-726A078CAB1E}"/>
              </a:ext>
            </a:extLst>
          </p:cNvPr>
          <p:cNvSpPr txBox="1"/>
          <p:nvPr/>
        </p:nvSpPr>
        <p:spPr>
          <a:xfrm>
            <a:off x="2291783" y="2696974"/>
            <a:ext cx="3888432"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有一定把握的主观观点：两者的折中</a:t>
            </a:r>
          </a:p>
        </p:txBody>
      </p:sp>
      <p:sp>
        <p:nvSpPr>
          <p:cNvPr id="24" name="矩形: 圆角 23">
            <a:extLst>
              <a:ext uri="{FF2B5EF4-FFF2-40B4-BE49-F238E27FC236}">
                <a16:creationId xmlns:a16="http://schemas.microsoft.com/office/drawing/2014/main" id="{B00D58DD-DD1D-4AC4-84A5-D51484970B9C}"/>
              </a:ext>
            </a:extLst>
          </p:cNvPr>
          <p:cNvSpPr/>
          <p:nvPr/>
        </p:nvSpPr>
        <p:spPr>
          <a:xfrm>
            <a:off x="3055315" y="3145522"/>
            <a:ext cx="864096" cy="4320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叠加观点</a:t>
            </a:r>
          </a:p>
        </p:txBody>
      </p:sp>
    </p:spTree>
    <p:extLst>
      <p:ext uri="{BB962C8B-B14F-4D97-AF65-F5344CB8AC3E}">
        <p14:creationId xmlns:p14="http://schemas.microsoft.com/office/powerpoint/2010/main" val="7154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1.3 </a:t>
            </a:r>
            <a:r>
              <a:rPr lang="zh-CN" altLang="en-US" sz="2000" b="1" dirty="0">
                <a:solidFill>
                  <a:srgbClr val="0677D5"/>
                </a:solidFill>
                <a:ea typeface="微软雅黑" panose="020B0503020204020204" pitchFamily="34" charset="-122"/>
                <a:cs typeface="Arial" panose="020B0604020202020204" pitchFamily="34" charset="0"/>
              </a:rPr>
              <a:t>组合构建方法</a:t>
            </a:r>
          </a:p>
        </p:txBody>
      </p:sp>
      <p:sp>
        <p:nvSpPr>
          <p:cNvPr id="9" name="矩形: 圆角 8">
            <a:extLst>
              <a:ext uri="{FF2B5EF4-FFF2-40B4-BE49-F238E27FC236}">
                <a16:creationId xmlns:a16="http://schemas.microsoft.com/office/drawing/2014/main" id="{135A27EE-BA77-405D-9850-69652CBECE3A}"/>
              </a:ext>
            </a:extLst>
          </p:cNvPr>
          <p:cNvSpPr/>
          <p:nvPr/>
        </p:nvSpPr>
        <p:spPr>
          <a:xfrm>
            <a:off x="323765" y="3075806"/>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配置组合</a:t>
            </a:r>
          </a:p>
        </p:txBody>
      </p:sp>
      <p:sp>
        <p:nvSpPr>
          <p:cNvPr id="10" name="矩形: 圆角 9">
            <a:extLst>
              <a:ext uri="{FF2B5EF4-FFF2-40B4-BE49-F238E27FC236}">
                <a16:creationId xmlns:a16="http://schemas.microsoft.com/office/drawing/2014/main" id="{F6BAFBAC-A28C-44F0-81FC-F16F35E95966}"/>
              </a:ext>
            </a:extLst>
          </p:cNvPr>
          <p:cNvSpPr/>
          <p:nvPr/>
        </p:nvSpPr>
        <p:spPr>
          <a:xfrm>
            <a:off x="1899653" y="1817897"/>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构建基准组合</a:t>
            </a:r>
          </a:p>
        </p:txBody>
      </p:sp>
      <p:sp>
        <p:nvSpPr>
          <p:cNvPr id="11" name="矩形: 圆角 10">
            <a:extLst>
              <a:ext uri="{FF2B5EF4-FFF2-40B4-BE49-F238E27FC236}">
                <a16:creationId xmlns:a16="http://schemas.microsoft.com/office/drawing/2014/main" id="{3317B0AC-8486-4EE0-87B4-9817DA48CEE6}"/>
              </a:ext>
            </a:extLst>
          </p:cNvPr>
          <p:cNvSpPr/>
          <p:nvPr/>
        </p:nvSpPr>
        <p:spPr>
          <a:xfrm>
            <a:off x="1899653" y="4086572"/>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叠加主观观点</a:t>
            </a:r>
          </a:p>
        </p:txBody>
      </p:sp>
      <p:cxnSp>
        <p:nvCxnSpPr>
          <p:cNvPr id="3" name="连接符: 肘形 2">
            <a:extLst>
              <a:ext uri="{FF2B5EF4-FFF2-40B4-BE49-F238E27FC236}">
                <a16:creationId xmlns:a16="http://schemas.microsoft.com/office/drawing/2014/main" id="{973D116C-8656-49A8-B1B5-A2C2A2C3362E}"/>
              </a:ext>
            </a:extLst>
          </p:cNvPr>
          <p:cNvCxnSpPr>
            <a:stCxn id="9" idx="3"/>
            <a:endCxn id="10" idx="1"/>
          </p:cNvCxnSpPr>
          <p:nvPr/>
        </p:nvCxnSpPr>
        <p:spPr>
          <a:xfrm flipV="1">
            <a:off x="1187861" y="2033921"/>
            <a:ext cx="711792" cy="1257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连接符: 肘形 4">
            <a:extLst>
              <a:ext uri="{FF2B5EF4-FFF2-40B4-BE49-F238E27FC236}">
                <a16:creationId xmlns:a16="http://schemas.microsoft.com/office/drawing/2014/main" id="{3708591E-C499-47E0-B0F8-FC04511EE7FA}"/>
              </a:ext>
            </a:extLst>
          </p:cNvPr>
          <p:cNvCxnSpPr>
            <a:stCxn id="9" idx="3"/>
            <a:endCxn id="11" idx="1"/>
          </p:cNvCxnSpPr>
          <p:nvPr/>
        </p:nvCxnSpPr>
        <p:spPr>
          <a:xfrm>
            <a:off x="1187861" y="3291830"/>
            <a:ext cx="711792" cy="1010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B86F8FB4-7E63-413F-9587-B1D5B236E159}"/>
              </a:ext>
            </a:extLst>
          </p:cNvPr>
          <p:cNvSpPr/>
          <p:nvPr/>
        </p:nvSpPr>
        <p:spPr>
          <a:xfrm>
            <a:off x="3220204" y="1493861"/>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大类资产分散</a:t>
            </a:r>
          </a:p>
        </p:txBody>
      </p:sp>
      <p:sp>
        <p:nvSpPr>
          <p:cNvPr id="16" name="矩形: 圆角 15">
            <a:extLst>
              <a:ext uri="{FF2B5EF4-FFF2-40B4-BE49-F238E27FC236}">
                <a16:creationId xmlns:a16="http://schemas.microsoft.com/office/drawing/2014/main" id="{FC3CA1E1-E0D4-44EE-BAB5-C0F711F29261}"/>
              </a:ext>
            </a:extLst>
          </p:cNvPr>
          <p:cNvSpPr/>
          <p:nvPr/>
        </p:nvSpPr>
        <p:spPr>
          <a:xfrm>
            <a:off x="3220204" y="3082655"/>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时间分散</a:t>
            </a:r>
          </a:p>
        </p:txBody>
      </p:sp>
      <p:sp>
        <p:nvSpPr>
          <p:cNvPr id="17" name="矩形: 圆角 16">
            <a:extLst>
              <a:ext uri="{FF2B5EF4-FFF2-40B4-BE49-F238E27FC236}">
                <a16:creationId xmlns:a16="http://schemas.microsoft.com/office/drawing/2014/main" id="{554E399C-80FC-4D46-AD44-6CA23B4EBFB0}"/>
              </a:ext>
            </a:extLst>
          </p:cNvPr>
          <p:cNvSpPr/>
          <p:nvPr/>
        </p:nvSpPr>
        <p:spPr>
          <a:xfrm>
            <a:off x="4233838" y="3942556"/>
            <a:ext cx="1008112"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改进的</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a:t>
            </a:r>
          </a:p>
        </p:txBody>
      </p:sp>
      <p:cxnSp>
        <p:nvCxnSpPr>
          <p:cNvPr id="8" name="连接符: 肘形 7">
            <a:extLst>
              <a:ext uri="{FF2B5EF4-FFF2-40B4-BE49-F238E27FC236}">
                <a16:creationId xmlns:a16="http://schemas.microsoft.com/office/drawing/2014/main" id="{17CEFFEE-2653-467F-ACDF-4680372A2F5F}"/>
              </a:ext>
            </a:extLst>
          </p:cNvPr>
          <p:cNvCxnSpPr>
            <a:stCxn id="10" idx="3"/>
            <a:endCxn id="15" idx="1"/>
          </p:cNvCxnSpPr>
          <p:nvPr/>
        </p:nvCxnSpPr>
        <p:spPr>
          <a:xfrm flipV="1">
            <a:off x="2763749" y="1709885"/>
            <a:ext cx="456455" cy="32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823557A7-A594-4661-B0B7-ED2E8CDA1973}"/>
              </a:ext>
            </a:extLst>
          </p:cNvPr>
          <p:cNvCxnSpPr>
            <a:stCxn id="10" idx="3"/>
            <a:endCxn id="16" idx="1"/>
          </p:cNvCxnSpPr>
          <p:nvPr/>
        </p:nvCxnSpPr>
        <p:spPr>
          <a:xfrm>
            <a:off x="2763749" y="2033921"/>
            <a:ext cx="456455" cy="12647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604CAE5-073C-40C9-809A-21BD81C7E39D}"/>
              </a:ext>
            </a:extLst>
          </p:cNvPr>
          <p:cNvCxnSpPr>
            <a:cxnSpLocks/>
            <a:stCxn id="11" idx="3"/>
            <a:endCxn id="17" idx="1"/>
          </p:cNvCxnSpPr>
          <p:nvPr/>
        </p:nvCxnSpPr>
        <p:spPr>
          <a:xfrm>
            <a:off x="2763749" y="4302596"/>
            <a:ext cx="147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E4B4A11-CED9-4FF1-B71C-B84585FFD46C}"/>
              </a:ext>
            </a:extLst>
          </p:cNvPr>
          <p:cNvSpPr txBox="1"/>
          <p:nvPr/>
        </p:nvSpPr>
        <p:spPr>
          <a:xfrm>
            <a:off x="5721957" y="4056955"/>
            <a:ext cx="345638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如何用投资观点增强风险平价组合（十二）</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模型的理论应用于拓展</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十六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40" name="矩形: 圆角 39">
            <a:extLst>
              <a:ext uri="{FF2B5EF4-FFF2-40B4-BE49-F238E27FC236}">
                <a16:creationId xmlns:a16="http://schemas.microsoft.com/office/drawing/2014/main" id="{F6D41CA0-A038-4F21-B548-55364C7BF70D}"/>
              </a:ext>
            </a:extLst>
          </p:cNvPr>
          <p:cNvSpPr/>
          <p:nvPr/>
        </p:nvSpPr>
        <p:spPr>
          <a:xfrm>
            <a:off x="4353163" y="2406955"/>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目标波动</a:t>
            </a:r>
          </a:p>
        </p:txBody>
      </p:sp>
      <p:sp>
        <p:nvSpPr>
          <p:cNvPr id="41" name="矩形: 圆角 40">
            <a:extLst>
              <a:ext uri="{FF2B5EF4-FFF2-40B4-BE49-F238E27FC236}">
                <a16:creationId xmlns:a16="http://schemas.microsoft.com/office/drawing/2014/main" id="{C04AE8AE-022E-40B0-98FB-717C1612D0AF}"/>
              </a:ext>
            </a:extLst>
          </p:cNvPr>
          <p:cNvSpPr/>
          <p:nvPr/>
        </p:nvSpPr>
        <p:spPr>
          <a:xfrm>
            <a:off x="4377854" y="3075806"/>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战略再平衡</a:t>
            </a:r>
          </a:p>
        </p:txBody>
      </p:sp>
      <p:sp>
        <p:nvSpPr>
          <p:cNvPr id="42" name="矩形: 圆角 41">
            <a:extLst>
              <a:ext uri="{FF2B5EF4-FFF2-40B4-BE49-F238E27FC236}">
                <a16:creationId xmlns:a16="http://schemas.microsoft.com/office/drawing/2014/main" id="{AC366394-2FBB-4A6F-B8ED-390862FBDEC1}"/>
              </a:ext>
            </a:extLst>
          </p:cNvPr>
          <p:cNvSpPr/>
          <p:nvPr/>
        </p:nvSpPr>
        <p:spPr>
          <a:xfrm>
            <a:off x="4377854" y="1419472"/>
            <a:ext cx="864096" cy="57621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基于分散投资的组合构建</a:t>
            </a:r>
          </a:p>
        </p:txBody>
      </p:sp>
      <p:cxnSp>
        <p:nvCxnSpPr>
          <p:cNvPr id="43" name="直接箭头连接符 42">
            <a:extLst>
              <a:ext uri="{FF2B5EF4-FFF2-40B4-BE49-F238E27FC236}">
                <a16:creationId xmlns:a16="http://schemas.microsoft.com/office/drawing/2014/main" id="{7045A11B-6C10-4EA5-BA2A-9D852C673AC0}"/>
              </a:ext>
            </a:extLst>
          </p:cNvPr>
          <p:cNvCxnSpPr>
            <a:stCxn id="15" idx="3"/>
            <a:endCxn id="42" idx="1"/>
          </p:cNvCxnSpPr>
          <p:nvPr/>
        </p:nvCxnSpPr>
        <p:spPr>
          <a:xfrm flipV="1">
            <a:off x="4084300" y="1707579"/>
            <a:ext cx="293554" cy="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2677EA1-9B83-41EA-8D43-A63B20F0584A}"/>
              </a:ext>
            </a:extLst>
          </p:cNvPr>
          <p:cNvCxnSpPr>
            <a:stCxn id="16" idx="3"/>
            <a:endCxn id="41" idx="1"/>
          </p:cNvCxnSpPr>
          <p:nvPr/>
        </p:nvCxnSpPr>
        <p:spPr>
          <a:xfrm flipV="1">
            <a:off x="4084300" y="3291830"/>
            <a:ext cx="293554" cy="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id="{5963E2A4-718F-4037-9BA4-3F4A235FE1F4}"/>
              </a:ext>
            </a:extLst>
          </p:cNvPr>
          <p:cNvCxnSpPr>
            <a:stCxn id="16" idx="3"/>
            <a:endCxn id="40" idx="1"/>
          </p:cNvCxnSpPr>
          <p:nvPr/>
        </p:nvCxnSpPr>
        <p:spPr>
          <a:xfrm flipV="1">
            <a:off x="4084300" y="2622979"/>
            <a:ext cx="268863" cy="675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0D2FF4B-CFDF-48D5-957E-F8D56632BFB2}"/>
              </a:ext>
            </a:extLst>
          </p:cNvPr>
          <p:cNvSpPr txBox="1"/>
          <p:nvPr/>
        </p:nvSpPr>
        <p:spPr>
          <a:xfrm>
            <a:off x="5721957" y="1479052"/>
            <a:ext cx="345638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如何理解最大分散度组合（十）</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股票与债券相关性</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四</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2" name="文本框 51">
            <a:extLst>
              <a:ext uri="{FF2B5EF4-FFF2-40B4-BE49-F238E27FC236}">
                <a16:creationId xmlns:a16="http://schemas.microsoft.com/office/drawing/2014/main" id="{FD4196AA-DF87-4C31-A64F-4B3845CB0E74}"/>
              </a:ext>
            </a:extLst>
          </p:cNvPr>
          <p:cNvSpPr txBox="1"/>
          <p:nvPr/>
        </p:nvSpPr>
        <p:spPr>
          <a:xfrm>
            <a:off x="5721957" y="2491492"/>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目标波动率的效果</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八</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3" name="文本框 52">
            <a:extLst>
              <a:ext uri="{FF2B5EF4-FFF2-40B4-BE49-F238E27FC236}">
                <a16:creationId xmlns:a16="http://schemas.microsoft.com/office/drawing/2014/main" id="{74BBEF52-21D8-4150-8D1E-D4078883B3DF}"/>
              </a:ext>
            </a:extLst>
          </p:cNvPr>
          <p:cNvSpPr txBox="1"/>
          <p:nvPr/>
        </p:nvSpPr>
        <p:spPr>
          <a:xfrm>
            <a:off x="5721957" y="3153330"/>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战略再平衡</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07465" y="907368"/>
            <a:ext cx="5112568"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组合构建流程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5527497" y="915647"/>
            <a:ext cx="3456384"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精品文献系列报告</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Tree>
    <p:extLst>
      <p:ext uri="{BB962C8B-B14F-4D97-AF65-F5344CB8AC3E}">
        <p14:creationId xmlns:p14="http://schemas.microsoft.com/office/powerpoint/2010/main" val="280018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02</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建基准组合“前沿”</a:t>
            </a:r>
          </a:p>
        </p:txBody>
      </p:sp>
    </p:spTree>
    <p:extLst>
      <p:ext uri="{BB962C8B-B14F-4D97-AF65-F5344CB8AC3E}">
        <p14:creationId xmlns:p14="http://schemas.microsoft.com/office/powerpoint/2010/main" val="96363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2.1 </a:t>
            </a:r>
            <a:r>
              <a:rPr lang="zh-CN" altLang="en-US" sz="2000" b="1" dirty="0">
                <a:solidFill>
                  <a:srgbClr val="0677D5"/>
                </a:solidFill>
                <a:ea typeface="微软雅黑" panose="020B0503020204020204" pitchFamily="34" charset="-122"/>
                <a:cs typeface="Arial" panose="020B0604020202020204" pitchFamily="34" charset="0"/>
              </a:rPr>
              <a:t>基准组合：大类资产分散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低风险：风险平价组合</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中高风险：最大分散度组合</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2" name="文本框 1">
            <a:extLst>
              <a:ext uri="{FF2B5EF4-FFF2-40B4-BE49-F238E27FC236}">
                <a16:creationId xmlns:a16="http://schemas.microsoft.com/office/drawing/2014/main" id="{06193F13-F6FE-42DB-AE9B-C0CEE494A207}"/>
              </a:ext>
            </a:extLst>
          </p:cNvPr>
          <p:cNvSpPr txBox="1"/>
          <p:nvPr/>
        </p:nvSpPr>
        <p:spPr>
          <a:xfrm>
            <a:off x="1835696" y="1019687"/>
            <a:ext cx="5472608"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现代组合管理理论：分散投资是唯一的“免费午餐”</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B18C65E-2537-4285-8EBA-DD0436C23BDE}"/>
                  </a:ext>
                </a:extLst>
              </p:cNvPr>
              <p:cNvSpPr txBox="1"/>
              <p:nvPr/>
            </p:nvSpPr>
            <p:spPr>
              <a:xfrm>
                <a:off x="971600" y="2274427"/>
                <a:ext cx="2880320" cy="153651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资产等风险贡献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f>
                      <m:fPr>
                        <m:ctrlPr>
                          <a:rPr lang="en-US" altLang="zh-CN" sz="1400" i="1" smtClean="0">
                            <a:latin typeface="Cambria Math" panose="02040503050406030204" pitchFamily="18" charset="0"/>
                            <a:ea typeface="楷体_GB2312" panose="02010609030101010101" pitchFamily="49" charset="-122"/>
                          </a:rPr>
                        </m:ctrlPr>
                      </m:fPr>
                      <m:num>
                        <m:r>
                          <a:rPr lang="en-US" altLang="zh-CN" sz="1400" i="0" smtClean="0">
                            <a:latin typeface="Cambria Math" panose="02040503050406030204" pitchFamily="18" charset="0"/>
                          </a:rPr>
                          <m:t>𝜕</m:t>
                        </m:r>
                        <m:r>
                          <m:rPr>
                            <m:sty m:val="p"/>
                          </m:rPr>
                          <a:rPr lang="en-US" altLang="zh-CN" sz="1400" i="0" smtClean="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可适当提升股票风险贡献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p:txBody>
          </p:sp>
        </mc:Choice>
        <mc:Fallback>
          <p:sp>
            <p:nvSpPr>
              <p:cNvPr id="4" name="文本框 3">
                <a:extLst>
                  <a:ext uri="{FF2B5EF4-FFF2-40B4-BE49-F238E27FC236}">
                    <a16:creationId xmlns:a16="http://schemas.microsoft.com/office/drawing/2014/main" id="{2B18C65E-2537-4285-8EBA-DD0436C23BDE}"/>
                  </a:ext>
                </a:extLst>
              </p:cNvPr>
              <p:cNvSpPr txBox="1">
                <a:spLocks noRot="1" noChangeAspect="1" noMove="1" noResize="1" noEditPoints="1" noAdjustHandles="1" noChangeArrowheads="1" noChangeShapeType="1" noTextEdit="1"/>
              </p:cNvSpPr>
              <p:nvPr/>
            </p:nvSpPr>
            <p:spPr>
              <a:xfrm>
                <a:off x="971600" y="2274427"/>
                <a:ext cx="2880320" cy="1536511"/>
              </a:xfrm>
              <a:prstGeom prst="rect">
                <a:avLst/>
              </a:prstGeom>
              <a:blipFill>
                <a:blip r:embed="rId3"/>
                <a:stretch>
                  <a:fillRect l="-211" t="-7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223EEF8A-EE2A-47DE-A83C-FBBF27865C6C}"/>
                  </a:ext>
                </a:extLst>
              </p:cNvPr>
              <p:cNvSpPr txBox="1"/>
              <p:nvPr/>
            </p:nvSpPr>
            <p:spPr>
              <a:xfrm>
                <a:off x="5371334" y="1995686"/>
                <a:ext cx="2952328" cy="2564228"/>
              </a:xfrm>
              <a:prstGeom prst="rect">
                <a:avLst/>
              </a:prstGeom>
              <a:noFill/>
            </p:spPr>
            <p:txBody>
              <a:bodyPr wrap="square" rtlCol="0">
                <a:spAutoFit/>
              </a:bodyPr>
              <a:lstStyle/>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最大分散度指标（</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nary>
                          <m:naryPr>
                            <m:chr m:val="∑"/>
                            <m:subHide m:val="on"/>
                            <m:supHide m:val="on"/>
                            <m:ctrlPr>
                              <a:rPr lang="en-US" altLang="zh-CN" sz="1400" i="1" smtClean="0">
                                <a:latin typeface="Cambria Math" panose="02040503050406030204" pitchFamily="18" charset="0"/>
                                <a:ea typeface="楷体_GB2312" panose="02010609030101010101" pitchFamily="49" charset="-122"/>
                              </a:rPr>
                            </m:ctrlPr>
                          </m:naryPr>
                          <m:sub/>
                          <m:sup/>
                          <m:e>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i</m:t>
                                </m:r>
                              </m:sub>
                            </m:sSub>
                          </m:e>
                        </m:nary>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a:latin typeface="Cambria Math" panose="02040503050406030204" pitchFamily="18" charset="0"/>
                              </a:rPr>
                              <m:t>i</m:t>
                            </m:r>
                          </m:sub>
                        </m:sSub>
                      </m:num>
                      <m:den>
                        <m:r>
                          <m:rPr>
                            <m:sty m:val="p"/>
                          </m:rPr>
                          <a:rPr lang="en-US" altLang="zh-CN" sz="1400">
                            <a:latin typeface="Cambria Math" panose="02040503050406030204" pitchFamily="18" charset="0"/>
                          </a:rPr>
                          <m:t>σ</m:t>
                        </m:r>
                      </m:den>
                    </m:f>
                  </m:oMath>
                </a14:m>
                <a:r>
                  <a:rPr lang="zh-CN" altLang="en-US" sz="1400" dirty="0">
                    <a:latin typeface="楷体_GB2312" panose="02010609030101010101" pitchFamily="49" charset="-122"/>
                    <a:ea typeface="楷体_GB2312" panose="02010609030101010101" pitchFamily="49" charset="-122"/>
                  </a:rPr>
                  <a:t>）</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f>
                      <m:fPr>
                        <m:ctrlPr>
                          <a:rPr lang="en-US" altLang="zh-CN" sz="1400" i="1">
                            <a:latin typeface="Cambria Math" panose="02040503050406030204" pitchFamily="18" charset="0"/>
                            <a:ea typeface="楷体_GB2312" panose="02010609030101010101" pitchFamily="49" charset="-122"/>
                          </a:rPr>
                        </m:ctrlPr>
                      </m:fPr>
                      <m:num>
                        <m:r>
                          <a:rPr lang="en-US" altLang="zh-CN" sz="1400" i="1">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b="0" i="0" smtClean="0">
                                <a:latin typeface="Cambria Math" panose="02040503050406030204" pitchFamily="18" charset="0"/>
                              </a:rPr>
                              <m:t>i</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a:latin typeface="Cambria Math" panose="02040503050406030204" pitchFamily="18" charset="0"/>
                          </a:rPr>
                          <m:t>𝜕</m:t>
                        </m:r>
                        <m:r>
                          <m:rPr>
                            <m:sty m:val="p"/>
                          </m:rPr>
                          <a:rPr lang="en-US" altLang="zh-CN" sz="1400">
                            <a:latin typeface="Cambria Math" panose="02040503050406030204" pitchFamily="18" charset="0"/>
                          </a:rPr>
                          <m:t>σ</m:t>
                        </m:r>
                      </m:num>
                      <m:den>
                        <m:r>
                          <a:rPr lang="en-US" altLang="zh-CN" sz="140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f>
                      <m:fPr>
                        <m:ctrlPr>
                          <a:rPr lang="en-US" altLang="zh-CN" sz="1400" i="1">
                            <a:latin typeface="Cambria Math" panose="02040503050406030204" pitchFamily="18" charset="0"/>
                            <a:ea typeface="楷体_GB2312" panose="02010609030101010101" pitchFamily="49" charset="-122"/>
                          </a:rPr>
                        </m:ctrlPr>
                      </m:fPr>
                      <m:num>
                        <m:r>
                          <a:rPr lang="en-US" altLang="zh-CN" sz="1400" b="0" i="1" smtClean="0">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a:latin typeface="Cambria Math" panose="02040503050406030204" pitchFamily="18" charset="0"/>
                                <a:ea typeface="楷体_GB2312" panose="02010609030101010101" pitchFamily="49" charset="-122"/>
                              </a:rPr>
                              <m:t>j</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可结合目标波动</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mc:Choice>
        <mc:Fallback>
          <p:sp>
            <p:nvSpPr>
              <p:cNvPr id="36" name="文本框 35">
                <a:extLst>
                  <a:ext uri="{FF2B5EF4-FFF2-40B4-BE49-F238E27FC236}">
                    <a16:creationId xmlns:a16="http://schemas.microsoft.com/office/drawing/2014/main" id="{223EEF8A-EE2A-47DE-A83C-FBBF27865C6C}"/>
                  </a:ext>
                </a:extLst>
              </p:cNvPr>
              <p:cNvSpPr txBox="1">
                <a:spLocks noRot="1" noChangeAspect="1" noMove="1" noResize="1" noEditPoints="1" noAdjustHandles="1" noChangeArrowheads="1" noChangeShapeType="1" noTextEdit="1"/>
              </p:cNvSpPr>
              <p:nvPr/>
            </p:nvSpPr>
            <p:spPr>
              <a:xfrm>
                <a:off x="5371334" y="1995686"/>
                <a:ext cx="2952328" cy="2564228"/>
              </a:xfrm>
              <a:prstGeom prst="rect">
                <a:avLst/>
              </a:prstGeom>
              <a:blipFill>
                <a:blip r:embed="rId4"/>
                <a:stretch>
                  <a:fillRect l="-207"/>
                </a:stretch>
              </a:blipFill>
            </p:spPr>
            <p:txBody>
              <a:bodyPr/>
              <a:lstStyle/>
              <a:p>
                <a:r>
                  <a:rPr lang="zh-CN" altLang="en-US">
                    <a:noFill/>
                  </a:rPr>
                  <a:t> </a:t>
                </a:r>
              </a:p>
            </p:txBody>
          </p:sp>
        </mc:Fallback>
      </mc:AlternateContent>
      <p:sp>
        <p:nvSpPr>
          <p:cNvPr id="37" name="加号 36">
            <a:extLst>
              <a:ext uri="{FF2B5EF4-FFF2-40B4-BE49-F238E27FC236}">
                <a16:creationId xmlns:a16="http://schemas.microsoft.com/office/drawing/2014/main" id="{C6822D65-8D42-4179-BD7B-82BBB2754079}"/>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710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2.2 </a:t>
            </a:r>
            <a:r>
              <a:rPr lang="zh-CN" altLang="en-US" sz="2000" b="1" dirty="0">
                <a:solidFill>
                  <a:srgbClr val="0677D5"/>
                </a:solidFill>
                <a:ea typeface="微软雅黑" panose="020B0503020204020204" pitchFamily="34" charset="-122"/>
                <a:cs typeface="Arial" panose="020B0604020202020204" pitchFamily="34" charset="0"/>
              </a:rPr>
              <a:t>基准组合：时间分散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目标波动率</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战略再平衡</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2" name="文本框 1">
            <a:extLst>
              <a:ext uri="{FF2B5EF4-FFF2-40B4-BE49-F238E27FC236}">
                <a16:creationId xmlns:a16="http://schemas.microsoft.com/office/drawing/2014/main" id="{06193F13-F6FE-42DB-AE9B-C0CEE494A207}"/>
              </a:ext>
            </a:extLst>
          </p:cNvPr>
          <p:cNvSpPr txBox="1"/>
          <p:nvPr/>
        </p:nvSpPr>
        <p:spPr>
          <a:xfrm>
            <a:off x="1835696" y="1019687"/>
            <a:ext cx="5472608"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现代组合管理理论：分散投资是唯一的“免费午餐”</a:t>
            </a:r>
          </a:p>
        </p:txBody>
      </p:sp>
      <p:sp>
        <p:nvSpPr>
          <p:cNvPr id="4" name="文本框 3">
            <a:extLst>
              <a:ext uri="{FF2B5EF4-FFF2-40B4-BE49-F238E27FC236}">
                <a16:creationId xmlns:a16="http://schemas.microsoft.com/office/drawing/2014/main" id="{2B18C65E-2537-4285-8EBA-DD0436C23BDE}"/>
              </a:ext>
            </a:extLst>
          </p:cNvPr>
          <p:cNvSpPr txBox="1"/>
          <p:nvPr/>
        </p:nvSpPr>
        <p:spPr>
          <a:xfrm>
            <a:off x="971600" y="2274427"/>
            <a:ext cx="2880320"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平滑风险以控制回撤</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维持时间上恒定的波动暴露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波动率具有聚集以及均值回复特点</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波动率在部分时候具有非对称性</a:t>
            </a:r>
            <a:endParaRPr lang="en-US" altLang="zh-CN" sz="1400" dirty="0">
              <a:latin typeface="楷体_GB2312" panose="02010609030101010101" pitchFamily="49" charset="-122"/>
              <a:ea typeface="楷体_GB2312" panose="02010609030101010101" pitchFamily="49" charset="-122"/>
            </a:endParaRPr>
          </a:p>
        </p:txBody>
      </p:sp>
      <p:sp>
        <p:nvSpPr>
          <p:cNvPr id="36" name="文本框 35">
            <a:extLst>
              <a:ext uri="{FF2B5EF4-FFF2-40B4-BE49-F238E27FC236}">
                <a16:creationId xmlns:a16="http://schemas.microsoft.com/office/drawing/2014/main" id="{223EEF8A-EE2A-47DE-A83C-FBBF27865C6C}"/>
              </a:ext>
            </a:extLst>
          </p:cNvPr>
          <p:cNvSpPr txBox="1"/>
          <p:nvPr/>
        </p:nvSpPr>
        <p:spPr>
          <a:xfrm>
            <a:off x="5292080" y="2274427"/>
            <a:ext cx="2880320" cy="252376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优化分布以控制回撤</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对冲再平衡带来的负凸度暴露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a:latin typeface="楷体_GB2312" panose="02010609030101010101" pitchFamily="49" charset="-122"/>
                <a:ea typeface="楷体_GB2312" panose="02010609030101010101" pitchFamily="49" charset="-122"/>
              </a:rPr>
              <a:t>时间序列动量具有</a:t>
            </a:r>
            <a:r>
              <a:rPr lang="zh-CN" altLang="en-US" sz="1400" dirty="0">
                <a:latin typeface="楷体_GB2312" panose="02010609030101010101" pitchFamily="49" charset="-122"/>
                <a:ea typeface="楷体_GB2312" panose="02010609030101010101" pitchFamily="49" charset="-122"/>
              </a:rPr>
              <a:t>显著的正凸度暴露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结合时间动量信息的再平衡管理组合凸度</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p:sp>
        <p:nvSpPr>
          <p:cNvPr id="3" name="加号 2">
            <a:extLst>
              <a:ext uri="{FF2B5EF4-FFF2-40B4-BE49-F238E27FC236}">
                <a16:creationId xmlns:a16="http://schemas.microsoft.com/office/drawing/2014/main" id="{EE1220AD-9469-4197-A230-2A339D966761}"/>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743123"/>
      </p:ext>
    </p:extLst>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54325</TotalTime>
  <Words>2973</Words>
  <Application>Microsoft Office PowerPoint</Application>
  <PresentationFormat>全屏显示(16:9)</PresentationFormat>
  <Paragraphs>552</Paragraphs>
  <Slides>23</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方正兰亭粗黑简体</vt:lpstr>
      <vt:lpstr>楷体</vt:lpstr>
      <vt:lpstr>楷体_GB2312</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Wang Ruitao</cp:lastModifiedBy>
  <cp:revision>4661</cp:revision>
  <dcterms:created xsi:type="dcterms:W3CDTF">2017-07-12T06:04:00Z</dcterms:created>
  <dcterms:modified xsi:type="dcterms:W3CDTF">2021-07-04T08:34:28Z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