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871" r:id="rId2"/>
    <p:sldId id="921" r:id="rId3"/>
    <p:sldId id="926" r:id="rId4"/>
    <p:sldId id="928" r:id="rId5"/>
    <p:sldId id="927" r:id="rId6"/>
    <p:sldId id="929" r:id="rId7"/>
    <p:sldId id="890" r:id="rId8"/>
    <p:sldId id="932" r:id="rId9"/>
    <p:sldId id="933" r:id="rId10"/>
    <p:sldId id="934" r:id="rId11"/>
    <p:sldId id="912" r:id="rId12"/>
    <p:sldId id="922" r:id="rId13"/>
    <p:sldId id="946" r:id="rId14"/>
    <p:sldId id="940" r:id="rId15"/>
    <p:sldId id="895" r:id="rId16"/>
    <p:sldId id="941" r:id="rId17"/>
    <p:sldId id="942" r:id="rId18"/>
    <p:sldId id="944" r:id="rId19"/>
    <p:sldId id="924" r:id="rId20"/>
    <p:sldId id="945" r:id="rId21"/>
    <p:sldId id="286"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Ruitao" initials="WR" lastIdx="1" clrIdx="0">
    <p:extLst>
      <p:ext uri="{19B8F6BF-5375-455C-9EA6-DF929625EA0E}">
        <p15:presenceInfo xmlns:p15="http://schemas.microsoft.com/office/powerpoint/2012/main" userId="c9ae7c0850630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004E97"/>
    <a:srgbClr val="93BAD9"/>
    <a:srgbClr val="7A8FC2"/>
    <a:srgbClr val="0081CC"/>
    <a:srgbClr val="A2BBD4"/>
    <a:srgbClr val="8AA3CA"/>
    <a:srgbClr val="70A3CC"/>
    <a:srgbClr val="A2D1E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8" autoAdjust="0"/>
    <p:restoredTop sz="46247" autoAdjust="0"/>
  </p:normalViewPr>
  <p:slideViewPr>
    <p:cSldViewPr>
      <p:cViewPr varScale="1">
        <p:scale>
          <a:sx n="72" d="100"/>
          <a:sy n="72" d="100"/>
        </p:scale>
        <p:origin x="2640" y="53"/>
      </p:cViewPr>
      <p:guideLst>
        <p:guide orient="horz" pos="1620"/>
        <p:guide pos="2880"/>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70" d="100"/>
          <a:sy n="70" d="100"/>
        </p:scale>
        <p:origin x="238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2717A7-DF91-444C-A672-8DE0096F414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zh-CN" altLang="en-US"/>
        </a:p>
      </dgm:t>
    </dgm:pt>
    <dgm:pt modelId="{0363F304-060D-4EE0-806A-B16967B9959E}">
      <dgm:prSet phldrT="[文本]" custT="1"/>
      <dgm:spPr/>
      <dgm:t>
        <a:bodyPr/>
        <a:lstStyle/>
        <a:p>
          <a:r>
            <a:rPr lang="zh-CN" altLang="en-US" sz="1600" b="1" dirty="0">
              <a:latin typeface="楷体_GB2312" panose="02010609030101010101" pitchFamily="49" charset="-122"/>
              <a:ea typeface="楷体_GB2312" panose="02010609030101010101" pitchFamily="49" charset="-122"/>
            </a:rPr>
            <a:t>分散投资</a:t>
          </a:r>
        </a:p>
      </dgm:t>
    </dgm:pt>
    <dgm:pt modelId="{9719E451-F2AE-4048-A7EE-A13AF1F54788}" type="parTrans" cxnId="{81844C20-7416-458B-A49E-DCA0D5A3DCA3}">
      <dgm:prSet/>
      <dgm:spPr/>
      <dgm:t>
        <a:bodyPr/>
        <a:lstStyle/>
        <a:p>
          <a:endParaRPr lang="zh-CN" altLang="en-US"/>
        </a:p>
      </dgm:t>
    </dgm:pt>
    <dgm:pt modelId="{D80DC6E9-A149-4CF8-978A-4E4848C9CABF}" type="sibTrans" cxnId="{81844C20-7416-458B-A49E-DCA0D5A3DCA3}">
      <dgm:prSet/>
      <dgm:spPr/>
      <dgm:t>
        <a:bodyPr/>
        <a:lstStyle/>
        <a:p>
          <a:endParaRPr lang="zh-CN" altLang="en-US"/>
        </a:p>
      </dgm:t>
    </dgm:pt>
    <dgm:pt modelId="{FB09CD62-1F01-43CD-9B39-46348EA87A68}">
      <dgm:prSet phldrT="[文本]"/>
      <dgm:spPr/>
      <dgm:t>
        <a:bodyPr/>
        <a:lstStyle/>
        <a:p>
          <a:r>
            <a:rPr lang="zh-CN" altLang="en-US" b="1" dirty="0">
              <a:latin typeface="楷体_GB2312" panose="02010609030101010101" pitchFamily="49" charset="-122"/>
              <a:ea typeface="楷体_GB2312" panose="02010609030101010101" pitchFamily="49" charset="-122"/>
            </a:rPr>
            <a:t>重仓看好资产</a:t>
          </a:r>
        </a:p>
      </dgm:t>
    </dgm:pt>
    <dgm:pt modelId="{ED4F17A8-826D-4274-8683-A187E848CF8C}" type="parTrans" cxnId="{761E0631-1937-49CE-817D-50E4B8A95F18}">
      <dgm:prSet/>
      <dgm:spPr/>
      <dgm:t>
        <a:bodyPr/>
        <a:lstStyle/>
        <a:p>
          <a:endParaRPr lang="zh-CN" altLang="en-US"/>
        </a:p>
      </dgm:t>
    </dgm:pt>
    <dgm:pt modelId="{3438B333-072D-4CF6-9051-128C87ACFBF7}" type="sibTrans" cxnId="{761E0631-1937-49CE-817D-50E4B8A95F18}">
      <dgm:prSet/>
      <dgm:spPr/>
      <dgm:t>
        <a:bodyPr/>
        <a:lstStyle/>
        <a:p>
          <a:endParaRPr lang="zh-CN" altLang="en-US"/>
        </a:p>
      </dgm:t>
    </dgm:pt>
    <dgm:pt modelId="{0874AE88-81DD-444A-9B75-A7B1E2E14DEE}" type="pres">
      <dgm:prSet presAssocID="{5E2717A7-DF91-444C-A672-8DE0096F4143}" presName="compositeShape" presStyleCnt="0">
        <dgm:presLayoutVars>
          <dgm:chMax val="2"/>
          <dgm:dir/>
          <dgm:resizeHandles val="exact"/>
        </dgm:presLayoutVars>
      </dgm:prSet>
      <dgm:spPr/>
    </dgm:pt>
    <dgm:pt modelId="{30BFDA41-6A91-4CE8-8170-6E8DE8032E57}" type="pres">
      <dgm:prSet presAssocID="{5E2717A7-DF91-444C-A672-8DE0096F4143}" presName="ribbon" presStyleLbl="node1" presStyleIdx="0" presStyleCnt="1" custScaleX="296143" custLinFactNeighborX="2961" custLinFactNeighborY="22339"/>
      <dgm:spPr>
        <a:ln>
          <a:noFill/>
        </a:ln>
      </dgm:spPr>
    </dgm:pt>
    <dgm:pt modelId="{9CB965B4-1672-44E4-8B5D-CC11B4D6D7EC}" type="pres">
      <dgm:prSet presAssocID="{5E2717A7-DF91-444C-A672-8DE0096F4143}" presName="leftArrowText" presStyleLbl="node1" presStyleIdx="0" presStyleCnt="1" custScaleX="150992" custLinFactX="-100000" custLinFactNeighborX="-170732" custLinFactNeighborY="5458">
        <dgm:presLayoutVars>
          <dgm:chMax val="0"/>
          <dgm:bulletEnabled val="1"/>
        </dgm:presLayoutVars>
      </dgm:prSet>
      <dgm:spPr/>
    </dgm:pt>
    <dgm:pt modelId="{E5EC2A5F-1BC9-4B09-B381-7A0AE12A02C8}" type="pres">
      <dgm:prSet presAssocID="{5E2717A7-DF91-444C-A672-8DE0096F4143}" presName="rightArrowText" presStyleLbl="node1" presStyleIdx="0" presStyleCnt="1" custScaleX="130770" custLinFactX="97627" custLinFactNeighborX="100000" custLinFactNeighborY="3027">
        <dgm:presLayoutVars>
          <dgm:chMax val="0"/>
          <dgm:bulletEnabled val="1"/>
        </dgm:presLayoutVars>
      </dgm:prSet>
      <dgm:spPr/>
    </dgm:pt>
  </dgm:ptLst>
  <dgm:cxnLst>
    <dgm:cxn modelId="{81844C20-7416-458B-A49E-DCA0D5A3DCA3}" srcId="{5E2717A7-DF91-444C-A672-8DE0096F4143}" destId="{0363F304-060D-4EE0-806A-B16967B9959E}" srcOrd="0" destOrd="0" parTransId="{9719E451-F2AE-4048-A7EE-A13AF1F54788}" sibTransId="{D80DC6E9-A149-4CF8-978A-4E4848C9CABF}"/>
    <dgm:cxn modelId="{761E0631-1937-49CE-817D-50E4B8A95F18}" srcId="{5E2717A7-DF91-444C-A672-8DE0096F4143}" destId="{FB09CD62-1F01-43CD-9B39-46348EA87A68}" srcOrd="1" destOrd="0" parTransId="{ED4F17A8-826D-4274-8683-A187E848CF8C}" sibTransId="{3438B333-072D-4CF6-9051-128C87ACFBF7}"/>
    <dgm:cxn modelId="{9526BE37-4F32-48AF-99C0-756CAB4A3541}" type="presOf" srcId="{5E2717A7-DF91-444C-A672-8DE0096F4143}" destId="{0874AE88-81DD-444A-9B75-A7B1E2E14DEE}" srcOrd="0" destOrd="0" presId="urn:microsoft.com/office/officeart/2005/8/layout/arrow6"/>
    <dgm:cxn modelId="{37995C65-1371-4AF5-9D47-3978B8E42A94}" type="presOf" srcId="{FB09CD62-1F01-43CD-9B39-46348EA87A68}" destId="{E5EC2A5F-1BC9-4B09-B381-7A0AE12A02C8}" srcOrd="0" destOrd="0" presId="urn:microsoft.com/office/officeart/2005/8/layout/arrow6"/>
    <dgm:cxn modelId="{41074AD2-2EA2-4A3B-8270-FDFC85061BDB}" type="presOf" srcId="{0363F304-060D-4EE0-806A-B16967B9959E}" destId="{9CB965B4-1672-44E4-8B5D-CC11B4D6D7EC}" srcOrd="0" destOrd="0" presId="urn:microsoft.com/office/officeart/2005/8/layout/arrow6"/>
    <dgm:cxn modelId="{1A315C1F-B966-44C9-B1FB-B734D9FC080F}" type="presParOf" srcId="{0874AE88-81DD-444A-9B75-A7B1E2E14DEE}" destId="{30BFDA41-6A91-4CE8-8170-6E8DE8032E57}" srcOrd="0" destOrd="0" presId="urn:microsoft.com/office/officeart/2005/8/layout/arrow6"/>
    <dgm:cxn modelId="{6AB87CC9-AC27-4F17-9D52-46575D54BA9E}" type="presParOf" srcId="{0874AE88-81DD-444A-9B75-A7B1E2E14DEE}" destId="{9CB965B4-1672-44E4-8B5D-CC11B4D6D7EC}" srcOrd="1" destOrd="0" presId="urn:microsoft.com/office/officeart/2005/8/layout/arrow6"/>
    <dgm:cxn modelId="{03842B7D-9C87-4BC2-AD77-10FA5012DAE4}" type="presParOf" srcId="{0874AE88-81DD-444A-9B75-A7B1E2E14DEE}" destId="{E5EC2A5F-1BC9-4B09-B381-7A0AE12A02C8}"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FDA41-6A91-4CE8-8170-6E8DE8032E57}">
      <dsp:nvSpPr>
        <dsp:cNvPr id="0" name=""/>
        <dsp:cNvSpPr/>
      </dsp:nvSpPr>
      <dsp:spPr>
        <a:xfrm>
          <a:off x="1" y="0"/>
          <a:ext cx="7200798" cy="972611"/>
        </a:xfrm>
        <a:prstGeom prst="leftRightRibbon">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B965B4-1672-44E4-8B5D-CC11B4D6D7EC}">
      <dsp:nvSpPr>
        <dsp:cNvPr id="0" name=""/>
        <dsp:cNvSpPr/>
      </dsp:nvSpPr>
      <dsp:spPr>
        <a:xfrm>
          <a:off x="299474" y="196218"/>
          <a:ext cx="1211565" cy="47657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楷体_GB2312" panose="02010609030101010101" pitchFamily="49" charset="-122"/>
              <a:ea typeface="楷体_GB2312" panose="02010609030101010101" pitchFamily="49" charset="-122"/>
            </a:rPr>
            <a:t>分散投资</a:t>
          </a:r>
        </a:p>
      </dsp:txBody>
      <dsp:txXfrm>
        <a:off x="299474" y="196218"/>
        <a:ext cx="1211565" cy="476579"/>
      </dsp:txXfrm>
    </dsp:sp>
    <dsp:sp modelId="{E5EC2A5F-1BC9-4B09-B381-7A0AE12A02C8}">
      <dsp:nvSpPr>
        <dsp:cNvPr id="0" name=""/>
        <dsp:cNvSpPr/>
      </dsp:nvSpPr>
      <dsp:spPr>
        <a:xfrm>
          <a:off x="5328593" y="340250"/>
          <a:ext cx="1240086" cy="47657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楷体_GB2312" panose="02010609030101010101" pitchFamily="49" charset="-122"/>
              <a:ea typeface="楷体_GB2312" panose="02010609030101010101" pitchFamily="49" charset="-122"/>
            </a:rPr>
            <a:t>重仓看好资产</a:t>
          </a:r>
        </a:p>
      </dsp:txBody>
      <dsp:txXfrm>
        <a:off x="5328593" y="340250"/>
        <a:ext cx="1240086" cy="476579"/>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4DA654-BFB8-4C13-99FF-704137022F9D}" type="datetimeFigureOut">
              <a:rPr lang="zh-CN" altLang="en-US" smtClean="0"/>
              <a:pPr/>
              <a:t>2021/7/7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AFB93-D4D4-4FF9-9F34-44FA7FBF0F58}" type="slidenum">
              <a:rPr lang="zh-CN" altLang="en-US" smtClean="0"/>
              <a:pPr/>
              <a:t>‹#›</a:t>
            </a:fld>
            <a:endParaRPr lang="zh-CN" altLang="en-US"/>
          </a:p>
        </p:txBody>
      </p:sp>
    </p:spTree>
    <p:extLst>
      <p:ext uri="{BB962C8B-B14F-4D97-AF65-F5344CB8AC3E}">
        <p14:creationId xmlns:p14="http://schemas.microsoft.com/office/powerpoint/2010/main" val="12640151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C34F35-C316-45CE-8BD4-B4DE005FD503}" type="datetimeFigureOut">
              <a:rPr lang="zh-CN" altLang="en-US" smtClean="0"/>
              <a:pPr/>
              <a:t>2021/7/7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A35E0-765D-4F1C-9FB6-A540CB1A730E}" type="slidenum">
              <a:rPr lang="zh-CN" altLang="en-US" smtClean="0"/>
              <a:pPr/>
              <a:t>‹#›</a:t>
            </a:fld>
            <a:endParaRPr lang="zh-CN" altLang="en-US"/>
          </a:p>
        </p:txBody>
      </p:sp>
    </p:spTree>
    <p:extLst>
      <p:ext uri="{BB962C8B-B14F-4D97-AF65-F5344CB8AC3E}">
        <p14:creationId xmlns:p14="http://schemas.microsoft.com/office/powerpoint/2010/main" val="22461779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领导下午好。我是大类资产被动配置组的王瑞韬。很荣幸有机会向各位领导汇报近期的研究成果。我今天汇报的主题是：从收益观点到配置组合。希望介绍一种可以兼顾主观收益观点和风险控制的配置组合构建方法。</a:t>
            </a:r>
          </a:p>
        </p:txBody>
      </p:sp>
    </p:spTree>
    <p:extLst>
      <p:ext uri="{BB962C8B-B14F-4D97-AF65-F5344CB8AC3E}">
        <p14:creationId xmlns:p14="http://schemas.microsoft.com/office/powerpoint/2010/main" val="25327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在大类资产间分散投资有效的利用风险，在时间上分散投资更好的控制风险。可以得到作为我们起点的风险可控且收益可观的基准组合。右边的图和表中展示了使用这种方法获得的对应不同风险目标的基准组合的历史</a:t>
            </a:r>
            <a:r>
              <a:rPr lang="en-US" altLang="zh-CN" dirty="0"/>
              <a:t>10</a:t>
            </a:r>
            <a:r>
              <a:rPr lang="zh-CN" altLang="en-US" dirty="0"/>
              <a:t>年的表现测算。可以发现使用这样的方法得到的基准组合在历史上确实有着可控制的风险以及可观的收益。首先风险是可控的，在我们设定了组合的风险目标后，可以得到非常可预期的波动和回撤，可以看第二列的年化波动，最终组合实现的波动和目标波动基本一致，最终的差异不超过千分之二，有效的控制了风险。再看第三列的最大回撤，最大回撤大体略小于</a:t>
            </a:r>
            <a:r>
              <a:rPr lang="en-US" altLang="zh-CN" dirty="0"/>
              <a:t>2</a:t>
            </a:r>
            <a:r>
              <a:rPr lang="zh-CN" altLang="en-US" dirty="0"/>
              <a:t>倍的年化波动，与正态分布的理论进本一致。代表了非常可预期的回撤。使用这样的方法，在确定了目标风险后，可以得到非常可预期的未来的波动和回撤。在不涉及投资观点的情况下，这个收益非常可观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外，这样的基准组合有着稳定的风险与收益的关系，承担更多风险可以明确带来更高的收益。这也是我把它叫做基准组合“前沿”的原因，一方面呼应了现代组合管理理论中有效前沿的概念，另一方面也可以让基金经理整体风险和收益的权衡更为直观。最右侧两张图里对应了使用年化波动和最大回撤与收益的权衡。除了我们的基准组合前沿外，我在里边还加入了一些常用的固定比例和均值方差优化的历史回测。可以发现我们的基准组合前沿是显著的优于这些方法的，有着更稳健的风险收益特征。尤其是从最大回撤和收益的权衡的角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418856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在我们有了一个可以自由选择，风险可控且收益可观的基准组合后。下一步就是依据主观收益观点调整基准组合增强收益。</a:t>
            </a:r>
          </a:p>
        </p:txBody>
      </p:sp>
    </p:spTree>
    <p:extLst>
      <p:ext uri="{BB962C8B-B14F-4D97-AF65-F5344CB8AC3E}">
        <p14:creationId xmlns:p14="http://schemas.microsoft.com/office/powerpoint/2010/main" val="20688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我们使用一种修改后的</a:t>
            </a:r>
            <a:r>
              <a:rPr lang="en-US" altLang="zh-CN" dirty="0"/>
              <a:t>Black-Litterman</a:t>
            </a:r>
            <a:r>
              <a:rPr lang="zh-CN" altLang="en-US" dirty="0"/>
              <a:t>模型来叠加主观观点，进行重仓调整。原始的</a:t>
            </a:r>
            <a:r>
              <a:rPr lang="en-US" altLang="zh-CN" dirty="0"/>
              <a:t>Black-Litterman</a:t>
            </a:r>
            <a:r>
              <a:rPr lang="zh-CN" altLang="en-US" dirty="0"/>
              <a:t>模型是海外最为广泛使用的资产配置模型之一，它以市场组合为出发点，使用贝叶斯的方法叠加量化模型的收益预测形成最终的配置组合。这里为了符合我们的需求，我做出了</a:t>
            </a:r>
            <a:r>
              <a:rPr lang="en-US" altLang="zh-CN" dirty="0"/>
              <a:t>2</a:t>
            </a:r>
            <a:r>
              <a:rPr lang="zh-CN" altLang="en-US" dirty="0"/>
              <a:t>点主要的调整。首先是我们不再以市场组合作为出发点而是以我们的基准组合作为出发点控制整体风险，其次我们对后验收益的贝叶斯修正的方法也进行了调整让它不仅可以纳入量化模型的收益预测，还可以以观点幅度和观点信心的方式纳入主观观点。具体怎么实现对应了很多的技术细节，我结合推导放在了附录里，在这里就不做过多的解析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最终使用这种调整后的</a:t>
            </a:r>
            <a:r>
              <a:rPr lang="en-US" altLang="zh-CN" dirty="0"/>
              <a:t>Black-Litterman</a:t>
            </a:r>
            <a:r>
              <a:rPr lang="zh-CN" altLang="en-US" dirty="0"/>
              <a:t>模型，可以做到从基准组合出发，充分考虑主观观点的幅度和信心。同时参考当下的市场风险形成配置组合。这样一个配置组合是锚定基准组合的风险水平并且叠加了主观观点的。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5285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我们通过一个例子来看一看这种改进后的</a:t>
            </a:r>
            <a:r>
              <a:rPr lang="en-US" altLang="zh-CN" dirty="0"/>
              <a:t>Black-Litterman</a:t>
            </a:r>
            <a:r>
              <a:rPr lang="zh-CN" altLang="en-US" dirty="0"/>
              <a:t>的模型的应用。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这里我们使用</a:t>
            </a:r>
            <a:r>
              <a:rPr lang="en-US" altLang="zh-CN" dirty="0"/>
              <a:t>10%</a:t>
            </a:r>
            <a:r>
              <a:rPr lang="zh-CN" altLang="en-US" dirty="0"/>
              <a:t>目标波动的组合作为基准组合。假设我们有</a:t>
            </a:r>
            <a:r>
              <a:rPr lang="en-US" altLang="zh-CN" dirty="0"/>
              <a:t>2</a:t>
            </a:r>
            <a:r>
              <a:rPr lang="zh-CN" altLang="en-US" dirty="0"/>
              <a:t>个虚拟的主观收益观点，对股票比较乐观，认为</a:t>
            </a:r>
            <a:r>
              <a:rPr lang="en-US" altLang="zh-CN" dirty="0"/>
              <a:t>50%</a:t>
            </a:r>
            <a:r>
              <a:rPr lang="zh-CN" altLang="en-US" dirty="0"/>
              <a:t>的把握股票未来收益是</a:t>
            </a:r>
            <a:r>
              <a:rPr lang="en-US" altLang="zh-CN" dirty="0"/>
              <a:t>20%</a:t>
            </a:r>
            <a:r>
              <a:rPr lang="zh-CN" altLang="en-US" dirty="0"/>
              <a:t>，对黄金则谨慎乐观有</a:t>
            </a:r>
            <a:r>
              <a:rPr lang="en-US" altLang="zh-CN" dirty="0"/>
              <a:t>40%</a:t>
            </a:r>
            <a:r>
              <a:rPr lang="zh-CN" altLang="en-US" dirty="0"/>
              <a:t>的把握黄金的收益为</a:t>
            </a:r>
            <a:r>
              <a:rPr lang="en-US" altLang="zh-CN" dirty="0"/>
              <a:t>5%</a:t>
            </a:r>
            <a:r>
              <a:rPr lang="zh-CN" altLang="en-US" dirty="0"/>
              <a:t>。我们怎么从基准组合出发，通过叠加主观观点来获得最后的配置组合呢。按照刚刚描述的改进后的</a:t>
            </a:r>
            <a:r>
              <a:rPr lang="en-US" altLang="zh-CN" dirty="0"/>
              <a:t>Black-Litterman</a:t>
            </a:r>
            <a:r>
              <a:rPr lang="zh-CN" altLang="en-US" dirty="0"/>
              <a:t>模型，我们首先使用逆优化的方法从基准组合中反推出隐含收益。然后结合两个主观收益的观点的幅度以及信心对隐含收益调整得到后验收益的预测。最终通过数值求解的方法得到经过重仓调整后的配置组合。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可以发现，因为我们对股票的观点更为乐观，认为他上涨空间更大并且把握也更大，得到的配置组合对于股票的重仓调整远大于对黄金的重仓调整。最终股票的权重增加了</a:t>
            </a:r>
            <a:r>
              <a:rPr lang="en-US" altLang="zh-CN" dirty="0"/>
              <a:t>11%</a:t>
            </a:r>
            <a:r>
              <a:rPr lang="zh-CN" altLang="en-US" dirty="0"/>
              <a:t>，而黄金的权重仅仅增加了</a:t>
            </a:r>
            <a:r>
              <a:rPr lang="en-US" altLang="zh-CN" dirty="0"/>
              <a:t>1%</a:t>
            </a:r>
            <a:r>
              <a:rPr lang="zh-CN" altLang="en-US" dirty="0"/>
              <a:t>。反映了两个资产观点上在幅度与把握上的差异。其他没有观点的资产上权重相应减少。最终得到的配置组合对应了</a:t>
            </a:r>
            <a:r>
              <a:rPr lang="en-US" altLang="zh-CN" dirty="0"/>
              <a:t>12%</a:t>
            </a:r>
            <a:r>
              <a:rPr lang="zh-CN" altLang="en-US" dirty="0"/>
              <a:t>的预期波动，依然是相对接近基准组合的预期波动的。</a:t>
            </a:r>
            <a:endParaRPr lang="en-US" altLang="zh-CN" dirty="0"/>
          </a:p>
        </p:txBody>
      </p:sp>
    </p:spTree>
    <p:extLst>
      <p:ext uri="{BB962C8B-B14F-4D97-AF65-F5344CB8AC3E}">
        <p14:creationId xmlns:p14="http://schemas.microsoft.com/office/powerpoint/2010/main" val="257334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更进一步的看一看在这种改进的</a:t>
            </a:r>
            <a:r>
              <a:rPr lang="en-US" altLang="zh-CN" dirty="0"/>
              <a:t>Black-Litterman</a:t>
            </a:r>
            <a:r>
              <a:rPr lang="zh-CN" altLang="en-US" dirty="0"/>
              <a:t>模型下，主观观点是怎么影响对基准组合的重仓调整的。我们分别构建了对应不同股票观点幅度和股票观点信心的最终配置组合。可以看到当我们对主观观点的信心幅度逐步上升时，当我们的把握信心逐步从</a:t>
            </a:r>
            <a:r>
              <a:rPr lang="en-US" altLang="zh-CN" dirty="0"/>
              <a:t>10%</a:t>
            </a:r>
            <a:r>
              <a:rPr lang="zh-CN" altLang="en-US" dirty="0"/>
              <a:t>上升到</a:t>
            </a:r>
            <a:r>
              <a:rPr lang="en-US" altLang="zh-CN" dirty="0"/>
              <a:t>90%</a:t>
            </a:r>
            <a:r>
              <a:rPr lang="zh-CN" altLang="en-US" dirty="0"/>
              <a:t>的过程中，对于看好资产的重仓程度也是逐步增加的。而当我们认为资产的收益空间不断上升时，对于看好资产的重仓程度同样是逐步上升的。并且两者的上升都伴随着线性的可控的预期波动的增长。这样的结果和我们的需求一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对于组合的重仓调整反映了观点的幅度和信心。并且整体仍然在风险可控的范围内。</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12434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前边两部分，我们分别介绍了怎么通过在时间以及大类资产上的分散投资获得风险可控收益可观的基准组合作为起点，以及如何使用改进的</a:t>
            </a:r>
            <a:r>
              <a:rPr lang="en-US" altLang="zh-CN" dirty="0"/>
              <a:t>Black-Litterman</a:t>
            </a:r>
            <a:r>
              <a:rPr lang="zh-CN" altLang="en-US" dirty="0"/>
              <a:t>模型来叠加观点增强收益。最后这一部分，我们对组合构建的总体流程进行总结。并且通过模拟一个连续的主观观点的情景，使用历史测算的方法，看看这种配置组合的构建方法是否是真的兼顾了主观观点以及风险控制，在历史上能有什么样的表现。</a:t>
            </a:r>
          </a:p>
        </p:txBody>
      </p:sp>
    </p:spTree>
    <p:extLst>
      <p:ext uri="{BB962C8B-B14F-4D97-AF65-F5344CB8AC3E}">
        <p14:creationId xmlns:p14="http://schemas.microsoft.com/office/powerpoint/2010/main" val="180790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来对整体的组合构建方法进行总结回顾。我们以构建一个兼顾主观观点以及风险控制的配置组合为目的。希望构建的配置组合一方面充分体现对市场研判，另一方面有可预期可控制的波动和回撤。为了实现这一目的，我们通过在大类资产间以及时间上进行分散投资获得了一个风险可控并且收益可观的基准组合。使用这样一个组合作为起点，我们使用改进的</a:t>
            </a:r>
            <a:r>
              <a:rPr lang="en-US" altLang="zh-CN" dirty="0"/>
              <a:t>black-</a:t>
            </a:r>
            <a:r>
              <a:rPr lang="en-US" altLang="zh-CN" dirty="0" err="1"/>
              <a:t>litterman</a:t>
            </a:r>
            <a:r>
              <a:rPr lang="zh-CN" altLang="en-US" dirty="0"/>
              <a:t>模型来叠加主观观点，进行重仓的调整。得到了最终兼顾主观观点和风险控制的配置组合。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具体的操作步骤上，首先我们结合构建不同目标风险的基准组合并通过历史测算构建基准组合前沿，根据自身的风险收益目标，在这个前沿上选取符合需求的组合作为基准组合，并据此估计自己的风险厌恶系数。随后每个月我们由当月的基准组合出发，首先估计隐含收益，并且借助主观观点借助</a:t>
            </a:r>
            <a:r>
              <a:rPr lang="en-US" altLang="zh-CN" dirty="0"/>
              <a:t>BL</a:t>
            </a:r>
            <a:r>
              <a:rPr lang="zh-CN" altLang="en-US" dirty="0"/>
              <a:t>模型对隐含收益进行调整。最后再次使用数值优化的方法得到最终的配置组合。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这样的思路与流程实现可以确保我们在关注主观观点的同时没有放松对风险的控制</a:t>
            </a:r>
            <a:endParaRPr lang="en-US" altLang="zh-CN" dirty="0"/>
          </a:p>
        </p:txBody>
      </p:sp>
    </p:spTree>
    <p:extLst>
      <p:ext uri="{BB962C8B-B14F-4D97-AF65-F5344CB8AC3E}">
        <p14:creationId xmlns:p14="http://schemas.microsoft.com/office/powerpoint/2010/main" val="334286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接下来，我们来具体的应用这一组合构建方法，看看它能不能达到我们的预期。我们使用</a:t>
            </a:r>
            <a:r>
              <a:rPr lang="en-US" altLang="zh-CN" dirty="0"/>
              <a:t>OECD</a:t>
            </a:r>
            <a:r>
              <a:rPr lang="zh-CN" altLang="en-US" dirty="0"/>
              <a:t>领先经济指数的经济预测来模拟主观观点，通过历史测算作为一个例子，看看这种组合构建的方法是不是符合预期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a:t>
            </a:r>
            <a:r>
              <a:rPr lang="en-US" altLang="zh-CN" dirty="0"/>
              <a:t>OECD</a:t>
            </a:r>
            <a:r>
              <a:rPr lang="zh-CN" altLang="en-US" dirty="0"/>
              <a:t>领先经济指数对经济增长顶端和低谷的定义，我们把经济状态划分为上行以及下行两种状态，使用不同资产在不同经济环境下差异性的表现为基础作为连续的主观观点的模拟。当</a:t>
            </a:r>
            <a:r>
              <a:rPr lang="en-US" altLang="zh-CN" dirty="0"/>
              <a:t>OECD</a:t>
            </a:r>
            <a:r>
              <a:rPr lang="zh-CN" altLang="en-US" dirty="0"/>
              <a:t>预测未来经济上行时，股票和大宗商品有着更好的收益表现，而当</a:t>
            </a:r>
            <a:r>
              <a:rPr lang="en-US" altLang="zh-CN" dirty="0"/>
              <a:t>OECD</a:t>
            </a:r>
            <a:r>
              <a:rPr lang="zh-CN" altLang="en-US" dirty="0"/>
              <a:t>预测未来经济下行时，利率债、信用债以及黄金有着更好的表现。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在这里我们强调一下这里使用</a:t>
            </a:r>
            <a:r>
              <a:rPr lang="en-US" altLang="zh-CN" dirty="0"/>
              <a:t>OECD</a:t>
            </a:r>
            <a:r>
              <a:rPr lang="zh-CN" altLang="en-US" dirty="0"/>
              <a:t>经济指标来设定主观观点仅仅是为了举例，并不是我们真的就推荐只依靠</a:t>
            </a:r>
            <a:r>
              <a:rPr lang="en-US" altLang="zh-CN" dirty="0"/>
              <a:t>OECD</a:t>
            </a:r>
            <a:r>
              <a:rPr lang="zh-CN" altLang="en-US" dirty="0"/>
              <a:t>指标来决定主观观点。就类似右侧两个图里</a:t>
            </a:r>
            <a:r>
              <a:rPr lang="en-US" altLang="zh-CN" dirty="0"/>
              <a:t>OECD</a:t>
            </a:r>
            <a:r>
              <a:rPr lang="zh-CN" altLang="en-US" dirty="0"/>
              <a:t>经济领先指标设定的经济状态以及股票和利率债的走势，有正确的时候，也有错误的时候，我们只是希望借助一个大体上正确的模拟主观观点来看看能不能增强收益，以及能不能控制住风险。</a:t>
            </a:r>
            <a:endParaRPr lang="en-US" altLang="zh-CN" dirty="0"/>
          </a:p>
        </p:txBody>
      </p:sp>
    </p:spTree>
    <p:extLst>
      <p:ext uri="{BB962C8B-B14F-4D97-AF65-F5344CB8AC3E}">
        <p14:creationId xmlns:p14="http://schemas.microsoft.com/office/powerpoint/2010/main" val="4011470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我们构建了</a:t>
            </a:r>
            <a:r>
              <a:rPr lang="en-US" altLang="zh-CN" dirty="0"/>
              <a:t>3</a:t>
            </a:r>
            <a:r>
              <a:rPr lang="zh-CN" altLang="en-US" dirty="0"/>
              <a:t>个配置组合。首先是没有用到任何主观观点的目标波动</a:t>
            </a:r>
            <a:r>
              <a:rPr lang="en-US" altLang="zh-CN" dirty="0"/>
              <a:t>10%</a:t>
            </a:r>
            <a:r>
              <a:rPr lang="zh-CN" altLang="en-US" dirty="0"/>
              <a:t>的基准组合，作为一个参考。其次是在这个基准组合的基础上根据</a:t>
            </a:r>
            <a:r>
              <a:rPr lang="en-US" altLang="zh-CN" dirty="0"/>
              <a:t>OECD</a:t>
            </a:r>
            <a:r>
              <a:rPr lang="zh-CN" altLang="en-US" dirty="0"/>
              <a:t>领先经济指标叠加不同观点的两个组合。其中第二个组合根据</a:t>
            </a:r>
            <a:r>
              <a:rPr lang="en-US" altLang="zh-CN" dirty="0"/>
              <a:t>OECD</a:t>
            </a:r>
            <a:r>
              <a:rPr lang="zh-CN" altLang="en-US" dirty="0"/>
              <a:t>领先经济指数模拟主观的股票观点，在</a:t>
            </a:r>
            <a:r>
              <a:rPr lang="en-US" altLang="zh-CN" dirty="0"/>
              <a:t>OECD</a:t>
            </a:r>
            <a:r>
              <a:rPr lang="zh-CN" altLang="en-US" dirty="0"/>
              <a:t>预测未来经济上行时，纳入</a:t>
            </a:r>
            <a:r>
              <a:rPr lang="en-US" altLang="zh-CN" dirty="0"/>
              <a:t>80%</a:t>
            </a:r>
            <a:r>
              <a:rPr lang="zh-CN" altLang="en-US" dirty="0"/>
              <a:t>信心股票上涨</a:t>
            </a:r>
            <a:r>
              <a:rPr lang="en-US" altLang="zh-CN" dirty="0"/>
              <a:t>20%</a:t>
            </a:r>
            <a:r>
              <a:rPr lang="zh-CN" altLang="en-US" dirty="0"/>
              <a:t>的的主观观点，而在</a:t>
            </a:r>
            <a:r>
              <a:rPr lang="en-US" altLang="zh-CN" dirty="0"/>
              <a:t>OECD</a:t>
            </a:r>
            <a:r>
              <a:rPr lang="zh-CN" altLang="en-US" dirty="0"/>
              <a:t>预测未来经济下行是，纳入</a:t>
            </a:r>
            <a:r>
              <a:rPr lang="en-US" altLang="zh-CN" dirty="0"/>
              <a:t>80%</a:t>
            </a:r>
            <a:r>
              <a:rPr lang="zh-CN" altLang="en-US" dirty="0"/>
              <a:t>信心股票下跌</a:t>
            </a:r>
            <a:r>
              <a:rPr lang="en-US" altLang="zh-CN" dirty="0"/>
              <a:t>10%</a:t>
            </a:r>
            <a:r>
              <a:rPr lang="zh-CN" altLang="en-US" dirty="0"/>
              <a:t>的观点。第三个组合在基准组合上以类似方法根据</a:t>
            </a:r>
            <a:r>
              <a:rPr lang="en-US" altLang="zh-CN" dirty="0"/>
              <a:t>OECD</a:t>
            </a:r>
            <a:r>
              <a:rPr lang="zh-CN" altLang="en-US" dirty="0"/>
              <a:t>领先经济指数叠加股债商品黄金的观点，当</a:t>
            </a:r>
            <a:r>
              <a:rPr lang="en-US" altLang="zh-CN" dirty="0"/>
              <a:t>OECD</a:t>
            </a:r>
            <a:r>
              <a:rPr lang="zh-CN" altLang="en-US" dirty="0"/>
              <a:t>预测未来经济上行时，以</a:t>
            </a:r>
            <a:r>
              <a:rPr lang="en-US" altLang="zh-CN" dirty="0"/>
              <a:t>80%</a:t>
            </a:r>
            <a:r>
              <a:rPr lang="zh-CN" altLang="en-US" dirty="0"/>
              <a:t>的把握看多股票和商品。而在</a:t>
            </a:r>
            <a:r>
              <a:rPr lang="en-US" altLang="zh-CN" dirty="0"/>
              <a:t>OECD</a:t>
            </a:r>
            <a:r>
              <a:rPr lang="zh-CN" altLang="en-US" dirty="0"/>
              <a:t>领先经济指数预测未来经济下行时，以</a:t>
            </a:r>
            <a:r>
              <a:rPr lang="en-US" altLang="zh-CN" dirty="0"/>
              <a:t>80%</a:t>
            </a:r>
            <a:r>
              <a:rPr lang="zh-CN" altLang="en-US" dirty="0"/>
              <a:t>的把握看多债券和黄金。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我们给出了三个组合历史</a:t>
            </a:r>
            <a:r>
              <a:rPr lang="en-US" altLang="zh-CN" dirty="0"/>
              <a:t>10</a:t>
            </a:r>
            <a:r>
              <a:rPr lang="zh-CN" altLang="en-US" dirty="0"/>
              <a:t>年的表现。他们有着大体一致的年化波动率和最大回撤，以及递增的年化收益。这两点希望强调：</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首先这种组合构建方法控制住了风险，虽然我们使用了比较激进的观点来作为举例测试，叠加观点后的组合整体年化波动率仍维持在</a:t>
            </a:r>
            <a:r>
              <a:rPr lang="en-US" altLang="zh-CN" dirty="0"/>
              <a:t>10%</a:t>
            </a:r>
            <a:r>
              <a:rPr lang="zh-CN" altLang="en-US" dirty="0"/>
              <a:t>附近。最大回撤也维持在</a:t>
            </a:r>
            <a:r>
              <a:rPr lang="en-US" altLang="zh-CN" dirty="0"/>
              <a:t>18%</a:t>
            </a:r>
            <a:r>
              <a:rPr lang="zh-CN" altLang="en-US" dirty="0"/>
              <a:t>附近，观点的叠加并没有显著改变组合的风险特征。</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其次是这种组合构建方法也确实把整体相对正确的主观收益观点转化为了更高的收益。并且随着投资者提供对更多资产更高准确度的主观观点，最终的收益也会相应增强。模拟叠加股票观点和叠加所有资产的观点分别获得了</a:t>
            </a:r>
            <a:r>
              <a:rPr lang="en-US" altLang="zh-CN" dirty="0"/>
              <a:t>1%</a:t>
            </a:r>
            <a:r>
              <a:rPr lang="zh-CN" altLang="en-US" dirty="0"/>
              <a:t>和</a:t>
            </a:r>
            <a:r>
              <a:rPr lang="en-US" altLang="zh-CN" dirty="0"/>
              <a:t>2%</a:t>
            </a:r>
            <a:r>
              <a:rPr lang="zh-CN" altLang="en-US" dirty="0"/>
              <a:t>的超额年化收益。</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历史测算来看，这样的组合构建方法可以做到兼顾主观观点和风险控制。符合我们的要求和预期。这样的一种配置组合构建方法，在没有投资观点的时候提供可控的风险与客观的收益，在这个基础上，通过纳入对更多资产更准确的主观观点可以在依然控制风险的前提下增强收益。是非常实用的一种配置组合构建方法。</a:t>
            </a:r>
            <a:endParaRPr lang="en-US" altLang="zh-CN" dirty="0"/>
          </a:p>
        </p:txBody>
      </p:sp>
    </p:spTree>
    <p:extLst>
      <p:ext uri="{BB962C8B-B14F-4D97-AF65-F5344CB8AC3E}">
        <p14:creationId xmlns:p14="http://schemas.microsoft.com/office/powerpoint/2010/main" val="225442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6520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这次的汇报由四个部分组合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第一部分是前言，讨论为什么我们会需要这样一种兼顾主观观点和风险控制的组合构建方法。我们使用什么样点的思路以及具体什么样的模型来达到这一目的。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第二以及第三部分具体介绍组合构建方法的两个最主要成分：如何构建一个风险可控前收益可观的基准组合作为起点，以及如何在这个起点上以风险可控为前提叠加主观收益观点以增强收益。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最后第四部分对组合构建的框架进行总结，然后通过举例和历史测算的方式来看这样的组合构建框架是否和我们预期的一样反映了主观收益观点并且控制住了风险。在历史上有怎么样的表现。</a:t>
            </a:r>
            <a:endParaRPr lang="en-US" altLang="zh-CN" dirty="0"/>
          </a:p>
        </p:txBody>
      </p:sp>
    </p:spTree>
    <p:extLst>
      <p:ext uri="{BB962C8B-B14F-4D97-AF65-F5344CB8AC3E}">
        <p14:creationId xmlns:p14="http://schemas.microsoft.com/office/powerpoint/2010/main" val="1379841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Tree>
    <p:extLst>
      <p:ext uri="{BB962C8B-B14F-4D97-AF65-F5344CB8AC3E}">
        <p14:creationId xmlns:p14="http://schemas.microsoft.com/office/powerpoint/2010/main" val="21721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首先是前言的部分</a:t>
            </a:r>
          </a:p>
        </p:txBody>
      </p:sp>
    </p:spTree>
    <p:extLst>
      <p:ext uri="{BB962C8B-B14F-4D97-AF65-F5344CB8AC3E}">
        <p14:creationId xmlns:p14="http://schemas.microsoft.com/office/powerpoint/2010/main" val="3630906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对于资产配置而言，收益与风险是两个最主要的角度。而配置组合的构建则是在对多元资产的收益与风险进行比较，并结合投资者自身所愿意承担的风险以及所希望获得的收益形成配置组合的过程。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认为在国内的环境下一个理想的配置组合应该有两点特征。首先，可以充分反映关于资产收益的观点，其次并且风险可控。具体来说，一方面，我们希望持有的配置组合充分享受了研究的支持，反映了对资产方向、上涨下跌幅度以及观点的信心把握。另一方面，我们也希望持有的配置组合在反映观点的同时风险可控，有着可预期的波动和回撤，不至于损失超出我们所能承受的范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种兼顾主观收益观点和风险控制的配置组合构建方法有很强的应用价值。它把观点的灵活性与组合管理的纪律性相结合。对于更偏向主动配置的基金经理而言，可以用这种更为严谨的方法替代相对简化的风控规则，协助他进行更有效的风险控制和风险收益的权衡。让基金经理少有后顾之忧的专注于对市场的研判中。而对于更偏量化被动配置的基金经理而言，可以使用我们推荐的框架尤其是这一框架的后半部分灵活纳入主观观点，更好的应对黑天鹅事件，比如去年的新冠疫情就是一个很好的例子。再这样百年一遇的环境下，任何单纯依赖于历史数据的量化模型都难以起到好的作用。这时候纳入主观判断就显得尤为重要。</a:t>
            </a:r>
          </a:p>
        </p:txBody>
      </p:sp>
    </p:spTree>
    <p:extLst>
      <p:ext uri="{BB962C8B-B14F-4D97-AF65-F5344CB8AC3E}">
        <p14:creationId xmlns:p14="http://schemas.microsoft.com/office/powerpoint/2010/main" val="246407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接下来介绍我们用什么样的思路获得这样兼顾主观观点和风险控制的组合。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我们首先来看两种极端情况下的观点：</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当基金经理有非常强烈非常确信的主观观点时，比如他有</a:t>
            </a:r>
            <a:r>
              <a:rPr lang="en-US" altLang="zh-CN" dirty="0"/>
              <a:t>100%</a:t>
            </a:r>
            <a:r>
              <a:rPr lang="zh-CN" altLang="en-US" dirty="0"/>
              <a:t>的把握未来股票有</a:t>
            </a:r>
            <a:r>
              <a:rPr lang="en-US" altLang="zh-CN" dirty="0"/>
              <a:t>30%</a:t>
            </a:r>
            <a:r>
              <a:rPr lang="zh-CN" altLang="en-US" dirty="0"/>
              <a:t>的收益空间，非常看好，那么这个时候基于这样一个观点重仓股票资产来获取利润是一个非常直观的选择。</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而在另一种极端，当基金经理都没有明确观点时应该持有什么样的投资组合呢，我们认为这时候可以更多依赖金融理论。通过分散投资来减少组合的风险，获得更佳的风险收益的性价比。</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两种情况分别对应了一个重仓的组合以及一个分散的组合。当然这两种比较极端的情况都比较少发生，大部分时候，不会有</a:t>
            </a:r>
            <a:r>
              <a:rPr lang="en-US" altLang="zh-CN" dirty="0"/>
              <a:t>100%</a:t>
            </a:r>
            <a:r>
              <a:rPr lang="zh-CN" altLang="en-US" dirty="0"/>
              <a:t>的把握哪一个资产有</a:t>
            </a:r>
            <a:r>
              <a:rPr lang="en-US" altLang="zh-CN" dirty="0"/>
              <a:t>30%</a:t>
            </a:r>
            <a:r>
              <a:rPr lang="zh-CN" altLang="en-US" dirty="0"/>
              <a:t>的上涨空间，也不会没有观点，而更有可能是一种中间情况，比如有</a:t>
            </a:r>
            <a:r>
              <a:rPr lang="en-US" altLang="zh-CN" dirty="0"/>
              <a:t>60%</a:t>
            </a:r>
            <a:r>
              <a:rPr lang="zh-CN" altLang="en-US" dirty="0"/>
              <a:t>的把握，某一个资产有</a:t>
            </a:r>
            <a:r>
              <a:rPr lang="en-US" altLang="zh-CN" dirty="0"/>
              <a:t>10-20%</a:t>
            </a:r>
            <a:r>
              <a:rPr lang="zh-CN" altLang="en-US" dirty="0"/>
              <a:t>的空间。再这样的观点下，出于对收益和风险的权衡，大幅重仓这一资产或者完全分散投资都不理想。这时候观点是两者极端情况的折中，我们希望我们投资组合是两种极端情况的折中，也就是充分分散的基准组合和重仓组合的一个折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以风险可控的方式得到这样一个折中的组合，我们可以选择从分散投资的基准组合出发，并且根据主观观点把它向重仓组合的方向移动。具体移动多少，有多重仓取决于主观观点和市场的风险状况。首先是我们观点认为有多大的上涨空间，当我们认为有更大的上涨空间的时候，应该更加重仓。其次是我们对观点的把握和信心也是重要决定因素，当我们对观点更有信心把握的时候应该更加重仓。最后是出于风险控制的角度，市场当下的风险情况，当下市场风险水平较低的时候更加应该重仓。最后这一点更多是从风险控制的角度出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这样一种对重仓组合和分散组合进行折中。首先以分散投资构建基准组合，随后根据主观观点把基准组合向重仓组合移动是我们的整体思路。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96872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接下来看我们使用什么样具体的模型来实现刚刚描述的思路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获得一个充分分散投资的基准组合，我们选择在大类资产的层面以及在时间的层面进行分散投资。在大类资产的层面，因为国内股票和债券相差较大的波动率，我们选择综合使用风险平价模型和最大分散度模型。而在时间的层面，我们希望把风险相对平均的分配到不同时间点上来获得平滑的净值曲线减少出现大幅回撤的可能，并且利用战略再平衡的方法进行再平衡调仓来减少最大回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而在叠加主观观点的方法上，我们对一个非常广泛使用的资产配置模型，</a:t>
            </a:r>
            <a:r>
              <a:rPr lang="en-US" altLang="zh-CN" dirty="0"/>
              <a:t>Black-Litterman</a:t>
            </a:r>
            <a:r>
              <a:rPr lang="zh-CN" altLang="en-US" dirty="0"/>
              <a:t>模型进行了改进，来适应我么反映主观观点并且锚定基准组合的需求。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次汇报也是对前期多篇精品文献系列报告研究成果的总结。所解读文献对应的原始的方法在相应报告中有着更为详尽的描述，我们根据需求和国内的市场特征，对这些方法进行了汇总与调整，形成了这次的汇报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那么接下来我们就具体介绍这个组合构建方法，并且看看他的表现怎么样</a:t>
            </a:r>
            <a:endParaRPr lang="en-US" altLang="zh-CN" dirty="0"/>
          </a:p>
        </p:txBody>
      </p:sp>
    </p:spTree>
    <p:extLst>
      <p:ext uri="{BB962C8B-B14F-4D97-AF65-F5344CB8AC3E}">
        <p14:creationId xmlns:p14="http://schemas.microsoft.com/office/powerpoint/2010/main" val="3527284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首先来看怎么通过大类资产维度以及时间维度上的分散投资来获得稳健的基准组合作为起点</a:t>
            </a:r>
          </a:p>
        </p:txBody>
      </p:sp>
    </p:spTree>
    <p:extLst>
      <p:ext uri="{BB962C8B-B14F-4D97-AF65-F5344CB8AC3E}">
        <p14:creationId xmlns:p14="http://schemas.microsoft.com/office/powerpoint/2010/main" val="2805839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代组合管理理论认为，分散投资是投资里唯一的“免费午餐”。通过分散投资于不同资产类别、地域、板块以及时间，投资者可以有效削减风险，获得为稳健的收益和更加的风险收益比。当然分散投资无法为我们提供短期惊人的收益。但它风险可控、有效承担风险获取稳健收益以及不依赖于投资观点的特点却非常符合我们对基准组合的需求。非常适合作为我们用于控制风险的起点，后续再根据主观观点在这个基础上增强收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大类资产间的分散投资上，由于国内股票和债券的波动差异巨大，我们选择结合使用风险平价模型和最大分散度模型。其中风险平价模型对应了一个所有资产对总风险贡献相等的组合，而最大分散度组合则是定义了一个最大分散度的指标，并且最大化这个指标，两者都对应了分散投资的概念，并且分别更加适用与低风险情况以及中高风险情况。对于低风险目标，使用风险平价模型并适当提升股票风险贡献的方式获取基准组合，对于中高风险，使用最大分散度模型并且结合目标波动的方式获取基准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这两种模型的综合使用可以帮助我们更为有效的利用基准组合的风险，获得可观收益</a:t>
            </a:r>
            <a:endParaRPr lang="en-US" altLang="zh-CN" dirty="0"/>
          </a:p>
        </p:txBody>
      </p:sp>
    </p:spTree>
    <p:extLst>
      <p:ext uri="{BB962C8B-B14F-4D97-AF65-F5344CB8AC3E}">
        <p14:creationId xmlns:p14="http://schemas.microsoft.com/office/powerpoint/2010/main" val="124235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分散投资于多元资产更有效的利用风险，而时间上的分散投资则可以帮助我们有效的控制风险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来说，我们综合使用目标波动率模型和战略再平衡模型。所谓的目标波动率模型，是希望利用国内资产波动率所具备的波动率聚集以及波动率均值恢复的特征，在时间上调整仓位与权重来维持恒定的波动率的暴露。而战略再平衡模型则是国内资产同样比较明显的趋势特征，利用时间序列动量信息更进一步的控制组合的整体风险和回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这两种模型的综合使用可以帮助我们控制整体风险。获得可以预期的波动和回撤。在事先设定了目标风险和回撤后，有相匹配的表现。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272420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1435"/>
            <a:ext cx="9144000" cy="51549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chemeClr val="bg1"/>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p>
        </p:txBody>
      </p:sp>
      <p:grpSp>
        <p:nvGrpSpPr>
          <p:cNvPr id="21" name="组合 20"/>
          <p:cNvGrpSpPr/>
          <p:nvPr userDrawn="1"/>
        </p:nvGrpSpPr>
        <p:grpSpPr>
          <a:xfrm>
            <a:off x="323528" y="4659982"/>
            <a:ext cx="4176464" cy="261610"/>
            <a:chOff x="611560" y="4587974"/>
            <a:chExt cx="4176464" cy="261610"/>
          </a:xfrm>
        </p:grpSpPr>
        <p:pic>
          <p:nvPicPr>
            <p:cNvPr id="22" name="图片 21" descr="logo"/>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4633725"/>
              <a:ext cx="1224136" cy="170109"/>
            </a:xfrm>
            <a:prstGeom prst="rect">
              <a:avLst/>
            </a:prstGeom>
            <a:noFill/>
            <a:ln w="9525">
              <a:noFill/>
              <a:miter/>
            </a:ln>
          </p:spPr>
        </p:pic>
        <p:sp>
          <p:nvSpPr>
            <p:cNvPr id="23" name="矩形 22"/>
            <p:cNvSpPr/>
            <p:nvPr/>
          </p:nvSpPr>
          <p:spPr>
            <a:xfrm>
              <a:off x="1990259" y="4587974"/>
              <a:ext cx="2797765" cy="261610"/>
            </a:xfrm>
            <a:prstGeom prst="rect">
              <a:avLst/>
            </a:prstGeom>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诚信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责任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亲和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专业 </a:t>
              </a:r>
              <a:r>
                <a:rPr lang="en-US" altLang="zh-CN" sz="1100" dirty="0">
                  <a:solidFill>
                    <a:schemeClr val="bg1"/>
                  </a:solidFill>
                  <a:latin typeface="微软雅黑" panose="020B0503020204020204" pitchFamily="34" charset="-122"/>
                  <a:ea typeface="微软雅黑" panose="020B0503020204020204" pitchFamily="34" charset="-122"/>
                </a:rPr>
                <a:t>· </a:t>
              </a:r>
              <a:r>
                <a:rPr lang="zh-CN" altLang="en-US" sz="1100" dirty="0">
                  <a:solidFill>
                    <a:schemeClr val="bg1"/>
                  </a:solidFill>
                  <a:latin typeface="微软雅黑" panose="020B0503020204020204" pitchFamily="34" charset="-122"/>
                  <a:ea typeface="微软雅黑" panose="020B0503020204020204" pitchFamily="34" charset="-122"/>
                </a:rPr>
                <a:t>创新</a:t>
              </a:r>
            </a:p>
          </p:txBody>
        </p:sp>
        <p:cxnSp>
          <p:nvCxnSpPr>
            <p:cNvPr id="24" name="直接连接符 23"/>
            <p:cNvCxnSpPr/>
            <p:nvPr/>
          </p:nvCxnSpPr>
          <p:spPr>
            <a:xfrm>
              <a:off x="1979712" y="4628779"/>
              <a:ext cx="0" cy="180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userDrawn="1"/>
        </p:nvSpPr>
        <p:spPr>
          <a:xfrm>
            <a:off x="6868109" y="4678129"/>
            <a:ext cx="1520315" cy="261610"/>
          </a:xfrm>
          <a:prstGeom prst="rect">
            <a:avLst/>
          </a:prstGeom>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请参阅附注免责声明</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670626" y="4686404"/>
            <a:ext cx="2685350" cy="261610"/>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诚信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责任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亲和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专业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创新</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hidden">
          <a:xfrm>
            <a:off x="323528" y="4732046"/>
            <a:ext cx="1264543" cy="170326"/>
          </a:xfrm>
          <a:prstGeom prst="rect">
            <a:avLst/>
          </a:prstGeom>
          <a:noFill/>
          <a:ln w="9525">
            <a:noFill/>
            <a:miter lim="800000"/>
            <a:headEnd/>
            <a:tailEnd/>
          </a:ln>
        </p:spPr>
      </p:pic>
      <p:cxnSp>
        <p:nvCxnSpPr>
          <p:cNvPr id="8" name="直接连接符 7"/>
          <p:cNvCxnSpPr/>
          <p:nvPr/>
        </p:nvCxnSpPr>
        <p:spPr>
          <a:xfrm>
            <a:off x="1660079" y="4727209"/>
            <a:ext cx="0" cy="180000"/>
          </a:xfrm>
          <a:prstGeom prst="line">
            <a:avLst/>
          </a:prstGeom>
          <a:ln>
            <a:solidFill>
              <a:srgbClr val="999999"/>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rPr>
              <a:t> </a:t>
            </a:r>
          </a:p>
        </p:txBody>
      </p:sp>
      <p:sp>
        <p:nvSpPr>
          <p:cNvPr id="10" name="矩形 9"/>
          <p:cNvSpPr/>
          <p:nvPr userDrawn="1"/>
        </p:nvSpPr>
        <p:spPr>
          <a:xfrm>
            <a:off x="6868109" y="4678129"/>
            <a:ext cx="1520315" cy="261610"/>
          </a:xfrm>
          <a:prstGeom prst="rect">
            <a:avLst/>
          </a:prstGeom>
        </p:spPr>
        <p:txBody>
          <a:bodyPr wrap="square">
            <a:spAutoFit/>
          </a:bodyPr>
          <a:lstStyle/>
          <a:p>
            <a:pPr marL="0" algn="l" defTabSz="914400" rtl="0" eaLnBrk="1" latinLnBrk="0" hangingPunct="1"/>
            <a:r>
              <a:rPr lang="zh-CN" altLang="en-US" sz="11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请参阅附注免责声明</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页-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670626" y="4686404"/>
            <a:ext cx="2685350" cy="261610"/>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诚信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责任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亲和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专业 </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创新</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hidden">
          <a:xfrm>
            <a:off x="323528" y="4732046"/>
            <a:ext cx="1264543" cy="170326"/>
          </a:xfrm>
          <a:prstGeom prst="rect">
            <a:avLst/>
          </a:prstGeom>
          <a:noFill/>
          <a:ln w="9525">
            <a:noFill/>
            <a:miter lim="800000"/>
            <a:headEnd/>
            <a:tailEnd/>
          </a:ln>
        </p:spPr>
      </p:pic>
      <p:cxnSp>
        <p:nvCxnSpPr>
          <p:cNvPr id="8" name="直接连接符 7"/>
          <p:cNvCxnSpPr/>
          <p:nvPr/>
        </p:nvCxnSpPr>
        <p:spPr>
          <a:xfrm>
            <a:off x="1660079" y="4727209"/>
            <a:ext cx="0" cy="180000"/>
          </a:xfrm>
          <a:prstGeom prst="line">
            <a:avLst/>
          </a:prstGeom>
          <a:ln>
            <a:solidFill>
              <a:srgbClr val="999999"/>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8388424" y="4731990"/>
            <a:ext cx="192360" cy="153888"/>
          </a:xfrm>
          <a:prstGeom prst="rect">
            <a:avLst/>
          </a:prstGeom>
        </p:spPr>
        <p:txBody>
          <a:bodyPr wrap="none" lIns="0" tIns="0" rIns="0" bIns="0">
            <a:spAutoFit/>
          </a:bodyPr>
          <a:lstStyle/>
          <a:p>
            <a:pPr algn="r"/>
            <a:fld id="{E9E84A82-7EF7-49E7-89C8-3DC8F187464B}" type="slidenum">
              <a:rPr lang="en-US" altLang="zh-CN" sz="1000" smtClean="0">
                <a:solidFill>
                  <a:srgbClr val="999999"/>
                </a:solidFill>
                <a:latin typeface="Arial" panose="020B0604020202020204" pitchFamily="34" charset="0"/>
                <a:ea typeface="微软雅黑" panose="020B0503020204020204" pitchFamily="34" charset="-122"/>
                <a:cs typeface="Arial" panose="020B0604020202020204" pitchFamily="34" charset="0"/>
              </a:rPr>
              <a:pPr algn="r"/>
              <a:t>‹#›</a:t>
            </a:fld>
            <a:r>
              <a:rPr lang="zh-CN" altLang="en-US" sz="1000" dirty="0">
                <a:solidFill>
                  <a:srgbClr val="999999"/>
                </a:solidFill>
                <a:latin typeface="Arial" panose="020B0604020202020204" pitchFamily="34" charset="0"/>
                <a:ea typeface="微软雅黑" panose="020B0503020204020204" pitchFamily="34" charset="-122"/>
                <a:cs typeface="Arial" panose="020B0604020202020204" pitchFamily="34" charset="0"/>
              </a:rPr>
              <a:t> </a:t>
            </a:r>
          </a:p>
        </p:txBody>
      </p:sp>
      <p:sp>
        <p:nvSpPr>
          <p:cNvPr id="11" name="Rectangle 1"/>
          <p:cNvSpPr>
            <a:spLocks noChangeArrowheads="1"/>
          </p:cNvSpPr>
          <p:nvPr userDrawn="1"/>
        </p:nvSpPr>
        <p:spPr bwMode="auto">
          <a:xfrm>
            <a:off x="323528" y="919096"/>
            <a:ext cx="8429625" cy="3785652"/>
          </a:xfrm>
          <a:prstGeom prst="rect">
            <a:avLst/>
          </a:prstGeom>
          <a:noFill/>
          <a:ln w="9525">
            <a:noFill/>
            <a:miter lim="800000"/>
            <a:headEnd/>
            <a:tailEnd/>
          </a:ln>
          <a:effectLst/>
        </p:spPr>
        <p:txBody>
          <a:bodyPr anchor="ctr">
            <a:spAutoFit/>
          </a:bodyPr>
          <a:lstStyle/>
          <a:p>
            <a:pPr>
              <a:spcAft>
                <a:spcPts val="600"/>
              </a:spcAft>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cs typeface="Times New Roman" pitchFamily="18" charset="0"/>
              </a:rPr>
              <a:t>本公司具有中国证监会核准的证券投资咨询业务资格</a:t>
            </a:r>
            <a:endParaRPr lang="zh-CN" altLang="en-US" sz="800" dirty="0">
              <a:solidFill>
                <a:srgbClr val="1B2637"/>
              </a:solidFill>
              <a:latin typeface="微软雅黑" panose="020B0503020204020204" pitchFamily="34" charset="-122"/>
              <a:ea typeface="微软雅黑" panose="020B0503020204020204" pitchFamily="34" charset="-122"/>
              <a:cs typeface="Times New Roman" pitchFamily="18" charset="0"/>
            </a:endParaRPr>
          </a:p>
          <a:p>
            <a:pPr eaLnBrk="0" hangingPunct="0">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cs typeface="楷体_GB2312" pitchFamily="49" charset="-122"/>
              </a:rPr>
              <a:t>分析师声明</a:t>
            </a:r>
            <a:endParaRPr lang="zh-CN" altLang="en-US" sz="800" dirty="0">
              <a:solidFill>
                <a:srgbClr val="1B2637"/>
              </a:solidFill>
              <a:latin typeface="微软雅黑" panose="020B0503020204020204" pitchFamily="34" charset="-122"/>
              <a:ea typeface="微软雅黑" panose="020B0503020204020204" pitchFamily="34" charset="-122"/>
            </a:endParaRP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作者具有中国证券业协会授予的证券投资咨询执业资格或相当的专业胜任能力，保证报告所采用的数据均来自合规渠道，分析逻辑基于作者的职业理解，本报告清晰准确地反映了作者的研究观点，力求独立、客观和公正，结论不受任何第三方的授意或影响，特此声明。</a:t>
            </a:r>
          </a:p>
          <a:p>
            <a:pPr eaLnBrk="0" hangingPunct="0">
              <a:tabLst>
                <a:tab pos="6264275" algn="l"/>
              </a:tabLst>
              <a:defRPr/>
            </a:pPr>
            <a:r>
              <a:rPr lang="zh-CN" altLang="en-US" sz="800" b="1" dirty="0">
                <a:solidFill>
                  <a:srgbClr val="1B2637"/>
                </a:solidFill>
                <a:latin typeface="微软雅黑" panose="020B0503020204020204" pitchFamily="34" charset="-122"/>
                <a:ea typeface="微软雅黑" panose="020B0503020204020204" pitchFamily="34" charset="-122"/>
              </a:rPr>
              <a:t>免责声明</a:t>
            </a:r>
            <a:endParaRPr lang="zh-CN" altLang="en-US" sz="800" dirty="0">
              <a:solidFill>
                <a:srgbClr val="1B2637"/>
              </a:solidFill>
              <a:latin typeface="微软雅黑" panose="020B0503020204020204" pitchFamily="34" charset="-122"/>
              <a:ea typeface="微软雅黑" panose="020B0503020204020204" pitchFamily="34" charset="-122"/>
            </a:endParaRP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仅供国泰君安证券股份有限公司（以下简称“本公司”）的客户使用。本公司不会因接收人收到本报告而视其为本公司的当然客户。本报告仅在相关法律许可的情况下发放，并仅为提供信息而发放，概不构成任何广告。</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的信息来源于已公开的资料，本公司对该等信息的准确性、完整性或可靠性不作任何保证。本报告所载的资料、意见及推测仅反映本公司于发布本报告当日的判断，本报告所指的证券或投资标的的价格、价值及投资收入可升可跌。过往表现不应作为日后的表现依据。在不同时期，本公司可发出与本报告所载资料、意见及推测不一致的报告。本公司不保证本报告所含信息保持在最新状态。同时，本公司对本报告所含信息可在不发出通知的情形下做出修改，投资者应当自行关注相应的更新或修改。</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中所指的投资及服务可能不适合个别客户，不构成客户私人咨询建议。在任何情况下，本报告中的信息或所表述的意见均不构成对任何人的投资建议。在任何情况下，本公司、本公司员工或者关联机构不承诺投资者一定获利，不与投资者分享投资收益，也不对任何人因使用本报告中的任何内容所引致的任何损失负任何责任。投资者务必注意，其据此做出的任何投资决策与本公司、本公司员工或者关联机构无关。</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公司利用信息隔离墙控制内部一个或多个领域、部门或关联机构之间的信息流动。因此，投资者应注意，在法律许可的情况下，本公司及其所属关联机构可能会持有报告中提到的公司所发行的证券或期权并进行证券或期权交易，也可能为这些公司提供或者争取提供投资银行、财务顾问或者金融产品等相关服务。在法律许可的情况下，本公司的员工可能担任本报告所提到的公司的董事。</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市场有风险，投资需谨慎。投资者不应将本报告作为作出投资决策的唯一参考因素，亦不应认为本报告可以取代自己的判断。在决定投资前，如有需要，投资者务必向专业人士咨询并谨慎决策。</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本报告版权仅为本公司所有，未经书面许可，任何机构和个人不得以任何形式翻版、复制、发表或引用。如征得本公司同意进行引用、刊发的，需在允许的范围内使用，并注明出处为“国泰君安证券研究”，且不得对本报告进行任何有悖原意的引用、删节和修改。</a:t>
            </a:r>
          </a:p>
          <a:p>
            <a:pPr eaLnBrk="0" hangingPunct="0">
              <a:spcAft>
                <a:spcPts val="600"/>
              </a:spcAft>
              <a:tabLst>
                <a:tab pos="6264275" algn="l"/>
              </a:tabLst>
              <a:defRPr/>
            </a:pPr>
            <a:r>
              <a:rPr lang="zh-CN" altLang="en-US" sz="800" b="0" dirty="0">
                <a:solidFill>
                  <a:srgbClr val="1B2637"/>
                </a:solidFill>
                <a:latin typeface="微软雅黑" panose="020B0503020204020204" pitchFamily="34" charset="-122"/>
                <a:ea typeface="微软雅黑" panose="020B0503020204020204" pitchFamily="34" charset="-122"/>
              </a:rPr>
              <a:t>若本公司以外的其他机构（以下简称“该机构”）发送本报告，则由该机构独自为此发送行为负责。通过此途径获得本报告的投资者应自行联系该机构以要求获悉更详细信息或进而交易本报告中提及的证券。本报告不构成本公司向该机构之客户提供的投资建议，本公司、本公司员工或者关联机构亦不为该机构之客户因使用本报告或报告所载内容引起的任何损失承担任何责任。</a:t>
            </a:r>
          </a:p>
          <a:p>
            <a:pPr eaLnBrk="0" hangingPunct="0">
              <a:spcAft>
                <a:spcPts val="600"/>
              </a:spcAft>
              <a:tabLst>
                <a:tab pos="6264275" algn="l"/>
              </a:tabLst>
              <a:defRPr/>
            </a:pPr>
            <a:endParaRPr lang="zh-CN" altLang="en-US" sz="1100" dirty="0">
              <a:solidFill>
                <a:srgbClr val="1B2637"/>
              </a:solidFill>
              <a:latin typeface="微软雅黑" panose="020B0503020204020204" pitchFamily="34" charset="-122"/>
              <a:ea typeface="微软雅黑" panose="020B0503020204020204" pitchFamily="34" charset="-122"/>
            </a:endParaRPr>
          </a:p>
        </p:txBody>
      </p:sp>
      <p:grpSp>
        <p:nvGrpSpPr>
          <p:cNvPr id="10" name="组合 9"/>
          <p:cNvGrpSpPr/>
          <p:nvPr userDrawn="1"/>
        </p:nvGrpSpPr>
        <p:grpSpPr>
          <a:xfrm>
            <a:off x="0" y="196724"/>
            <a:ext cx="6328568" cy="707886"/>
            <a:chOff x="0" y="339502"/>
            <a:chExt cx="6328568" cy="707886"/>
          </a:xfrm>
        </p:grpSpPr>
        <p:sp>
          <p:nvSpPr>
            <p:cNvPr id="15" name="矩形 14"/>
            <p:cNvSpPr>
              <a:spLocks noChangeArrowheads="1"/>
            </p:cNvSpPr>
            <p:nvPr/>
          </p:nvSpPr>
          <p:spPr bwMode="auto">
            <a:xfrm>
              <a:off x="783952" y="427455"/>
              <a:ext cx="5544616" cy="400110"/>
            </a:xfrm>
            <a:prstGeom prst="rect">
              <a:avLst/>
            </a:prstGeom>
            <a:noFill/>
            <a:ln w="9525">
              <a:noFill/>
              <a:miter lim="800000"/>
            </a:ln>
          </p:spPr>
          <p:txBody>
            <a:bodyPr wrap="square">
              <a:spAutoFit/>
            </a:bodyPr>
            <a:lstStyle/>
            <a:p>
              <a:r>
                <a:rPr lang="zh-CN" altLang="en-US" sz="2000" b="1" dirty="0">
                  <a:solidFill>
                    <a:srgbClr val="0677D5"/>
                  </a:solidFill>
                  <a:ea typeface="微软雅黑" panose="020B0503020204020204" pitchFamily="34" charset="-122"/>
                  <a:cs typeface="Arial" panose="020B0604020202020204" pitchFamily="34" charset="0"/>
                </a:rPr>
                <a:t>免责声明</a:t>
              </a:r>
            </a:p>
          </p:txBody>
        </p:sp>
        <p:grpSp>
          <p:nvGrpSpPr>
            <p:cNvPr id="17" name="组合 16"/>
            <p:cNvGrpSpPr/>
            <p:nvPr/>
          </p:nvGrpSpPr>
          <p:grpSpPr>
            <a:xfrm>
              <a:off x="0" y="339502"/>
              <a:ext cx="755576" cy="707886"/>
              <a:chOff x="0" y="339502"/>
              <a:chExt cx="755576" cy="707886"/>
            </a:xfrm>
          </p:grpSpPr>
          <p:sp>
            <p:nvSpPr>
              <p:cNvPr id="18" name="矩形 17"/>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1"/>
              <p:cNvSpPr txBox="1"/>
              <p:nvPr/>
            </p:nvSpPr>
            <p:spPr>
              <a:xfrm>
                <a:off x="0" y="339502"/>
                <a:ext cx="684000" cy="707886"/>
              </a:xfrm>
              <a:prstGeom prst="rect">
                <a:avLst/>
              </a:prstGeom>
              <a:noFill/>
              <a:ln w="9525">
                <a:noFill/>
                <a:miter/>
              </a:ln>
            </p:spPr>
            <p:txBody>
              <a:bodyPr wrap="square"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Tree>
    <p:extLst>
      <p:ext uri="{BB962C8B-B14F-4D97-AF65-F5344CB8AC3E}">
        <p14:creationId xmlns:p14="http://schemas.microsoft.com/office/powerpoint/2010/main" val="5981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1105-1D1C-42D5-B739-F92646D0E9FA}"/>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8816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2" r:id="rId5"/>
    <p:sldLayoutId id="2147483653" r:id="rId6"/>
    <p:sldLayoutId id="2147483655" r:id="rId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a:extLst>
              <a:ext uri="{FF2B5EF4-FFF2-40B4-BE49-F238E27FC236}">
                <a16:creationId xmlns:a16="http://schemas.microsoft.com/office/drawing/2014/main" id="{92AC7C61-246F-4CBE-819E-041EA792DB75}"/>
              </a:ext>
            </a:extLst>
          </p:cNvPr>
          <p:cNvSpPr txBox="1">
            <a:spLocks noChangeArrowheads="1"/>
          </p:cNvSpPr>
          <p:nvPr/>
        </p:nvSpPr>
        <p:spPr bwMode="auto">
          <a:xfrm>
            <a:off x="863588" y="1429130"/>
            <a:ext cx="7416824"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buFont typeface="Arial" panose="020B0604020202020204" pitchFamily="34" charset="0"/>
              <a:buNone/>
            </a:pPr>
            <a:r>
              <a:rPr lang="zh-CN" altLang="en-US" sz="3200" b="1" dirty="0">
                <a:solidFill>
                  <a:schemeClr val="bg1"/>
                </a:solidFill>
                <a:latin typeface="楷体_GB2312" panose="02010609030101010101" pitchFamily="49" charset="-122"/>
                <a:ea typeface="楷体_GB2312" panose="02010609030101010101" pitchFamily="49" charset="-122"/>
              </a:rPr>
              <a:t>从收益观点到配置组合</a:t>
            </a:r>
            <a:endParaRPr lang="en-US" altLang="zh-CN" sz="3200" b="1" dirty="0">
              <a:solidFill>
                <a:schemeClr val="bg1"/>
              </a:solidFill>
              <a:latin typeface="楷体_GB2312" panose="02010609030101010101" pitchFamily="49" charset="-122"/>
              <a:ea typeface="楷体_GB2312" panose="02010609030101010101" pitchFamily="49" charset="-122"/>
            </a:endParaRPr>
          </a:p>
          <a:p>
            <a:pPr algn="ctr">
              <a:lnSpc>
                <a:spcPct val="150000"/>
              </a:lnSpc>
              <a:buFont typeface="Arial" panose="020B0604020202020204" pitchFamily="34" charset="0"/>
              <a:buNone/>
            </a:pPr>
            <a:r>
              <a:rPr lang="zh-CN" altLang="en-US" sz="1600" b="1" dirty="0">
                <a:solidFill>
                  <a:schemeClr val="bg1"/>
                </a:solidFill>
                <a:latin typeface="楷体_GB2312" panose="02010609030101010101" pitchFamily="49" charset="-122"/>
                <a:ea typeface="楷体_GB2312" panose="02010609030101010101" pitchFamily="49" charset="-122"/>
              </a:rPr>
              <a:t>兼顾主观收益观点与风险控制的配置组合构建方法</a:t>
            </a:r>
            <a:endParaRPr lang="en-US" altLang="zh-CN" sz="1600" b="1" dirty="0">
              <a:solidFill>
                <a:schemeClr val="bg1"/>
              </a:solidFill>
              <a:latin typeface="楷体_GB2312" panose="02010609030101010101" pitchFamily="49" charset="-122"/>
              <a:ea typeface="楷体_GB2312" panose="02010609030101010101" pitchFamily="49" charset="-122"/>
            </a:endParaRPr>
          </a:p>
        </p:txBody>
      </p:sp>
      <p:sp>
        <p:nvSpPr>
          <p:cNvPr id="2" name="文本框 1">
            <a:extLst>
              <a:ext uri="{FF2B5EF4-FFF2-40B4-BE49-F238E27FC236}">
                <a16:creationId xmlns:a16="http://schemas.microsoft.com/office/drawing/2014/main" id="{1AAE8523-6C11-4C32-9E18-CD3692201B31}"/>
              </a:ext>
            </a:extLst>
          </p:cNvPr>
          <p:cNvSpPr txBox="1"/>
          <p:nvPr/>
        </p:nvSpPr>
        <p:spPr>
          <a:xfrm>
            <a:off x="3491880" y="2859782"/>
            <a:ext cx="2160240" cy="613117"/>
          </a:xfrm>
          <a:prstGeom prst="rect">
            <a:avLst/>
          </a:prstGeom>
          <a:noFill/>
        </p:spPr>
        <p:txBody>
          <a:bodyPr wrap="square" rtlCol="0">
            <a:spAutoFit/>
          </a:bodyPr>
          <a:lstStyle/>
          <a:p>
            <a:pPr algn="ctr">
              <a:lnSpc>
                <a:spcPct val="150000"/>
              </a:lnSpc>
            </a:pPr>
            <a:r>
              <a:rPr lang="zh-CN" altLang="en-US" sz="1200" b="1" dirty="0">
                <a:solidFill>
                  <a:schemeClr val="bg1"/>
                </a:solidFill>
                <a:latin typeface="楷体_GB2312" panose="02010609030101010101" pitchFamily="49" charset="-122"/>
                <a:ea typeface="楷体_GB2312" panose="02010609030101010101" pitchFamily="49" charset="-122"/>
              </a:rPr>
              <a:t>大类资产配置组</a:t>
            </a:r>
            <a:r>
              <a:rPr lang="en-US" altLang="zh-CN" sz="1200" b="1" dirty="0">
                <a:solidFill>
                  <a:schemeClr val="bg1"/>
                </a:solidFill>
                <a:latin typeface="楷体_GB2312" panose="02010609030101010101" pitchFamily="49" charset="-122"/>
                <a:ea typeface="楷体_GB2312" panose="02010609030101010101" pitchFamily="49" charset="-122"/>
              </a:rPr>
              <a:t> </a:t>
            </a:r>
            <a:r>
              <a:rPr lang="zh-CN" altLang="en-US" sz="1200" b="1" dirty="0">
                <a:solidFill>
                  <a:schemeClr val="bg1"/>
                </a:solidFill>
                <a:latin typeface="楷体_GB2312" panose="02010609030101010101" pitchFamily="49" charset="-122"/>
                <a:ea typeface="楷体_GB2312" panose="02010609030101010101" pitchFamily="49" charset="-122"/>
              </a:rPr>
              <a:t>王瑞韬</a:t>
            </a:r>
            <a:endParaRPr lang="en-US" altLang="zh-CN" sz="1200" b="1" dirty="0">
              <a:solidFill>
                <a:schemeClr val="bg1"/>
              </a:solidFill>
              <a:latin typeface="楷体_GB2312" panose="02010609030101010101" pitchFamily="49" charset="-122"/>
              <a:ea typeface="楷体_GB2312" panose="02010609030101010101" pitchFamily="49" charset="-122"/>
            </a:endParaRPr>
          </a:p>
          <a:p>
            <a:pPr algn="ctr">
              <a:lnSpc>
                <a:spcPct val="150000"/>
              </a:lnSpc>
            </a:pPr>
            <a:r>
              <a:rPr lang="en-US" altLang="zh-CN" sz="12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2021/7/8</a:t>
            </a:r>
            <a:endParaRPr lang="zh-CN" altLang="en-US" sz="12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16728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2.3 </a:t>
            </a:r>
            <a:r>
              <a:rPr lang="zh-CN" altLang="en-US" sz="2000" b="1" dirty="0">
                <a:solidFill>
                  <a:srgbClr val="0677D5"/>
                </a:solidFill>
                <a:ea typeface="微软雅黑" panose="020B0503020204020204" pitchFamily="34" charset="-122"/>
                <a:cs typeface="Arial" panose="020B0604020202020204" pitchFamily="34" charset="0"/>
              </a:rPr>
              <a:t>基准组合“前沿”</a:t>
            </a:r>
          </a:p>
        </p:txBody>
      </p:sp>
      <p:pic>
        <p:nvPicPr>
          <p:cNvPr id="1026" name="Picture 2">
            <a:extLst>
              <a:ext uri="{FF2B5EF4-FFF2-40B4-BE49-F238E27FC236}">
                <a16:creationId xmlns:a16="http://schemas.microsoft.com/office/drawing/2014/main" id="{68207FC2-E135-468D-9134-44BF989DA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598" y="640899"/>
            <a:ext cx="3588866" cy="20174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70926C-4EF5-4726-B0B7-F802ACDF2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598" y="2685208"/>
            <a:ext cx="4008372" cy="20174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a:extLst>
              <a:ext uri="{FF2B5EF4-FFF2-40B4-BE49-F238E27FC236}">
                <a16:creationId xmlns:a16="http://schemas.microsoft.com/office/drawing/2014/main" id="{026CCCA0-3297-4E40-A3D1-1A1ED36427DD}"/>
              </a:ext>
            </a:extLst>
          </p:cNvPr>
          <p:cNvGraphicFramePr>
            <a:graphicFrameLocks noGrp="1"/>
          </p:cNvGraphicFramePr>
          <p:nvPr>
            <p:extLst>
              <p:ext uri="{D42A27DB-BD31-4B8C-83A1-F6EECF244321}">
                <p14:modId xmlns:p14="http://schemas.microsoft.com/office/powerpoint/2010/main" val="672310998"/>
              </p:ext>
            </p:extLst>
          </p:nvPr>
        </p:nvGraphicFramePr>
        <p:xfrm>
          <a:off x="1904936" y="917527"/>
          <a:ext cx="2885892" cy="2996470"/>
        </p:xfrm>
        <a:graphic>
          <a:graphicData uri="http://schemas.openxmlformats.org/drawingml/2006/table">
            <a:tbl>
              <a:tblPr/>
              <a:tblGrid>
                <a:gridCol w="721473">
                  <a:extLst>
                    <a:ext uri="{9D8B030D-6E8A-4147-A177-3AD203B41FA5}">
                      <a16:colId xmlns:a16="http://schemas.microsoft.com/office/drawing/2014/main" val="598755192"/>
                    </a:ext>
                  </a:extLst>
                </a:gridCol>
                <a:gridCol w="721473">
                  <a:extLst>
                    <a:ext uri="{9D8B030D-6E8A-4147-A177-3AD203B41FA5}">
                      <a16:colId xmlns:a16="http://schemas.microsoft.com/office/drawing/2014/main" val="1164101749"/>
                    </a:ext>
                  </a:extLst>
                </a:gridCol>
                <a:gridCol w="721473">
                  <a:extLst>
                    <a:ext uri="{9D8B030D-6E8A-4147-A177-3AD203B41FA5}">
                      <a16:colId xmlns:a16="http://schemas.microsoft.com/office/drawing/2014/main" val="1107444643"/>
                    </a:ext>
                  </a:extLst>
                </a:gridCol>
                <a:gridCol w="721473">
                  <a:extLst>
                    <a:ext uri="{9D8B030D-6E8A-4147-A177-3AD203B41FA5}">
                      <a16:colId xmlns:a16="http://schemas.microsoft.com/office/drawing/2014/main" val="3006398662"/>
                    </a:ext>
                  </a:extLst>
                </a:gridCol>
              </a:tblGrid>
              <a:tr h="167298">
                <a:tc>
                  <a:txBody>
                    <a:bodyPr/>
                    <a:lstStyle/>
                    <a:p>
                      <a:pPr algn="r" fontAlgn="ctr"/>
                      <a:endParaRPr lang="zh-CN" altLang="en-US" sz="1000" b="1" dirty="0">
                        <a:effectLst/>
                      </a:endParaRP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年化收益</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年化波动</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750006"/>
                  </a:ext>
                </a:extLst>
              </a:tr>
              <a:tr h="167298">
                <a:tc>
                  <a:txBody>
                    <a:bodyPr/>
                    <a:lstStyle/>
                    <a:p>
                      <a:pPr algn="r" fontAlgn="ctr"/>
                      <a:r>
                        <a:rPr lang="zh-CN" altLang="en-US" sz="800" b="1" dirty="0">
                          <a:effectLst/>
                          <a:latin typeface="楷体_GB2312" panose="02010609030101010101" pitchFamily="49" charset="-122"/>
                          <a:ea typeface="楷体_GB2312" panose="02010609030101010101" pitchFamily="49" charset="-122"/>
                        </a:rPr>
                        <a:t>低风险</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dirty="0">
                          <a:effectLst/>
                        </a:rPr>
                        <a:t>4.6%</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dirty="0">
                          <a:effectLst/>
                        </a:rPr>
                        <a:t>1.7%</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800">
                          <a:effectLst/>
                        </a:rPr>
                        <a:t>3.9%</a:t>
                      </a:r>
                    </a:p>
                  </a:txBody>
                  <a:tcPr marL="41825" marR="41825" marT="20912" marB="20912"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8340209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4%</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4.9%</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4.0%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7.8%</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2215039060"/>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5%</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5.2%</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5.0%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8.8%</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52303360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6%</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5.5%</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10.2%</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44597928"/>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7%</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5.8%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7.1%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12.5%</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770631717"/>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8.1%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14.6%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107785387"/>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9%</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6.3%</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9.1%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16.7%</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172532834"/>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10%</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6.6%</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10.1%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18.6%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1087654402"/>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目标波动</a:t>
                      </a:r>
                      <a:r>
                        <a:rPr lang="en-US" altLang="zh-CN" sz="800" b="1" dirty="0">
                          <a:effectLst/>
                          <a:latin typeface="楷体_GB2312" panose="02010609030101010101" pitchFamily="49" charset="-122"/>
                          <a:ea typeface="楷体_GB2312" panose="02010609030101010101" pitchFamily="49" charset="-122"/>
                        </a:rPr>
                        <a:t>11%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6.8%</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a:effectLst/>
                        </a:rPr>
                        <a:t>11.1%</a:t>
                      </a:r>
                    </a:p>
                  </a:txBody>
                  <a:tcPr marL="41825" marR="41825" marT="20912" marB="20912" anchor="ctr">
                    <a:lnL>
                      <a:noFill/>
                    </a:lnL>
                    <a:lnR>
                      <a:noFill/>
                    </a:lnR>
                    <a:lnT>
                      <a:noFill/>
                    </a:lnT>
                    <a:lnB>
                      <a:noFill/>
                    </a:lnB>
                    <a:solidFill>
                      <a:schemeClr val="bg1"/>
                    </a:solidFill>
                  </a:tcPr>
                </a:tc>
                <a:tc>
                  <a:txBody>
                    <a:bodyPr/>
                    <a:lstStyle/>
                    <a:p>
                      <a:pPr algn="r" fontAlgn="ctr"/>
                      <a:r>
                        <a:rPr lang="en-US" altLang="zh-CN" sz="800" dirty="0">
                          <a:effectLst/>
                        </a:rPr>
                        <a:t>20.6%</a:t>
                      </a:r>
                    </a:p>
                  </a:txBody>
                  <a:tcPr marL="41825" marR="41825" marT="20912" marB="20912" anchor="ctr">
                    <a:lnL>
                      <a:noFill/>
                    </a:lnL>
                    <a:lnR>
                      <a:noFill/>
                    </a:lnR>
                    <a:lnT>
                      <a:noFill/>
                    </a:lnT>
                    <a:lnB>
                      <a:noFill/>
                    </a:lnB>
                    <a:solidFill>
                      <a:schemeClr val="bg1"/>
                    </a:solidFill>
                  </a:tcPr>
                </a:tc>
                <a:extLst>
                  <a:ext uri="{0D108BD9-81ED-4DB2-BD59-A6C34878D82A}">
                    <a16:rowId xmlns:a16="http://schemas.microsoft.com/office/drawing/2014/main" val="3439636753"/>
                  </a:ext>
                </a:extLst>
              </a:tr>
              <a:tr h="292772">
                <a:tc>
                  <a:txBody>
                    <a:bodyPr/>
                    <a:lstStyle/>
                    <a:p>
                      <a:pPr algn="r" fontAlgn="ctr"/>
                      <a:r>
                        <a:rPr lang="zh-CN" altLang="en-US" sz="800" b="1" dirty="0">
                          <a:effectLst/>
                          <a:latin typeface="楷体_GB2312" panose="02010609030101010101" pitchFamily="49" charset="-122"/>
                          <a:ea typeface="楷体_GB2312" panose="02010609030101010101" pitchFamily="49" charset="-122"/>
                        </a:rPr>
                        <a:t>高风险</a:t>
                      </a:r>
                      <a:endParaRPr lang="en-US" altLang="zh-CN" sz="800" b="1" dirty="0">
                        <a:effectLst/>
                        <a:latin typeface="楷体_GB2312" panose="02010609030101010101" pitchFamily="49" charset="-122"/>
                        <a:ea typeface="楷体_GB2312" panose="02010609030101010101" pitchFamily="49" charset="-122"/>
                      </a:endParaRP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dirty="0">
                          <a:effectLst/>
                        </a:rPr>
                        <a:t>7.1%</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a:effectLst/>
                        </a:rPr>
                        <a:t>12.1%</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800" dirty="0">
                          <a:effectLst/>
                        </a:rPr>
                        <a:t>22.7%</a:t>
                      </a:r>
                    </a:p>
                  </a:txBody>
                  <a:tcPr marL="41825" marR="41825" marT="20912" marB="20912"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281207"/>
                  </a:ext>
                </a:extLst>
              </a:tr>
            </a:tbl>
          </a:graphicData>
        </a:graphic>
      </p:graphicFrame>
      <p:sp>
        <p:nvSpPr>
          <p:cNvPr id="7" name="文本框 6">
            <a:extLst>
              <a:ext uri="{FF2B5EF4-FFF2-40B4-BE49-F238E27FC236}">
                <a16:creationId xmlns:a16="http://schemas.microsoft.com/office/drawing/2014/main" id="{2988E2A8-063E-4C97-B267-EE2705DF67FA}"/>
              </a:ext>
            </a:extLst>
          </p:cNvPr>
          <p:cNvSpPr txBox="1"/>
          <p:nvPr/>
        </p:nvSpPr>
        <p:spPr>
          <a:xfrm>
            <a:off x="1835696" y="3933585"/>
            <a:ext cx="2885893" cy="584775"/>
          </a:xfrm>
          <a:prstGeom prst="rect">
            <a:avLst/>
          </a:prstGeom>
          <a:noFill/>
        </p:spPr>
        <p:txBody>
          <a:bodyPr wrap="square" rtlCol="0">
            <a:spAutoFit/>
          </a:bodyPr>
          <a:lstStyle/>
          <a:p>
            <a:r>
              <a:rPr lang="zh-CN" altLang="en-US" sz="800" dirty="0">
                <a:latin typeface="楷体_GB2312" panose="02010609030101010101" pitchFamily="49" charset="-122"/>
                <a:ea typeface="楷体_GB2312" panose="02010609030101010101" pitchFamily="49" charset="-122"/>
              </a:rPr>
              <a:t>注：测算对应</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2010/1 – 2021/5</a:t>
            </a:r>
            <a:r>
              <a:rPr lang="zh-CN" altLang="en-US" sz="800" dirty="0">
                <a:latin typeface="楷体_GB2312" panose="02010609030101010101" pitchFamily="49" charset="-122"/>
                <a:ea typeface="楷体_GB2312" panose="02010609030101010101" pitchFamily="49" charset="-122"/>
              </a:rPr>
              <a:t>数据</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使用中证</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800</a:t>
            </a:r>
            <a:r>
              <a:rPr lang="zh-CN" altLang="en-US" sz="800" dirty="0">
                <a:latin typeface="楷体_GB2312" panose="02010609030101010101" pitchFamily="49" charset="-122"/>
                <a:ea typeface="楷体_GB2312" panose="02010609030101010101" pitchFamily="49" charset="-122"/>
              </a:rPr>
              <a:t>、中债利率债、中债信用债、</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SGE</a:t>
            </a:r>
            <a:r>
              <a:rPr lang="zh-CN" altLang="en-US" sz="800" dirty="0">
                <a:latin typeface="楷体_GB2312" panose="02010609030101010101" pitchFamily="49" charset="-122"/>
                <a:ea typeface="楷体_GB2312" panose="02010609030101010101" pitchFamily="49" charset="-122"/>
              </a:rPr>
              <a:t>黄金</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9999</a:t>
            </a:r>
            <a:r>
              <a:rPr lang="zh-CN" altLang="en-US" sz="800" dirty="0">
                <a:latin typeface="楷体_GB2312" panose="02010609030101010101" pitchFamily="49" charset="-122"/>
                <a:ea typeface="楷体_GB2312" panose="02010609030101010101" pitchFamily="49" charset="-122"/>
              </a:rPr>
              <a:t>、南华商品作为资产池</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800" dirty="0">
                <a:latin typeface="楷体_GB2312" panose="02010609030101010101" pitchFamily="49" charset="-122"/>
                <a:ea typeface="楷体_GB2312" panose="02010609030101010101" pitchFamily="49" charset="-122"/>
              </a:rPr>
              <a:t>作为无风险利率计算夏普</a:t>
            </a:r>
          </a:p>
        </p:txBody>
      </p:sp>
      <p:sp>
        <p:nvSpPr>
          <p:cNvPr id="2" name="文本框 1">
            <a:extLst>
              <a:ext uri="{FF2B5EF4-FFF2-40B4-BE49-F238E27FC236}">
                <a16:creationId xmlns:a16="http://schemas.microsoft.com/office/drawing/2014/main" id="{CCC7BFBA-EB2D-4509-A90A-7B1633521914}"/>
              </a:ext>
            </a:extLst>
          </p:cNvPr>
          <p:cNvSpPr txBox="1"/>
          <p:nvPr/>
        </p:nvSpPr>
        <p:spPr>
          <a:xfrm>
            <a:off x="107504" y="1563638"/>
            <a:ext cx="1656184" cy="1200329"/>
          </a:xfrm>
          <a:prstGeom prst="rect">
            <a:avLst/>
          </a:prstGeom>
          <a:noFill/>
        </p:spPr>
        <p:txBody>
          <a:bodyPr wrap="square" rtlCol="0">
            <a:spAutoFit/>
          </a:bodyPr>
          <a:lstStyle/>
          <a:p>
            <a:pPr algn="ctr"/>
            <a:r>
              <a:rPr lang="zh-CN" altLang="en-US" sz="1400" b="1" dirty="0">
                <a:solidFill>
                  <a:srgbClr val="FF0000"/>
                </a:solidFill>
                <a:latin typeface="楷体_GB2312" panose="02010609030101010101" pitchFamily="49" charset="-122"/>
                <a:ea typeface="楷体_GB2312" panose="02010609030101010101" pitchFamily="49" charset="-122"/>
              </a:rPr>
              <a:t>风险可控、收益可观的出发点</a:t>
            </a:r>
            <a:endParaRPr lang="en-US" altLang="zh-CN" sz="1400" b="1" dirty="0">
              <a:solidFill>
                <a:srgbClr val="FF0000"/>
              </a:solidFill>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可预期的风险回撤</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稳健的收益</a:t>
            </a:r>
            <a:endParaRPr lang="en-US" altLang="zh-CN" sz="10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000" dirty="0">
                <a:latin typeface="楷体_GB2312" panose="02010609030101010101" pitchFamily="49" charset="-122"/>
                <a:ea typeface="楷体_GB2312" panose="02010609030101010101" pitchFamily="49" charset="-122"/>
              </a:rPr>
              <a:t>稳定的风险与收益关系</a:t>
            </a:r>
          </a:p>
        </p:txBody>
      </p:sp>
    </p:spTree>
    <p:extLst>
      <p:ext uri="{BB962C8B-B14F-4D97-AF65-F5344CB8AC3E}">
        <p14:creationId xmlns:p14="http://schemas.microsoft.com/office/powerpoint/2010/main" val="286269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03</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329094"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如何叠加主观观点</a:t>
            </a:r>
          </a:p>
        </p:txBody>
      </p:sp>
    </p:spTree>
    <p:extLst>
      <p:ext uri="{BB962C8B-B14F-4D97-AF65-F5344CB8AC3E}">
        <p14:creationId xmlns:p14="http://schemas.microsoft.com/office/powerpoint/2010/main" val="172740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3.1 </a:t>
            </a:r>
            <a:r>
              <a:rPr lang="zh-CN" altLang="en-US" sz="2000" b="1" dirty="0">
                <a:solidFill>
                  <a:srgbClr val="0677D5"/>
                </a:solidFill>
                <a:ea typeface="微软雅黑" panose="020B0503020204020204" pitchFamily="34" charset="-122"/>
                <a:cs typeface="Arial" panose="020B0604020202020204" pitchFamily="34" charset="0"/>
              </a:rPr>
              <a:t>叠加主观观点</a:t>
            </a:r>
          </a:p>
        </p:txBody>
      </p:sp>
      <p:sp>
        <p:nvSpPr>
          <p:cNvPr id="4" name="矩形: 圆角 3">
            <a:extLst>
              <a:ext uri="{FF2B5EF4-FFF2-40B4-BE49-F238E27FC236}">
                <a16:creationId xmlns:a16="http://schemas.microsoft.com/office/drawing/2014/main" id="{7E9AA9A3-FF24-4DD6-A133-6FBD4737255B}"/>
              </a:ext>
            </a:extLst>
          </p:cNvPr>
          <p:cNvSpPr/>
          <p:nvPr/>
        </p:nvSpPr>
        <p:spPr>
          <a:xfrm>
            <a:off x="591524" y="1420709"/>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基准组合</a:t>
            </a:r>
            <a:endParaRPr lang="zh-CN" altLang="en-US" sz="1200" dirty="0">
              <a:solidFill>
                <a:schemeClr val="tx1"/>
              </a:solidFill>
            </a:endParaRPr>
          </a:p>
        </p:txBody>
      </p:sp>
      <p:sp>
        <p:nvSpPr>
          <p:cNvPr id="10" name="矩形: 圆角 9">
            <a:extLst>
              <a:ext uri="{FF2B5EF4-FFF2-40B4-BE49-F238E27FC236}">
                <a16:creationId xmlns:a16="http://schemas.microsoft.com/office/drawing/2014/main" id="{2324C1EB-2F2D-451E-9F30-0BE248050C58}"/>
              </a:ext>
            </a:extLst>
          </p:cNvPr>
          <p:cNvSpPr/>
          <p:nvPr/>
        </p:nvSpPr>
        <p:spPr>
          <a:xfrm>
            <a:off x="3453312" y="1405141"/>
            <a:ext cx="1012406" cy="264379"/>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主观观点</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11" name="矩形: 圆角 10">
            <a:extLst>
              <a:ext uri="{FF2B5EF4-FFF2-40B4-BE49-F238E27FC236}">
                <a16:creationId xmlns:a16="http://schemas.microsoft.com/office/drawing/2014/main" id="{96AC5A5C-3129-47D7-9DC0-9176DEA98278}"/>
              </a:ext>
            </a:extLst>
          </p:cNvPr>
          <p:cNvSpPr/>
          <p:nvPr/>
        </p:nvSpPr>
        <p:spPr>
          <a:xfrm>
            <a:off x="1109312" y="2245679"/>
            <a:ext cx="1136439"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隐含收益预测</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12" name="矩形: 圆角 11">
            <a:extLst>
              <a:ext uri="{FF2B5EF4-FFF2-40B4-BE49-F238E27FC236}">
                <a16:creationId xmlns:a16="http://schemas.microsoft.com/office/drawing/2014/main" id="{2B6FD624-3A25-4DEE-9D98-EF79A94115E5}"/>
              </a:ext>
            </a:extLst>
          </p:cNvPr>
          <p:cNvSpPr/>
          <p:nvPr/>
        </p:nvSpPr>
        <p:spPr>
          <a:xfrm>
            <a:off x="1708086" y="3065933"/>
            <a:ext cx="2105780" cy="494295"/>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结合主观观点与长期收益风险目标的新预测</a:t>
            </a:r>
            <a:endParaRPr lang="en-US" altLang="zh-CN" sz="1200" b="1" dirty="0">
              <a:solidFill>
                <a:schemeClr val="tx1"/>
              </a:solidFill>
              <a:latin typeface="楷体" panose="02010609060101010101" pitchFamily="49" charset="-122"/>
              <a:ea typeface="楷体" panose="02010609060101010101" pitchFamily="49" charset="-122"/>
            </a:endParaRPr>
          </a:p>
        </p:txBody>
      </p:sp>
      <p:sp>
        <p:nvSpPr>
          <p:cNvPr id="33" name="文本框 32">
            <a:extLst>
              <a:ext uri="{FF2B5EF4-FFF2-40B4-BE49-F238E27FC236}">
                <a16:creationId xmlns:a16="http://schemas.microsoft.com/office/drawing/2014/main" id="{66980361-EC59-46ED-8059-19C1FBB107FA}"/>
              </a:ext>
            </a:extLst>
          </p:cNvPr>
          <p:cNvSpPr txBox="1"/>
          <p:nvPr/>
        </p:nvSpPr>
        <p:spPr>
          <a:xfrm>
            <a:off x="2690927" y="3606383"/>
            <a:ext cx="1242137"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均值方差优化</a:t>
            </a:r>
          </a:p>
        </p:txBody>
      </p:sp>
      <p:cxnSp>
        <p:nvCxnSpPr>
          <p:cNvPr id="39" name="直接箭头连接符 38">
            <a:extLst>
              <a:ext uri="{FF2B5EF4-FFF2-40B4-BE49-F238E27FC236}">
                <a16:creationId xmlns:a16="http://schemas.microsoft.com/office/drawing/2014/main" id="{084E1448-8D3B-4D24-B751-62B7CC3F4010}"/>
              </a:ext>
            </a:extLst>
          </p:cNvPr>
          <p:cNvCxnSpPr>
            <a:cxnSpLocks/>
            <a:stCxn id="12" idx="2"/>
          </p:cNvCxnSpPr>
          <p:nvPr/>
        </p:nvCxnSpPr>
        <p:spPr>
          <a:xfrm>
            <a:off x="2760976" y="3560228"/>
            <a:ext cx="0" cy="36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圆角 23">
            <a:extLst>
              <a:ext uri="{FF2B5EF4-FFF2-40B4-BE49-F238E27FC236}">
                <a16:creationId xmlns:a16="http://schemas.microsoft.com/office/drawing/2014/main" id="{9184C783-ABFE-441B-80A6-52019F737582}"/>
              </a:ext>
            </a:extLst>
          </p:cNvPr>
          <p:cNvSpPr/>
          <p:nvPr/>
        </p:nvSpPr>
        <p:spPr>
          <a:xfrm>
            <a:off x="2294655" y="3938113"/>
            <a:ext cx="932644" cy="31396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bg1"/>
                </a:solidFill>
                <a:latin typeface="楷体" panose="02010609060101010101" pitchFamily="49" charset="-122"/>
                <a:ea typeface="楷体" panose="02010609060101010101" pitchFamily="49" charset="-122"/>
              </a:rPr>
              <a:t>配置组合</a:t>
            </a:r>
            <a:endParaRPr lang="en-US" altLang="zh-CN" sz="1200" b="1" dirty="0">
              <a:solidFill>
                <a:schemeClr val="bg1"/>
              </a:solidFill>
              <a:latin typeface="楷体" panose="02010609060101010101" pitchFamily="49" charset="-122"/>
              <a:ea typeface="楷体" panose="02010609060101010101" pitchFamily="49" charset="-122"/>
            </a:endParaRPr>
          </a:p>
        </p:txBody>
      </p:sp>
      <p:sp>
        <p:nvSpPr>
          <p:cNvPr id="25" name="矩形: 圆角 24">
            <a:extLst>
              <a:ext uri="{FF2B5EF4-FFF2-40B4-BE49-F238E27FC236}">
                <a16:creationId xmlns:a16="http://schemas.microsoft.com/office/drawing/2014/main" id="{EE86E7E3-1D35-4754-9816-B426A9A66793}"/>
              </a:ext>
            </a:extLst>
          </p:cNvPr>
          <p:cNvSpPr/>
          <p:nvPr/>
        </p:nvSpPr>
        <p:spPr>
          <a:xfrm>
            <a:off x="1763387" y="1442279"/>
            <a:ext cx="886766" cy="279206"/>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风险偏好</a:t>
            </a:r>
            <a:endParaRPr lang="zh-CN" altLang="en-US" sz="1200" dirty="0">
              <a:solidFill>
                <a:schemeClr val="tx1"/>
              </a:solidFill>
            </a:endParaRPr>
          </a:p>
        </p:txBody>
      </p:sp>
      <p:grpSp>
        <p:nvGrpSpPr>
          <p:cNvPr id="27" name="组合 26">
            <a:extLst>
              <a:ext uri="{FF2B5EF4-FFF2-40B4-BE49-F238E27FC236}">
                <a16:creationId xmlns:a16="http://schemas.microsoft.com/office/drawing/2014/main" id="{92EC6645-E24D-41F5-8CE3-E9DBD01564D2}"/>
              </a:ext>
            </a:extLst>
          </p:cNvPr>
          <p:cNvGrpSpPr/>
          <p:nvPr/>
        </p:nvGrpSpPr>
        <p:grpSpPr>
          <a:xfrm>
            <a:off x="224252" y="845242"/>
            <a:ext cx="4851803" cy="366256"/>
            <a:chOff x="0" y="339502"/>
            <a:chExt cx="684000" cy="504008"/>
          </a:xfrm>
        </p:grpSpPr>
        <p:sp>
          <p:nvSpPr>
            <p:cNvPr id="28" name="矩形 27">
              <a:extLst>
                <a:ext uri="{FF2B5EF4-FFF2-40B4-BE49-F238E27FC236}">
                  <a16:creationId xmlns:a16="http://schemas.microsoft.com/office/drawing/2014/main" id="{48E611E8-CFBD-4F1F-AA01-2B81D52D667B}"/>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1">
              <a:extLst>
                <a:ext uri="{FF2B5EF4-FFF2-40B4-BE49-F238E27FC236}">
                  <a16:creationId xmlns:a16="http://schemas.microsoft.com/office/drawing/2014/main" id="{5B962A97-1208-40AB-B8C2-64B1E368D588}"/>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调整的</a:t>
              </a:r>
              <a:r>
                <a:rPr lang="en-US" altLang="zh-CN" sz="16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cxnSp>
        <p:nvCxnSpPr>
          <p:cNvPr id="16" name="连接符: 肘形 15">
            <a:extLst>
              <a:ext uri="{FF2B5EF4-FFF2-40B4-BE49-F238E27FC236}">
                <a16:creationId xmlns:a16="http://schemas.microsoft.com/office/drawing/2014/main" id="{35A11A92-551E-4464-BFB6-7B70266C1C7F}"/>
              </a:ext>
            </a:extLst>
          </p:cNvPr>
          <p:cNvCxnSpPr>
            <a:stCxn id="4" idx="2"/>
            <a:endCxn id="11" idx="0"/>
          </p:cNvCxnSpPr>
          <p:nvPr/>
        </p:nvCxnSpPr>
        <p:spPr>
          <a:xfrm rot="16200000" flipH="1">
            <a:off x="1083337" y="1651484"/>
            <a:ext cx="545764" cy="6426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95A2FE4-BF14-41AD-9C99-A2D635E336B1}"/>
              </a:ext>
            </a:extLst>
          </p:cNvPr>
          <p:cNvCxnSpPr>
            <a:stCxn id="25" idx="2"/>
            <a:endCxn id="11" idx="0"/>
          </p:cNvCxnSpPr>
          <p:nvPr/>
        </p:nvCxnSpPr>
        <p:spPr>
          <a:xfrm rot="5400000">
            <a:off x="1680054" y="1718963"/>
            <a:ext cx="524194" cy="5292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783BEC4-0EB6-47E5-A584-53BAC5A6FB27}"/>
              </a:ext>
            </a:extLst>
          </p:cNvPr>
          <p:cNvSpPr txBox="1"/>
          <p:nvPr/>
        </p:nvSpPr>
        <p:spPr>
          <a:xfrm>
            <a:off x="1620739" y="1959135"/>
            <a:ext cx="719647"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逆优化</a:t>
            </a:r>
          </a:p>
        </p:txBody>
      </p:sp>
      <p:sp>
        <p:nvSpPr>
          <p:cNvPr id="37" name="矩形: 圆角 36">
            <a:extLst>
              <a:ext uri="{FF2B5EF4-FFF2-40B4-BE49-F238E27FC236}">
                <a16:creationId xmlns:a16="http://schemas.microsoft.com/office/drawing/2014/main" id="{48D4EC75-53F1-47D5-BFFC-870E1F9B218D}"/>
              </a:ext>
            </a:extLst>
          </p:cNvPr>
          <p:cNvSpPr/>
          <p:nvPr/>
        </p:nvSpPr>
        <p:spPr>
          <a:xfrm>
            <a:off x="2830457" y="2241731"/>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观点幅度</a:t>
            </a:r>
            <a:endParaRPr lang="zh-CN" altLang="en-US" sz="1200" dirty="0">
              <a:solidFill>
                <a:schemeClr val="tx1"/>
              </a:solidFill>
            </a:endParaRPr>
          </a:p>
        </p:txBody>
      </p:sp>
      <p:sp>
        <p:nvSpPr>
          <p:cNvPr id="38" name="矩形: 圆角 37">
            <a:extLst>
              <a:ext uri="{FF2B5EF4-FFF2-40B4-BE49-F238E27FC236}">
                <a16:creationId xmlns:a16="http://schemas.microsoft.com/office/drawing/2014/main" id="{F477A659-CC55-4071-940E-702DC49F8B8A}"/>
              </a:ext>
            </a:extLst>
          </p:cNvPr>
          <p:cNvSpPr/>
          <p:nvPr/>
        </p:nvSpPr>
        <p:spPr>
          <a:xfrm>
            <a:off x="4045274" y="2245678"/>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观点信心</a:t>
            </a:r>
            <a:endParaRPr lang="zh-CN" altLang="en-US" sz="1200" dirty="0">
              <a:solidFill>
                <a:schemeClr val="tx1"/>
              </a:solidFill>
            </a:endParaRPr>
          </a:p>
        </p:txBody>
      </p:sp>
      <p:cxnSp>
        <p:nvCxnSpPr>
          <p:cNvPr id="21" name="连接符: 肘形 20">
            <a:extLst>
              <a:ext uri="{FF2B5EF4-FFF2-40B4-BE49-F238E27FC236}">
                <a16:creationId xmlns:a16="http://schemas.microsoft.com/office/drawing/2014/main" id="{1F961579-412E-49EF-86FA-46420BB1A807}"/>
              </a:ext>
            </a:extLst>
          </p:cNvPr>
          <p:cNvCxnSpPr>
            <a:cxnSpLocks/>
            <a:stCxn id="10" idx="2"/>
            <a:endCxn id="37" idx="0"/>
          </p:cNvCxnSpPr>
          <p:nvPr/>
        </p:nvCxnSpPr>
        <p:spPr>
          <a:xfrm rot="5400000">
            <a:off x="3330573" y="1612788"/>
            <a:ext cx="572211" cy="685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8DB269DD-FB43-431D-A375-FBC00BA03B76}"/>
              </a:ext>
            </a:extLst>
          </p:cNvPr>
          <p:cNvCxnSpPr>
            <a:stCxn id="11" idx="2"/>
            <a:endCxn id="12" idx="0"/>
          </p:cNvCxnSpPr>
          <p:nvPr/>
        </p:nvCxnSpPr>
        <p:spPr>
          <a:xfrm rot="16200000" flipH="1">
            <a:off x="1948730" y="2253687"/>
            <a:ext cx="541048" cy="10834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3C5ADFA1-C60C-4F7F-8FB4-FDB3CF806A1C}"/>
              </a:ext>
            </a:extLst>
          </p:cNvPr>
          <p:cNvCxnSpPr>
            <a:stCxn id="37" idx="2"/>
            <a:endCxn id="12" idx="0"/>
          </p:cNvCxnSpPr>
          <p:nvPr/>
        </p:nvCxnSpPr>
        <p:spPr>
          <a:xfrm rot="5400000">
            <a:off x="2744910" y="2537003"/>
            <a:ext cx="544996" cy="512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49">
            <a:extLst>
              <a:ext uri="{FF2B5EF4-FFF2-40B4-BE49-F238E27FC236}">
                <a16:creationId xmlns:a16="http://schemas.microsoft.com/office/drawing/2014/main" id="{7BAFB7A7-382D-45EF-8CDF-E62E2CE4421D}"/>
              </a:ext>
            </a:extLst>
          </p:cNvPr>
          <p:cNvCxnSpPr>
            <a:stCxn id="38" idx="2"/>
            <a:endCxn id="12" idx="0"/>
          </p:cNvCxnSpPr>
          <p:nvPr/>
        </p:nvCxnSpPr>
        <p:spPr>
          <a:xfrm rot="5400000">
            <a:off x="3354293" y="1931568"/>
            <a:ext cx="541049" cy="1727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458B5639-E1A9-40DC-A397-49AB29717457}"/>
              </a:ext>
            </a:extLst>
          </p:cNvPr>
          <p:cNvSpPr txBox="1"/>
          <p:nvPr/>
        </p:nvSpPr>
        <p:spPr>
          <a:xfrm>
            <a:off x="2714435" y="2801333"/>
            <a:ext cx="933454"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贝叶斯统计</a:t>
            </a:r>
          </a:p>
        </p:txBody>
      </p:sp>
      <p:cxnSp>
        <p:nvCxnSpPr>
          <p:cNvPr id="100" name="连接符: 肘形 99">
            <a:extLst>
              <a:ext uri="{FF2B5EF4-FFF2-40B4-BE49-F238E27FC236}">
                <a16:creationId xmlns:a16="http://schemas.microsoft.com/office/drawing/2014/main" id="{67103CB1-DBFE-42C2-9117-6E055462C529}"/>
              </a:ext>
            </a:extLst>
          </p:cNvPr>
          <p:cNvCxnSpPr>
            <a:stCxn id="4" idx="1"/>
            <a:endCxn id="24" idx="1"/>
          </p:cNvCxnSpPr>
          <p:nvPr/>
        </p:nvCxnSpPr>
        <p:spPr>
          <a:xfrm rot="10800000" flipH="1" flipV="1">
            <a:off x="591523" y="1560312"/>
            <a:ext cx="1703131" cy="2534784"/>
          </a:xfrm>
          <a:prstGeom prst="bentConnector3">
            <a:avLst>
              <a:gd name="adj1" fmla="val -1342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2A7484C6-4A7F-4E64-9BB8-E3728179D161}"/>
              </a:ext>
            </a:extLst>
          </p:cNvPr>
          <p:cNvCxnSpPr>
            <a:cxnSpLocks/>
            <a:stCxn id="10" idx="3"/>
            <a:endCxn id="24" idx="3"/>
          </p:cNvCxnSpPr>
          <p:nvPr/>
        </p:nvCxnSpPr>
        <p:spPr>
          <a:xfrm flipH="1">
            <a:off x="3227299" y="1537331"/>
            <a:ext cx="1238419" cy="2557765"/>
          </a:xfrm>
          <a:prstGeom prst="bentConnector3">
            <a:avLst>
              <a:gd name="adj1" fmla="val -4245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B8392449-8E8C-4B7D-AEA3-5427256C47F8}"/>
              </a:ext>
            </a:extLst>
          </p:cNvPr>
          <p:cNvGrpSpPr/>
          <p:nvPr/>
        </p:nvGrpSpPr>
        <p:grpSpPr>
          <a:xfrm>
            <a:off x="5364088" y="822083"/>
            <a:ext cx="3413308" cy="366256"/>
            <a:chOff x="0" y="339502"/>
            <a:chExt cx="684000" cy="504008"/>
          </a:xfrm>
        </p:grpSpPr>
        <p:sp>
          <p:nvSpPr>
            <p:cNvPr id="74" name="矩形 73">
              <a:extLst>
                <a:ext uri="{FF2B5EF4-FFF2-40B4-BE49-F238E27FC236}">
                  <a16:creationId xmlns:a16="http://schemas.microsoft.com/office/drawing/2014/main" id="{630EC604-DF66-453D-AC77-0F60B3B127F6}"/>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文本框 1">
              <a:extLst>
                <a:ext uri="{FF2B5EF4-FFF2-40B4-BE49-F238E27FC236}">
                  <a16:creationId xmlns:a16="http://schemas.microsoft.com/office/drawing/2014/main" id="{3BA0AB83-C28D-446B-B47A-4301783BF9A5}"/>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应用细节</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104" name="文本框 103">
            <a:extLst>
              <a:ext uri="{FF2B5EF4-FFF2-40B4-BE49-F238E27FC236}">
                <a16:creationId xmlns:a16="http://schemas.microsoft.com/office/drawing/2014/main" id="{5005D951-7CC4-4B41-A24F-D49A8C0E09A1}"/>
              </a:ext>
            </a:extLst>
          </p:cNvPr>
          <p:cNvSpPr txBox="1"/>
          <p:nvPr/>
        </p:nvSpPr>
        <p:spPr>
          <a:xfrm>
            <a:off x="1185383" y="4064544"/>
            <a:ext cx="1109272"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锚定基准组合</a:t>
            </a:r>
          </a:p>
        </p:txBody>
      </p:sp>
      <p:sp>
        <p:nvSpPr>
          <p:cNvPr id="77" name="文本框 76">
            <a:extLst>
              <a:ext uri="{FF2B5EF4-FFF2-40B4-BE49-F238E27FC236}">
                <a16:creationId xmlns:a16="http://schemas.microsoft.com/office/drawing/2014/main" id="{669DFED5-4B89-40B2-A5A8-D9377D9ACECE}"/>
              </a:ext>
            </a:extLst>
          </p:cNvPr>
          <p:cNvSpPr txBox="1"/>
          <p:nvPr/>
        </p:nvSpPr>
        <p:spPr>
          <a:xfrm>
            <a:off x="3259169" y="4047492"/>
            <a:ext cx="1238419" cy="261610"/>
          </a:xfrm>
          <a:prstGeom prst="rect">
            <a:avLst/>
          </a:prstGeom>
          <a:noFill/>
        </p:spPr>
        <p:txBody>
          <a:bodyPr wrap="square" rtlCol="0">
            <a:spAutoFit/>
          </a:bodyPr>
          <a:lstStyle/>
          <a:p>
            <a:r>
              <a:rPr lang="zh-CN" altLang="en-US" sz="1100" dirty="0">
                <a:latin typeface="楷体_GB2312" panose="02010609030101010101" pitchFamily="49" charset="-122"/>
                <a:ea typeface="楷体_GB2312" panose="02010609030101010101" pitchFamily="49" charset="-122"/>
              </a:rPr>
              <a:t>叠加主观观点</a:t>
            </a:r>
          </a:p>
        </p:txBody>
      </p:sp>
      <p:sp>
        <p:nvSpPr>
          <p:cNvPr id="106" name="文本框 105">
            <a:extLst>
              <a:ext uri="{FF2B5EF4-FFF2-40B4-BE49-F238E27FC236}">
                <a16:creationId xmlns:a16="http://schemas.microsoft.com/office/drawing/2014/main" id="{724AE7C9-A814-4FD9-8527-9C643863B89D}"/>
              </a:ext>
            </a:extLst>
          </p:cNvPr>
          <p:cNvSpPr txBox="1"/>
          <p:nvPr/>
        </p:nvSpPr>
        <p:spPr>
          <a:xfrm>
            <a:off x="5495230" y="1458783"/>
            <a:ext cx="2880321" cy="281904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以基准组合作为出发点</a:t>
            </a:r>
            <a:endParaRPr lang="en-US" altLang="zh-CN" sz="1200" dirty="0">
              <a:latin typeface="楷体_GB2312" panose="02010609030101010101" pitchFamily="49" charset="-122"/>
              <a:ea typeface="楷体_GB2312" panose="02010609030101010101" pitchFamily="49" charset="-122"/>
            </a:endParaRPr>
          </a:p>
          <a:p>
            <a:pPr>
              <a:lnSpc>
                <a:spcPct val="150000"/>
              </a:lnSpc>
            </a:pPr>
            <a:endParaRPr lang="en-US" altLang="zh-CN" sz="1200" dirty="0">
              <a:latin typeface="楷体_GB2312" panose="02010609030101010101" pitchFamily="49" charset="-122"/>
              <a:ea typeface="楷体_GB2312" panose="02010609030101010101" pitchFamily="49" charset="-122"/>
            </a:endParaRPr>
          </a:p>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观点信心在</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0% – 100%</a:t>
            </a: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区间</a:t>
            </a:r>
            <a:r>
              <a:rPr lang="zh-CN" altLang="en-US" sz="1200" dirty="0">
                <a:latin typeface="楷体_GB2312" panose="02010609030101010101" pitchFamily="49" charset="-122"/>
                <a:ea typeface="楷体_GB2312" panose="02010609030101010101" pitchFamily="49" charset="-122"/>
              </a:rPr>
              <a:t>表达，代表偏离比例</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参考附录的推导</a:t>
            </a:r>
            <a:r>
              <a:rPr lang="en-US" altLang="zh-CN" sz="1200" dirty="0">
                <a:latin typeface="楷体_GB2312" panose="02010609030101010101" pitchFamily="49" charset="-122"/>
                <a:ea typeface="楷体_GB2312" panose="02010609030101010101" pitchFamily="49" charset="-122"/>
              </a:rPr>
              <a:t>)</a:t>
            </a:r>
          </a:p>
          <a:p>
            <a:pPr marL="171450" indent="-171450">
              <a:lnSpc>
                <a:spcPct val="150000"/>
              </a:lnSpc>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额外假设观点波动与市场波动成比例以获得解析解</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参考附录的推导</a:t>
            </a:r>
            <a:r>
              <a:rPr lang="en-US" altLang="zh-CN" sz="1200" dirty="0">
                <a:latin typeface="楷体_GB2312" panose="02010609030101010101" pitchFamily="49" charset="-122"/>
                <a:ea typeface="楷体_GB2312" panose="02010609030101010101" pitchFamily="49" charset="-122"/>
              </a:rPr>
              <a:t>)</a:t>
            </a:r>
          </a:p>
          <a:p>
            <a:pPr marL="171450" indent="-171450">
              <a:lnSpc>
                <a:spcPct val="150000"/>
              </a:lnSpc>
              <a:buFont typeface="Arial" panose="020B0604020202020204" pitchFamily="34" charset="0"/>
              <a:buChar char="•"/>
            </a:pPr>
            <a:endParaRPr lang="en-US" altLang="zh-CN" sz="1200" dirty="0">
              <a:latin typeface="楷体_GB2312" panose="02010609030101010101" pitchFamily="49" charset="-122"/>
              <a:ea typeface="楷体_GB2312" panose="02010609030101010101" pitchFamily="49" charset="-122"/>
            </a:endParaRPr>
          </a:p>
          <a:p>
            <a:pPr marL="171450" indent="-171450">
              <a:lnSpc>
                <a:spcPct val="150000"/>
              </a:lnSpc>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数值求解方式获得以基准组合为风险锚点，叠加主观观点的配置组合</a:t>
            </a:r>
          </a:p>
        </p:txBody>
      </p:sp>
      <p:sp>
        <p:nvSpPr>
          <p:cNvPr id="80" name="矩形: 圆角 79">
            <a:extLst>
              <a:ext uri="{FF2B5EF4-FFF2-40B4-BE49-F238E27FC236}">
                <a16:creationId xmlns:a16="http://schemas.microsoft.com/office/drawing/2014/main" id="{F2F794C9-474A-4AE9-BFE7-DCC07C28D44F}"/>
              </a:ext>
            </a:extLst>
          </p:cNvPr>
          <p:cNvSpPr/>
          <p:nvPr/>
        </p:nvSpPr>
        <p:spPr>
          <a:xfrm>
            <a:off x="404041" y="2880742"/>
            <a:ext cx="886766" cy="279206"/>
          </a:xfrm>
          <a:prstGeom prst="round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200" b="1" dirty="0">
                <a:solidFill>
                  <a:schemeClr val="tx1"/>
                </a:solidFill>
                <a:latin typeface="楷体" panose="02010609060101010101" pitchFamily="49" charset="-122"/>
                <a:ea typeface="楷体" panose="02010609060101010101" pitchFamily="49" charset="-122"/>
              </a:rPr>
              <a:t>市场风险</a:t>
            </a:r>
            <a:endParaRPr lang="zh-CN" altLang="en-US" sz="1200" dirty="0">
              <a:solidFill>
                <a:schemeClr val="tx1"/>
              </a:solidFill>
            </a:endParaRPr>
          </a:p>
        </p:txBody>
      </p:sp>
      <p:cxnSp>
        <p:nvCxnSpPr>
          <p:cNvPr id="117" name="连接符: 肘形 116">
            <a:extLst>
              <a:ext uri="{FF2B5EF4-FFF2-40B4-BE49-F238E27FC236}">
                <a16:creationId xmlns:a16="http://schemas.microsoft.com/office/drawing/2014/main" id="{3189D512-15ED-4C77-87C6-3EE1C4A9F67C}"/>
              </a:ext>
            </a:extLst>
          </p:cNvPr>
          <p:cNvCxnSpPr>
            <a:stCxn id="80" idx="0"/>
            <a:endCxn id="11" idx="1"/>
          </p:cNvCxnSpPr>
          <p:nvPr/>
        </p:nvCxnSpPr>
        <p:spPr>
          <a:xfrm rot="5400000" flipH="1" flipV="1">
            <a:off x="730638" y="2502068"/>
            <a:ext cx="495460" cy="2618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连接符: 肘形 120">
            <a:extLst>
              <a:ext uri="{FF2B5EF4-FFF2-40B4-BE49-F238E27FC236}">
                <a16:creationId xmlns:a16="http://schemas.microsoft.com/office/drawing/2014/main" id="{D0463996-E9B9-42C2-A548-F20C08B8CDB1}"/>
              </a:ext>
            </a:extLst>
          </p:cNvPr>
          <p:cNvCxnSpPr>
            <a:stCxn id="80" idx="2"/>
          </p:cNvCxnSpPr>
          <p:nvPr/>
        </p:nvCxnSpPr>
        <p:spPr>
          <a:xfrm rot="16200000" flipH="1">
            <a:off x="1513165" y="2494207"/>
            <a:ext cx="582071" cy="19135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A85101C-5FC5-4093-936E-0C79828B1EDE}"/>
              </a:ext>
            </a:extLst>
          </p:cNvPr>
          <p:cNvSpPr txBox="1"/>
          <p:nvPr/>
        </p:nvSpPr>
        <p:spPr>
          <a:xfrm>
            <a:off x="2800281" y="2472440"/>
            <a:ext cx="970058" cy="246221"/>
          </a:xfrm>
          <a:prstGeom prst="rect">
            <a:avLst/>
          </a:prstGeom>
          <a:noFill/>
        </p:spPr>
        <p:txBody>
          <a:bodyPr wrap="square" rtlCol="0">
            <a:spAutoFit/>
          </a:bodyPr>
          <a:lstStyle/>
          <a:p>
            <a:r>
              <a:rPr lang="zh-CN" altLang="en-US" sz="1000" dirty="0">
                <a:latin typeface="楷体_GB2312" panose="02010609030101010101" pitchFamily="49" charset="-122"/>
                <a:ea typeface="楷体_GB2312" panose="02010609030101010101" pitchFamily="49" charset="-122"/>
              </a:rPr>
              <a:t>多大上涨空间</a:t>
            </a:r>
          </a:p>
        </p:txBody>
      </p:sp>
      <p:sp>
        <p:nvSpPr>
          <p:cNvPr id="41" name="文本框 40">
            <a:extLst>
              <a:ext uri="{FF2B5EF4-FFF2-40B4-BE49-F238E27FC236}">
                <a16:creationId xmlns:a16="http://schemas.microsoft.com/office/drawing/2014/main" id="{1EE7EA5D-872A-4F74-9A57-2776FD36AF20}"/>
              </a:ext>
            </a:extLst>
          </p:cNvPr>
          <p:cNvSpPr txBox="1"/>
          <p:nvPr/>
        </p:nvSpPr>
        <p:spPr>
          <a:xfrm>
            <a:off x="4191658" y="2469545"/>
            <a:ext cx="812390" cy="246221"/>
          </a:xfrm>
          <a:prstGeom prst="rect">
            <a:avLst/>
          </a:prstGeom>
          <a:noFill/>
        </p:spPr>
        <p:txBody>
          <a:bodyPr wrap="square" rtlCol="0">
            <a:spAutoFit/>
          </a:bodyPr>
          <a:lstStyle/>
          <a:p>
            <a:r>
              <a:rPr lang="zh-CN" altLang="en-US" sz="1000" dirty="0">
                <a:latin typeface="楷体_GB2312" panose="02010609030101010101" pitchFamily="49" charset="-122"/>
                <a:ea typeface="楷体_GB2312" panose="02010609030101010101" pitchFamily="49" charset="-122"/>
              </a:rPr>
              <a:t>多大把握</a:t>
            </a:r>
          </a:p>
        </p:txBody>
      </p:sp>
      <p:cxnSp>
        <p:nvCxnSpPr>
          <p:cNvPr id="8" name="连接符: 肘形 7">
            <a:extLst>
              <a:ext uri="{FF2B5EF4-FFF2-40B4-BE49-F238E27FC236}">
                <a16:creationId xmlns:a16="http://schemas.microsoft.com/office/drawing/2014/main" id="{A07C83A4-D052-4038-9F35-97AE6E094F8D}"/>
              </a:ext>
            </a:extLst>
          </p:cNvPr>
          <p:cNvCxnSpPr>
            <a:stCxn id="10" idx="2"/>
            <a:endCxn id="38" idx="0"/>
          </p:cNvCxnSpPr>
          <p:nvPr/>
        </p:nvCxnSpPr>
        <p:spPr>
          <a:xfrm rot="16200000" flipH="1">
            <a:off x="3936007" y="1693028"/>
            <a:ext cx="576158" cy="5291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3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3.2 </a:t>
            </a:r>
            <a:r>
              <a:rPr lang="zh-CN" altLang="en-US" sz="2000" b="1" dirty="0">
                <a:solidFill>
                  <a:srgbClr val="0677D5"/>
                </a:solidFill>
                <a:ea typeface="微软雅黑" panose="020B0503020204020204" pitchFamily="34" charset="-122"/>
                <a:cs typeface="Arial" panose="020B0604020202020204" pitchFamily="34" charset="0"/>
              </a:rPr>
              <a:t>叠加主观观点：示例</a:t>
            </a:r>
            <a:r>
              <a:rPr lang="en-US" altLang="zh-CN" sz="2000" b="1" dirty="0">
                <a:solidFill>
                  <a:srgbClr val="0677D5"/>
                </a:solidFill>
                <a:ea typeface="微软雅黑" panose="020B0503020204020204" pitchFamily="34" charset="-122"/>
                <a:cs typeface="Arial" panose="020B0604020202020204" pitchFamily="34" charset="0"/>
              </a:rPr>
              <a:t>(I)</a:t>
            </a:r>
            <a:endParaRPr lang="zh-CN" altLang="en-US" sz="2000" b="1" dirty="0">
              <a:solidFill>
                <a:srgbClr val="0677D5"/>
              </a:solidFill>
              <a:ea typeface="微软雅黑" panose="020B0503020204020204" pitchFamily="34" charset="-122"/>
              <a:cs typeface="Arial" panose="020B0604020202020204" pitchFamily="34" charset="0"/>
            </a:endParaRPr>
          </a:p>
        </p:txBody>
      </p:sp>
      <p:graphicFrame>
        <p:nvGraphicFramePr>
          <p:cNvPr id="3" name="表格 2">
            <a:extLst>
              <a:ext uri="{FF2B5EF4-FFF2-40B4-BE49-F238E27FC236}">
                <a16:creationId xmlns:a16="http://schemas.microsoft.com/office/drawing/2014/main" id="{00790587-2468-4F35-91B8-CCB0DA319EC0}"/>
              </a:ext>
            </a:extLst>
          </p:cNvPr>
          <p:cNvGraphicFramePr>
            <a:graphicFrameLocks noGrp="1"/>
          </p:cNvGraphicFramePr>
          <p:nvPr>
            <p:extLst>
              <p:ext uri="{D42A27DB-BD31-4B8C-83A1-F6EECF244321}">
                <p14:modId xmlns:p14="http://schemas.microsoft.com/office/powerpoint/2010/main" val="326848202"/>
              </p:ext>
            </p:extLst>
          </p:nvPr>
        </p:nvGraphicFramePr>
        <p:xfrm>
          <a:off x="1583669" y="2427734"/>
          <a:ext cx="6048672" cy="1828800"/>
        </p:xfrm>
        <a:graphic>
          <a:graphicData uri="http://schemas.openxmlformats.org/drawingml/2006/table">
            <a:tbl>
              <a:tblPr/>
              <a:tblGrid>
                <a:gridCol w="1008112">
                  <a:extLst>
                    <a:ext uri="{9D8B030D-6E8A-4147-A177-3AD203B41FA5}">
                      <a16:colId xmlns:a16="http://schemas.microsoft.com/office/drawing/2014/main" val="2552222476"/>
                    </a:ext>
                  </a:extLst>
                </a:gridCol>
                <a:gridCol w="1008112">
                  <a:extLst>
                    <a:ext uri="{9D8B030D-6E8A-4147-A177-3AD203B41FA5}">
                      <a16:colId xmlns:a16="http://schemas.microsoft.com/office/drawing/2014/main" val="682649463"/>
                    </a:ext>
                  </a:extLst>
                </a:gridCol>
                <a:gridCol w="1008112">
                  <a:extLst>
                    <a:ext uri="{9D8B030D-6E8A-4147-A177-3AD203B41FA5}">
                      <a16:colId xmlns:a16="http://schemas.microsoft.com/office/drawing/2014/main" val="4057560452"/>
                    </a:ext>
                  </a:extLst>
                </a:gridCol>
                <a:gridCol w="1008112">
                  <a:extLst>
                    <a:ext uri="{9D8B030D-6E8A-4147-A177-3AD203B41FA5}">
                      <a16:colId xmlns:a16="http://schemas.microsoft.com/office/drawing/2014/main" val="1407252880"/>
                    </a:ext>
                  </a:extLst>
                </a:gridCol>
                <a:gridCol w="1008112">
                  <a:extLst>
                    <a:ext uri="{9D8B030D-6E8A-4147-A177-3AD203B41FA5}">
                      <a16:colId xmlns:a16="http://schemas.microsoft.com/office/drawing/2014/main" val="2090810316"/>
                    </a:ext>
                  </a:extLst>
                </a:gridCol>
                <a:gridCol w="1008112">
                  <a:extLst>
                    <a:ext uri="{9D8B030D-6E8A-4147-A177-3AD203B41FA5}">
                      <a16:colId xmlns:a16="http://schemas.microsoft.com/office/drawing/2014/main" val="4097041947"/>
                    </a:ext>
                  </a:extLst>
                </a:gridCol>
              </a:tblGrid>
              <a:tr h="256795">
                <a:tc>
                  <a:txBody>
                    <a:bodyPr/>
                    <a:lstStyle/>
                    <a:p>
                      <a:pPr algn="l" fontAlgn="ctr"/>
                      <a:endParaRPr lang="zh-CN" altLang="en-US" sz="1400" b="1" dirty="0">
                        <a:effectLst/>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主观观点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基准组合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隐含收益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zh-CN" altLang="en-US" sz="1400" b="1" dirty="0">
                          <a:effectLst/>
                          <a:latin typeface="楷体_GB2312" panose="02010609030101010101" pitchFamily="49" charset="-122"/>
                          <a:ea typeface="楷体_GB2312" panose="02010609030101010101" pitchFamily="49" charset="-122"/>
                        </a:rPr>
                        <a:t>后验收益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zh-CN" altLang="en-US" sz="1400" b="1" dirty="0">
                          <a:solidFill>
                            <a:schemeClr val="tx1"/>
                          </a:solidFill>
                          <a:effectLst/>
                          <a:latin typeface="楷体_GB2312" panose="02010609030101010101" pitchFamily="49" charset="-122"/>
                          <a:ea typeface="楷体_GB2312" panose="02010609030101010101" pitchFamily="49" charset="-122"/>
                        </a:rPr>
                        <a:t>配置组合</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223401185"/>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股票</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ctr"/>
                      <a:r>
                        <a:rPr lang="en-US" altLang="zh-CN" sz="1400" dirty="0">
                          <a:effectLst/>
                        </a:rPr>
                        <a:t>20%(50%)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00"/>
                    </a:solidFill>
                  </a:tcPr>
                </a:tc>
                <a:tc>
                  <a:txBody>
                    <a:bodyPr/>
                    <a:lstStyle/>
                    <a:p>
                      <a:pPr algn="ctr" fontAlgn="ctr"/>
                      <a:r>
                        <a:rPr lang="en-US" altLang="zh-CN" sz="1400" dirty="0">
                          <a:effectLst/>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00"/>
                    </a:solidFill>
                  </a:tcPr>
                </a:tc>
                <a:tc>
                  <a:txBody>
                    <a:bodyPr/>
                    <a:lstStyle/>
                    <a:p>
                      <a:pPr algn="ctr" fontAlgn="ctr"/>
                      <a:r>
                        <a:rPr lang="en-US" altLang="zh-CN" sz="1400" dirty="0">
                          <a:effectLst/>
                        </a:rPr>
                        <a:t>13.8%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4">
                        <a:lumMod val="60000"/>
                        <a:lumOff val="40000"/>
                      </a:schemeClr>
                    </a:solidFill>
                  </a:tcPr>
                </a:tc>
                <a:tc>
                  <a:txBody>
                    <a:bodyPr/>
                    <a:lstStyle/>
                    <a:p>
                      <a:pPr algn="ctr" fontAlgn="ctr"/>
                      <a:r>
                        <a:rPr lang="en-US" altLang="zh-CN" sz="1400" dirty="0">
                          <a:effectLst/>
                        </a:rPr>
                        <a:t>16.9%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4">
                        <a:lumMod val="60000"/>
                        <a:lumOff val="40000"/>
                      </a:schemeClr>
                    </a:solidFill>
                  </a:tcPr>
                </a:tc>
                <a:tc>
                  <a:txBody>
                    <a:bodyPr/>
                    <a:lstStyle/>
                    <a:p>
                      <a:pPr algn="ctr" fontAlgn="ctr"/>
                      <a:r>
                        <a:rPr lang="en-US" altLang="zh-CN" sz="1400" dirty="0">
                          <a:solidFill>
                            <a:srgbClr val="F60000"/>
                          </a:solidFill>
                          <a:effectLst/>
                        </a:rPr>
                        <a:t>53%(+11%)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4">
                        <a:lumMod val="60000"/>
                        <a:lumOff val="40000"/>
                      </a:schemeClr>
                    </a:solidFill>
                  </a:tcPr>
                </a:tc>
                <a:extLst>
                  <a:ext uri="{0D108BD9-81ED-4DB2-BD59-A6C34878D82A}">
                    <a16:rowId xmlns:a16="http://schemas.microsoft.com/office/drawing/2014/main" val="4185933664"/>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利率债</a:t>
                      </a:r>
                    </a:p>
                  </a:txBody>
                  <a:tcPr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en-US" altLang="zh-CN" sz="1400" dirty="0">
                          <a:effectLst/>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effectLst/>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solidFill>
                            <a:srgbClr val="00B050"/>
                          </a:solidFill>
                          <a:effectLst/>
                        </a:rPr>
                        <a:t>23%(-5%)</a:t>
                      </a:r>
                    </a:p>
                  </a:txBody>
                  <a:tcPr anchor="ctr">
                    <a:lnL w="12700" cap="flat" cmpd="sng" algn="ctr">
                      <a:solidFill>
                        <a:schemeClr val="tx1"/>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val="695820824"/>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信用债</a:t>
                      </a:r>
                    </a:p>
                  </a:txBody>
                  <a:tcPr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en-US" altLang="zh-CN" sz="1400" dirty="0">
                          <a:effectLst/>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solidFill>
                            <a:srgbClr val="00B050"/>
                          </a:solidFill>
                          <a:effectLst/>
                        </a:rPr>
                        <a:t>0%(-5%)</a:t>
                      </a:r>
                    </a:p>
                  </a:txBody>
                  <a:tcPr anchor="ctr">
                    <a:lnL w="12700" cap="flat" cmpd="sng" algn="ctr">
                      <a:solidFill>
                        <a:schemeClr val="tx1"/>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val="241242810"/>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黄金</a:t>
                      </a:r>
                    </a:p>
                  </a:txBody>
                  <a:tcPr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fontAlgn="ctr"/>
                      <a:r>
                        <a:rPr lang="en-US" altLang="zh-CN" sz="1400" dirty="0">
                          <a:effectLst/>
                        </a:rPr>
                        <a:t>5%(40%)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ctr"/>
                      <a:r>
                        <a:rPr lang="en-US" altLang="zh-CN" sz="1400" dirty="0">
                          <a:effectLst/>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effectLst/>
                        </a:rPr>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accent4">
                        <a:lumMod val="60000"/>
                        <a:lumOff val="40000"/>
                      </a:schemeClr>
                    </a:solidFill>
                  </a:tcPr>
                </a:tc>
                <a:tc>
                  <a:txBody>
                    <a:bodyPr/>
                    <a:lstStyle/>
                    <a:p>
                      <a:pPr algn="ctr" fontAlgn="ctr"/>
                      <a:r>
                        <a:rPr lang="en-US" altLang="zh-CN" sz="1400" dirty="0">
                          <a:solidFill>
                            <a:srgbClr val="F60000"/>
                          </a:solidFill>
                          <a:effectLst/>
                        </a:rPr>
                        <a:t>16%(+1%)</a:t>
                      </a:r>
                    </a:p>
                  </a:txBody>
                  <a:tcPr anchor="ctr">
                    <a:lnL w="12700" cap="flat" cmpd="sng" algn="ctr">
                      <a:solidFill>
                        <a:schemeClr val="tx1"/>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val="2726153096"/>
                  </a:ext>
                </a:extLst>
              </a:tr>
              <a:tr h="256795">
                <a:tc>
                  <a:txBody>
                    <a:bodyPr/>
                    <a:lstStyle/>
                    <a:p>
                      <a:pPr algn="r" fontAlgn="ctr"/>
                      <a:r>
                        <a:rPr lang="zh-CN" altLang="en-US" sz="1400" b="1" dirty="0">
                          <a:effectLst/>
                          <a:latin typeface="楷体_GB2312" panose="02010609030101010101" pitchFamily="49" charset="-122"/>
                          <a:ea typeface="楷体_GB2312" panose="02010609030101010101" pitchFamily="49" charset="-122"/>
                        </a:rPr>
                        <a:t>商品</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400" dirty="0">
                          <a:effectLst/>
                        </a:rPr>
                        <a:t>-</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1400"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1400" dirty="0">
                          <a:effectLst/>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400" dirty="0">
                          <a:effectLst/>
                        </a:rPr>
                        <a:t>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400" dirty="0">
                          <a:solidFill>
                            <a:srgbClr val="00B050"/>
                          </a:solidFill>
                          <a:effectLst/>
                        </a:rPr>
                        <a:t>8%(-2%)</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669088067"/>
                  </a:ext>
                </a:extLst>
              </a:tr>
            </a:tbl>
          </a:graphicData>
        </a:graphic>
      </p:graphicFrame>
      <p:sp>
        <p:nvSpPr>
          <p:cNvPr id="4" name="文本框 3">
            <a:extLst>
              <a:ext uri="{FF2B5EF4-FFF2-40B4-BE49-F238E27FC236}">
                <a16:creationId xmlns:a16="http://schemas.microsoft.com/office/drawing/2014/main" id="{8AF27F7F-9A0D-4D1C-A58C-FC2266EA2787}"/>
              </a:ext>
            </a:extLst>
          </p:cNvPr>
          <p:cNvSpPr txBox="1"/>
          <p:nvPr/>
        </p:nvSpPr>
        <p:spPr>
          <a:xfrm>
            <a:off x="612304" y="1061964"/>
            <a:ext cx="2563479" cy="888256"/>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示例虚拟主观观点：</a:t>
            </a:r>
            <a:endParaRPr lang="en-US" altLang="zh-CN" sz="1200"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50%</a:t>
            </a:r>
            <a:r>
              <a:rPr lang="zh-CN" altLang="en-US" sz="1200" dirty="0">
                <a:latin typeface="楷体_GB2312" panose="02010609030101010101" pitchFamily="49" charset="-122"/>
                <a:ea typeface="楷体_GB2312" panose="02010609030101010101" pitchFamily="49" charset="-122"/>
              </a:rPr>
              <a:t>的把握股票收益为</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20%</a:t>
            </a: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200" dirty="0">
                <a:latin typeface="楷体_GB2312" panose="02010609030101010101" pitchFamily="49" charset="-122"/>
                <a:ea typeface="楷体_GB2312" panose="02010609030101010101" pitchFamily="49" charset="-122"/>
              </a:rPr>
              <a:t>的把握黄金收益为</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5%</a:t>
            </a:r>
            <a:endParaRPr lang="zh-CN" altLang="en-US"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箭头: 下 5">
            <a:extLst>
              <a:ext uri="{FF2B5EF4-FFF2-40B4-BE49-F238E27FC236}">
                <a16:creationId xmlns:a16="http://schemas.microsoft.com/office/drawing/2014/main" id="{D4707056-039F-4E01-BE6F-EB803917EA99}"/>
              </a:ext>
            </a:extLst>
          </p:cNvPr>
          <p:cNvSpPr/>
          <p:nvPr/>
        </p:nvSpPr>
        <p:spPr>
          <a:xfrm rot="18738648">
            <a:off x="2744764" y="1867581"/>
            <a:ext cx="212478" cy="558243"/>
          </a:xfrm>
          <a:prstGeom prst="downArrow">
            <a:avLst>
              <a:gd name="adj1" fmla="val 5952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F4A037B-988F-429C-AC91-C74FC16D7B63}"/>
              </a:ext>
            </a:extLst>
          </p:cNvPr>
          <p:cNvSpPr txBox="1"/>
          <p:nvPr/>
        </p:nvSpPr>
        <p:spPr>
          <a:xfrm>
            <a:off x="3584933" y="4278854"/>
            <a:ext cx="973581" cy="253916"/>
          </a:xfrm>
          <a:prstGeom prst="rect">
            <a:avLst/>
          </a:prstGeom>
          <a:noFill/>
        </p:spPr>
        <p:txBody>
          <a:bodyPr wrap="square" rtlCol="0">
            <a:spAutoFit/>
          </a:bodyPr>
          <a:lstStyle/>
          <a:p>
            <a:r>
              <a:rPr lang="en-US" altLang="zh-CN" sz="1050" dirty="0"/>
              <a:t>10%</a:t>
            </a:r>
            <a:r>
              <a:rPr lang="zh-CN" altLang="en-US" sz="1050" dirty="0">
                <a:latin typeface="楷体_GB2312" panose="02010609030101010101" pitchFamily="49" charset="-122"/>
                <a:ea typeface="楷体_GB2312" panose="02010609030101010101" pitchFamily="49" charset="-122"/>
              </a:rPr>
              <a:t>预期波动</a:t>
            </a:r>
          </a:p>
        </p:txBody>
      </p:sp>
      <p:sp>
        <p:nvSpPr>
          <p:cNvPr id="15" name="文本框 14">
            <a:extLst>
              <a:ext uri="{FF2B5EF4-FFF2-40B4-BE49-F238E27FC236}">
                <a16:creationId xmlns:a16="http://schemas.microsoft.com/office/drawing/2014/main" id="{121CA7DD-5ACB-4393-8A6F-87D6D27FD010}"/>
              </a:ext>
            </a:extLst>
          </p:cNvPr>
          <p:cNvSpPr txBox="1"/>
          <p:nvPr/>
        </p:nvSpPr>
        <p:spPr>
          <a:xfrm>
            <a:off x="6677497" y="4337640"/>
            <a:ext cx="1278141" cy="253916"/>
          </a:xfrm>
          <a:prstGeom prst="rect">
            <a:avLst/>
          </a:prstGeom>
          <a:noFill/>
        </p:spPr>
        <p:txBody>
          <a:bodyPr wrap="square" rtlCol="0">
            <a:spAutoFit/>
          </a:bodyPr>
          <a:lstStyle/>
          <a:p>
            <a:r>
              <a:rPr lang="en-US" altLang="zh-CN" sz="1050" dirty="0"/>
              <a:t>12%</a:t>
            </a:r>
            <a:r>
              <a:rPr lang="zh-CN" altLang="en-US" sz="1050" dirty="0">
                <a:latin typeface="楷体_GB2312" panose="02010609030101010101" pitchFamily="49" charset="-122"/>
                <a:ea typeface="楷体_GB2312" panose="02010609030101010101" pitchFamily="49" charset="-122"/>
              </a:rPr>
              <a:t>预期波动</a:t>
            </a:r>
          </a:p>
        </p:txBody>
      </p:sp>
      <p:sp>
        <p:nvSpPr>
          <p:cNvPr id="16" name="文本框 15">
            <a:extLst>
              <a:ext uri="{FF2B5EF4-FFF2-40B4-BE49-F238E27FC236}">
                <a16:creationId xmlns:a16="http://schemas.microsoft.com/office/drawing/2014/main" id="{919D247B-4D26-43B2-8871-161113168859}"/>
              </a:ext>
            </a:extLst>
          </p:cNvPr>
          <p:cNvSpPr txBox="1"/>
          <p:nvPr/>
        </p:nvSpPr>
        <p:spPr>
          <a:xfrm>
            <a:off x="3128930" y="1085942"/>
            <a:ext cx="2563479" cy="611258"/>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基准组合：</a:t>
            </a:r>
            <a:endParaRPr lang="en-US" altLang="zh-CN" sz="1200"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预期波动的基准组合</a:t>
            </a:r>
          </a:p>
        </p:txBody>
      </p:sp>
      <p:sp>
        <p:nvSpPr>
          <p:cNvPr id="17" name="箭头: 下 16">
            <a:extLst>
              <a:ext uri="{FF2B5EF4-FFF2-40B4-BE49-F238E27FC236}">
                <a16:creationId xmlns:a16="http://schemas.microsoft.com/office/drawing/2014/main" id="{4CEE6BF7-1435-4885-A51A-5E93E3BAC0F2}"/>
              </a:ext>
            </a:extLst>
          </p:cNvPr>
          <p:cNvSpPr/>
          <p:nvPr/>
        </p:nvSpPr>
        <p:spPr>
          <a:xfrm rot="2185739">
            <a:off x="6257466" y="1739625"/>
            <a:ext cx="204694" cy="680127"/>
          </a:xfrm>
          <a:prstGeom prst="downArrow">
            <a:avLst>
              <a:gd name="adj1" fmla="val 5049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2654374-E60C-42C6-9DC0-3D8A28750BFD}"/>
                  </a:ext>
                </a:extLst>
              </p:cNvPr>
              <p:cNvSpPr txBox="1"/>
              <p:nvPr/>
            </p:nvSpPr>
            <p:spPr>
              <a:xfrm>
                <a:off x="5401178" y="1061442"/>
                <a:ext cx="2804334" cy="644407"/>
              </a:xfrm>
              <a:prstGeom prst="rect">
                <a:avLst/>
              </a:prstGeom>
              <a:noFill/>
            </p:spPr>
            <p:txBody>
              <a:bodyPr wrap="square" rtlCol="0">
                <a:spAutoFit/>
              </a:bodyPr>
              <a:lstStyle/>
              <a:p>
                <a:pPr algn="ctr">
                  <a:lnSpc>
                    <a:spcPct val="150000"/>
                  </a:lnSpc>
                </a:pPr>
                <a:r>
                  <a:rPr lang="zh-CN" altLang="en-US" sz="1200" dirty="0">
                    <a:latin typeface="楷体_GB2312" panose="02010609030101010101" pitchFamily="49" charset="-122"/>
                    <a:ea typeface="楷体_GB2312" panose="02010609030101010101" pitchFamily="49" charset="-122"/>
                  </a:rPr>
                  <a:t>结合主观观点与基准组合：</a:t>
                </a:r>
                <a:endParaRPr lang="en-US" altLang="zh-CN" sz="1200" dirty="0">
                  <a:latin typeface="楷体_GB2312" panose="02010609030101010101" pitchFamily="49" charset="-122"/>
                  <a:ea typeface="楷体_GB2312" panose="02010609030101010101" pitchFamily="49" charset="-122"/>
                </a:endParaRPr>
              </a:p>
              <a:p>
                <a:pPr algn="ctr">
                  <a:lnSpc>
                    <a:spcPct val="150000"/>
                  </a:lnSpc>
                </a:pPr>
                <a14:m>
                  <m:oMathPara xmlns:m="http://schemas.openxmlformats.org/officeDocument/2006/math">
                    <m:oMathParaPr>
                      <m:jc m:val="centerGroup"/>
                    </m:oMathParaPr>
                    <m:oMath xmlns:m="http://schemas.openxmlformats.org/officeDocument/2006/math">
                      <m:sSup>
                        <m:sSupPr>
                          <m:ctrlPr>
                            <a:rPr lang="en-US" altLang="zh-CN" sz="900" b="0" i="1" smtClean="0">
                              <a:latin typeface="Cambria Math" panose="02040503050406030204" pitchFamily="18" charset="0"/>
                              <a:ea typeface="楷体_GB2312" panose="02010609030101010101" pitchFamily="49" charset="-122"/>
                            </a:rPr>
                          </m:ctrlPr>
                        </m:sSupPr>
                        <m:e>
                          <m:d>
                            <m:dPr>
                              <m:ctrlPr>
                                <a:rPr lang="en-US" altLang="zh-CN" sz="900" b="0" i="1" smtClean="0">
                                  <a:latin typeface="Cambria Math" panose="02040503050406030204" pitchFamily="18" charset="0"/>
                                  <a:ea typeface="楷体_GB2312" panose="02010609030101010101" pitchFamily="49" charset="-122"/>
                                </a:rPr>
                              </m:ctrlPr>
                            </m:dPr>
                            <m:e>
                              <m:sSup>
                                <m:sSupPr>
                                  <m:ctrlPr>
                                    <a:rPr lang="en-US" altLang="zh-CN" sz="900" b="0" i="1" smtClean="0">
                                      <a:latin typeface="Cambria Math" panose="02040503050406030204" pitchFamily="18" charset="0"/>
                                      <a:ea typeface="楷体_GB2312" panose="02010609030101010101" pitchFamily="49" charset="-122"/>
                                    </a:rPr>
                                  </m:ctrlPr>
                                </m:sSupPr>
                                <m:e>
                                  <m:d>
                                    <m:dPr>
                                      <m:ctrlPr>
                                        <a:rPr lang="en-US" altLang="zh-CN" sz="900" b="0" i="1" smtClean="0">
                                          <a:latin typeface="Cambria Math" panose="02040503050406030204" pitchFamily="18" charset="0"/>
                                          <a:ea typeface="楷体_GB2312" panose="02010609030101010101" pitchFamily="49" charset="-122"/>
                                        </a:rPr>
                                      </m:ctrlPr>
                                    </m:dPr>
                                    <m:e>
                                      <m:r>
                                        <m:rPr>
                                          <m:sty m:val="p"/>
                                        </m:rPr>
                                        <a:rPr lang="en-US" altLang="zh-CN" sz="900" b="0" i="0" smtClean="0">
                                          <a:latin typeface="Cambria Math" panose="02040503050406030204" pitchFamily="18" charset="0"/>
                                        </a:rPr>
                                        <m:t>τΣ</m:t>
                                      </m:r>
                                    </m:e>
                                  </m:d>
                                </m:e>
                                <m:sup>
                                  <m:r>
                                    <a:rPr lang="en-US" altLang="zh-CN" sz="900" b="0" i="0" smtClean="0">
                                      <a:latin typeface="Cambria Math" panose="02040503050406030204" pitchFamily="18" charset="0"/>
                                      <a:ea typeface="楷体_GB2312" panose="02010609030101010101" pitchFamily="49" charset="-122"/>
                                    </a:rPr>
                                    <m:t>−1</m:t>
                                  </m:r>
                                </m:sup>
                              </m:sSup>
                              <m:r>
                                <a:rPr lang="en-US" altLang="zh-CN" sz="900" b="0" i="0" smtClean="0">
                                  <a:latin typeface="Cambria Math" panose="02040503050406030204" pitchFamily="18" charset="0"/>
                                  <a:ea typeface="楷体_GB2312" panose="02010609030101010101" pitchFamily="49" charset="-122"/>
                                </a:rPr>
                                <m:t>+</m:t>
                              </m:r>
                              <m:sSup>
                                <m:sSupPr>
                                  <m:ctrlPr>
                                    <a:rPr lang="en-US" altLang="zh-CN" sz="900" b="0" i="1" smtClean="0">
                                      <a:latin typeface="Cambria Math" panose="02040503050406030204" pitchFamily="18" charset="0"/>
                                      <a:ea typeface="楷体_GB2312" panose="02010609030101010101" pitchFamily="49" charset="-122"/>
                                    </a:rPr>
                                  </m:ctrlPr>
                                </m:sSupPr>
                                <m:e>
                                  <m:r>
                                    <m:rPr>
                                      <m:sty m:val="p"/>
                                    </m:rPr>
                                    <a:rPr lang="en-US" altLang="zh-CN" sz="900" b="0" i="0" smtClean="0">
                                      <a:latin typeface="Cambria Math" panose="02040503050406030204" pitchFamily="18" charset="0"/>
                                      <a:ea typeface="楷体_GB2312" panose="02010609030101010101" pitchFamily="49" charset="-122"/>
                                    </a:rPr>
                                    <m:t>P</m:t>
                                  </m:r>
                                </m:e>
                                <m:sup>
                                  <m:r>
                                    <a:rPr lang="en-US" altLang="zh-CN" sz="900" b="0" i="0" smtClean="0">
                                      <a:latin typeface="Cambria Math" panose="02040503050406030204" pitchFamily="18" charset="0"/>
                                      <a:ea typeface="楷体_GB2312" panose="02010609030101010101" pitchFamily="49" charset="-122"/>
                                    </a:rPr>
                                    <m:t>′</m:t>
                                  </m:r>
                                </m:sup>
                              </m:sSup>
                              <m:sSup>
                                <m:sSupPr>
                                  <m:ctrlPr>
                                    <a:rPr lang="en-US" altLang="zh-CN" sz="900" b="0" i="1" smtClean="0">
                                      <a:latin typeface="Cambria Math" panose="02040503050406030204" pitchFamily="18" charset="0"/>
                                      <a:ea typeface="楷体_GB2312" panose="02010609030101010101" pitchFamily="49" charset="-122"/>
                                    </a:rPr>
                                  </m:ctrlPr>
                                </m:sSupPr>
                                <m:e>
                                  <m:r>
                                    <m:rPr>
                                      <m:sty m:val="p"/>
                                    </m:rPr>
                                    <a:rPr lang="en-US" altLang="zh-CN" sz="900" b="0" i="0" smtClean="0">
                                      <a:latin typeface="Cambria Math" panose="02040503050406030204" pitchFamily="18" charset="0"/>
                                    </a:rPr>
                                    <m:t>Ω</m:t>
                                  </m:r>
                                </m:e>
                                <m:sup>
                                  <m:r>
                                    <a:rPr lang="en-US" altLang="zh-CN" sz="900" b="0" i="0" smtClean="0">
                                      <a:latin typeface="Cambria Math" panose="02040503050406030204" pitchFamily="18" charset="0"/>
                                      <a:ea typeface="楷体_GB2312" panose="02010609030101010101" pitchFamily="49" charset="-122"/>
                                    </a:rPr>
                                    <m:t>−1</m:t>
                                  </m:r>
                                </m:sup>
                              </m:sSup>
                              <m:r>
                                <m:rPr>
                                  <m:sty m:val="p"/>
                                </m:rPr>
                                <a:rPr lang="en-US" altLang="zh-CN" sz="900" b="0" i="0" smtClean="0">
                                  <a:latin typeface="Cambria Math" panose="02040503050406030204" pitchFamily="18" charset="0"/>
                                  <a:ea typeface="楷体_GB2312" panose="02010609030101010101" pitchFamily="49" charset="-122"/>
                                </a:rPr>
                                <m:t>P</m:t>
                              </m:r>
                            </m:e>
                          </m:d>
                        </m:e>
                        <m:sup>
                          <m:r>
                            <a:rPr lang="en-US" altLang="zh-CN" sz="900" b="0" i="0" smtClean="0">
                              <a:latin typeface="Cambria Math" panose="02040503050406030204" pitchFamily="18" charset="0"/>
                              <a:ea typeface="楷体_GB2312" panose="02010609030101010101" pitchFamily="49" charset="-122"/>
                            </a:rPr>
                            <m:t>−1</m:t>
                          </m:r>
                        </m:sup>
                      </m:sSup>
                      <m:r>
                        <a:rPr lang="en-US" altLang="zh-CN" sz="900" b="0" i="0" smtClean="0">
                          <a:latin typeface="Cambria Math" panose="02040503050406030204" pitchFamily="18" charset="0"/>
                          <a:ea typeface="楷体_GB2312" panose="02010609030101010101" pitchFamily="49" charset="-122"/>
                        </a:rPr>
                        <m:t>(</m:t>
                      </m:r>
                      <m:sSup>
                        <m:sSupPr>
                          <m:ctrlPr>
                            <a:rPr lang="en-US" altLang="zh-CN" sz="900" i="1">
                              <a:latin typeface="Cambria Math" panose="02040503050406030204" pitchFamily="18" charset="0"/>
                              <a:ea typeface="楷体_GB2312" panose="02010609030101010101" pitchFamily="49" charset="-122"/>
                            </a:rPr>
                          </m:ctrlPr>
                        </m:sSupPr>
                        <m:e>
                          <m:d>
                            <m:dPr>
                              <m:ctrlPr>
                                <a:rPr lang="en-US" altLang="zh-CN" sz="900" i="1">
                                  <a:latin typeface="Cambria Math" panose="02040503050406030204" pitchFamily="18" charset="0"/>
                                  <a:ea typeface="楷体_GB2312" panose="02010609030101010101" pitchFamily="49" charset="-122"/>
                                </a:rPr>
                              </m:ctrlPr>
                            </m:dPr>
                            <m:e>
                              <m:r>
                                <m:rPr>
                                  <m:sty m:val="p"/>
                                </m:rPr>
                                <a:rPr lang="en-US" altLang="zh-CN" sz="900" i="0">
                                  <a:latin typeface="Cambria Math" panose="02040503050406030204" pitchFamily="18" charset="0"/>
                                </a:rPr>
                                <m:t>τΣ</m:t>
                              </m:r>
                            </m:e>
                          </m:d>
                        </m:e>
                        <m:sup>
                          <m:r>
                            <a:rPr lang="en-US" altLang="zh-CN" sz="900" i="0">
                              <a:latin typeface="Cambria Math" panose="02040503050406030204" pitchFamily="18" charset="0"/>
                              <a:ea typeface="楷体_GB2312" panose="02010609030101010101" pitchFamily="49" charset="-122"/>
                            </a:rPr>
                            <m:t>−1</m:t>
                          </m:r>
                        </m:sup>
                      </m:sSup>
                      <m:r>
                        <m:rPr>
                          <m:sty m:val="p"/>
                        </m:rPr>
                        <a:rPr lang="en-US" altLang="zh-CN" sz="900" b="0" i="0" smtClean="0">
                          <a:latin typeface="Cambria Math" panose="02040503050406030204" pitchFamily="18" charset="0"/>
                        </a:rPr>
                        <m:t>Π</m:t>
                      </m:r>
                      <m:r>
                        <a:rPr lang="en-US" altLang="zh-CN" sz="900" b="0" i="0" smtClean="0">
                          <a:latin typeface="Cambria Math" panose="02040503050406030204" pitchFamily="18" charset="0"/>
                          <a:ea typeface="楷体_GB2312" panose="02010609030101010101" pitchFamily="49" charset="-122"/>
                        </a:rPr>
                        <m:t>+</m:t>
                      </m:r>
                      <m:sSup>
                        <m:sSupPr>
                          <m:ctrlPr>
                            <a:rPr lang="en-US" altLang="zh-CN" sz="900" i="1">
                              <a:latin typeface="Cambria Math" panose="02040503050406030204" pitchFamily="18" charset="0"/>
                              <a:ea typeface="楷体_GB2312" panose="02010609030101010101" pitchFamily="49" charset="-122"/>
                            </a:rPr>
                          </m:ctrlPr>
                        </m:sSupPr>
                        <m:e>
                          <m:r>
                            <m:rPr>
                              <m:sty m:val="p"/>
                            </m:rPr>
                            <a:rPr lang="en-US" altLang="zh-CN" sz="900" i="0">
                              <a:latin typeface="Cambria Math" panose="02040503050406030204" pitchFamily="18" charset="0"/>
                              <a:ea typeface="楷体_GB2312" panose="02010609030101010101" pitchFamily="49" charset="-122"/>
                            </a:rPr>
                            <m:t>P</m:t>
                          </m:r>
                        </m:e>
                        <m:sup>
                          <m:r>
                            <a:rPr lang="en-US" altLang="zh-CN" sz="900" i="0">
                              <a:latin typeface="Cambria Math" panose="02040503050406030204" pitchFamily="18" charset="0"/>
                              <a:ea typeface="楷体_GB2312" panose="02010609030101010101" pitchFamily="49" charset="-122"/>
                            </a:rPr>
                            <m:t>′</m:t>
                          </m:r>
                        </m:sup>
                      </m:sSup>
                      <m:sSup>
                        <m:sSupPr>
                          <m:ctrlPr>
                            <a:rPr lang="en-US" altLang="zh-CN" sz="900" i="1">
                              <a:latin typeface="Cambria Math" panose="02040503050406030204" pitchFamily="18" charset="0"/>
                              <a:ea typeface="楷体_GB2312" panose="02010609030101010101" pitchFamily="49" charset="-122"/>
                            </a:rPr>
                          </m:ctrlPr>
                        </m:sSupPr>
                        <m:e>
                          <m:r>
                            <m:rPr>
                              <m:sty m:val="p"/>
                            </m:rPr>
                            <a:rPr lang="en-US" altLang="zh-CN" sz="900" i="0">
                              <a:latin typeface="Cambria Math" panose="02040503050406030204" pitchFamily="18" charset="0"/>
                            </a:rPr>
                            <m:t>Ω</m:t>
                          </m:r>
                        </m:e>
                        <m:sup>
                          <m:r>
                            <a:rPr lang="en-US" altLang="zh-CN" sz="900" i="0">
                              <a:latin typeface="Cambria Math" panose="02040503050406030204" pitchFamily="18" charset="0"/>
                              <a:ea typeface="楷体_GB2312" panose="02010609030101010101" pitchFamily="49" charset="-122"/>
                            </a:rPr>
                            <m:t>−1</m:t>
                          </m:r>
                        </m:sup>
                      </m:sSup>
                      <m:r>
                        <m:rPr>
                          <m:sty m:val="p"/>
                        </m:rPr>
                        <a:rPr lang="en-US" altLang="zh-CN" sz="900" b="0" i="0" smtClean="0">
                          <a:latin typeface="Cambria Math" panose="02040503050406030204" pitchFamily="18" charset="0"/>
                          <a:ea typeface="楷体_GB2312" panose="02010609030101010101" pitchFamily="49" charset="-122"/>
                        </a:rPr>
                        <m:t>Q</m:t>
                      </m:r>
                      <m:r>
                        <a:rPr lang="en-US" altLang="zh-CN" sz="900" b="0" i="0" smtClean="0">
                          <a:latin typeface="Cambria Math" panose="02040503050406030204" pitchFamily="18" charset="0"/>
                          <a:ea typeface="楷体_GB2312" panose="02010609030101010101" pitchFamily="49" charset="-122"/>
                        </a:rPr>
                        <m:t>)</m:t>
                      </m:r>
                    </m:oMath>
                  </m:oMathPara>
                </a14:m>
                <a:endParaRPr lang="en-US" altLang="zh-CN" sz="900" dirty="0">
                  <a:latin typeface="楷体_GB2312" panose="02010609030101010101" pitchFamily="49" charset="-122"/>
                  <a:ea typeface="楷体_GB2312" panose="02010609030101010101" pitchFamily="49" charset="-122"/>
                </a:endParaRPr>
              </a:p>
            </p:txBody>
          </p:sp>
        </mc:Choice>
        <mc:Fallback xmlns="">
          <p:sp>
            <p:nvSpPr>
              <p:cNvPr id="19" name="文本框 18">
                <a:extLst>
                  <a:ext uri="{FF2B5EF4-FFF2-40B4-BE49-F238E27FC236}">
                    <a16:creationId xmlns:a16="http://schemas.microsoft.com/office/drawing/2014/main" id="{62654374-E60C-42C6-9DC0-3D8A28750BFD}"/>
                  </a:ext>
                </a:extLst>
              </p:cNvPr>
              <p:cNvSpPr txBox="1">
                <a:spLocks noRot="1" noChangeAspect="1" noMove="1" noResize="1" noEditPoints="1" noAdjustHandles="1" noChangeArrowheads="1" noChangeShapeType="1" noTextEdit="1"/>
              </p:cNvSpPr>
              <p:nvPr/>
            </p:nvSpPr>
            <p:spPr>
              <a:xfrm>
                <a:off x="5401178" y="1061442"/>
                <a:ext cx="2804334" cy="644407"/>
              </a:xfrm>
              <a:prstGeom prst="rect">
                <a:avLst/>
              </a:prstGeom>
              <a:blipFill>
                <a:blip r:embed="rId3"/>
                <a:stretch>
                  <a:fillRect/>
                </a:stretch>
              </a:blipFill>
            </p:spPr>
            <p:txBody>
              <a:bodyPr/>
              <a:lstStyle/>
              <a:p>
                <a:r>
                  <a:rPr lang="zh-CN" altLang="en-US">
                    <a:noFill/>
                  </a:rPr>
                  <a:t> </a:t>
                </a:r>
              </a:p>
            </p:txBody>
          </p:sp>
        </mc:Fallback>
      </mc:AlternateContent>
      <p:sp>
        <p:nvSpPr>
          <p:cNvPr id="20" name="箭头: 下 19">
            <a:extLst>
              <a:ext uri="{FF2B5EF4-FFF2-40B4-BE49-F238E27FC236}">
                <a16:creationId xmlns:a16="http://schemas.microsoft.com/office/drawing/2014/main" id="{05EE3033-9F76-4269-BE04-868F87116CB6}"/>
              </a:ext>
            </a:extLst>
          </p:cNvPr>
          <p:cNvSpPr/>
          <p:nvPr/>
        </p:nvSpPr>
        <p:spPr>
          <a:xfrm>
            <a:off x="3963713" y="1819004"/>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C3657979-BAFC-49B7-A2F5-64BDFFBE59C6}"/>
              </a:ext>
            </a:extLst>
          </p:cNvPr>
          <p:cNvSpPr/>
          <p:nvPr/>
        </p:nvSpPr>
        <p:spPr>
          <a:xfrm rot="16200000">
            <a:off x="4499994" y="3080523"/>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06FCB58-C307-4E4D-BCF4-00FFD2B5612B}"/>
              </a:ext>
            </a:extLst>
          </p:cNvPr>
          <p:cNvSpPr txBox="1"/>
          <p:nvPr/>
        </p:nvSpPr>
        <p:spPr>
          <a:xfrm>
            <a:off x="4334029" y="2981481"/>
            <a:ext cx="694911" cy="334259"/>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逆优化</a:t>
            </a:r>
            <a:endParaRPr lang="zh-CN" altLang="en-US"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2" name="箭头: 下 21">
            <a:extLst>
              <a:ext uri="{FF2B5EF4-FFF2-40B4-BE49-F238E27FC236}">
                <a16:creationId xmlns:a16="http://schemas.microsoft.com/office/drawing/2014/main" id="{78A53086-8B19-4BC1-956F-73FFE6C29AC6}"/>
              </a:ext>
            </a:extLst>
          </p:cNvPr>
          <p:cNvSpPr/>
          <p:nvPr/>
        </p:nvSpPr>
        <p:spPr>
          <a:xfrm rot="16200000">
            <a:off x="6488620" y="3078400"/>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6CBF508-EE66-4B93-BBE1-7E9005BC68A2}"/>
              </a:ext>
            </a:extLst>
          </p:cNvPr>
          <p:cNvSpPr txBox="1"/>
          <p:nvPr/>
        </p:nvSpPr>
        <p:spPr>
          <a:xfrm>
            <a:off x="6296644" y="2988356"/>
            <a:ext cx="694911" cy="334259"/>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优化</a:t>
            </a:r>
            <a:endParaRPr lang="zh-CN" altLang="en-US"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箭头: 下弧形 4">
            <a:extLst>
              <a:ext uri="{FF2B5EF4-FFF2-40B4-BE49-F238E27FC236}">
                <a16:creationId xmlns:a16="http://schemas.microsoft.com/office/drawing/2014/main" id="{75E7CDAF-1203-48F1-8C04-6CD0B9A639F6}"/>
              </a:ext>
            </a:extLst>
          </p:cNvPr>
          <p:cNvSpPr/>
          <p:nvPr/>
        </p:nvSpPr>
        <p:spPr>
          <a:xfrm>
            <a:off x="2987824" y="4306406"/>
            <a:ext cx="3240360" cy="3307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 23">
            <a:extLst>
              <a:ext uri="{FF2B5EF4-FFF2-40B4-BE49-F238E27FC236}">
                <a16:creationId xmlns:a16="http://schemas.microsoft.com/office/drawing/2014/main" id="{CA399021-C33B-4386-B68F-6E04CC759D23}"/>
              </a:ext>
            </a:extLst>
          </p:cNvPr>
          <p:cNvSpPr/>
          <p:nvPr/>
        </p:nvSpPr>
        <p:spPr>
          <a:xfrm rot="16200000">
            <a:off x="5524723" y="3054129"/>
            <a:ext cx="216023" cy="5232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33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3.3 </a:t>
            </a:r>
            <a:r>
              <a:rPr lang="zh-CN" altLang="en-US" sz="2000" b="1" dirty="0">
                <a:solidFill>
                  <a:srgbClr val="0677D5"/>
                </a:solidFill>
                <a:ea typeface="微软雅黑" panose="020B0503020204020204" pitchFamily="34" charset="-122"/>
                <a:cs typeface="Arial" panose="020B0604020202020204" pitchFamily="34" charset="0"/>
              </a:rPr>
              <a:t>叠加主观观点：示例</a:t>
            </a:r>
            <a:r>
              <a:rPr lang="en-US" altLang="zh-CN" sz="2000" b="1" dirty="0">
                <a:solidFill>
                  <a:srgbClr val="0677D5"/>
                </a:solidFill>
                <a:ea typeface="微软雅黑" panose="020B0503020204020204" pitchFamily="34" charset="-122"/>
                <a:cs typeface="Arial" panose="020B0604020202020204" pitchFamily="34" charset="0"/>
              </a:rPr>
              <a:t>(II)</a:t>
            </a:r>
            <a:endParaRPr lang="zh-CN" altLang="en-US" sz="2000" b="1" dirty="0">
              <a:solidFill>
                <a:srgbClr val="0677D5"/>
              </a:solidFill>
              <a:ea typeface="微软雅黑" panose="020B0503020204020204" pitchFamily="34" charset="-122"/>
              <a:cs typeface="Arial" panose="020B0604020202020204" pitchFamily="34" charset="0"/>
            </a:endParaRPr>
          </a:p>
        </p:txBody>
      </p:sp>
      <p:pic>
        <p:nvPicPr>
          <p:cNvPr id="4098" name="Picture 2">
            <a:extLst>
              <a:ext uri="{FF2B5EF4-FFF2-40B4-BE49-F238E27FC236}">
                <a16:creationId xmlns:a16="http://schemas.microsoft.com/office/drawing/2014/main" id="{0B0E811A-21CC-461D-B2DB-3E192A01D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01" y="1851670"/>
            <a:ext cx="4072919" cy="26642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E7B0C2D-5F56-4FC9-8E38-BF75DBE03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298" y="1851670"/>
            <a:ext cx="3925669" cy="25984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621F5BA-8A38-4A33-A1AF-ABC93ABFAB52}"/>
              </a:ext>
            </a:extLst>
          </p:cNvPr>
          <p:cNvSpPr txBox="1"/>
          <p:nvPr/>
        </p:nvSpPr>
        <p:spPr>
          <a:xfrm>
            <a:off x="1187624" y="1541336"/>
            <a:ext cx="2539921" cy="307777"/>
          </a:xfrm>
          <a:prstGeom prst="rect">
            <a:avLst/>
          </a:prstGeom>
          <a:noFill/>
        </p:spPr>
        <p:txBody>
          <a:bodyPr wrap="square" rtlCol="0">
            <a:spAutoFit/>
          </a:bodyPr>
          <a:lstStyle/>
          <a:p>
            <a:r>
              <a:rPr lang="zh-CN" altLang="en-US" sz="1400" b="1" dirty="0">
                <a:latin typeface="楷体_GB2312" panose="02010609030101010101" pitchFamily="49" charset="-122"/>
                <a:ea typeface="楷体_GB2312" panose="02010609030101010101" pitchFamily="49" charset="-122"/>
              </a:rPr>
              <a:t>重仓程度随观点信心提升</a:t>
            </a:r>
          </a:p>
        </p:txBody>
      </p:sp>
      <p:sp>
        <p:nvSpPr>
          <p:cNvPr id="21" name="文本框 20">
            <a:extLst>
              <a:ext uri="{FF2B5EF4-FFF2-40B4-BE49-F238E27FC236}">
                <a16:creationId xmlns:a16="http://schemas.microsoft.com/office/drawing/2014/main" id="{4CBFEF60-A4A9-4A0E-A2FC-6A0B66DAB363}"/>
              </a:ext>
            </a:extLst>
          </p:cNvPr>
          <p:cNvSpPr txBox="1"/>
          <p:nvPr/>
        </p:nvSpPr>
        <p:spPr>
          <a:xfrm>
            <a:off x="4744298" y="1553234"/>
            <a:ext cx="3506357" cy="307777"/>
          </a:xfrm>
          <a:prstGeom prst="rect">
            <a:avLst/>
          </a:prstGeom>
          <a:noFill/>
        </p:spPr>
        <p:txBody>
          <a:bodyPr wrap="square" rtlCol="0">
            <a:spAutoFit/>
          </a:bodyPr>
          <a:lstStyle/>
          <a:p>
            <a:pPr algn="ctr"/>
            <a:r>
              <a:rPr lang="zh-CN" altLang="en-US" sz="1400" b="1" dirty="0">
                <a:latin typeface="楷体_GB2312" panose="02010609030101010101" pitchFamily="49" charset="-122"/>
                <a:ea typeface="楷体_GB2312" panose="02010609030101010101" pitchFamily="49" charset="-122"/>
              </a:rPr>
              <a:t>重仓程度随观点收益空间上升</a:t>
            </a:r>
          </a:p>
        </p:txBody>
      </p:sp>
      <p:sp>
        <p:nvSpPr>
          <p:cNvPr id="11" name="文本框 10">
            <a:extLst>
              <a:ext uri="{FF2B5EF4-FFF2-40B4-BE49-F238E27FC236}">
                <a16:creationId xmlns:a16="http://schemas.microsoft.com/office/drawing/2014/main" id="{89CE04C4-320F-4246-A5EF-DEF71D98E747}"/>
              </a:ext>
            </a:extLst>
          </p:cNvPr>
          <p:cNvSpPr txBox="1"/>
          <p:nvPr/>
        </p:nvSpPr>
        <p:spPr>
          <a:xfrm>
            <a:off x="2707838" y="1021631"/>
            <a:ext cx="4072919" cy="338554"/>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重仓程度反映了主观观点的</a:t>
            </a:r>
            <a:r>
              <a:rPr lang="zh-CN" altLang="en-US" sz="1600" b="1" dirty="0">
                <a:solidFill>
                  <a:srgbClr val="FF0000"/>
                </a:solidFill>
                <a:latin typeface="楷体_GB2312" panose="02010609030101010101" pitchFamily="49" charset="-122"/>
                <a:ea typeface="楷体_GB2312" panose="02010609030101010101" pitchFamily="49" charset="-122"/>
              </a:rPr>
              <a:t>幅度</a:t>
            </a:r>
            <a:r>
              <a:rPr lang="zh-CN" altLang="en-US" sz="1600" b="1" dirty="0">
                <a:latin typeface="楷体_GB2312" panose="02010609030101010101" pitchFamily="49" charset="-122"/>
                <a:ea typeface="楷体_GB2312" panose="02010609030101010101" pitchFamily="49" charset="-122"/>
              </a:rPr>
              <a:t>与</a:t>
            </a:r>
            <a:r>
              <a:rPr lang="zh-CN" altLang="en-US" sz="1600" b="1" dirty="0">
                <a:solidFill>
                  <a:srgbClr val="FF0000"/>
                </a:solidFill>
                <a:latin typeface="楷体_GB2312" panose="02010609030101010101" pitchFamily="49" charset="-122"/>
                <a:ea typeface="楷体_GB2312" panose="02010609030101010101" pitchFamily="49" charset="-122"/>
              </a:rPr>
              <a:t>信心</a:t>
            </a:r>
            <a:endParaRPr lang="en-US" altLang="zh-CN" sz="1600" dirty="0">
              <a:solidFill>
                <a:srgbClr val="FF0000"/>
              </a:solidFill>
              <a:latin typeface="楷体_GB2312" panose="02010609030101010101" pitchFamily="49" charset="-122"/>
              <a:ea typeface="楷体_GB2312" panose="02010609030101010101" pitchFamily="49" charset="-122"/>
            </a:endParaRPr>
          </a:p>
        </p:txBody>
      </p:sp>
      <p:sp>
        <p:nvSpPr>
          <p:cNvPr id="13" name="文本框 12">
            <a:extLst>
              <a:ext uri="{FF2B5EF4-FFF2-40B4-BE49-F238E27FC236}">
                <a16:creationId xmlns:a16="http://schemas.microsoft.com/office/drawing/2014/main" id="{3044F5D1-4A9F-4360-B1BD-47B249166C2C}"/>
              </a:ext>
            </a:extLst>
          </p:cNvPr>
          <p:cNvSpPr txBox="1"/>
          <p:nvPr/>
        </p:nvSpPr>
        <p:spPr>
          <a:xfrm>
            <a:off x="6737709" y="515760"/>
            <a:ext cx="2563479" cy="611258"/>
          </a:xfrm>
          <a:prstGeom prst="rect">
            <a:avLst/>
          </a:prstGeom>
          <a:noFill/>
        </p:spPr>
        <p:txBody>
          <a:bodyPr wrap="square" rtlCol="0">
            <a:spAutoFit/>
          </a:bodyPr>
          <a:lstStyle/>
          <a:p>
            <a:pPr>
              <a:lnSpc>
                <a:spcPct val="150000"/>
              </a:lnSpc>
            </a:pPr>
            <a:r>
              <a:rPr lang="zh-CN" altLang="en-US" sz="1200" dirty="0">
                <a:latin typeface="楷体_GB2312" panose="02010609030101010101" pitchFamily="49" charset="-122"/>
                <a:ea typeface="楷体_GB2312" panose="02010609030101010101" pitchFamily="49" charset="-122"/>
              </a:rPr>
              <a:t>示例主观观点：</a:t>
            </a:r>
            <a:endParaRPr lang="en-US" altLang="zh-CN" sz="1200" dirty="0">
              <a:latin typeface="楷体_GB2312" panose="02010609030101010101" pitchFamily="49" charset="-122"/>
              <a:ea typeface="楷体_GB2312" panose="02010609030101010101" pitchFamily="49" charset="-122"/>
            </a:endParaRPr>
          </a:p>
          <a:p>
            <a:pPr marL="285750" indent="-285750">
              <a:lnSpc>
                <a:spcPct val="150000"/>
              </a:lnSpc>
              <a:buFont typeface="Arial" panose="020B0604020202020204" pitchFamily="34" charset="0"/>
              <a:buChar char="•"/>
            </a:pPr>
            <a:r>
              <a:rPr lang="en-US" altLang="zh-CN" sz="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1200" dirty="0">
                <a:latin typeface="楷体_GB2312" panose="02010609030101010101" pitchFamily="49" charset="-122"/>
                <a:ea typeface="楷体_GB2312" panose="02010609030101010101" pitchFamily="49" charset="-122"/>
              </a:rPr>
              <a:t>的把握股票收益为</a:t>
            </a:r>
            <a:r>
              <a:rPr lang="en-US" altLang="zh-CN" sz="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Y</a:t>
            </a:r>
          </a:p>
        </p:txBody>
      </p:sp>
    </p:spTree>
    <p:extLst>
      <p:ext uri="{BB962C8B-B14F-4D97-AF65-F5344CB8AC3E}">
        <p14:creationId xmlns:p14="http://schemas.microsoft.com/office/powerpoint/2010/main" val="186311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04</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5832648"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总结与示例</a:t>
            </a:r>
          </a:p>
        </p:txBody>
      </p:sp>
    </p:spTree>
    <p:extLst>
      <p:ext uri="{BB962C8B-B14F-4D97-AF65-F5344CB8AC3E}">
        <p14:creationId xmlns:p14="http://schemas.microsoft.com/office/powerpoint/2010/main" val="295348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4.1 </a:t>
            </a:r>
            <a:r>
              <a:rPr lang="zh-CN" altLang="en-US" sz="2000" b="1" dirty="0">
                <a:solidFill>
                  <a:srgbClr val="0677D5"/>
                </a:solidFill>
                <a:ea typeface="微软雅黑" panose="020B0503020204020204" pitchFamily="34" charset="-122"/>
                <a:cs typeface="Arial" panose="020B0604020202020204" pitchFamily="34" charset="0"/>
              </a:rPr>
              <a:t>总结回顾</a:t>
            </a:r>
          </a:p>
        </p:txBody>
      </p:sp>
      <p:sp>
        <p:nvSpPr>
          <p:cNvPr id="11" name="文本框 10">
            <a:extLst>
              <a:ext uri="{FF2B5EF4-FFF2-40B4-BE49-F238E27FC236}">
                <a16:creationId xmlns:a16="http://schemas.microsoft.com/office/drawing/2014/main" id="{E3FCAB64-087A-4EBC-83A4-408593570273}"/>
              </a:ext>
            </a:extLst>
          </p:cNvPr>
          <p:cNvSpPr txBox="1"/>
          <p:nvPr/>
        </p:nvSpPr>
        <p:spPr>
          <a:xfrm>
            <a:off x="1979712" y="870288"/>
            <a:ext cx="4806280" cy="926216"/>
          </a:xfrm>
          <a:prstGeom prst="rect">
            <a:avLst/>
          </a:prstGeom>
          <a:noFill/>
        </p:spPr>
        <p:txBody>
          <a:bodyPr wrap="square">
            <a:spAutoFit/>
          </a:bodyPr>
          <a:lstStyle/>
          <a:p>
            <a:pPr>
              <a:lnSpc>
                <a:spcPct val="150000"/>
              </a:lnSpc>
            </a:pPr>
            <a:r>
              <a:rPr lang="zh-CN" altLang="en-US" sz="1400" dirty="0">
                <a:latin typeface="楷体_GB2312" panose="02010609030101010101" pitchFamily="49" charset="-122"/>
                <a:ea typeface="楷体_GB2312" panose="02010609030101010101" pitchFamily="49" charset="-122"/>
              </a:rPr>
              <a:t>构建一个</a:t>
            </a:r>
            <a:r>
              <a:rPr lang="zh-CN" altLang="en-US" sz="1400" dirty="0">
                <a:solidFill>
                  <a:srgbClr val="FF0000"/>
                </a:solidFill>
                <a:latin typeface="楷体_GB2312" panose="02010609030101010101" pitchFamily="49" charset="-122"/>
                <a:ea typeface="楷体_GB2312" panose="02010609030101010101" pitchFamily="49" charset="-122"/>
              </a:rPr>
              <a:t>兼顾主观收益观点</a:t>
            </a:r>
            <a:r>
              <a:rPr lang="zh-CN" altLang="en-US" sz="1400" dirty="0">
                <a:latin typeface="楷体_GB2312" panose="02010609030101010101" pitchFamily="49" charset="-122"/>
                <a:ea typeface="楷体_GB2312" panose="02010609030101010101" pitchFamily="49" charset="-122"/>
              </a:rPr>
              <a:t>且</a:t>
            </a:r>
            <a:r>
              <a:rPr lang="zh-CN" altLang="en-US" sz="1400" dirty="0">
                <a:solidFill>
                  <a:srgbClr val="FF0000"/>
                </a:solidFill>
                <a:latin typeface="楷体_GB2312" panose="02010609030101010101" pitchFamily="49" charset="-122"/>
                <a:ea typeface="楷体_GB2312" panose="02010609030101010101" pitchFamily="49" charset="-122"/>
              </a:rPr>
              <a:t>风险可控</a:t>
            </a:r>
            <a:r>
              <a:rPr lang="zh-CN" altLang="en-US" sz="1400" dirty="0">
                <a:latin typeface="楷体_GB2312" panose="02010609030101010101" pitchFamily="49" charset="-122"/>
                <a:ea typeface="楷体_GB2312" panose="02010609030101010101" pitchFamily="49" charset="-122"/>
              </a:rPr>
              <a:t>的配置组合</a:t>
            </a:r>
            <a:endParaRPr lang="en-US" altLang="zh-CN" sz="1400" dirty="0">
              <a:latin typeface="楷体_GB2312" panose="02010609030101010101" pitchFamily="49" charset="-122"/>
              <a:ea typeface="楷体_GB2312" panose="02010609030101010101" pitchFamily="49" charset="-122"/>
            </a:endParaRPr>
          </a:p>
          <a:p>
            <a:pPr marL="1200150" lvl="2"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体现主观观点的方向、幅度与信心</a:t>
            </a:r>
            <a:endParaRPr lang="en-US" altLang="zh-CN" sz="1200" dirty="0">
              <a:latin typeface="楷体_GB2312" panose="02010609030101010101" pitchFamily="49" charset="-122"/>
              <a:ea typeface="楷体_GB2312" panose="02010609030101010101" pitchFamily="49" charset="-122"/>
            </a:endParaRPr>
          </a:p>
          <a:p>
            <a:pPr marL="1200150" lvl="2"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具有可预期的波动与回撤</a:t>
            </a:r>
            <a:endParaRPr lang="en-US" altLang="zh-CN" sz="1200" dirty="0">
              <a:latin typeface="楷体_GB2312" panose="02010609030101010101" pitchFamily="49" charset="-122"/>
              <a:ea typeface="楷体_GB2312" panose="02010609030101010101" pitchFamily="49" charset="-122"/>
            </a:endParaRPr>
          </a:p>
        </p:txBody>
      </p:sp>
      <p:grpSp>
        <p:nvGrpSpPr>
          <p:cNvPr id="12" name="组合 11">
            <a:extLst>
              <a:ext uri="{FF2B5EF4-FFF2-40B4-BE49-F238E27FC236}">
                <a16:creationId xmlns:a16="http://schemas.microsoft.com/office/drawing/2014/main" id="{4CAABC50-5610-4605-91FC-8832CBEA2E65}"/>
              </a:ext>
            </a:extLst>
          </p:cNvPr>
          <p:cNvGrpSpPr/>
          <p:nvPr/>
        </p:nvGrpSpPr>
        <p:grpSpPr>
          <a:xfrm>
            <a:off x="3563888" y="1779662"/>
            <a:ext cx="4176464" cy="366256"/>
            <a:chOff x="0" y="339502"/>
            <a:chExt cx="684000" cy="504008"/>
          </a:xfrm>
        </p:grpSpPr>
        <p:sp>
          <p:nvSpPr>
            <p:cNvPr id="13" name="矩形 12">
              <a:extLst>
                <a:ext uri="{FF2B5EF4-FFF2-40B4-BE49-F238E27FC236}">
                  <a16:creationId xmlns:a16="http://schemas.microsoft.com/office/drawing/2014/main" id="{0CB421E5-6829-467F-961C-26387562CE47}"/>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
              <a:extLst>
                <a:ext uri="{FF2B5EF4-FFF2-40B4-BE49-F238E27FC236}">
                  <a16:creationId xmlns:a16="http://schemas.microsoft.com/office/drawing/2014/main" id="{7B8F7D2C-AD67-43AA-B502-4FE5A3B299B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b="1"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配置组合构建流程</a:t>
              </a:r>
              <a:endParaRPr lang="en-US" altLang="zh-CN" sz="1600" b="1"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4" name="矩形: 圆角 3">
            <a:extLst>
              <a:ext uri="{FF2B5EF4-FFF2-40B4-BE49-F238E27FC236}">
                <a16:creationId xmlns:a16="http://schemas.microsoft.com/office/drawing/2014/main" id="{C1EA2299-2587-4FC9-AD1E-64C3E3181D06}"/>
              </a:ext>
            </a:extLst>
          </p:cNvPr>
          <p:cNvSpPr/>
          <p:nvPr/>
        </p:nvSpPr>
        <p:spPr>
          <a:xfrm>
            <a:off x="3563888" y="2211710"/>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步骤</a:t>
            </a:r>
            <a:r>
              <a:rPr lang="en-US" altLang="zh-CN" sz="1400" dirty="0">
                <a:latin typeface="楷体_GB2312" panose="02010609030101010101" pitchFamily="49" charset="-122"/>
                <a:ea typeface="楷体_GB2312" panose="02010609030101010101" pitchFamily="49" charset="-122"/>
              </a:rPr>
              <a:t>1</a:t>
            </a:r>
            <a:r>
              <a:rPr lang="zh-CN" altLang="en-US" sz="1400" dirty="0">
                <a:latin typeface="楷体_GB2312" panose="02010609030101010101" pitchFamily="49" charset="-122"/>
                <a:ea typeface="楷体_GB2312" panose="02010609030101010101" pitchFamily="49" charset="-122"/>
              </a:rPr>
              <a:t>：构建基准组合“前沿”；在“前沿”上选取基准组合；估计风险厌恶系数。</a:t>
            </a:r>
          </a:p>
        </p:txBody>
      </p:sp>
      <p:sp>
        <p:nvSpPr>
          <p:cNvPr id="16" name="矩形: 圆角 15">
            <a:extLst>
              <a:ext uri="{FF2B5EF4-FFF2-40B4-BE49-F238E27FC236}">
                <a16:creationId xmlns:a16="http://schemas.microsoft.com/office/drawing/2014/main" id="{62D0C8C2-53C2-47E1-A98A-00C498BEA226}"/>
              </a:ext>
            </a:extLst>
          </p:cNvPr>
          <p:cNvSpPr/>
          <p:nvPr/>
        </p:nvSpPr>
        <p:spPr>
          <a:xfrm>
            <a:off x="3563888" y="2931790"/>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步骤</a:t>
            </a:r>
            <a:r>
              <a:rPr lang="en-US" altLang="zh-CN" sz="1400" dirty="0">
                <a:latin typeface="楷体_GB2312" panose="02010609030101010101" pitchFamily="49" charset="-122"/>
                <a:ea typeface="楷体_GB2312" panose="02010609030101010101" pitchFamily="49" charset="-122"/>
              </a:rPr>
              <a:t>2</a:t>
            </a:r>
            <a:r>
              <a:rPr lang="zh-CN" altLang="en-US" sz="1400" dirty="0">
                <a:latin typeface="楷体_GB2312" panose="02010609030101010101" pitchFamily="49" charset="-122"/>
                <a:ea typeface="楷体_GB2312" panose="02010609030101010101" pitchFamily="49" charset="-122"/>
              </a:rPr>
              <a:t>：每一期由基准组合估计隐含收益，并使用改进的</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BL</a:t>
            </a:r>
            <a:r>
              <a:rPr lang="zh-CN" altLang="en-US" sz="1400" dirty="0">
                <a:latin typeface="楷体_GB2312" panose="02010609030101010101" pitchFamily="49" charset="-122"/>
                <a:ea typeface="楷体_GB2312" panose="02010609030101010101" pitchFamily="49" charset="-122"/>
              </a:rPr>
              <a:t>模型调整隐含收益纳入主观观点。</a:t>
            </a:r>
          </a:p>
        </p:txBody>
      </p:sp>
      <p:sp>
        <p:nvSpPr>
          <p:cNvPr id="17" name="矩形: 圆角 16">
            <a:extLst>
              <a:ext uri="{FF2B5EF4-FFF2-40B4-BE49-F238E27FC236}">
                <a16:creationId xmlns:a16="http://schemas.microsoft.com/office/drawing/2014/main" id="{AA945DC0-E9C4-451E-BA4C-1E8702634EC4}"/>
              </a:ext>
            </a:extLst>
          </p:cNvPr>
          <p:cNvSpPr/>
          <p:nvPr/>
        </p:nvSpPr>
        <p:spPr>
          <a:xfrm>
            <a:off x="3563888" y="3635980"/>
            <a:ext cx="4176464" cy="5040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步骤</a:t>
            </a:r>
            <a:r>
              <a:rPr lang="en-US" altLang="zh-CN" sz="1400" dirty="0">
                <a:latin typeface="楷体_GB2312" panose="02010609030101010101" pitchFamily="49" charset="-122"/>
                <a:ea typeface="楷体_GB2312" panose="02010609030101010101" pitchFamily="49" charset="-122"/>
              </a:rPr>
              <a:t>3</a:t>
            </a:r>
            <a:r>
              <a:rPr lang="zh-CN" altLang="en-US" sz="1400" dirty="0">
                <a:latin typeface="楷体_GB2312" panose="02010609030101010101" pitchFamily="49" charset="-122"/>
                <a:ea typeface="楷体_GB2312" panose="02010609030101010101" pitchFamily="49" charset="-122"/>
              </a:rPr>
              <a:t>：每一期通过数值优化的方式获取最终配置组合。</a:t>
            </a:r>
          </a:p>
        </p:txBody>
      </p:sp>
      <p:sp>
        <p:nvSpPr>
          <p:cNvPr id="5" name="箭头: 下 4">
            <a:extLst>
              <a:ext uri="{FF2B5EF4-FFF2-40B4-BE49-F238E27FC236}">
                <a16:creationId xmlns:a16="http://schemas.microsoft.com/office/drawing/2014/main" id="{FE063C38-6379-4FD7-897F-51AAAF190EED}"/>
              </a:ext>
            </a:extLst>
          </p:cNvPr>
          <p:cNvSpPr/>
          <p:nvPr/>
        </p:nvSpPr>
        <p:spPr>
          <a:xfrm>
            <a:off x="5508104" y="2715766"/>
            <a:ext cx="216024" cy="18832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C7FF8091-F0DA-4E4B-8D70-271260618FD9}"/>
              </a:ext>
            </a:extLst>
          </p:cNvPr>
          <p:cNvSpPr/>
          <p:nvPr/>
        </p:nvSpPr>
        <p:spPr>
          <a:xfrm>
            <a:off x="5508104" y="3435846"/>
            <a:ext cx="216024" cy="18832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49DC805B-6D5B-4462-9539-8434B59D5BC0}"/>
              </a:ext>
            </a:extLst>
          </p:cNvPr>
          <p:cNvSpPr/>
          <p:nvPr/>
        </p:nvSpPr>
        <p:spPr>
          <a:xfrm>
            <a:off x="1259632" y="2283718"/>
            <a:ext cx="1656184" cy="4503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风险可控收益可观的基准组合</a:t>
            </a:r>
          </a:p>
        </p:txBody>
      </p:sp>
      <p:sp>
        <p:nvSpPr>
          <p:cNvPr id="18" name="矩形: 圆角 17">
            <a:extLst>
              <a:ext uri="{FF2B5EF4-FFF2-40B4-BE49-F238E27FC236}">
                <a16:creationId xmlns:a16="http://schemas.microsoft.com/office/drawing/2014/main" id="{35BBE136-9440-4A03-A9C1-8644725352E0}"/>
              </a:ext>
            </a:extLst>
          </p:cNvPr>
          <p:cNvSpPr/>
          <p:nvPr/>
        </p:nvSpPr>
        <p:spPr>
          <a:xfrm>
            <a:off x="1259632" y="3919354"/>
            <a:ext cx="1656184" cy="4503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兼顾主观观点和风险控制配置组合</a:t>
            </a:r>
          </a:p>
        </p:txBody>
      </p:sp>
      <p:sp>
        <p:nvSpPr>
          <p:cNvPr id="20" name="箭头: 下 19">
            <a:extLst>
              <a:ext uri="{FF2B5EF4-FFF2-40B4-BE49-F238E27FC236}">
                <a16:creationId xmlns:a16="http://schemas.microsoft.com/office/drawing/2014/main" id="{EB0BA908-5043-41DF-9721-11AF62CD3A12}"/>
              </a:ext>
            </a:extLst>
          </p:cNvPr>
          <p:cNvSpPr/>
          <p:nvPr/>
        </p:nvSpPr>
        <p:spPr>
          <a:xfrm>
            <a:off x="2411760" y="2859782"/>
            <a:ext cx="288032" cy="10081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72627B5D-200A-4C6A-B263-F6194C81091F}"/>
              </a:ext>
            </a:extLst>
          </p:cNvPr>
          <p:cNvSpPr/>
          <p:nvPr/>
        </p:nvSpPr>
        <p:spPr>
          <a:xfrm>
            <a:off x="1259632" y="3075806"/>
            <a:ext cx="1008112" cy="4503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叠加主观观点</a:t>
            </a:r>
          </a:p>
        </p:txBody>
      </p:sp>
      <p:sp>
        <p:nvSpPr>
          <p:cNvPr id="23" name="矩形 22">
            <a:extLst>
              <a:ext uri="{FF2B5EF4-FFF2-40B4-BE49-F238E27FC236}">
                <a16:creationId xmlns:a16="http://schemas.microsoft.com/office/drawing/2014/main" id="{6725A99F-9468-4654-B591-A5DB3B685630}"/>
              </a:ext>
            </a:extLst>
          </p:cNvPr>
          <p:cNvSpPr/>
          <p:nvPr/>
        </p:nvSpPr>
        <p:spPr>
          <a:xfrm>
            <a:off x="1259632" y="1851670"/>
            <a:ext cx="1656184" cy="313929"/>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思路</a:t>
            </a:r>
          </a:p>
        </p:txBody>
      </p:sp>
      <p:sp>
        <p:nvSpPr>
          <p:cNvPr id="22" name="箭头: 下 21">
            <a:extLst>
              <a:ext uri="{FF2B5EF4-FFF2-40B4-BE49-F238E27FC236}">
                <a16:creationId xmlns:a16="http://schemas.microsoft.com/office/drawing/2014/main" id="{AFD2D773-9D53-459B-A5D4-B1FE13F306C5}"/>
              </a:ext>
            </a:extLst>
          </p:cNvPr>
          <p:cNvSpPr/>
          <p:nvPr/>
        </p:nvSpPr>
        <p:spPr>
          <a:xfrm>
            <a:off x="5508104" y="4151847"/>
            <a:ext cx="216024" cy="18832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9D917478-EBCD-4E70-A388-13B758C44923}"/>
              </a:ext>
            </a:extLst>
          </p:cNvPr>
          <p:cNvSpPr/>
          <p:nvPr/>
        </p:nvSpPr>
        <p:spPr>
          <a:xfrm>
            <a:off x="3563888" y="4342549"/>
            <a:ext cx="4176464" cy="31743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步骤</a:t>
            </a:r>
            <a:r>
              <a:rPr lang="en-US" altLang="zh-CN" sz="1400" dirty="0">
                <a:latin typeface="楷体_GB2312" panose="02010609030101010101" pitchFamily="49" charset="-122"/>
                <a:ea typeface="楷体_GB2312" panose="02010609030101010101" pitchFamily="49" charset="-122"/>
              </a:rPr>
              <a:t>4</a:t>
            </a:r>
            <a:r>
              <a:rPr lang="zh-CN" altLang="en-US" sz="1400" dirty="0">
                <a:latin typeface="楷体_GB2312" panose="02010609030101010101" pitchFamily="49" charset="-122"/>
                <a:ea typeface="楷体_GB2312" panose="02010609030101010101" pitchFamily="49" charset="-122"/>
              </a:rPr>
              <a:t>：每一期以战略再平衡的方式进行调仓。</a:t>
            </a:r>
          </a:p>
        </p:txBody>
      </p:sp>
    </p:spTree>
    <p:extLst>
      <p:ext uri="{BB962C8B-B14F-4D97-AF65-F5344CB8AC3E}">
        <p14:creationId xmlns:p14="http://schemas.microsoft.com/office/powerpoint/2010/main" val="201797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4.2 </a:t>
            </a:r>
            <a:r>
              <a:rPr lang="zh-CN" altLang="en-US" sz="2000" b="1" dirty="0">
                <a:solidFill>
                  <a:srgbClr val="0677D5"/>
                </a:solidFill>
                <a:ea typeface="微软雅黑" panose="020B0503020204020204" pitchFamily="34" charset="-122"/>
                <a:cs typeface="Arial" panose="020B0604020202020204" pitchFamily="34" charset="0"/>
              </a:rPr>
              <a:t>示例：模拟主观观点</a:t>
            </a:r>
          </a:p>
        </p:txBody>
      </p:sp>
      <p:graphicFrame>
        <p:nvGraphicFramePr>
          <p:cNvPr id="2" name="表格 1">
            <a:extLst>
              <a:ext uri="{FF2B5EF4-FFF2-40B4-BE49-F238E27FC236}">
                <a16:creationId xmlns:a16="http://schemas.microsoft.com/office/drawing/2014/main" id="{522B1E59-7409-4FC0-9E4A-69FBA0FA3894}"/>
              </a:ext>
            </a:extLst>
          </p:cNvPr>
          <p:cNvGraphicFramePr>
            <a:graphicFrameLocks noGrp="1"/>
          </p:cNvGraphicFramePr>
          <p:nvPr>
            <p:extLst>
              <p:ext uri="{D42A27DB-BD31-4B8C-83A1-F6EECF244321}">
                <p14:modId xmlns:p14="http://schemas.microsoft.com/office/powerpoint/2010/main" val="3051470550"/>
              </p:ext>
            </p:extLst>
          </p:nvPr>
        </p:nvGraphicFramePr>
        <p:xfrm>
          <a:off x="186951" y="1563638"/>
          <a:ext cx="4248470" cy="1435126"/>
        </p:xfrm>
        <a:graphic>
          <a:graphicData uri="http://schemas.openxmlformats.org/drawingml/2006/table">
            <a:tbl>
              <a:tblPr>
                <a:tableStyleId>{5C22544A-7EE6-4342-B048-85BDC9FD1C3A}</a:tableStyleId>
              </a:tblPr>
              <a:tblGrid>
                <a:gridCol w="606924">
                  <a:extLst>
                    <a:ext uri="{9D8B030D-6E8A-4147-A177-3AD203B41FA5}">
                      <a16:colId xmlns:a16="http://schemas.microsoft.com/office/drawing/2014/main" val="4091771803"/>
                    </a:ext>
                  </a:extLst>
                </a:gridCol>
                <a:gridCol w="606924">
                  <a:extLst>
                    <a:ext uri="{9D8B030D-6E8A-4147-A177-3AD203B41FA5}">
                      <a16:colId xmlns:a16="http://schemas.microsoft.com/office/drawing/2014/main" val="3554223755"/>
                    </a:ext>
                  </a:extLst>
                </a:gridCol>
                <a:gridCol w="570485">
                  <a:extLst>
                    <a:ext uri="{9D8B030D-6E8A-4147-A177-3AD203B41FA5}">
                      <a16:colId xmlns:a16="http://schemas.microsoft.com/office/drawing/2014/main" val="3218927855"/>
                    </a:ext>
                  </a:extLst>
                </a:gridCol>
                <a:gridCol w="643365">
                  <a:extLst>
                    <a:ext uri="{9D8B030D-6E8A-4147-A177-3AD203B41FA5}">
                      <a16:colId xmlns:a16="http://schemas.microsoft.com/office/drawing/2014/main" val="4260499028"/>
                    </a:ext>
                  </a:extLst>
                </a:gridCol>
                <a:gridCol w="606924">
                  <a:extLst>
                    <a:ext uri="{9D8B030D-6E8A-4147-A177-3AD203B41FA5}">
                      <a16:colId xmlns:a16="http://schemas.microsoft.com/office/drawing/2014/main" val="4037662645"/>
                    </a:ext>
                  </a:extLst>
                </a:gridCol>
                <a:gridCol w="606924">
                  <a:extLst>
                    <a:ext uri="{9D8B030D-6E8A-4147-A177-3AD203B41FA5}">
                      <a16:colId xmlns:a16="http://schemas.microsoft.com/office/drawing/2014/main" val="3091917696"/>
                    </a:ext>
                  </a:extLst>
                </a:gridCol>
                <a:gridCol w="606924">
                  <a:extLst>
                    <a:ext uri="{9D8B030D-6E8A-4147-A177-3AD203B41FA5}">
                      <a16:colId xmlns:a16="http://schemas.microsoft.com/office/drawing/2014/main" val="2356821259"/>
                    </a:ext>
                  </a:extLst>
                </a:gridCol>
              </a:tblGrid>
              <a:tr h="205018">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b="1" i="0" u="none" strike="noStrike" dirty="0">
                          <a:solidFill>
                            <a:srgbClr val="000000"/>
                          </a:solidFill>
                          <a:effectLst/>
                          <a:latin typeface="楷体_GB2312" panose="02010609030101010101" pitchFamily="49" charset="-122"/>
                          <a:ea typeface="楷体_GB2312" panose="02010609030101010101" pitchFamily="49" charset="-122"/>
                        </a:rPr>
                        <a:t>OECD</a:t>
                      </a:r>
                      <a:r>
                        <a:rPr lang="zh-CN" altLang="en-US" sz="900" b="1" i="0" u="none" strike="noStrike" dirty="0">
                          <a:solidFill>
                            <a:srgbClr val="000000"/>
                          </a:solidFill>
                          <a:effectLst/>
                          <a:latin typeface="楷体_GB2312" panose="02010609030101010101" pitchFamily="49" charset="-122"/>
                          <a:ea typeface="楷体_GB2312" panose="02010609030101010101" pitchFamily="49" charset="-122"/>
                        </a:rPr>
                        <a:t>状态</a:t>
                      </a:r>
                      <a:endParaRPr 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股票</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利率债</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信用债</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黄金</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商品</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3823019"/>
                  </a:ext>
                </a:extLst>
              </a:tr>
              <a:tr h="205018">
                <a:tc rowSpan="2">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年化收益</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4.3%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solidFill>
                            <a:srgbClr val="FF0000"/>
                          </a:solidFill>
                          <a:effectLst/>
                        </a:rPr>
                        <a:t>5.9%</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solidFill>
                            <a:srgbClr val="FF0000"/>
                          </a:solidFill>
                          <a:effectLst/>
                        </a:rPr>
                        <a:t>7.0%</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solidFill>
                            <a:srgbClr val="FF0000"/>
                          </a:solidFill>
                          <a:effectLst/>
                        </a:rPr>
                        <a:t>11.0%</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-3.3%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326802844"/>
                  </a:ext>
                </a:extLst>
              </a:tr>
              <a:tr h="205018">
                <a:tc vMerge="1">
                  <a:txBody>
                    <a:bodyPr/>
                    <a:lstStyle/>
                    <a:p>
                      <a:pPr algn="ctr" fontAlgn="ct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solidFill>
                            <a:srgbClr val="FF0000"/>
                          </a:solidFill>
                          <a:effectLst/>
                        </a:rPr>
                        <a:t>13.1%</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0.9%</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3.4%</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-5.2%</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solidFill>
                            <a:srgbClr val="FF0000"/>
                          </a:solidFill>
                          <a:effectLst/>
                        </a:rPr>
                        <a:t>14.5%</a:t>
                      </a:r>
                      <a:endParaRPr lang="en-US" altLang="zh-CN" sz="900" b="0" i="0" u="none" strike="noStrike" dirty="0">
                        <a:solidFill>
                          <a:srgbClr val="FF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002349"/>
                  </a:ext>
                </a:extLst>
              </a:tr>
              <a:tr h="205018">
                <a:tc rowSpan="2">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年化波动</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25.5%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1.6%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1.3%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14.3%</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13.0%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93794807"/>
                  </a:ext>
                </a:extLst>
              </a:tr>
              <a:tr h="205018">
                <a:tc vMerge="1">
                  <a:txBody>
                    <a:bodyPr/>
                    <a:lstStyle/>
                    <a:p>
                      <a:pPr algn="ctr" fontAlgn="ctr"/>
                      <a:endParaRPr lang="zh-CN" altLang="en-US" sz="9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17.9%</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1.4%</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1.2%</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14.6%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15.6%</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589063"/>
                  </a:ext>
                </a:extLst>
              </a:tr>
              <a:tr h="205018">
                <a:tc rowSpan="2">
                  <a:txBody>
                    <a:bodyPr/>
                    <a:lstStyle/>
                    <a:p>
                      <a:pPr algn="ctr" fontAlgn="ctr"/>
                      <a:r>
                        <a:rPr lang="zh-CN" altLang="en-US" sz="900" b="1" u="none" strike="noStrike" dirty="0">
                          <a:effectLst/>
                          <a:latin typeface="楷体_GB2312" panose="02010609030101010101" pitchFamily="49" charset="-122"/>
                          <a:ea typeface="楷体_GB2312" panose="02010609030101010101" pitchFamily="49" charset="-122"/>
                        </a:rPr>
                        <a:t>峰值</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增长下行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3.696</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a:effectLst/>
                        </a:rPr>
                        <a:t>12.311</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27.352</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8.877</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altLang="zh-CN" sz="900" u="none" strike="noStrike" dirty="0">
                          <a:effectLst/>
                        </a:rPr>
                        <a:t>3.123</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22866403"/>
                  </a:ext>
                </a:extLst>
              </a:tr>
              <a:tr h="205018">
                <a:tc vMerge="1">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900" u="none" strike="noStrike" dirty="0">
                          <a:effectLst/>
                          <a:latin typeface="楷体_GB2312" panose="02010609030101010101" pitchFamily="49" charset="-122"/>
                          <a:ea typeface="楷体_GB2312" panose="02010609030101010101" pitchFamily="49" charset="-122"/>
                        </a:rPr>
                        <a:t>增长上行</a:t>
                      </a:r>
                      <a:endParaRPr lang="zh-CN" altLang="en-US" sz="9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2.71</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a:effectLst/>
                        </a:rPr>
                        <a:t>13.936</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a:effectLst/>
                        </a:rPr>
                        <a:t>9.578</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6.91</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900" u="none" strike="noStrike" dirty="0">
                          <a:effectLst/>
                        </a:rPr>
                        <a:t>1.239</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557761"/>
                  </a:ext>
                </a:extLst>
              </a:tr>
            </a:tbl>
          </a:graphicData>
        </a:graphic>
      </p:graphicFrame>
      <p:sp>
        <p:nvSpPr>
          <p:cNvPr id="3" name="文本框 2">
            <a:extLst>
              <a:ext uri="{FF2B5EF4-FFF2-40B4-BE49-F238E27FC236}">
                <a16:creationId xmlns:a16="http://schemas.microsoft.com/office/drawing/2014/main" id="{381604C5-233E-4B3A-B622-7724D4CAD350}"/>
              </a:ext>
            </a:extLst>
          </p:cNvPr>
          <p:cNvSpPr txBox="1"/>
          <p:nvPr/>
        </p:nvSpPr>
        <p:spPr>
          <a:xfrm>
            <a:off x="327177" y="1152205"/>
            <a:ext cx="3888432" cy="369332"/>
          </a:xfrm>
          <a:prstGeom prst="rect">
            <a:avLst/>
          </a:prstGeom>
          <a:noFill/>
        </p:spPr>
        <p:txBody>
          <a:bodyPr wrap="square" rtlCol="0">
            <a:spAutoFit/>
          </a:bodyPr>
          <a:lstStyle/>
          <a:p>
            <a:r>
              <a:rPr lang="zh-CN" altLang="en-US" b="1" dirty="0">
                <a:latin typeface="楷体_GB2312" panose="02010609030101010101" pitchFamily="49" charset="-122"/>
                <a:ea typeface="楷体_GB2312" panose="02010609030101010101" pitchFamily="49" charset="-122"/>
              </a:rPr>
              <a:t>使用</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b="1" dirty="0">
                <a:latin typeface="楷体_GB2312" panose="02010609030101010101" pitchFamily="49" charset="-122"/>
                <a:ea typeface="楷体_GB2312" panose="02010609030101010101" pitchFamily="49" charset="-122"/>
              </a:rPr>
              <a:t>的经济预测模拟主观观点</a:t>
            </a:r>
          </a:p>
        </p:txBody>
      </p:sp>
      <p:sp>
        <p:nvSpPr>
          <p:cNvPr id="4" name="文本框 3">
            <a:extLst>
              <a:ext uri="{FF2B5EF4-FFF2-40B4-BE49-F238E27FC236}">
                <a16:creationId xmlns:a16="http://schemas.microsoft.com/office/drawing/2014/main" id="{EEDA7471-080D-4D64-AC3F-7A044BED3FE0}"/>
              </a:ext>
            </a:extLst>
          </p:cNvPr>
          <p:cNvSpPr txBox="1"/>
          <p:nvPr/>
        </p:nvSpPr>
        <p:spPr>
          <a:xfrm>
            <a:off x="260222" y="3284181"/>
            <a:ext cx="4248470" cy="646331"/>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sz="1200" dirty="0">
                <a:latin typeface="楷体_GB2312" panose="02010609030101010101" pitchFamily="49" charset="-122"/>
                <a:ea typeface="楷体_GB2312" panose="02010609030101010101" pitchFamily="49" charset="-122"/>
              </a:rPr>
              <a:t>预测未来经济上行：股票、商品 表现更优</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OECD</a:t>
            </a:r>
            <a:r>
              <a:rPr lang="zh-CN" altLang="en-US" sz="1200" dirty="0">
                <a:latin typeface="楷体_GB2312" panose="02010609030101010101" pitchFamily="49" charset="-122"/>
                <a:ea typeface="楷体_GB2312" panose="02010609030101010101" pitchFamily="49" charset="-122"/>
              </a:rPr>
              <a:t>预测未来经济下行：利率债、信用债、黄金 表现更优</a:t>
            </a:r>
          </a:p>
        </p:txBody>
      </p:sp>
      <p:pic>
        <p:nvPicPr>
          <p:cNvPr id="1032" name="Picture 8">
            <a:extLst>
              <a:ext uri="{FF2B5EF4-FFF2-40B4-BE49-F238E27FC236}">
                <a16:creationId xmlns:a16="http://schemas.microsoft.com/office/drawing/2014/main" id="{8A08AA06-4331-4185-AD55-1F9BED0FD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91296"/>
            <a:ext cx="4385048" cy="18804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D686BBB-30E9-4C4E-912A-578E27FD3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094" y="2696410"/>
            <a:ext cx="435895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51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4.3 </a:t>
            </a:r>
            <a:r>
              <a:rPr lang="zh-CN" altLang="en-US" sz="2000" b="1" dirty="0">
                <a:solidFill>
                  <a:srgbClr val="0677D5"/>
                </a:solidFill>
                <a:ea typeface="微软雅黑" panose="020B0503020204020204" pitchFamily="34" charset="-122"/>
                <a:cs typeface="Arial" panose="020B0604020202020204" pitchFamily="34" charset="0"/>
              </a:rPr>
              <a:t>示例：历史表现</a:t>
            </a:r>
          </a:p>
        </p:txBody>
      </p:sp>
      <p:pic>
        <p:nvPicPr>
          <p:cNvPr id="7170" name="Picture 2">
            <a:extLst>
              <a:ext uri="{FF2B5EF4-FFF2-40B4-BE49-F238E27FC236}">
                <a16:creationId xmlns:a16="http://schemas.microsoft.com/office/drawing/2014/main" id="{27D88089-F63D-4769-9C5A-20070ADAA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806" y="1258584"/>
            <a:ext cx="4837683" cy="32198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F9D2E507-2DA6-40AB-B6E5-F2290F980348}"/>
              </a:ext>
            </a:extLst>
          </p:cNvPr>
          <p:cNvGraphicFramePr>
            <a:graphicFrameLocks noGrp="1"/>
          </p:cNvGraphicFramePr>
          <p:nvPr>
            <p:extLst>
              <p:ext uri="{D42A27DB-BD31-4B8C-83A1-F6EECF244321}">
                <p14:modId xmlns:p14="http://schemas.microsoft.com/office/powerpoint/2010/main" val="2905368415"/>
              </p:ext>
            </p:extLst>
          </p:nvPr>
        </p:nvGraphicFramePr>
        <p:xfrm>
          <a:off x="179511" y="1465018"/>
          <a:ext cx="3759496" cy="2681139"/>
        </p:xfrm>
        <a:graphic>
          <a:graphicData uri="http://schemas.openxmlformats.org/drawingml/2006/table">
            <a:tbl>
              <a:tblPr/>
              <a:tblGrid>
                <a:gridCol w="939874">
                  <a:extLst>
                    <a:ext uri="{9D8B030D-6E8A-4147-A177-3AD203B41FA5}">
                      <a16:colId xmlns:a16="http://schemas.microsoft.com/office/drawing/2014/main" val="2319763399"/>
                    </a:ext>
                  </a:extLst>
                </a:gridCol>
                <a:gridCol w="939874">
                  <a:extLst>
                    <a:ext uri="{9D8B030D-6E8A-4147-A177-3AD203B41FA5}">
                      <a16:colId xmlns:a16="http://schemas.microsoft.com/office/drawing/2014/main" val="1273965019"/>
                    </a:ext>
                  </a:extLst>
                </a:gridCol>
                <a:gridCol w="939874">
                  <a:extLst>
                    <a:ext uri="{9D8B030D-6E8A-4147-A177-3AD203B41FA5}">
                      <a16:colId xmlns:a16="http://schemas.microsoft.com/office/drawing/2014/main" val="2227030755"/>
                    </a:ext>
                  </a:extLst>
                </a:gridCol>
                <a:gridCol w="939874">
                  <a:extLst>
                    <a:ext uri="{9D8B030D-6E8A-4147-A177-3AD203B41FA5}">
                      <a16:colId xmlns:a16="http://schemas.microsoft.com/office/drawing/2014/main" val="2552540659"/>
                    </a:ext>
                  </a:extLst>
                </a:gridCol>
              </a:tblGrid>
              <a:tr h="378415">
                <a:tc>
                  <a:txBody>
                    <a:bodyPr/>
                    <a:lstStyle/>
                    <a:p>
                      <a:pPr algn="l" fontAlgn="ctr"/>
                      <a:endParaRPr lang="zh-CN" altLang="en-US" sz="1000" b="1" dirty="0">
                        <a:effectLst/>
                      </a:endParaRP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基准组合</a:t>
                      </a:r>
                      <a:r>
                        <a:rPr lang="en-US" altLang="zh-CN" sz="1000" b="1" dirty="0">
                          <a:effectLst/>
                          <a:latin typeface="楷体_GB2312" panose="02010609030101010101" pitchFamily="49" charset="-122"/>
                          <a:ea typeface="楷体_GB2312" panose="02010609030101010101" pitchFamily="49" charset="-122"/>
                        </a:rPr>
                        <a:t>(10%)</a:t>
                      </a:r>
                      <a:endParaRPr lang="zh-CN" altLang="en-US" sz="1000" b="1" dirty="0">
                        <a:effectLst/>
                        <a:latin typeface="楷体_GB2312" panose="02010609030101010101" pitchFamily="49" charset="-122"/>
                        <a:ea typeface="楷体_GB2312" panose="02010609030101010101" pitchFamily="49" charset="-122"/>
                      </a:endParaRP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叠加股票观点</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000" b="1" dirty="0">
                          <a:effectLst/>
                          <a:latin typeface="楷体_GB2312" panose="02010609030101010101" pitchFamily="49" charset="-122"/>
                          <a:ea typeface="楷体_GB2312" panose="02010609030101010101" pitchFamily="49" charset="-122"/>
                        </a:rPr>
                        <a:t>叠加股债商品黄金观点</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709411"/>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夏普</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0.41</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0.48</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r" fontAlgn="ctr"/>
                      <a:r>
                        <a:rPr lang="en-US" altLang="zh-CN" sz="1000">
                          <a:effectLst/>
                        </a:rPr>
                        <a:t>0.60</a:t>
                      </a:r>
                    </a:p>
                  </a:txBody>
                  <a:tcPr marL="51783" marR="51783" marT="25891" marB="25891"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817187084"/>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总收益率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98.5%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119.3%</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151.1%</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4172279505"/>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年化收益率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6.6%</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7.5%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8.7%</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093928911"/>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年化波动率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10.1%</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10.4%</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60000"/>
                          </a:solidFill>
                          <a:effectLst/>
                        </a:rPr>
                        <a:t>10.4%</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634808604"/>
                  </a:ext>
                </a:extLst>
              </a:tr>
              <a:tr h="216238">
                <a:tc>
                  <a:txBody>
                    <a:bodyPr/>
                    <a:lstStyle/>
                    <a:p>
                      <a:pPr algn="r" fontAlgn="ctr"/>
                      <a:r>
                        <a:rPr lang="zh-CN" altLang="en-US" sz="1000" b="1">
                          <a:effectLst/>
                          <a:latin typeface="楷体_GB2312" panose="02010609030101010101" pitchFamily="49" charset="-122"/>
                          <a:ea typeface="楷体_GB2312" panose="02010609030101010101" pitchFamily="49" charset="-122"/>
                        </a:rPr>
                        <a:t>年化下行波动率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7.1%</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7.5%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7.5%</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1772216905"/>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-18.6%</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-19.5%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solidFill>
                            <a:srgbClr val="FF0000"/>
                          </a:solidFill>
                          <a:effectLst/>
                        </a:rPr>
                        <a:t>-17.6%</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327346736"/>
                  </a:ext>
                </a:extLst>
              </a:tr>
              <a:tr h="216238">
                <a:tc>
                  <a:txBody>
                    <a:bodyPr/>
                    <a:lstStyle/>
                    <a:p>
                      <a:pPr algn="r" fontAlgn="ctr"/>
                      <a:r>
                        <a:rPr lang="zh-CN" altLang="en-US" sz="1000" b="1">
                          <a:effectLst/>
                          <a:latin typeface="楷体_GB2312" panose="02010609030101010101" pitchFamily="49" charset="-122"/>
                          <a:ea typeface="楷体_GB2312" panose="02010609030101010101" pitchFamily="49" charset="-122"/>
                        </a:rPr>
                        <a:t>最大回撤期起</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2015-06-12</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2013-02-08</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2011-08-23</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3191783728"/>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最大回撤期止</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2015-09-15</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2013-06-27</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2012-12-03</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2742769739"/>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胜率</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52.4%</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a:effectLst/>
                        </a:rPr>
                        <a:t>54.2%</a:t>
                      </a:r>
                    </a:p>
                  </a:txBody>
                  <a:tcPr marL="51783" marR="51783" marT="25891" marB="25891" anchor="ctr">
                    <a:lnL>
                      <a:noFill/>
                    </a:lnL>
                    <a:lnR>
                      <a:noFill/>
                    </a:lnR>
                    <a:lnT>
                      <a:noFill/>
                    </a:lnT>
                    <a:lnB>
                      <a:noFill/>
                    </a:lnB>
                    <a:solidFill>
                      <a:schemeClr val="bg1"/>
                    </a:solidFill>
                  </a:tcPr>
                </a:tc>
                <a:tc>
                  <a:txBody>
                    <a:bodyPr/>
                    <a:lstStyle/>
                    <a:p>
                      <a:pPr algn="r" fontAlgn="ctr"/>
                      <a:r>
                        <a:rPr lang="en-US" altLang="zh-CN" sz="1000" dirty="0">
                          <a:effectLst/>
                        </a:rPr>
                        <a:t>53.4%</a:t>
                      </a:r>
                    </a:p>
                  </a:txBody>
                  <a:tcPr marL="51783" marR="51783" marT="25891" marB="25891" anchor="ctr">
                    <a:lnL>
                      <a:noFill/>
                    </a:lnL>
                    <a:lnR>
                      <a:noFill/>
                    </a:lnR>
                    <a:lnT>
                      <a:noFill/>
                    </a:lnT>
                    <a:lnB>
                      <a:noFill/>
                    </a:lnB>
                    <a:solidFill>
                      <a:schemeClr val="bg1"/>
                    </a:solidFill>
                  </a:tcPr>
                </a:tc>
                <a:extLst>
                  <a:ext uri="{0D108BD9-81ED-4DB2-BD59-A6C34878D82A}">
                    <a16:rowId xmlns:a16="http://schemas.microsoft.com/office/drawing/2014/main" val="44681169"/>
                  </a:ext>
                </a:extLst>
              </a:tr>
              <a:tr h="216238">
                <a:tc>
                  <a:txBody>
                    <a:bodyPr/>
                    <a:lstStyle/>
                    <a:p>
                      <a:pPr algn="r" fontAlgn="ctr"/>
                      <a:r>
                        <a:rPr lang="zh-CN" altLang="en-US" sz="1000" b="1" dirty="0">
                          <a:effectLst/>
                          <a:latin typeface="楷体_GB2312" panose="02010609030101010101" pitchFamily="49" charset="-122"/>
                          <a:ea typeface="楷体_GB2312" panose="02010609030101010101" pitchFamily="49" charset="-122"/>
                        </a:rPr>
                        <a:t>盈亏比</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dirty="0">
                          <a:effectLst/>
                        </a:rPr>
                        <a:t>102.2%</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a:effectLst/>
                        </a:rPr>
                        <a:t>97.2%</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1000" dirty="0">
                          <a:effectLst/>
                        </a:rPr>
                        <a:t>101.1%</a:t>
                      </a:r>
                    </a:p>
                  </a:txBody>
                  <a:tcPr marL="51783" marR="51783" marT="25891" marB="25891"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9111067"/>
                  </a:ext>
                </a:extLst>
              </a:tr>
            </a:tbl>
          </a:graphicData>
        </a:graphic>
      </p:graphicFrame>
      <p:sp>
        <p:nvSpPr>
          <p:cNvPr id="9" name="文本框 8">
            <a:extLst>
              <a:ext uri="{FF2B5EF4-FFF2-40B4-BE49-F238E27FC236}">
                <a16:creationId xmlns:a16="http://schemas.microsoft.com/office/drawing/2014/main" id="{7A22538C-FDD9-4E4D-B42A-0C37C6A82421}"/>
              </a:ext>
            </a:extLst>
          </p:cNvPr>
          <p:cNvSpPr txBox="1"/>
          <p:nvPr/>
        </p:nvSpPr>
        <p:spPr>
          <a:xfrm>
            <a:off x="102148" y="4161336"/>
            <a:ext cx="3914223" cy="461665"/>
          </a:xfrm>
          <a:prstGeom prst="rect">
            <a:avLst/>
          </a:prstGeom>
          <a:noFill/>
        </p:spPr>
        <p:txBody>
          <a:bodyPr wrap="square" rtlCol="0">
            <a:spAutoFit/>
          </a:bodyPr>
          <a:lstStyle/>
          <a:p>
            <a:r>
              <a:rPr lang="zh-CN" altLang="en-US" sz="800" dirty="0">
                <a:latin typeface="楷体_GB2312" panose="02010609030101010101" pitchFamily="49" charset="-122"/>
                <a:ea typeface="楷体_GB2312" panose="02010609030101010101" pitchFamily="49" charset="-122"/>
              </a:rPr>
              <a:t>注：测算对应</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2010/1 – 2021/5</a:t>
            </a:r>
            <a:r>
              <a:rPr lang="zh-CN" altLang="en-US" sz="800" dirty="0">
                <a:latin typeface="楷体_GB2312" panose="02010609030101010101" pitchFamily="49" charset="-122"/>
                <a:ea typeface="楷体_GB2312" panose="02010609030101010101" pitchFamily="49" charset="-122"/>
              </a:rPr>
              <a:t>数据</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使用中证</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800</a:t>
            </a:r>
            <a:r>
              <a:rPr lang="zh-CN" altLang="en-US" sz="800" dirty="0">
                <a:latin typeface="楷体_GB2312" panose="02010609030101010101" pitchFamily="49" charset="-122"/>
                <a:ea typeface="楷体_GB2312" panose="02010609030101010101" pitchFamily="49" charset="-122"/>
              </a:rPr>
              <a:t>、中债利率债、中债信用债、</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SGE</a:t>
            </a:r>
            <a:r>
              <a:rPr lang="zh-CN" altLang="en-US" sz="800" dirty="0">
                <a:latin typeface="楷体_GB2312" panose="02010609030101010101" pitchFamily="49" charset="-122"/>
                <a:ea typeface="楷体_GB2312" panose="02010609030101010101" pitchFamily="49" charset="-122"/>
              </a:rPr>
              <a:t>黄金</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9999</a:t>
            </a:r>
            <a:r>
              <a:rPr lang="zh-CN" altLang="en-US" sz="800" dirty="0">
                <a:latin typeface="楷体_GB2312" panose="02010609030101010101" pitchFamily="49" charset="-122"/>
                <a:ea typeface="楷体_GB2312" panose="02010609030101010101" pitchFamily="49" charset="-122"/>
              </a:rPr>
              <a:t>、南华商品作为资产池</a:t>
            </a:r>
            <a:endParaRPr lang="en-US" altLang="zh-CN" sz="800" dirty="0">
              <a:latin typeface="楷体_GB2312" panose="02010609030101010101" pitchFamily="49" charset="-122"/>
              <a:ea typeface="楷体_GB2312" panose="02010609030101010101" pitchFamily="49" charset="-122"/>
            </a:endParaRPr>
          </a:p>
          <a:p>
            <a:r>
              <a:rPr lang="en-US" altLang="zh-CN" sz="800" dirty="0">
                <a:latin typeface="楷体_GB2312" panose="02010609030101010101" pitchFamily="49" charset="-122"/>
                <a:ea typeface="楷体_GB2312" panose="02010609030101010101" pitchFamily="49" charset="-122"/>
              </a:rPr>
              <a:t>    </a:t>
            </a:r>
            <a:r>
              <a:rPr lang="zh-CN" altLang="en-US" sz="800" dirty="0">
                <a:latin typeface="楷体_GB2312" panose="02010609030101010101" pitchFamily="49" charset="-122"/>
                <a:ea typeface="楷体_GB2312" panose="02010609030101010101" pitchFamily="49" charset="-122"/>
              </a:rPr>
              <a:t>使用</a:t>
            </a:r>
            <a:r>
              <a:rPr lang="en-US" altLang="zh-CN" sz="800"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800" dirty="0">
                <a:latin typeface="楷体_GB2312" panose="02010609030101010101" pitchFamily="49" charset="-122"/>
                <a:ea typeface="楷体_GB2312" panose="02010609030101010101" pitchFamily="49" charset="-122"/>
              </a:rPr>
              <a:t>作为无风险利率计算夏普</a:t>
            </a:r>
          </a:p>
        </p:txBody>
      </p:sp>
      <p:sp>
        <p:nvSpPr>
          <p:cNvPr id="12" name="文本框 11">
            <a:extLst>
              <a:ext uri="{FF2B5EF4-FFF2-40B4-BE49-F238E27FC236}">
                <a16:creationId xmlns:a16="http://schemas.microsoft.com/office/drawing/2014/main" id="{1CBEE0C6-6C36-41CA-9598-1F3B8A6420A7}"/>
              </a:ext>
            </a:extLst>
          </p:cNvPr>
          <p:cNvSpPr txBox="1"/>
          <p:nvPr/>
        </p:nvSpPr>
        <p:spPr>
          <a:xfrm>
            <a:off x="2059259" y="840954"/>
            <a:ext cx="5112568" cy="369332"/>
          </a:xfrm>
          <a:prstGeom prst="rect">
            <a:avLst/>
          </a:prstGeom>
          <a:noFill/>
        </p:spPr>
        <p:txBody>
          <a:bodyPr wrap="square">
            <a:spAutoFit/>
          </a:bodyPr>
          <a:lstStyle/>
          <a:p>
            <a:r>
              <a:rPr lang="zh-CN" altLang="en-US" sz="1800" dirty="0">
                <a:solidFill>
                  <a:srgbClr val="FF0000"/>
                </a:solidFill>
                <a:latin typeface="楷体_GB2312" panose="02010609030101010101" pitchFamily="49" charset="-122"/>
                <a:ea typeface="楷体_GB2312" panose="02010609030101010101" pitchFamily="49" charset="-122"/>
              </a:rPr>
              <a:t>风险可控</a:t>
            </a:r>
            <a:r>
              <a:rPr lang="zh-CN" altLang="en-US" sz="1800" dirty="0">
                <a:latin typeface="楷体_GB2312" panose="02010609030101010101" pitchFamily="49" charset="-122"/>
                <a:ea typeface="楷体_GB2312" panose="02010609030101010101" pitchFamily="49" charset="-122"/>
              </a:rPr>
              <a:t>且</a:t>
            </a:r>
            <a:r>
              <a:rPr lang="zh-CN" altLang="en-US" sz="1800" dirty="0">
                <a:solidFill>
                  <a:srgbClr val="FF0000"/>
                </a:solidFill>
                <a:latin typeface="楷体_GB2312" panose="02010609030101010101" pitchFamily="49" charset="-122"/>
                <a:ea typeface="楷体_GB2312" panose="02010609030101010101" pitchFamily="49" charset="-122"/>
              </a:rPr>
              <a:t>反映主观收益观点的</a:t>
            </a:r>
            <a:r>
              <a:rPr lang="zh-CN" altLang="en-US" sz="1800" dirty="0">
                <a:latin typeface="楷体_GB2312" panose="02010609030101010101" pitchFamily="49" charset="-122"/>
                <a:ea typeface="楷体_GB2312" panose="02010609030101010101" pitchFamily="49" charset="-122"/>
              </a:rPr>
              <a:t>组合构建方法</a:t>
            </a:r>
            <a:endParaRPr lang="en-US" altLang="zh-CN" sz="18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77014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zh-CN" altLang="en-US" sz="3300" dirty="0">
                <a:solidFill>
                  <a:schemeClr val="bg1"/>
                </a:solidFill>
                <a:latin typeface="方正兰亭粗黑简体" panose="02000000000000000000" pitchFamily="2" charset="-122"/>
                <a:ea typeface="方正兰亭粗黑简体" panose="02000000000000000000" pitchFamily="2" charset="-122"/>
              </a:rPr>
              <a:t>附录</a:t>
            </a: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758593" y="2017752"/>
            <a:ext cx="3749511"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相关推导</a:t>
            </a:r>
          </a:p>
        </p:txBody>
      </p:sp>
    </p:spTree>
    <p:extLst>
      <p:ext uri="{BB962C8B-B14F-4D97-AF65-F5344CB8AC3E}">
        <p14:creationId xmlns:p14="http://schemas.microsoft.com/office/powerpoint/2010/main" val="295335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zh-CN" altLang="en-US" sz="2000" b="1" dirty="0">
                <a:solidFill>
                  <a:srgbClr val="0677D5"/>
                </a:solidFill>
                <a:ea typeface="微软雅黑" panose="020B0503020204020204" pitchFamily="34" charset="-122"/>
                <a:cs typeface="Arial" panose="020B0604020202020204" pitchFamily="34" charset="0"/>
              </a:rPr>
              <a:t>目录</a:t>
            </a:r>
          </a:p>
        </p:txBody>
      </p:sp>
      <p:sp>
        <p:nvSpPr>
          <p:cNvPr id="10" name="文本框 9">
            <a:extLst>
              <a:ext uri="{FF2B5EF4-FFF2-40B4-BE49-F238E27FC236}">
                <a16:creationId xmlns:a16="http://schemas.microsoft.com/office/drawing/2014/main" id="{3E0C1CDF-2979-409F-B490-9BBAD75BEEA6}"/>
              </a:ext>
            </a:extLst>
          </p:cNvPr>
          <p:cNvSpPr txBox="1"/>
          <p:nvPr/>
        </p:nvSpPr>
        <p:spPr>
          <a:xfrm>
            <a:off x="3203848" y="1275606"/>
            <a:ext cx="3672408" cy="2309799"/>
          </a:xfrm>
          <a:prstGeom prst="rect">
            <a:avLst/>
          </a:prstGeom>
          <a:noFill/>
        </p:spPr>
        <p:txBody>
          <a:bodyPr wrap="square" rtlCol="0">
            <a:spAutoFit/>
          </a:bodyPr>
          <a:lstStyle/>
          <a:p>
            <a:pPr marL="342900" indent="-342900">
              <a:lnSpc>
                <a:spcPct val="200000"/>
              </a:lnSpc>
              <a:buFont typeface="+mj-lt"/>
              <a:buAutoNum type="arabicPeriod"/>
            </a:pPr>
            <a:r>
              <a:rPr lang="zh-CN" altLang="en-US" sz="1875" b="1" dirty="0">
                <a:solidFill>
                  <a:srgbClr val="404040"/>
                </a:solidFill>
                <a:latin typeface="楷体" panose="02010609060101010101" pitchFamily="49" charset="-122"/>
                <a:ea typeface="楷体" panose="02010609060101010101" pitchFamily="49" charset="-122"/>
                <a:sym typeface="宋体" panose="02010600030101010101" pitchFamily="2" charset="-122"/>
              </a:rPr>
              <a:t>前言</a:t>
            </a:r>
            <a:endParaRPr lang="en-US" altLang="zh-CN" sz="1875" b="1" dirty="0">
              <a:solidFill>
                <a:srgbClr val="404040"/>
              </a:solidFill>
              <a:latin typeface="楷体" panose="02010609060101010101" pitchFamily="49" charset="-122"/>
              <a:ea typeface="楷体" panose="02010609060101010101" pitchFamily="49" charset="-122"/>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楷体" panose="02010609060101010101" pitchFamily="49" charset="-122"/>
                <a:ea typeface="楷体" panose="02010609060101010101" pitchFamily="49" charset="-122"/>
                <a:sym typeface="宋体" panose="02010600030101010101" pitchFamily="2" charset="-122"/>
              </a:rPr>
              <a:t>基准组合“前沿”</a:t>
            </a:r>
            <a:endParaRPr lang="en-US" altLang="zh-CN" sz="1875" b="1" dirty="0">
              <a:solidFill>
                <a:srgbClr val="404040"/>
              </a:solidFill>
              <a:latin typeface="楷体" panose="02010609060101010101" pitchFamily="49" charset="-122"/>
              <a:ea typeface="楷体" panose="02010609060101010101" pitchFamily="49" charset="-122"/>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如何叠加主观观点</a:t>
            </a:r>
            <a:endParaRPr lang="en-US" altLang="zh-CN"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endParaRPr>
          </a:p>
          <a:p>
            <a:pPr marL="342900" indent="-342900">
              <a:lnSpc>
                <a:spcPct val="200000"/>
              </a:lnSpc>
              <a:buFont typeface="+mj-lt"/>
              <a:buAutoNum type="arabicPeriod"/>
            </a:pPr>
            <a:r>
              <a:rPr lang="zh-CN" altLang="en-US"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总结与示例</a:t>
            </a:r>
            <a:endParaRPr lang="en-US" altLang="zh-CN" sz="1875" b="1" dirty="0">
              <a:solidFill>
                <a:srgbClr val="404040"/>
              </a:solidFill>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endParaRPr>
          </a:p>
        </p:txBody>
      </p:sp>
    </p:spTree>
    <p:extLst>
      <p:ext uri="{BB962C8B-B14F-4D97-AF65-F5344CB8AC3E}">
        <p14:creationId xmlns:p14="http://schemas.microsoft.com/office/powerpoint/2010/main" val="3691403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latin typeface="Times New Roman" panose="02020603050405020304" pitchFamily="18" charset="0"/>
                <a:ea typeface="微软雅黑" panose="020B0503020204020204" pitchFamily="34" charset="-122"/>
                <a:cs typeface="Times New Roman" panose="02020603050405020304" pitchFamily="18" charset="0"/>
              </a:rPr>
              <a:t>Black-Litterman</a:t>
            </a:r>
            <a:r>
              <a:rPr lang="zh-CN" altLang="en-US" sz="2000" b="1" dirty="0">
                <a:solidFill>
                  <a:srgbClr val="0677D5"/>
                </a:solidFill>
                <a:ea typeface="微软雅黑" panose="020B0503020204020204" pitchFamily="34" charset="-122"/>
                <a:cs typeface="Arial" panose="020B0604020202020204" pitchFamily="34" charset="0"/>
              </a:rPr>
              <a:t>模型调整的简要推导</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D437E2-24F2-4FD1-BB3F-C2ABE7BA39FA}"/>
                  </a:ext>
                </a:extLst>
              </p:cNvPr>
              <p:cNvSpPr txBox="1"/>
              <p:nvPr/>
            </p:nvSpPr>
            <p:spPr>
              <a:xfrm>
                <a:off x="1115616" y="956033"/>
                <a:ext cx="3240360" cy="3313471"/>
              </a:xfrm>
              <a:prstGeom prst="rect">
                <a:avLst/>
              </a:prstGeom>
              <a:noFill/>
            </p:spPr>
            <p:txBody>
              <a:bodyPr wrap="square" rtlCol="0">
                <a:spAutoFit/>
              </a:bodyPr>
              <a:lstStyle/>
              <a:p>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原</a:t>
                </a:r>
                <a:r>
                  <a:rPr lang="en-US" altLang="zh-CN" sz="1400" dirty="0">
                    <a:latin typeface="Times New Roman" panose="02020603050405020304" pitchFamily="18" charset="0"/>
                    <a:ea typeface="楷体_GB2312" panose="02010609030101010101" pitchFamily="49" charset="-122"/>
                    <a:cs typeface="Times New Roman" panose="02020603050405020304" pitchFamily="18" charset="0"/>
                  </a:rPr>
                  <a:t>BL</a:t>
                </a:r>
                <a:r>
                  <a:rPr lang="zh-CN" altLang="en-US" sz="1400" dirty="0">
                    <a:latin typeface="楷体_GB2312" panose="02010609030101010101" pitchFamily="49" charset="-122"/>
                    <a:ea typeface="楷体_GB2312" panose="02010609030101010101" pitchFamily="49" charset="-122"/>
                  </a:rPr>
                  <a:t>模型的后验估计</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u</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0" smtClean="0">
                          <a:latin typeface="Cambria Math" panose="02040503050406030204" pitchFamily="18" charset="0"/>
                          <a:ea typeface="楷体_GB2312" panose="02010609030101010101" pitchFamily="49" charset="-122"/>
                        </a:rPr>
                        <m:t>=</m:t>
                      </m:r>
                      <m:r>
                        <m:rPr>
                          <m:sty m:val="p"/>
                        </m:rPr>
                        <a:rPr lang="zh-CN" altLang="en-US" sz="1400" i="0" dirty="0" smtClean="0">
                          <a:latin typeface="Cambria Math" panose="02040503050406030204" pitchFamily="18" charset="0"/>
                        </a:rPr>
                        <m:t>Π</m:t>
                      </m:r>
                      <m:r>
                        <a:rPr lang="en-US" altLang="zh-CN" sz="1400" b="0" i="0" dirty="0" smtClean="0">
                          <a:latin typeface="Cambria Math" panose="02040503050406030204" pitchFamily="18" charset="0"/>
                        </a:rPr>
                        <m:t>+</m:t>
                      </m:r>
                      <m:r>
                        <m:rPr>
                          <m:sty m:val="p"/>
                        </m:rPr>
                        <a:rPr lang="zh-CN" altLang="en-US" sz="1400" i="0" dirty="0" smtClean="0">
                          <a:latin typeface="Cambria Math" panose="02040503050406030204" pitchFamily="18" charset="0"/>
                        </a:rPr>
                        <m:t>τΣ</m:t>
                      </m:r>
                      <m:sSup>
                        <m:sSupPr>
                          <m:ctrlPr>
                            <a:rPr lang="en-US" altLang="zh-CN" sz="1400" i="1" dirty="0" smtClean="0">
                              <a:latin typeface="Cambria Math" panose="02040503050406030204" pitchFamily="18" charset="0"/>
                            </a:rPr>
                          </m:ctrlPr>
                        </m:sSupPr>
                        <m:e>
                          <m:r>
                            <m:rPr>
                              <m:sty m:val="p"/>
                            </m:rPr>
                            <a:rPr lang="en-US" altLang="zh-CN" sz="1400" b="0" i="0" dirty="0" smtClean="0">
                              <a:latin typeface="Cambria Math" panose="02040503050406030204" pitchFamily="18" charset="0"/>
                            </a:rPr>
                            <m:t>P</m:t>
                          </m:r>
                        </m:e>
                        <m:sup>
                          <m:r>
                            <a:rPr lang="en-US" altLang="zh-CN" sz="1400" b="0" i="0" dirty="0" smtClean="0">
                              <a:latin typeface="Cambria Math" panose="02040503050406030204" pitchFamily="18" charset="0"/>
                            </a:rPr>
                            <m:t>′</m:t>
                          </m:r>
                        </m:sup>
                      </m:sSup>
                      <m:sSup>
                        <m:sSupPr>
                          <m:ctrlPr>
                            <a:rPr lang="en-US" altLang="zh-CN" sz="1400" i="1" dirty="0" smtClean="0">
                              <a:latin typeface="Cambria Math" panose="02040503050406030204" pitchFamily="18" charset="0"/>
                            </a:rPr>
                          </m:ctrlPr>
                        </m:sSupPr>
                        <m:e>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PτΣ</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m:t>
                              </m:r>
                            </m:sup>
                          </m:sSup>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Ω</m:t>
                          </m:r>
                          <m:r>
                            <a:rPr lang="en-US" altLang="zh-CN" sz="1400" b="0" i="0" dirty="0" smtClean="0">
                              <a:latin typeface="Cambria Math" panose="02040503050406030204" pitchFamily="18" charset="0"/>
                            </a:rPr>
                            <m:t>]</m:t>
                          </m:r>
                        </m:e>
                        <m:sup>
                          <m:r>
                            <a:rPr lang="en-US" altLang="zh-CN" sz="1400" b="0" i="0" dirty="0" smtClean="0">
                              <a:latin typeface="Cambria Math" panose="02040503050406030204" pitchFamily="18" charset="0"/>
                            </a:rPr>
                            <m:t>−1</m:t>
                          </m:r>
                        </m:sup>
                      </m:sSup>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Q</m:t>
                      </m:r>
                      <m:r>
                        <a:rPr lang="en-US" altLang="zh-CN" sz="1400" b="0" i="0" dirty="0" smtClean="0">
                          <a:latin typeface="Cambria Math" panose="02040503050406030204" pitchFamily="18" charset="0"/>
                        </a:rPr>
                        <m:t>−</m:t>
                      </m:r>
                      <m:r>
                        <m:rPr>
                          <m:sty m:val="p"/>
                        </m:rPr>
                        <a:rPr lang="en-US" altLang="zh-CN" sz="1400" b="0" i="0" dirty="0" smtClean="0">
                          <a:latin typeface="Cambria Math" panose="02040503050406030204" pitchFamily="18" charset="0"/>
                        </a:rPr>
                        <m:t>P</m:t>
                      </m:r>
                      <m:r>
                        <a:rPr lang="en-US" altLang="zh-CN" sz="1400" b="0" i="0" dirty="0" smtClean="0">
                          <a:latin typeface="Cambria Math" panose="02040503050406030204" pitchFamily="18" charset="0"/>
                        </a:rPr>
                        <m:t>]</m:t>
                      </m:r>
                      <m:r>
                        <m:rPr>
                          <m:sty m:val="p"/>
                        </m:rPr>
                        <a:rPr lang="zh-CN" altLang="en-US" sz="1400" i="0" dirty="0">
                          <a:latin typeface="Cambria Math" panose="02040503050406030204" pitchFamily="18" charset="0"/>
                        </a:rPr>
                        <m:t>Π</m:t>
                      </m:r>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solidFill>
                      <a:srgbClr val="FF0000"/>
                    </a:solidFill>
                    <a:latin typeface="楷体_GB2312" panose="02010609030101010101" pitchFamily="49" charset="-122"/>
                    <a:ea typeface="楷体_GB2312" panose="02010609030101010101" pitchFamily="49" charset="-122"/>
                  </a:rPr>
                  <a:t>假设</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left"/>
                    </m:oMathParaPr>
                    <m:oMath xmlns:m="http://schemas.openxmlformats.org/officeDocument/2006/math">
                      <m:r>
                        <m:rPr>
                          <m:sty m:val="p"/>
                        </m:rPr>
                        <a:rPr lang="en-US" altLang="zh-CN" sz="1400" b="0" i="0" dirty="0" smtClean="0">
                          <a:solidFill>
                            <a:srgbClr val="FF0000"/>
                          </a:solidFill>
                          <a:latin typeface="Cambria Math" panose="02040503050406030204" pitchFamily="18" charset="0"/>
                        </a:rPr>
                        <m:t>Ω</m:t>
                      </m:r>
                      <m:r>
                        <a:rPr lang="en-US" altLang="zh-CN" sz="1400" b="0" i="0" dirty="0" smtClean="0">
                          <a:solidFill>
                            <a:srgbClr val="FF0000"/>
                          </a:solidFill>
                          <a:latin typeface="Cambria Math" panose="02040503050406030204" pitchFamily="18" charset="0"/>
                        </a:rPr>
                        <m:t>=</m:t>
                      </m:r>
                      <m:r>
                        <m:rPr>
                          <m:sty m:val="p"/>
                        </m:rPr>
                        <a:rPr lang="zh-CN" altLang="en-US" sz="1400" i="0" dirty="0" smtClean="0">
                          <a:solidFill>
                            <a:srgbClr val="FF0000"/>
                          </a:solidFill>
                          <a:latin typeface="Cambria Math" panose="02040503050406030204" pitchFamily="18" charset="0"/>
                        </a:rPr>
                        <m:t>α</m:t>
                      </m:r>
                      <m:r>
                        <m:rPr>
                          <m:sty m:val="p"/>
                        </m:rPr>
                        <a:rPr lang="en-US" altLang="zh-CN" sz="1400" i="0" dirty="0">
                          <a:solidFill>
                            <a:srgbClr val="FF0000"/>
                          </a:solidFill>
                          <a:latin typeface="Cambria Math" panose="02040503050406030204" pitchFamily="18" charset="0"/>
                        </a:rPr>
                        <m:t>P</m:t>
                      </m:r>
                      <m:r>
                        <m:rPr>
                          <m:sty m:val="p"/>
                        </m:rPr>
                        <a:rPr lang="zh-CN" altLang="en-US" sz="1400" i="0" dirty="0">
                          <a:solidFill>
                            <a:srgbClr val="FF0000"/>
                          </a:solidFill>
                          <a:latin typeface="Cambria Math" panose="02040503050406030204" pitchFamily="18" charset="0"/>
                        </a:rPr>
                        <m:t>τΣ</m:t>
                      </m:r>
                      <m:sSup>
                        <m:sSupPr>
                          <m:ctrlPr>
                            <a:rPr lang="en-US" altLang="zh-CN" sz="1400" i="1" dirty="0">
                              <a:solidFill>
                                <a:srgbClr val="FF0000"/>
                              </a:solidFill>
                              <a:latin typeface="Cambria Math" panose="02040503050406030204" pitchFamily="18" charset="0"/>
                            </a:rPr>
                          </m:ctrlPr>
                        </m:sSupPr>
                        <m:e>
                          <m:r>
                            <m:rPr>
                              <m:sty m:val="p"/>
                            </m:rPr>
                            <a:rPr lang="en-US" altLang="zh-CN" sz="1400" i="0" dirty="0">
                              <a:solidFill>
                                <a:srgbClr val="FF0000"/>
                              </a:solidFill>
                              <a:latin typeface="Cambria Math" panose="02040503050406030204" pitchFamily="18" charset="0"/>
                            </a:rPr>
                            <m:t>P</m:t>
                          </m:r>
                        </m:e>
                        <m:sup>
                          <m:r>
                            <a:rPr lang="en-US" altLang="zh-CN" sz="1400" i="0" dirty="0">
                              <a:solidFill>
                                <a:srgbClr val="FF0000"/>
                              </a:solidFill>
                              <a:latin typeface="Cambria Math" panose="02040503050406030204" pitchFamily="18" charset="0"/>
                            </a:rPr>
                            <m:t>′</m:t>
                          </m:r>
                        </m:sup>
                      </m:sSup>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可以得到</a:t>
                </a:r>
                <a:r>
                  <a:rPr lang="en-US" altLang="zh-CN" sz="1400" dirty="0">
                    <a:latin typeface="楷体_GB2312" panose="02010609030101010101" pitchFamily="49" charset="-122"/>
                    <a:ea typeface="楷体_GB2312" panose="02010609030101010101" pitchFamily="49" charset="-122"/>
                  </a:rPr>
                  <a:t>:</a:t>
                </a:r>
              </a:p>
              <a:p>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u</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m:t>
                    </m:r>
                    <m:r>
                      <m:rPr>
                        <m:sty m:val="p"/>
                      </m:rPr>
                      <a:rPr lang="zh-CN" altLang="en-US" sz="1400" dirty="0">
                        <a:latin typeface="Cambria Math" panose="02040503050406030204" pitchFamily="18" charset="0"/>
                      </a:rPr>
                      <m:t>Π</m:t>
                    </m:r>
                  </m:oMath>
                </a14:m>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dirty="0" smtClean="0">
                            <a:latin typeface="Cambria Math" panose="02040503050406030204" pitchFamily="18" charset="0"/>
                            <a:ea typeface="楷体_GB2312" panose="02010609030101010101" pitchFamily="49" charset="-122"/>
                          </a:rPr>
                        </m:ctrlPr>
                      </m:fPr>
                      <m:num>
                        <m:r>
                          <a:rPr lang="en-US" altLang="zh-CN" sz="1400" b="0" i="1" dirty="0" smtClean="0">
                            <a:latin typeface="Cambria Math" panose="02040503050406030204" pitchFamily="18" charset="0"/>
                            <a:ea typeface="楷体_GB2312" panose="02010609030101010101" pitchFamily="49" charset="-122"/>
                          </a:rPr>
                          <m:t>1</m:t>
                        </m:r>
                      </m:num>
                      <m:den>
                        <m:r>
                          <a:rPr lang="en-US" altLang="zh-CN" sz="1400" b="0" i="1" dirty="0" smtClean="0">
                            <a:latin typeface="Cambria Math" panose="02040503050406030204" pitchFamily="18" charset="0"/>
                            <a:ea typeface="楷体_GB2312" panose="02010609030101010101" pitchFamily="49" charset="-122"/>
                          </a:rPr>
                          <m:t>1+</m:t>
                        </m:r>
                        <m:r>
                          <m:rPr>
                            <m:sty m:val="p"/>
                          </m:rPr>
                          <a:rPr lang="zh-CN" altLang="en-US" sz="1400" dirty="0">
                            <a:latin typeface="Cambria Math" panose="02040503050406030204" pitchFamily="18" charset="0"/>
                          </a:rPr>
                          <m:t>α</m:t>
                        </m:r>
                      </m:den>
                    </m:f>
                    <m:r>
                      <a:rPr lang="en-US" altLang="zh-CN" sz="1400" b="0" i="1" dirty="0" smtClean="0">
                        <a:latin typeface="Cambria Math" panose="02040503050406030204" pitchFamily="18" charset="0"/>
                        <a:ea typeface="楷体_GB2312" panose="02010609030101010101" pitchFamily="49" charset="-122"/>
                      </a:rPr>
                      <m:t>[</m:t>
                    </m:r>
                    <m:sSup>
                      <m:sSupPr>
                        <m:ctrlPr>
                          <a:rPr lang="en-US" altLang="zh-CN" sz="1400" i="1" dirty="0">
                            <a:latin typeface="Cambria Math" panose="02040503050406030204" pitchFamily="18" charset="0"/>
                          </a:rPr>
                        </m:ctrlPr>
                      </m:sSupPr>
                      <m:e>
                        <m:r>
                          <m:rPr>
                            <m:sty m:val="p"/>
                          </m:rPr>
                          <a:rPr lang="en-US" altLang="zh-CN" sz="1400" dirty="0">
                            <a:latin typeface="Cambria Math" panose="02040503050406030204" pitchFamily="18" charset="0"/>
                          </a:rPr>
                          <m:t>P</m:t>
                        </m:r>
                      </m:e>
                      <m:sup>
                        <m:r>
                          <a:rPr lang="en-US" altLang="zh-CN" sz="1400" b="0" i="0" dirty="0" smtClean="0">
                            <a:latin typeface="Cambria Math" panose="02040503050406030204" pitchFamily="18" charset="0"/>
                          </a:rPr>
                          <m:t>−1</m:t>
                        </m:r>
                      </m:sup>
                    </m:sSup>
                    <m:r>
                      <a:rPr lang="en-US" altLang="zh-CN" sz="1400" b="0" i="1" dirty="0" smtClean="0">
                        <a:latin typeface="Cambria Math" panose="02040503050406030204" pitchFamily="18" charset="0"/>
                      </a:rPr>
                      <m:t>𝑄</m:t>
                    </m:r>
                    <m:r>
                      <a:rPr lang="en-US" altLang="zh-CN" sz="1400" b="0" i="1" dirty="0" smtClean="0">
                        <a:latin typeface="Cambria Math" panose="02040503050406030204" pitchFamily="18" charset="0"/>
                      </a:rPr>
                      <m:t>−</m:t>
                    </m:r>
                    <m:r>
                      <m:rPr>
                        <m:sty m:val="p"/>
                      </m:rPr>
                      <a:rPr lang="zh-CN" altLang="en-US" sz="1400" dirty="0">
                        <a:latin typeface="Cambria Math" panose="02040503050406030204" pitchFamily="18" charset="0"/>
                      </a:rPr>
                      <m:t>Π</m:t>
                    </m:r>
                    <m:r>
                      <a:rPr lang="en-US" altLang="zh-CN" sz="1400" b="0" i="1" dirty="0" smtClean="0">
                        <a:latin typeface="Cambria Math" panose="02040503050406030204" pitchFamily="18" charset="0"/>
                        <a:ea typeface="楷体_GB2312" panose="02010609030101010101" pitchFamily="49" charset="-122"/>
                      </a:rPr>
                      <m:t>]</m:t>
                    </m:r>
                  </m:oMath>
                </a14:m>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m:t>
                      </m:r>
                      <m:r>
                        <m:rPr>
                          <m:sty m:val="p"/>
                        </m:rPr>
                        <a:rPr lang="zh-CN" altLang="en-US" sz="1400" dirty="0">
                          <a:latin typeface="Cambria Math" panose="02040503050406030204" pitchFamily="18" charset="0"/>
                        </a:rPr>
                        <m:t>Π</m:t>
                      </m:r>
                      <m:r>
                        <m:rPr>
                          <m:nor/>
                        </m:rPr>
                        <a:rPr lang="en-US" altLang="zh-CN" sz="1400" dirty="0">
                          <a:latin typeface="楷体_GB2312" panose="02010609030101010101" pitchFamily="49" charset="-122"/>
                          <a:ea typeface="楷体_GB2312" panose="02010609030101010101" pitchFamily="49" charset="-122"/>
                        </a:rPr>
                        <m:t>+</m:t>
                      </m:r>
                      <m:f>
                        <m:fPr>
                          <m:ctrlPr>
                            <a:rPr lang="en-US" altLang="zh-CN" sz="1400" i="1" dirty="0">
                              <a:latin typeface="Cambria Math" panose="02040503050406030204" pitchFamily="18" charset="0"/>
                              <a:ea typeface="楷体_GB2312" panose="02010609030101010101" pitchFamily="49" charset="-122"/>
                            </a:rPr>
                          </m:ctrlPr>
                        </m:fPr>
                        <m:num>
                          <m:r>
                            <a:rPr lang="en-US" altLang="zh-CN" sz="1400" i="1" dirty="0">
                              <a:latin typeface="Cambria Math" panose="02040503050406030204" pitchFamily="18" charset="0"/>
                              <a:ea typeface="楷体_GB2312" panose="02010609030101010101" pitchFamily="49" charset="-122"/>
                            </a:rPr>
                            <m:t>1</m:t>
                          </m:r>
                        </m:num>
                        <m:den>
                          <m:r>
                            <a:rPr lang="en-US" altLang="zh-CN" sz="1400" i="1" dirty="0">
                              <a:latin typeface="Cambria Math" panose="02040503050406030204" pitchFamily="18" charset="0"/>
                              <a:ea typeface="楷体_GB2312" panose="02010609030101010101" pitchFamily="49" charset="-122"/>
                            </a:rPr>
                            <m:t>1+</m:t>
                          </m:r>
                          <m:r>
                            <m:rPr>
                              <m:sty m:val="p"/>
                            </m:rPr>
                            <a:rPr lang="zh-CN" altLang="en-US" sz="1400" dirty="0">
                              <a:latin typeface="Cambria Math" panose="02040503050406030204" pitchFamily="18" charset="0"/>
                            </a:rPr>
                            <m:t>α</m:t>
                          </m:r>
                        </m:den>
                      </m:f>
                      <m:r>
                        <a:rPr lang="en-US" altLang="zh-CN" sz="1400" b="0" i="1" dirty="0" smtClean="0">
                          <a:latin typeface="Cambria Math" panose="02040503050406030204" pitchFamily="18" charset="0"/>
                        </a:rPr>
                        <m:t>(</m:t>
                      </m:r>
                      <m:sSup>
                        <m:sSupPr>
                          <m:ctrlPr>
                            <a:rPr lang="en-US" altLang="zh-CN" sz="1400" i="1" dirty="0">
                              <a:latin typeface="Cambria Math" panose="02040503050406030204" pitchFamily="18" charset="0"/>
                            </a:rPr>
                          </m:ctrlPr>
                        </m:sSupPr>
                        <m:e>
                          <m:r>
                            <m:rPr>
                              <m:sty m:val="p"/>
                            </m:rPr>
                            <a:rPr lang="en-US" altLang="zh-CN" sz="1400" dirty="0">
                              <a:latin typeface="Cambria Math" panose="02040503050406030204" pitchFamily="18" charset="0"/>
                            </a:rPr>
                            <m:t>P</m:t>
                          </m:r>
                        </m:e>
                        <m:sup>
                          <m:r>
                            <a:rPr lang="en-US" altLang="zh-CN" sz="1400" dirty="0">
                              <a:latin typeface="Cambria Math" panose="02040503050406030204" pitchFamily="18" charset="0"/>
                            </a:rPr>
                            <m:t>−1</m:t>
                          </m:r>
                        </m:sup>
                      </m:sSup>
                      <m:r>
                        <a:rPr lang="en-US" altLang="zh-CN" sz="1400" i="1" dirty="0">
                          <a:latin typeface="Cambria Math" panose="02040503050406030204" pitchFamily="18" charset="0"/>
                        </a:rPr>
                        <m:t>𝑄</m:t>
                      </m:r>
                      <m:r>
                        <a:rPr lang="en-US" altLang="zh-CN" sz="1400" i="1" dirty="0">
                          <a:latin typeface="Cambria Math" panose="02040503050406030204" pitchFamily="18" charset="0"/>
                        </a:rPr>
                        <m:t>−</m:t>
                      </m:r>
                      <m:r>
                        <m:rPr>
                          <m:sty m:val="p"/>
                        </m:rPr>
                        <a:rPr lang="zh-CN" altLang="en-US" sz="1400" dirty="0">
                          <a:latin typeface="Cambria Math" panose="02040503050406030204" pitchFamily="18" charset="0"/>
                        </a:rPr>
                        <m:t>Π</m:t>
                      </m:r>
                      <m:r>
                        <a:rPr lang="en-US" altLang="zh-CN" sz="1400" b="0" i="1" dirty="0" smtClean="0">
                          <a:latin typeface="Cambria Math" panose="02040503050406030204" pitchFamily="18" charset="0"/>
                        </a:rPr>
                        <m:t>)</m:t>
                      </m:r>
                      <m:r>
                        <a:rPr lang="en-US" altLang="zh-CN" sz="1400" b="0" i="1" smtClean="0">
                          <a:latin typeface="Cambria Math" panose="02040503050406030204" pitchFamily="18" charset="0"/>
                          <a:ea typeface="楷体_GB2312" panose="02010609030101010101" pitchFamily="49" charset="-122"/>
                        </a:rPr>
                        <m:t>]</m:t>
                      </m:r>
                      <m:sSup>
                        <m:sSupPr>
                          <m:ctrlPr>
                            <a:rPr lang="en-US" altLang="zh-CN" sz="1400" b="0" i="1" smtClean="0">
                              <a:latin typeface="Cambria Math" panose="02040503050406030204" pitchFamily="18" charset="0"/>
                              <a:ea typeface="楷体_GB2312" panose="02010609030101010101" pitchFamily="49" charset="-122"/>
                            </a:rPr>
                          </m:ctrlPr>
                        </m:sSupPr>
                        <m:e>
                          <m:r>
                            <a:rPr lang="en-US" altLang="zh-CN" sz="1400" b="0" i="1" smtClean="0">
                              <a:latin typeface="Cambria Math" panose="02040503050406030204" pitchFamily="18" charset="0"/>
                              <a:ea typeface="楷体_GB2312" panose="02010609030101010101" pitchFamily="49" charset="-122"/>
                            </a:rPr>
                            <m:t>(</m:t>
                          </m:r>
                          <m:r>
                            <m:rPr>
                              <m:sty m:val="p"/>
                            </m:rPr>
                            <a:rPr lang="zh-CN" altLang="en-US" sz="1400" i="0" dirty="0" smtClean="0">
                              <a:latin typeface="Cambria Math" panose="02040503050406030204" pitchFamily="18" charset="0"/>
                            </a:rPr>
                            <m:t>λ</m:t>
                          </m:r>
                          <m:r>
                            <m:rPr>
                              <m:sty m:val="p"/>
                            </m:rPr>
                            <a:rPr lang="zh-CN" altLang="en-US" sz="1400" dirty="0">
                              <a:latin typeface="Cambria Math" panose="02040503050406030204" pitchFamily="18" charset="0"/>
                            </a:rPr>
                            <m:t>Σ</m:t>
                          </m:r>
                          <m:r>
                            <a:rPr lang="en-US" altLang="zh-CN" sz="1400" b="0" i="1" smtClean="0">
                              <a:latin typeface="Cambria Math" panose="02040503050406030204" pitchFamily="18" charset="0"/>
                              <a:ea typeface="楷体_GB2312" panose="02010609030101010101" pitchFamily="49" charset="-122"/>
                            </a:rPr>
                            <m:t>)</m:t>
                          </m:r>
                        </m:e>
                        <m:sup>
                          <m:r>
                            <a:rPr lang="en-US" altLang="zh-CN" sz="1400" b="0" i="1" smtClean="0">
                              <a:latin typeface="Cambria Math" panose="02040503050406030204" pitchFamily="18" charset="0"/>
                              <a:ea typeface="楷体_GB2312" panose="02010609030101010101" pitchFamily="49" charset="-122"/>
                            </a:rPr>
                            <m:t>−1</m:t>
                          </m:r>
                        </m:sup>
                      </m:sSup>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在边界条件上</a:t>
                </a:r>
                <a:r>
                  <a:rPr lang="en-US" altLang="zh-CN" sz="1400" dirty="0">
                    <a:latin typeface="楷体_GB2312" panose="02010609030101010101" pitchFamily="49" charset="-122"/>
                    <a:ea typeface="楷体_GB2312" panose="02010609030101010101" pitchFamily="49" charset="-122"/>
                  </a:rPr>
                  <a:t>:</a:t>
                </a:r>
              </a:p>
              <a:p>
                <a:pPr/>
                <a14:m>
                  <m:oMathPara xmlns:m="http://schemas.openxmlformats.org/officeDocument/2006/math">
                    <m:oMathParaPr>
                      <m:jc m:val="left"/>
                    </m:oMathParaPr>
                    <m:oMath xmlns:m="http://schemas.openxmlformats.org/officeDocument/2006/math">
                      <m:func>
                        <m:funcPr>
                          <m:ctrlPr>
                            <a:rPr lang="en-US" altLang="zh-CN" sz="1400" i="1" smtClean="0">
                              <a:latin typeface="Cambria Math" panose="02040503050406030204" pitchFamily="18" charset="0"/>
                              <a:ea typeface="楷体_GB2312" panose="02010609030101010101" pitchFamily="49" charset="-122"/>
                            </a:rPr>
                          </m:ctrlPr>
                        </m:funcPr>
                        <m:fName>
                          <m:limLow>
                            <m:limLowPr>
                              <m:ctrlPr>
                                <a:rPr lang="en-US" altLang="zh-CN" sz="1400" i="1" smtClean="0">
                                  <a:latin typeface="Cambria Math" panose="02040503050406030204" pitchFamily="18" charset="0"/>
                                  <a:ea typeface="楷体_GB2312" panose="02010609030101010101" pitchFamily="49" charset="-122"/>
                                </a:rPr>
                              </m:ctrlPr>
                            </m:limLowPr>
                            <m:e>
                              <m:r>
                                <m:rPr>
                                  <m:sty m:val="p"/>
                                </m:rPr>
                                <a:rPr lang="en-US" altLang="zh-CN" sz="1400" i="0" smtClean="0">
                                  <a:latin typeface="Cambria Math" panose="02040503050406030204" pitchFamily="18" charset="0"/>
                                  <a:ea typeface="楷体_GB2312" panose="02010609030101010101" pitchFamily="49" charset="-122"/>
                                </a:rPr>
                                <m:t>lim</m:t>
                              </m:r>
                            </m:e>
                            <m:lim>
                              <m:r>
                                <m:rPr>
                                  <m:sty m:val="p"/>
                                </m:rPr>
                                <a:rPr lang="zh-CN" altLang="en-US" sz="1400" i="0" dirty="0">
                                  <a:latin typeface="Cambria Math" panose="02040503050406030204" pitchFamily="18" charset="0"/>
                                </a:rPr>
                                <m:t>α</m:t>
                              </m:r>
                              <m:r>
                                <a:rPr lang="en-US" altLang="zh-CN" sz="1400" b="0" i="0" dirty="0" smtClean="0">
                                  <a:latin typeface="Cambria Math" panose="02040503050406030204" pitchFamily="18" charset="0"/>
                                </a:rPr>
                                <m:t>→</m:t>
                              </m:r>
                              <m:r>
                                <a:rPr lang="en-US" altLang="zh-CN" sz="1400" i="0" smtClean="0">
                                  <a:latin typeface="Cambria Math" panose="02040503050406030204" pitchFamily="18" charset="0"/>
                                </a:rPr>
                                <m:t>∞</m:t>
                              </m:r>
                            </m:lim>
                          </m:limLow>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BL</m:t>
                              </m:r>
                            </m:sub>
                          </m:sSub>
                          <m:r>
                            <a:rPr lang="en-US" altLang="zh-CN" sz="1400" i="0" smtClean="0">
                              <a:latin typeface="Cambria Math" panose="02040503050406030204" pitchFamily="18" charset="0"/>
                              <a:ea typeface="楷体_GB2312" panose="02010609030101010101" pitchFamily="49" charset="-122"/>
                            </a:rPr>
                            <m:t>=</m:t>
                          </m:r>
                        </m:fName>
                        <m:e>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m:t>
                              </m:r>
                            </m:sub>
                          </m:sSub>
                          <m:r>
                            <a:rPr lang="en-US" altLang="zh-CN" sz="1400" b="0" i="0" smtClean="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Π</m:t>
                          </m:r>
                          <m:sSup>
                            <m:sSupPr>
                              <m:ctrlPr>
                                <a:rPr lang="en-US" altLang="zh-CN" sz="1400" i="1">
                                  <a:latin typeface="Cambria Math" panose="02040503050406030204" pitchFamily="18" charset="0"/>
                                  <a:ea typeface="楷体_GB2312" panose="02010609030101010101" pitchFamily="49" charset="-122"/>
                                </a:rPr>
                              </m:ctrlPr>
                            </m:sSupPr>
                            <m:e>
                              <m:r>
                                <a:rPr lang="en-US" altLang="zh-CN" sz="1400" i="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λΣ</m:t>
                              </m:r>
                              <m:r>
                                <a:rPr lang="en-US" altLang="zh-CN" sz="1400" i="0">
                                  <a:latin typeface="Cambria Math" panose="02040503050406030204" pitchFamily="18" charset="0"/>
                                  <a:ea typeface="楷体_GB2312" panose="02010609030101010101" pitchFamily="49" charset="-122"/>
                                </a:rPr>
                                <m:t>)</m:t>
                              </m:r>
                            </m:e>
                            <m:sup>
                              <m:r>
                                <a:rPr lang="en-US" altLang="zh-CN" sz="1400" i="0">
                                  <a:latin typeface="Cambria Math" panose="02040503050406030204" pitchFamily="18" charset="0"/>
                                  <a:ea typeface="楷体_GB2312" panose="02010609030101010101" pitchFamily="49" charset="-122"/>
                                </a:rPr>
                                <m:t>−1</m:t>
                              </m:r>
                            </m:sup>
                          </m:sSup>
                        </m:e>
                      </m:func>
                    </m:oMath>
                  </m:oMathPara>
                </a14:m>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func>
                        <m:funcPr>
                          <m:ctrlPr>
                            <a:rPr lang="en-US" altLang="zh-CN" sz="1400" i="1" smtClean="0">
                              <a:latin typeface="Cambria Math" panose="02040503050406030204" pitchFamily="18" charset="0"/>
                              <a:ea typeface="楷体_GB2312" panose="02010609030101010101" pitchFamily="49" charset="-122"/>
                            </a:rPr>
                          </m:ctrlPr>
                        </m:funcPr>
                        <m:fName>
                          <m:limLow>
                            <m:limLowPr>
                              <m:ctrlPr>
                                <a:rPr lang="en-US" altLang="zh-CN" sz="1400" i="1" smtClean="0">
                                  <a:latin typeface="Cambria Math" panose="02040503050406030204" pitchFamily="18" charset="0"/>
                                  <a:ea typeface="楷体_GB2312" panose="02010609030101010101" pitchFamily="49" charset="-122"/>
                                </a:rPr>
                              </m:ctrlPr>
                            </m:limLowPr>
                            <m:e>
                              <m:r>
                                <m:rPr>
                                  <m:sty m:val="p"/>
                                </m:rPr>
                                <a:rPr lang="en-US" altLang="zh-CN" sz="1400" i="0" smtClean="0">
                                  <a:latin typeface="Cambria Math" panose="02040503050406030204" pitchFamily="18" charset="0"/>
                                  <a:ea typeface="楷体_GB2312" panose="02010609030101010101" pitchFamily="49" charset="-122"/>
                                </a:rPr>
                                <m:t>lim</m:t>
                              </m:r>
                            </m:e>
                            <m:lim>
                              <m:r>
                                <m:rPr>
                                  <m:sty m:val="p"/>
                                </m:rPr>
                                <a:rPr lang="zh-CN" altLang="en-US" sz="1400" i="0" dirty="0">
                                  <a:latin typeface="Cambria Math" panose="02040503050406030204" pitchFamily="18" charset="0"/>
                                </a:rPr>
                                <m:t>α</m:t>
                              </m:r>
                              <m:r>
                                <a:rPr lang="en-US" altLang="zh-CN" sz="1400" b="0" i="0" dirty="0" smtClean="0">
                                  <a:latin typeface="Cambria Math" panose="02040503050406030204" pitchFamily="18" charset="0"/>
                                </a:rPr>
                                <m:t>→0</m:t>
                              </m:r>
                            </m:lim>
                          </m:limLow>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BL</m:t>
                              </m:r>
                            </m:sub>
                          </m:sSub>
                          <m:r>
                            <a:rPr lang="en-US" altLang="zh-CN" sz="1400" i="0">
                              <a:latin typeface="Cambria Math" panose="02040503050406030204" pitchFamily="18" charset="0"/>
                              <a:ea typeface="楷体_GB2312" panose="02010609030101010101" pitchFamily="49" charset="-122"/>
                            </a:rPr>
                            <m:t>=</m:t>
                          </m:r>
                        </m:fName>
                        <m:e>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a:rPr lang="en-US" altLang="zh-CN" sz="1400" b="0" i="0" smtClean="0">
                                  <a:latin typeface="Cambria Math" panose="02040503050406030204" pitchFamily="18" charset="0"/>
                                  <a:ea typeface="楷体_GB2312" panose="02010609030101010101" pitchFamily="49" charset="-122"/>
                                </a:rPr>
                                <m:t>100</m:t>
                              </m:r>
                            </m:sub>
                          </m:sSub>
                          <m:r>
                            <a:rPr lang="en-US" altLang="zh-CN" sz="1400" b="0" i="0" smtClean="0">
                              <a:latin typeface="Cambria Math" panose="02040503050406030204" pitchFamily="18" charset="0"/>
                              <a:ea typeface="楷体_GB2312" panose="02010609030101010101" pitchFamily="49" charset="-122"/>
                            </a:rPr>
                            <m:t>=</m:t>
                          </m:r>
                          <m:sSup>
                            <m:sSupPr>
                              <m:ctrlPr>
                                <a:rPr lang="en-US" altLang="zh-CN" sz="1400" i="1" dirty="0">
                                  <a:latin typeface="Cambria Math" panose="02040503050406030204" pitchFamily="18" charset="0"/>
                                </a:rPr>
                              </m:ctrlPr>
                            </m:sSupPr>
                            <m:e>
                              <m:r>
                                <m:rPr>
                                  <m:sty m:val="p"/>
                                </m:rPr>
                                <a:rPr lang="en-US" altLang="zh-CN" sz="1400" i="0" dirty="0">
                                  <a:latin typeface="Cambria Math" panose="02040503050406030204" pitchFamily="18" charset="0"/>
                                </a:rPr>
                                <m:t>P</m:t>
                              </m:r>
                            </m:e>
                            <m:sup>
                              <m:r>
                                <a:rPr lang="en-US" altLang="zh-CN" sz="1400" i="0" dirty="0">
                                  <a:latin typeface="Cambria Math" panose="02040503050406030204" pitchFamily="18" charset="0"/>
                                </a:rPr>
                                <m:t>−1</m:t>
                              </m:r>
                            </m:sup>
                          </m:sSup>
                          <m:r>
                            <m:rPr>
                              <m:sty m:val="p"/>
                            </m:rPr>
                            <a:rPr lang="en-US" altLang="zh-CN" sz="1400" i="0" dirty="0">
                              <a:latin typeface="Cambria Math" panose="02040503050406030204" pitchFamily="18" charset="0"/>
                            </a:rPr>
                            <m:t>Q</m:t>
                          </m:r>
                          <m:sSup>
                            <m:sSupPr>
                              <m:ctrlPr>
                                <a:rPr lang="en-US" altLang="zh-CN" sz="1400" i="1">
                                  <a:latin typeface="Cambria Math" panose="02040503050406030204" pitchFamily="18" charset="0"/>
                                  <a:ea typeface="楷体_GB2312" panose="02010609030101010101" pitchFamily="49" charset="-122"/>
                                </a:rPr>
                              </m:ctrlPr>
                            </m:sSupPr>
                            <m:e>
                              <m:r>
                                <a:rPr lang="en-US" altLang="zh-CN" sz="1400" i="0">
                                  <a:latin typeface="Cambria Math" panose="02040503050406030204" pitchFamily="18" charset="0"/>
                                  <a:ea typeface="楷体_GB2312" panose="02010609030101010101" pitchFamily="49" charset="-122"/>
                                </a:rPr>
                                <m:t>(</m:t>
                              </m:r>
                              <m:r>
                                <m:rPr>
                                  <m:sty m:val="p"/>
                                </m:rPr>
                                <a:rPr lang="zh-CN" altLang="en-US" sz="1400" i="0" dirty="0">
                                  <a:latin typeface="Cambria Math" panose="02040503050406030204" pitchFamily="18" charset="0"/>
                                </a:rPr>
                                <m:t>λΣ</m:t>
                              </m:r>
                              <m:r>
                                <a:rPr lang="en-US" altLang="zh-CN" sz="1400" i="0">
                                  <a:latin typeface="Cambria Math" panose="02040503050406030204" pitchFamily="18" charset="0"/>
                                  <a:ea typeface="楷体_GB2312" panose="02010609030101010101" pitchFamily="49" charset="-122"/>
                                </a:rPr>
                                <m:t>)</m:t>
                              </m:r>
                            </m:e>
                            <m:sup>
                              <m:r>
                                <a:rPr lang="en-US" altLang="zh-CN" sz="1400" i="0">
                                  <a:latin typeface="Cambria Math" panose="02040503050406030204" pitchFamily="18" charset="0"/>
                                  <a:ea typeface="楷体_GB2312" panose="02010609030101010101" pitchFamily="49" charset="-122"/>
                                </a:rPr>
                                <m:t>−1</m:t>
                              </m:r>
                            </m:sup>
                          </m:sSup>
                        </m:e>
                      </m:func>
                    </m:oMath>
                  </m:oMathPara>
                </a14:m>
                <a:endParaRPr lang="zh-CN" altLang="en-US" sz="1400" dirty="0">
                  <a:latin typeface="楷体_GB2312" panose="02010609030101010101" pitchFamily="49" charset="-122"/>
                  <a:ea typeface="楷体_GB2312" panose="02010609030101010101" pitchFamily="49" charset="-122"/>
                </a:endParaRPr>
              </a:p>
            </p:txBody>
          </p:sp>
        </mc:Choice>
        <mc:Fallback xmlns="">
          <p:sp>
            <p:nvSpPr>
              <p:cNvPr id="2" name="文本框 1">
                <a:extLst>
                  <a:ext uri="{FF2B5EF4-FFF2-40B4-BE49-F238E27FC236}">
                    <a16:creationId xmlns:a16="http://schemas.microsoft.com/office/drawing/2014/main" id="{C1D437E2-24F2-4FD1-BB3F-C2ABE7BA39FA}"/>
                  </a:ext>
                </a:extLst>
              </p:cNvPr>
              <p:cNvSpPr txBox="1">
                <a:spLocks noRot="1" noChangeAspect="1" noMove="1" noResize="1" noEditPoints="1" noAdjustHandles="1" noChangeArrowheads="1" noChangeShapeType="1" noTextEdit="1"/>
              </p:cNvSpPr>
              <p:nvPr/>
            </p:nvSpPr>
            <p:spPr>
              <a:xfrm>
                <a:off x="1115616" y="956033"/>
                <a:ext cx="3240360" cy="3313471"/>
              </a:xfrm>
              <a:prstGeom prst="rect">
                <a:avLst/>
              </a:prstGeom>
              <a:blipFill>
                <a:blip r:embed="rId3"/>
                <a:stretch>
                  <a:fillRect l="-564" t="-5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CDEFA6D-48D4-4117-A67E-071E21974F38}"/>
                  </a:ext>
                </a:extLst>
              </p:cNvPr>
              <p:cNvSpPr txBox="1"/>
              <p:nvPr/>
            </p:nvSpPr>
            <p:spPr>
              <a:xfrm>
                <a:off x="5076056" y="997581"/>
                <a:ext cx="3240360" cy="3532377"/>
              </a:xfrm>
              <a:prstGeom prst="rect">
                <a:avLst/>
              </a:prstGeom>
              <a:noFill/>
            </p:spPr>
            <p:txBody>
              <a:bodyPr wrap="square" rtlCol="0">
                <a:spAutoFit/>
              </a:bodyPr>
              <a:lstStyle/>
              <a:p>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分别代入</a:t>
                </a:r>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b="0" i="0" smtClean="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 </m:t>
                    </m:r>
                  </m:oMath>
                </a14:m>
                <a:r>
                  <a:rPr lang="en-US" altLang="zh-CN" sz="1400" dirty="0">
                    <a:latin typeface="楷体_GB2312" panose="02010609030101010101" pitchFamily="49" charset="-122"/>
                    <a:ea typeface="楷体_GB2312" panose="02010609030101010101" pitchFamily="49" charset="-122"/>
                  </a:rPr>
                  <a:t>:</a:t>
                </a:r>
              </a:p>
              <a:p>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i="1">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BL</m:t>
                        </m:r>
                      </m:sub>
                    </m:sSub>
                    <m:r>
                      <a:rPr lang="en-US" altLang="zh-CN" sz="1400" b="0" i="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oMath>
                </a14:m>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dirty="0" smtClean="0">
                            <a:latin typeface="Cambria Math" panose="02040503050406030204" pitchFamily="18" charset="0"/>
                            <a:ea typeface="楷体_GB2312" panose="02010609030101010101" pitchFamily="49" charset="-122"/>
                          </a:rPr>
                        </m:ctrlPr>
                      </m:fPr>
                      <m:num>
                        <m:r>
                          <a:rPr lang="en-US" altLang="zh-CN" sz="1400" b="0" i="1" dirty="0" smtClean="0">
                            <a:latin typeface="Cambria Math" panose="02040503050406030204" pitchFamily="18" charset="0"/>
                            <a:ea typeface="楷体_GB2312" panose="02010609030101010101" pitchFamily="49" charset="-122"/>
                          </a:rPr>
                          <m:t>1</m:t>
                        </m:r>
                      </m:num>
                      <m:den>
                        <m:r>
                          <a:rPr lang="en-US" altLang="zh-CN" sz="1400" b="0" i="1" dirty="0" smtClean="0">
                            <a:latin typeface="Cambria Math" panose="02040503050406030204" pitchFamily="18" charset="0"/>
                            <a:ea typeface="楷体_GB2312" panose="02010609030101010101" pitchFamily="49" charset="-122"/>
                          </a:rPr>
                          <m:t>1+</m:t>
                        </m:r>
                        <m:r>
                          <a:rPr lang="en-US" altLang="zh-CN" sz="1400" i="1" dirty="0" smtClean="0">
                            <a:latin typeface="Cambria Math" panose="02040503050406030204" pitchFamily="18" charset="0"/>
                          </a:rPr>
                          <m:t>𝛼</m:t>
                        </m:r>
                      </m:den>
                    </m:f>
                    <m:r>
                      <a:rPr lang="en-US" altLang="zh-CN" sz="1400" b="0" i="1" dirty="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r>
                      <a:rPr lang="en-US" altLang="zh-CN" sz="1400" b="0" i="1" smtClean="0">
                        <a:latin typeface="Cambria Math" panose="02040503050406030204" pitchFamily="18" charset="0"/>
                        <a:ea typeface="楷体_GB2312" panose="02010609030101010101" pitchFamily="49" charset="-122"/>
                      </a:rPr>
                      <m:t> −</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a:rPr lang="en-US" altLang="zh-CN" sz="1400">
                            <a:latin typeface="Cambria Math" panose="02040503050406030204" pitchFamily="18" charset="0"/>
                            <a:ea typeface="楷体_GB2312" panose="02010609030101010101" pitchFamily="49" charset="-122"/>
                          </a:rPr>
                          <m:t>100</m:t>
                        </m:r>
                      </m:sub>
                    </m:sSub>
                    <m:r>
                      <a:rPr lang="en-US" altLang="zh-CN" sz="1400" b="0" i="1" dirty="0" smtClean="0">
                        <a:latin typeface="Cambria Math" panose="02040503050406030204" pitchFamily="18" charset="0"/>
                        <a:ea typeface="楷体_GB2312" panose="02010609030101010101" pitchFamily="49" charset="-122"/>
                      </a:rPr>
                      <m:t>)</m:t>
                    </m:r>
                  </m:oMath>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此时</a:t>
                </a:r>
                <a:r>
                  <a:rPr lang="en-US" altLang="zh-CN" sz="1400" dirty="0">
                    <a:latin typeface="楷体_GB2312" panose="02010609030101010101" pitchFamily="49" charset="-122"/>
                    <a:ea typeface="楷体_GB2312" panose="02010609030101010101" pitchFamily="49" charset="-122"/>
                  </a:rPr>
                  <a:t>:</a:t>
                </a:r>
              </a:p>
              <a:p>
                <a:r>
                  <a:rPr lang="zh-CN" altLang="en-US" sz="1400" dirty="0">
                    <a:latin typeface="楷体_GB2312" panose="02010609030101010101" pitchFamily="49" charset="-122"/>
                    <a:ea typeface="楷体_GB2312" panose="02010609030101010101" pitchFamily="49" charset="-122"/>
                  </a:rPr>
                  <a:t>观点信心</a:t>
                </a:r>
                <a:r>
                  <a:rPr lang="en-US" altLang="zh-CN" sz="1400" dirty="0">
                    <a:latin typeface="楷体_GB2312" panose="02010609030101010101" pitchFamily="49" charset="-122"/>
                    <a:ea typeface="楷体_GB2312" panose="02010609030101010101" pitchFamily="49" charset="-122"/>
                  </a:rPr>
                  <a:t>=</a:t>
                </a:r>
                <a14:m>
                  <m:oMath xmlns:m="http://schemas.openxmlformats.org/officeDocument/2006/math">
                    <m:f>
                      <m:fPr>
                        <m:ctrlPr>
                          <a:rPr lang="en-US" altLang="zh-CN" sz="1400" i="1" smtClean="0">
                            <a:latin typeface="Cambria Math" panose="02040503050406030204" pitchFamily="18" charset="0"/>
                            <a:ea typeface="楷体_GB2312" panose="02010609030101010101" pitchFamily="49" charset="-122"/>
                          </a:rPr>
                        </m:ctrlPr>
                      </m:fPr>
                      <m:num>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1">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BL</m:t>
                            </m:r>
                          </m:sub>
                        </m:sSub>
                        <m:r>
                          <a:rPr lang="en-US" altLang="zh-CN" sz="1400" b="0" i="1" smtClean="0">
                            <a:latin typeface="Cambria Math" panose="02040503050406030204" pitchFamily="18" charset="0"/>
                            <a:ea typeface="楷体_GB2312" panose="02010609030101010101" pitchFamily="49" charset="-122"/>
                          </a:rPr>
                          <m:t> −</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a:rPr lang="en-US" altLang="zh-CN" sz="1400">
                                <a:latin typeface="Cambria Math" panose="02040503050406030204" pitchFamily="18" charset="0"/>
                                <a:ea typeface="楷体_GB2312" panose="02010609030101010101" pitchFamily="49" charset="-122"/>
                              </a:rPr>
                              <m:t>100</m:t>
                            </m:r>
                          </m:sub>
                        </m:sSub>
                        <m:r>
                          <a:rPr lang="en-US" altLang="zh-CN" sz="1400" b="0" i="1"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den>
                    </m:f>
                    <m:r>
                      <a:rPr lang="en-US" altLang="zh-CN" sz="1400" b="0" i="1" smtClean="0">
                        <a:latin typeface="Cambria Math" panose="02040503050406030204" pitchFamily="18" charset="0"/>
                        <a:ea typeface="楷体_GB2312" panose="02010609030101010101" pitchFamily="49" charset="-122"/>
                      </a:rPr>
                      <m:t>=</m:t>
                    </m:r>
                    <m:f>
                      <m:fPr>
                        <m:ctrlPr>
                          <a:rPr lang="en-US" altLang="zh-CN" sz="1400" b="0" i="1" smtClean="0">
                            <a:latin typeface="Cambria Math" panose="02040503050406030204" pitchFamily="18" charset="0"/>
                            <a:ea typeface="楷体_GB2312" panose="02010609030101010101" pitchFamily="49" charset="-122"/>
                          </a:rPr>
                        </m:ctrlPr>
                      </m:fPr>
                      <m:num>
                        <m:r>
                          <a:rPr lang="en-US" altLang="zh-CN" sz="1400" b="0" i="1" smtClean="0">
                            <a:latin typeface="Cambria Math" panose="02040503050406030204" pitchFamily="18" charset="0"/>
                            <a:ea typeface="楷体_GB2312" panose="02010609030101010101" pitchFamily="49" charset="-122"/>
                          </a:rPr>
                          <m:t>1</m:t>
                        </m:r>
                      </m:num>
                      <m:den>
                        <m:r>
                          <a:rPr lang="en-US" altLang="zh-CN" sz="1400" b="0" i="1" smtClean="0">
                            <a:latin typeface="Cambria Math" panose="02040503050406030204" pitchFamily="18" charset="0"/>
                            <a:ea typeface="楷体_GB2312" panose="02010609030101010101" pitchFamily="49" charset="-122"/>
                          </a:rPr>
                          <m:t>1+</m:t>
                        </m:r>
                        <m:r>
                          <m:rPr>
                            <m:sty m:val="p"/>
                          </m:rPr>
                          <a:rPr lang="en-US" altLang="zh-CN" sz="1400" b="0" i="0" smtClean="0">
                            <a:latin typeface="Cambria Math" panose="02040503050406030204" pitchFamily="18" charset="0"/>
                          </a:rPr>
                          <m:t>α</m:t>
                        </m:r>
                      </m:den>
                    </m:f>
                  </m:oMath>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此外使用基准组合替代市场组合</a:t>
                </a:r>
                <a:endParaRPr lang="en-US" altLang="zh-CN" sz="1400" dirty="0">
                  <a:latin typeface="楷体_GB2312" panose="02010609030101010101" pitchFamily="49" charset="-122"/>
                  <a:ea typeface="楷体_GB2312" panose="02010609030101010101" pitchFamily="49" charset="-122"/>
                </a:endParaRPr>
              </a:p>
              <a:p>
                <a:pPr/>
                <a14:m>
                  <m:oMathPara xmlns:m="http://schemas.openxmlformats.org/officeDocument/2006/math">
                    <m:oMathParaPr>
                      <m:jc m:val="left"/>
                    </m:oMathParaPr>
                    <m:oMath xmlns:m="http://schemas.openxmlformats.org/officeDocument/2006/math">
                      <m:r>
                        <m:rPr>
                          <m:sty m:val="p"/>
                        </m:rPr>
                        <a:rPr lang="zh-CN" altLang="en-US" sz="1400" i="0" dirty="0" smtClean="0">
                          <a:latin typeface="Cambria Math" panose="02040503050406030204" pitchFamily="18" charset="0"/>
                        </a:rPr>
                        <m:t>Π</m:t>
                      </m:r>
                      <m:r>
                        <a:rPr lang="en-US" altLang="zh-CN" sz="1400" b="0" i="0" dirty="0" smtClean="0">
                          <a:latin typeface="Cambria Math" panose="02040503050406030204" pitchFamily="18" charset="0"/>
                        </a:rPr>
                        <m:t>=</m:t>
                      </m:r>
                      <m:r>
                        <m:rPr>
                          <m:sty m:val="p"/>
                        </m:rPr>
                        <a:rPr lang="zh-CN" altLang="en-US" sz="1400" dirty="0">
                          <a:latin typeface="Cambria Math" panose="02040503050406030204" pitchFamily="18" charset="0"/>
                        </a:rPr>
                        <m:t>λΣ</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oMath>
                  </m:oMathPara>
                </a14:m>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r>
                  <a:rPr lang="zh-CN" altLang="en-US" sz="1400" dirty="0">
                    <a:latin typeface="楷体_GB2312" panose="02010609030101010101" pitchFamily="49" charset="-122"/>
                    <a:ea typeface="楷体_GB2312" panose="02010609030101010101" pitchFamily="49" charset="-122"/>
                  </a:rPr>
                  <a:t>其中</a:t>
                </a:r>
                <a:r>
                  <a:rPr lang="en-US" altLang="zh-CN" sz="1400" dirty="0">
                    <a:latin typeface="楷体_GB2312" panose="02010609030101010101" pitchFamily="49" charset="-122"/>
                    <a:ea typeface="楷体_GB2312" panose="02010609030101010101" pitchFamily="49" charset="-122"/>
                  </a:rPr>
                  <a:t>:</a:t>
                </a:r>
              </a:p>
              <a:p>
                <a14:m>
                  <m:oMath xmlns:m="http://schemas.openxmlformats.org/officeDocument/2006/math">
                    <m:r>
                      <m:rPr>
                        <m:sty m:val="p"/>
                      </m:rPr>
                      <a:rPr lang="zh-CN" altLang="en-US" sz="1400" i="0" dirty="0" smtClean="0">
                        <a:latin typeface="Cambria Math" panose="02040503050406030204" pitchFamily="18" charset="0"/>
                      </a:rPr>
                      <m:t>Π</m:t>
                    </m:r>
                  </m:oMath>
                </a14:m>
                <a:r>
                  <a:rPr lang="zh-CN" altLang="en-US" sz="1400" dirty="0">
                    <a:latin typeface="楷体_GB2312" panose="02010609030101010101" pitchFamily="49" charset="-122"/>
                    <a:ea typeface="楷体_GB2312" panose="02010609030101010101" pitchFamily="49" charset="-122"/>
                  </a:rPr>
                  <a:t>对应了先验收益预测，</a:t>
                </a:r>
                <a14:m>
                  <m:oMath xmlns:m="http://schemas.openxmlformats.org/officeDocument/2006/math">
                    <m:r>
                      <m:rPr>
                        <m:sty m:val="p"/>
                      </m:rPr>
                      <a:rPr lang="en-US" altLang="zh-CN" sz="1400" dirty="0">
                        <a:latin typeface="Cambria Math" panose="02040503050406030204" pitchFamily="18" charset="0"/>
                      </a:rPr>
                      <m:t>P</m:t>
                    </m:r>
                  </m:oMath>
                </a14:m>
                <a:r>
                  <a:rPr lang="zh-CN" altLang="en-US" sz="1400" dirty="0">
                    <a:latin typeface="楷体_GB2312" panose="02010609030101010101" pitchFamily="49" charset="-122"/>
                    <a:ea typeface="楷体_GB2312" panose="02010609030101010101" pitchFamily="49" charset="-122"/>
                  </a:rPr>
                  <a:t>对应了观点矩阵，</a:t>
                </a:r>
                <a14:m>
                  <m:oMath xmlns:m="http://schemas.openxmlformats.org/officeDocument/2006/math">
                    <m:r>
                      <m:rPr>
                        <m:sty m:val="p"/>
                      </m:rPr>
                      <a:rPr lang="zh-CN" altLang="en-US" sz="1400" dirty="0">
                        <a:latin typeface="Cambria Math" panose="02040503050406030204" pitchFamily="18" charset="0"/>
                      </a:rPr>
                      <m:t>Σ</m:t>
                    </m:r>
                  </m:oMath>
                </a14:m>
                <a:r>
                  <a:rPr lang="zh-CN" altLang="en-US" sz="1400" dirty="0">
                    <a:latin typeface="楷体_GB2312" panose="02010609030101010101" pitchFamily="49" charset="-122"/>
                    <a:ea typeface="楷体_GB2312" panose="02010609030101010101" pitchFamily="49" charset="-122"/>
                  </a:rPr>
                  <a:t>对应了资产协方差矩阵，</a:t>
                </a:r>
                <a:r>
                  <a:rPr lang="en-US" altLang="zh-CN" sz="1400" dirty="0"/>
                  <a:t> </a:t>
                </a:r>
                <a14:m>
                  <m:oMath xmlns:m="http://schemas.openxmlformats.org/officeDocument/2006/math">
                    <m:r>
                      <m:rPr>
                        <m:sty m:val="p"/>
                      </m:rPr>
                      <a:rPr lang="en-US" altLang="zh-CN" sz="1400" dirty="0">
                        <a:latin typeface="Cambria Math" panose="02040503050406030204" pitchFamily="18" charset="0"/>
                      </a:rPr>
                      <m:t>Ω</m:t>
                    </m:r>
                  </m:oMath>
                </a14:m>
                <a:r>
                  <a:rPr lang="zh-CN" altLang="en-US" sz="1400" dirty="0">
                    <a:latin typeface="楷体_GB2312" panose="02010609030101010101" pitchFamily="49" charset="-122"/>
                    <a:ea typeface="楷体_GB2312" panose="02010609030101010101" pitchFamily="49" charset="-122"/>
                  </a:rPr>
                  <a:t>对应了观点不确定性，</a:t>
                </a:r>
                <a:r>
                  <a:rPr lang="en-US" altLang="zh-CN" sz="1400" dirty="0">
                    <a:ea typeface="楷体_GB2312" panose="02010609030101010101" pitchFamily="49" charset="-122"/>
                  </a:rPr>
                  <a:t> </a:t>
                </a:r>
                <a14:m>
                  <m:oMath xmlns:m="http://schemas.openxmlformats.org/officeDocument/2006/math">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b</m:t>
                        </m:r>
                      </m:sub>
                    </m:sSub>
                  </m:oMath>
                </a14:m>
                <a:r>
                  <a:rPr lang="zh-CN" altLang="en-US" sz="1400" dirty="0">
                    <a:latin typeface="楷体_GB2312" panose="02010609030101010101" pitchFamily="49" charset="-122"/>
                    <a:ea typeface="楷体_GB2312" panose="02010609030101010101" pitchFamily="49" charset="-122"/>
                  </a:rPr>
                  <a:t>对应了基准组合权重</a:t>
                </a:r>
                <a:endParaRPr lang="en-US" altLang="zh-CN" sz="1400" dirty="0">
                  <a:latin typeface="楷体_GB2312" panose="02010609030101010101" pitchFamily="49" charset="-122"/>
                  <a:ea typeface="楷体_GB2312" panose="02010609030101010101" pitchFamily="49" charset="-122"/>
                </a:endParaRPr>
              </a:p>
            </p:txBody>
          </p:sp>
        </mc:Choice>
        <mc:Fallback xmlns="">
          <p:sp>
            <p:nvSpPr>
              <p:cNvPr id="10" name="文本框 9">
                <a:extLst>
                  <a:ext uri="{FF2B5EF4-FFF2-40B4-BE49-F238E27FC236}">
                    <a16:creationId xmlns:a16="http://schemas.microsoft.com/office/drawing/2014/main" id="{FCDEFA6D-48D4-4117-A67E-071E21974F38}"/>
                  </a:ext>
                </a:extLst>
              </p:cNvPr>
              <p:cNvSpPr txBox="1">
                <a:spLocks noRot="1" noChangeAspect="1" noMove="1" noResize="1" noEditPoints="1" noAdjustHandles="1" noChangeArrowheads="1" noChangeShapeType="1" noTextEdit="1"/>
              </p:cNvSpPr>
              <p:nvPr/>
            </p:nvSpPr>
            <p:spPr>
              <a:xfrm>
                <a:off x="5076056" y="997581"/>
                <a:ext cx="3240360" cy="3532377"/>
              </a:xfrm>
              <a:prstGeom prst="rect">
                <a:avLst/>
              </a:prstGeom>
              <a:blipFill>
                <a:blip r:embed="rId4"/>
                <a:stretch>
                  <a:fillRect l="-565" t="-518" b="-8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3090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39752" y="2041068"/>
            <a:ext cx="3840480" cy="944815"/>
            <a:chOff x="2950906" y="1770951"/>
            <a:chExt cx="3840480" cy="944815"/>
          </a:xfrm>
        </p:grpSpPr>
        <p:sp>
          <p:nvSpPr>
            <p:cNvPr id="3" name="TextBox 2"/>
            <p:cNvSpPr txBox="1"/>
            <p:nvPr/>
          </p:nvSpPr>
          <p:spPr>
            <a:xfrm>
              <a:off x="2950906" y="1770951"/>
              <a:ext cx="3840480" cy="583565"/>
            </a:xfrm>
            <a:prstGeom prst="rect">
              <a:avLst/>
            </a:prstGeom>
            <a:noFill/>
          </p:spPr>
          <p:txBody>
            <a:bodyPr wrap="none">
              <a:spAutoFit/>
            </a:bodyPr>
            <a:lstStyle/>
            <a:p>
              <a:pPr algn="ctr" fontAlgn="auto">
                <a:spcBef>
                  <a:spcPts val="0"/>
                </a:spcBef>
                <a:spcAft>
                  <a:spcPts val="0"/>
                </a:spcAft>
                <a:defRPr/>
              </a:pPr>
              <a:r>
                <a:rPr lang="zh-CN" altLang="en-US" sz="3200" b="1" dirty="0">
                  <a:solidFill>
                    <a:schemeClr val="bg1"/>
                  </a:solidFill>
                  <a:latin typeface="微软雅黑" panose="020B0503020204020204" pitchFamily="34" charset="-122"/>
                  <a:ea typeface="微软雅黑" panose="020B0503020204020204" pitchFamily="34" charset="-122"/>
                </a:rPr>
                <a:t>国泰君安证券研究所</a:t>
              </a:r>
            </a:p>
          </p:txBody>
        </p:sp>
        <p:sp>
          <p:nvSpPr>
            <p:cNvPr id="4" name="矩形 8"/>
            <p:cNvSpPr>
              <a:spLocks noChangeArrowheads="1"/>
            </p:cNvSpPr>
            <p:nvPr/>
          </p:nvSpPr>
          <p:spPr bwMode="auto">
            <a:xfrm>
              <a:off x="3343967" y="2315656"/>
              <a:ext cx="3054350" cy="400110"/>
            </a:xfrm>
            <a:prstGeom prst="rect">
              <a:avLst/>
            </a:prstGeom>
            <a:noFill/>
            <a:ln w="9525">
              <a:noFill/>
              <a:miter lim="800000"/>
            </a:ln>
          </p:spPr>
          <p:txBody>
            <a:bodyPr anchor="b">
              <a:spAutoFit/>
            </a:bodyPr>
            <a:lstStyle/>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Thank you for listening</a:t>
              </a:r>
              <a:endPar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67904" y="915566"/>
            <a:ext cx="1584176" cy="969411"/>
          </a:xfrm>
          <a:prstGeom prst="rect">
            <a:avLst/>
          </a:prstGeom>
        </p:spPr>
      </p:pic>
    </p:spTree>
    <p:extLst>
      <p:ext uri="{BB962C8B-B14F-4D97-AF65-F5344CB8AC3E}">
        <p14:creationId xmlns:p14="http://schemas.microsoft.com/office/powerpoint/2010/main" val="388718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01</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401102"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前言</a:t>
            </a:r>
          </a:p>
        </p:txBody>
      </p:sp>
    </p:spTree>
    <p:extLst>
      <p:ext uri="{BB962C8B-B14F-4D97-AF65-F5344CB8AC3E}">
        <p14:creationId xmlns:p14="http://schemas.microsoft.com/office/powerpoint/2010/main" val="12709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1.1 </a:t>
            </a:r>
            <a:r>
              <a:rPr lang="zh-CN" altLang="en-US" sz="2000" b="1" dirty="0">
                <a:solidFill>
                  <a:srgbClr val="0677D5"/>
                </a:solidFill>
                <a:ea typeface="微软雅黑" panose="020B0503020204020204" pitchFamily="34" charset="-122"/>
                <a:cs typeface="Arial" panose="020B0604020202020204" pitchFamily="34" charset="0"/>
              </a:rPr>
              <a:t>组合构建目标与意义</a:t>
            </a:r>
          </a:p>
        </p:txBody>
      </p:sp>
      <p:sp>
        <p:nvSpPr>
          <p:cNvPr id="8" name="文本框 7">
            <a:extLst>
              <a:ext uri="{FF2B5EF4-FFF2-40B4-BE49-F238E27FC236}">
                <a16:creationId xmlns:a16="http://schemas.microsoft.com/office/drawing/2014/main" id="{62E969FB-AFF6-483F-BA82-01EE223C48C2}"/>
              </a:ext>
            </a:extLst>
          </p:cNvPr>
          <p:cNvSpPr txBox="1"/>
          <p:nvPr/>
        </p:nvSpPr>
        <p:spPr>
          <a:xfrm>
            <a:off x="1799692" y="1047388"/>
            <a:ext cx="5796644" cy="3280706"/>
          </a:xfrm>
          <a:prstGeom prst="rect">
            <a:avLst/>
          </a:prstGeom>
          <a:noFill/>
        </p:spPr>
        <p:txBody>
          <a:bodyPr wrap="square" rtlCol="0">
            <a:spAutoFit/>
          </a:bodyPr>
          <a:lstStyle/>
          <a:p>
            <a:pPr>
              <a:lnSpc>
                <a:spcPct val="150000"/>
              </a:lnSpc>
            </a:pPr>
            <a:r>
              <a:rPr lang="zh-CN" altLang="en-US" sz="1600" b="1" dirty="0">
                <a:latin typeface="楷体_GB2312" panose="02010609030101010101" pitchFamily="49" charset="-122"/>
                <a:ea typeface="楷体_GB2312" panose="02010609030101010101" pitchFamily="49" charset="-122"/>
              </a:rPr>
              <a:t>资产配置组合构建</a:t>
            </a:r>
            <a:r>
              <a:rPr lang="en-US" altLang="zh-CN" sz="1600" dirty="0">
                <a:latin typeface="楷体_GB2312" panose="02010609030101010101" pitchFamily="49" charset="-122"/>
                <a:ea typeface="楷体_GB2312" panose="02010609030101010101" pitchFamily="49" charset="-122"/>
              </a:rPr>
              <a:t>:</a:t>
            </a:r>
            <a:r>
              <a:rPr lang="zh-CN" altLang="en-US" sz="1600" dirty="0">
                <a:latin typeface="楷体_GB2312" panose="02010609030101010101" pitchFamily="49" charset="-122"/>
                <a:ea typeface="楷体_GB2312" panose="02010609030101010101" pitchFamily="49" charset="-122"/>
              </a:rPr>
              <a:t>对多元资产的</a:t>
            </a:r>
            <a:r>
              <a:rPr lang="zh-CN" altLang="en-US" sz="1600" dirty="0">
                <a:solidFill>
                  <a:srgbClr val="FF0000"/>
                </a:solidFill>
                <a:latin typeface="楷体_GB2312" panose="02010609030101010101" pitchFamily="49" charset="-122"/>
                <a:ea typeface="楷体_GB2312" panose="02010609030101010101" pitchFamily="49" charset="-122"/>
              </a:rPr>
              <a:t>收益</a:t>
            </a:r>
            <a:r>
              <a:rPr lang="zh-CN" altLang="en-US" sz="1600" dirty="0">
                <a:latin typeface="楷体_GB2312" panose="02010609030101010101" pitchFamily="49" charset="-122"/>
                <a:ea typeface="楷体_GB2312" panose="02010609030101010101" pitchFamily="49" charset="-122"/>
              </a:rPr>
              <a:t>与</a:t>
            </a:r>
            <a:r>
              <a:rPr lang="zh-CN" altLang="en-US" sz="1600" dirty="0">
                <a:solidFill>
                  <a:srgbClr val="FF0000"/>
                </a:solidFill>
                <a:latin typeface="楷体_GB2312" panose="02010609030101010101" pitchFamily="49" charset="-122"/>
                <a:ea typeface="楷体_GB2312" panose="02010609030101010101" pitchFamily="49" charset="-122"/>
              </a:rPr>
              <a:t>风险</a:t>
            </a:r>
            <a:r>
              <a:rPr lang="zh-CN" altLang="en-US" sz="1600" dirty="0">
                <a:latin typeface="楷体_GB2312" panose="02010609030101010101" pitchFamily="49" charset="-122"/>
                <a:ea typeface="楷体_GB2312" panose="02010609030101010101" pitchFamily="49" charset="-122"/>
              </a:rPr>
              <a:t>进行横向比较，结合自身的收益与风险目标形成配置组合。</a:t>
            </a:r>
            <a:endParaRPr lang="en-US" altLang="zh-CN" sz="1600" dirty="0">
              <a:latin typeface="楷体_GB2312" panose="02010609030101010101" pitchFamily="49" charset="-122"/>
              <a:ea typeface="楷体_GB2312" panose="02010609030101010101" pitchFamily="49" charset="-122"/>
            </a:endParaRPr>
          </a:p>
          <a:p>
            <a:pPr>
              <a:lnSpc>
                <a:spcPct val="150000"/>
              </a:lnSpc>
            </a:pPr>
            <a:endParaRPr lang="en-US" altLang="zh-CN" sz="1400" dirty="0">
              <a:latin typeface="楷体_GB2312" panose="02010609030101010101" pitchFamily="49" charset="-122"/>
              <a:ea typeface="楷体_GB2312" panose="02010609030101010101" pitchFamily="49" charset="-122"/>
            </a:endParaRPr>
          </a:p>
          <a:p>
            <a:pPr>
              <a:lnSpc>
                <a:spcPct val="150000"/>
              </a:lnSpc>
            </a:pPr>
            <a:r>
              <a:rPr lang="zh-CN" altLang="en-US" sz="1600" b="1" dirty="0">
                <a:latin typeface="楷体_GB2312" panose="02010609030101010101" pitchFamily="49" charset="-122"/>
                <a:ea typeface="楷体_GB2312" panose="02010609030101010101" pitchFamily="49" charset="-122"/>
              </a:rPr>
              <a:t>理想的配置组合</a:t>
            </a:r>
            <a:r>
              <a:rPr lang="zh-CN" altLang="en-US" sz="1600" dirty="0">
                <a:latin typeface="楷体_GB2312" panose="02010609030101010101" pitchFamily="49" charset="-122"/>
                <a:ea typeface="楷体_GB2312" panose="02010609030101010101" pitchFamily="49" charset="-122"/>
              </a:rPr>
              <a:t>：</a:t>
            </a:r>
            <a:r>
              <a:rPr lang="zh-CN" altLang="en-US" sz="1600" dirty="0">
                <a:solidFill>
                  <a:srgbClr val="FF0000"/>
                </a:solidFill>
                <a:latin typeface="楷体_GB2312" panose="02010609030101010101" pitchFamily="49" charset="-122"/>
                <a:ea typeface="楷体_GB2312" panose="02010609030101010101" pitchFamily="49" charset="-122"/>
              </a:rPr>
              <a:t>充分反映主观观点</a:t>
            </a:r>
            <a:r>
              <a:rPr lang="zh-CN" altLang="en-US" sz="1600" dirty="0">
                <a:latin typeface="楷体_GB2312" panose="02010609030101010101" pitchFamily="49" charset="-122"/>
                <a:ea typeface="楷体_GB2312" panose="02010609030101010101" pitchFamily="49" charset="-122"/>
              </a:rPr>
              <a:t>且</a:t>
            </a:r>
            <a:r>
              <a:rPr lang="zh-CN" altLang="en-US" sz="1600" dirty="0">
                <a:solidFill>
                  <a:srgbClr val="FF0000"/>
                </a:solidFill>
                <a:latin typeface="楷体_GB2312" panose="02010609030101010101" pitchFamily="49" charset="-122"/>
                <a:ea typeface="楷体_GB2312" panose="02010609030101010101" pitchFamily="49" charset="-122"/>
              </a:rPr>
              <a:t>风险可控</a:t>
            </a:r>
            <a:endParaRPr lang="en-US" altLang="zh-CN" sz="16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体现主观观点的方向、幅度与信心（例子</a:t>
            </a:r>
            <a:r>
              <a:rPr lang="en-US" altLang="zh-CN" sz="1200" dirty="0">
                <a:latin typeface="楷体_GB2312" panose="02010609030101010101" pitchFamily="49" charset="-122"/>
                <a:ea typeface="楷体_GB2312" panose="02010609030101010101" pitchFamily="49" charset="-122"/>
              </a:rPr>
              <a:t>: </a:t>
            </a:r>
            <a:r>
              <a:rPr lang="zh-CN" altLang="en-US" sz="1200" dirty="0">
                <a:latin typeface="楷体_GB2312" panose="02010609030101010101" pitchFamily="49" charset="-122"/>
                <a:ea typeface="楷体_GB2312" panose="02010609030101010101" pitchFamily="49" charset="-122"/>
              </a:rPr>
              <a:t>有</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60%</a:t>
            </a:r>
            <a:r>
              <a:rPr lang="zh-CN" altLang="en-US" sz="1200" dirty="0">
                <a:latin typeface="楷体_GB2312" panose="02010609030101010101" pitchFamily="49" charset="-122"/>
                <a:ea typeface="楷体_GB2312" panose="02010609030101010101" pitchFamily="49" charset="-122"/>
              </a:rPr>
              <a:t>的把握股票</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20%</a:t>
            </a:r>
            <a:r>
              <a:rPr lang="zh-CN" altLang="en-US" sz="1200" dirty="0">
                <a:latin typeface="楷体_GB2312" panose="02010609030101010101" pitchFamily="49" charset="-122"/>
                <a:ea typeface="楷体_GB2312" panose="02010609030101010101" pitchFamily="49" charset="-122"/>
              </a:rPr>
              <a:t>的收益）</a:t>
            </a:r>
            <a:endParaRPr lang="en-US" altLang="zh-CN" sz="12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具有可预期的波动与回撤</a:t>
            </a:r>
            <a:endParaRPr lang="en-US" altLang="zh-CN" sz="1200" dirty="0">
              <a:latin typeface="楷体_GB2312" panose="02010609030101010101" pitchFamily="49" charset="-122"/>
              <a:ea typeface="楷体_GB2312" panose="02010609030101010101" pitchFamily="49" charset="-122"/>
            </a:endParaRPr>
          </a:p>
          <a:p>
            <a:pPr lvl="1">
              <a:lnSpc>
                <a:spcPct val="150000"/>
              </a:lnSpc>
            </a:pPr>
            <a:endParaRPr lang="en-US" altLang="zh-CN" sz="1400" dirty="0">
              <a:latin typeface="楷体_GB2312" panose="02010609030101010101" pitchFamily="49" charset="-122"/>
              <a:ea typeface="楷体_GB2312" panose="02010609030101010101" pitchFamily="49" charset="-122"/>
            </a:endParaRPr>
          </a:p>
          <a:p>
            <a:pPr>
              <a:lnSpc>
                <a:spcPct val="150000"/>
              </a:lnSpc>
            </a:pPr>
            <a:r>
              <a:rPr lang="zh-CN" altLang="en-US" sz="1600" b="1" dirty="0">
                <a:latin typeface="楷体_GB2312" panose="02010609030101010101" pitchFamily="49" charset="-122"/>
                <a:ea typeface="楷体_GB2312" panose="02010609030101010101" pitchFamily="49" charset="-122"/>
              </a:rPr>
              <a:t>应用价值</a:t>
            </a:r>
            <a:r>
              <a:rPr lang="zh-CN" altLang="en-US" sz="1600" dirty="0">
                <a:latin typeface="楷体_GB2312" panose="02010609030101010101" pitchFamily="49" charset="-122"/>
                <a:ea typeface="楷体_GB2312" panose="02010609030101010101" pitchFamily="49" charset="-122"/>
              </a:rPr>
              <a:t>：结合主观观点的</a:t>
            </a:r>
            <a:r>
              <a:rPr lang="zh-CN" altLang="en-US" sz="1600" dirty="0">
                <a:solidFill>
                  <a:srgbClr val="FF0000"/>
                </a:solidFill>
                <a:latin typeface="楷体_GB2312" panose="02010609030101010101" pitchFamily="49" charset="-122"/>
                <a:ea typeface="楷体_GB2312" panose="02010609030101010101" pitchFamily="49" charset="-122"/>
              </a:rPr>
              <a:t>灵活性</a:t>
            </a:r>
            <a:r>
              <a:rPr lang="zh-CN" altLang="en-US" sz="1600" dirty="0">
                <a:latin typeface="楷体_GB2312" panose="02010609030101010101" pitchFamily="49" charset="-122"/>
                <a:ea typeface="楷体_GB2312" panose="02010609030101010101" pitchFamily="49" charset="-122"/>
              </a:rPr>
              <a:t>与组合管理的</a:t>
            </a:r>
            <a:r>
              <a:rPr lang="zh-CN" altLang="en-US" sz="1600" dirty="0">
                <a:solidFill>
                  <a:srgbClr val="FF0000"/>
                </a:solidFill>
                <a:latin typeface="楷体_GB2312" panose="02010609030101010101" pitchFamily="49" charset="-122"/>
                <a:ea typeface="楷体_GB2312" panose="02010609030101010101" pitchFamily="49" charset="-122"/>
              </a:rPr>
              <a:t>纪律性</a:t>
            </a:r>
            <a:endParaRPr lang="en-US" altLang="zh-CN" sz="16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对主动配置</a:t>
            </a:r>
            <a:r>
              <a:rPr lang="en-US" altLang="zh-CN" sz="1200" dirty="0">
                <a:latin typeface="楷体_GB2312" panose="02010609030101010101" pitchFamily="49" charset="-122"/>
                <a:ea typeface="楷体_GB2312" panose="02010609030101010101" pitchFamily="49" charset="-122"/>
              </a:rPr>
              <a:t>: </a:t>
            </a:r>
            <a:r>
              <a:rPr lang="zh-CN" altLang="en-US" sz="1200" dirty="0">
                <a:latin typeface="楷体_GB2312" panose="02010609030101010101" pitchFamily="49" charset="-122"/>
                <a:ea typeface="楷体_GB2312" panose="02010609030101010101" pitchFamily="49" charset="-122"/>
              </a:rPr>
              <a:t>协助风险控制与权衡</a:t>
            </a:r>
            <a:endParaRPr lang="en-US" altLang="zh-CN" sz="1200" dirty="0">
              <a:latin typeface="楷体_GB2312" panose="02010609030101010101" pitchFamily="49" charset="-122"/>
              <a:ea typeface="楷体_GB2312" panose="02010609030101010101" pitchFamily="49" charset="-122"/>
            </a:endParaRPr>
          </a:p>
          <a:p>
            <a:pPr marL="742950" lvl="1" indent="-285750">
              <a:lnSpc>
                <a:spcPct val="150000"/>
              </a:lnSpc>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对量化</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被动配置：灵活纳入主观观点</a:t>
            </a:r>
          </a:p>
        </p:txBody>
      </p:sp>
    </p:spTree>
    <p:extLst>
      <p:ext uri="{BB962C8B-B14F-4D97-AF65-F5344CB8AC3E}">
        <p14:creationId xmlns:p14="http://schemas.microsoft.com/office/powerpoint/2010/main" val="104565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1.2 </a:t>
            </a:r>
            <a:r>
              <a:rPr lang="zh-CN" altLang="en-US" sz="2000" b="1" dirty="0">
                <a:solidFill>
                  <a:srgbClr val="0677D5"/>
                </a:solidFill>
                <a:ea typeface="微软雅黑" panose="020B0503020204020204" pitchFamily="34" charset="-122"/>
                <a:cs typeface="Arial" panose="020B0604020202020204" pitchFamily="34" charset="0"/>
              </a:rPr>
              <a:t>组合构建思路：重仓与分散投资的折中</a:t>
            </a:r>
          </a:p>
        </p:txBody>
      </p:sp>
      <p:grpSp>
        <p:nvGrpSpPr>
          <p:cNvPr id="11" name="组合 10">
            <a:extLst>
              <a:ext uri="{FF2B5EF4-FFF2-40B4-BE49-F238E27FC236}">
                <a16:creationId xmlns:a16="http://schemas.microsoft.com/office/drawing/2014/main" id="{BDDBA1D7-FEDA-4253-B6D7-87E350462066}"/>
              </a:ext>
            </a:extLst>
          </p:cNvPr>
          <p:cNvGrpSpPr/>
          <p:nvPr/>
        </p:nvGrpSpPr>
        <p:grpSpPr>
          <a:xfrm>
            <a:off x="4166644" y="2415967"/>
            <a:ext cx="810713" cy="311566"/>
            <a:chOff x="4200931" y="211950"/>
            <a:chExt cx="810713" cy="311566"/>
          </a:xfrm>
        </p:grpSpPr>
        <p:sp>
          <p:nvSpPr>
            <p:cNvPr id="12" name="矩形 11">
              <a:extLst>
                <a:ext uri="{FF2B5EF4-FFF2-40B4-BE49-F238E27FC236}">
                  <a16:creationId xmlns:a16="http://schemas.microsoft.com/office/drawing/2014/main" id="{B5840E2E-784A-4779-8CBA-60B5490C4B1A}"/>
                </a:ext>
              </a:extLst>
            </p:cNvPr>
            <p:cNvSpPr/>
            <p:nvPr/>
          </p:nvSpPr>
          <p:spPr>
            <a:xfrm>
              <a:off x="4200931" y="211950"/>
              <a:ext cx="810713" cy="311566"/>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文本框 12">
              <a:extLst>
                <a:ext uri="{FF2B5EF4-FFF2-40B4-BE49-F238E27FC236}">
                  <a16:creationId xmlns:a16="http://schemas.microsoft.com/office/drawing/2014/main" id="{5D30659C-BC52-4B3B-B13C-236C88C114CE}"/>
                </a:ext>
              </a:extLst>
            </p:cNvPr>
            <p:cNvSpPr txBox="1"/>
            <p:nvPr/>
          </p:nvSpPr>
          <p:spPr>
            <a:xfrm>
              <a:off x="4200931" y="211950"/>
              <a:ext cx="810713" cy="31156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32004" rIns="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楷体_GB2312" panose="02010609030101010101" pitchFamily="49" charset="-122"/>
                  <a:ea typeface="楷体_GB2312" panose="02010609030101010101" pitchFamily="49" charset="-122"/>
                </a:rPr>
                <a:t>重仓看好资产</a:t>
              </a:r>
            </a:p>
          </p:txBody>
        </p:sp>
      </p:grpSp>
      <p:graphicFrame>
        <p:nvGraphicFramePr>
          <p:cNvPr id="14" name="图示 13">
            <a:extLst>
              <a:ext uri="{FF2B5EF4-FFF2-40B4-BE49-F238E27FC236}">
                <a16:creationId xmlns:a16="http://schemas.microsoft.com/office/drawing/2014/main" id="{2CAD2258-201F-49C5-A7E0-43EF29106D46}"/>
              </a:ext>
            </a:extLst>
          </p:cNvPr>
          <p:cNvGraphicFramePr/>
          <p:nvPr>
            <p:extLst>
              <p:ext uri="{D42A27DB-BD31-4B8C-83A1-F6EECF244321}">
                <p14:modId xmlns:p14="http://schemas.microsoft.com/office/powerpoint/2010/main" val="4157253341"/>
              </p:ext>
            </p:extLst>
          </p:nvPr>
        </p:nvGraphicFramePr>
        <p:xfrm>
          <a:off x="755577" y="1599139"/>
          <a:ext cx="7200800" cy="972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B84280D0-7758-4DF0-BD30-F6318D0E1FBD}"/>
              </a:ext>
            </a:extLst>
          </p:cNvPr>
          <p:cNvSpPr txBox="1"/>
          <p:nvPr/>
        </p:nvSpPr>
        <p:spPr>
          <a:xfrm>
            <a:off x="5436096" y="819817"/>
            <a:ext cx="2088232" cy="830997"/>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有强烈确信主观观点时</a:t>
            </a:r>
            <a:r>
              <a:rPr lang="zh-CN" altLang="en-US" sz="1600" dirty="0">
                <a:latin typeface="楷体_GB2312" panose="02010609030101010101" pitchFamily="49" charset="-122"/>
                <a:ea typeface="楷体_GB2312" panose="02010609030101010101" pitchFamily="49" charset="-122"/>
              </a:rPr>
              <a:t>：以重仓看好资产获得重大收益</a:t>
            </a:r>
          </a:p>
        </p:txBody>
      </p:sp>
      <p:sp>
        <p:nvSpPr>
          <p:cNvPr id="16" name="文本框 15">
            <a:extLst>
              <a:ext uri="{FF2B5EF4-FFF2-40B4-BE49-F238E27FC236}">
                <a16:creationId xmlns:a16="http://schemas.microsoft.com/office/drawing/2014/main" id="{9E9A0A97-FB61-41D7-A108-A775D9C319DA}"/>
              </a:ext>
            </a:extLst>
          </p:cNvPr>
          <p:cNvSpPr txBox="1"/>
          <p:nvPr/>
        </p:nvSpPr>
        <p:spPr>
          <a:xfrm>
            <a:off x="1220201" y="853491"/>
            <a:ext cx="2188056" cy="584775"/>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没有主观观点时</a:t>
            </a:r>
            <a:r>
              <a:rPr lang="zh-CN" altLang="en-US" sz="1600" dirty="0">
                <a:latin typeface="楷体_GB2312" panose="02010609030101010101" pitchFamily="49" charset="-122"/>
                <a:ea typeface="楷体_GB2312" panose="02010609030101010101" pitchFamily="49" charset="-122"/>
              </a:rPr>
              <a:t>：分散投资获取稳健收益</a:t>
            </a:r>
          </a:p>
        </p:txBody>
      </p:sp>
      <p:sp>
        <p:nvSpPr>
          <p:cNvPr id="17" name="矩形: 圆角 16">
            <a:extLst>
              <a:ext uri="{FF2B5EF4-FFF2-40B4-BE49-F238E27FC236}">
                <a16:creationId xmlns:a16="http://schemas.microsoft.com/office/drawing/2014/main" id="{D3B321BE-F4A9-4996-B4F1-260CA1C4A73D}"/>
              </a:ext>
            </a:extLst>
          </p:cNvPr>
          <p:cNvSpPr/>
          <p:nvPr/>
        </p:nvSpPr>
        <p:spPr>
          <a:xfrm>
            <a:off x="6858186" y="2897887"/>
            <a:ext cx="981990"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重仓组合</a:t>
            </a:r>
          </a:p>
        </p:txBody>
      </p:sp>
      <p:sp>
        <p:nvSpPr>
          <p:cNvPr id="18" name="矩形: 圆角 17">
            <a:extLst>
              <a:ext uri="{FF2B5EF4-FFF2-40B4-BE49-F238E27FC236}">
                <a16:creationId xmlns:a16="http://schemas.microsoft.com/office/drawing/2014/main" id="{AFF6B91E-D0D7-482E-A55C-28ED85E5F3DC}"/>
              </a:ext>
            </a:extLst>
          </p:cNvPr>
          <p:cNvSpPr/>
          <p:nvPr/>
        </p:nvSpPr>
        <p:spPr>
          <a:xfrm>
            <a:off x="871775" y="2868971"/>
            <a:ext cx="936599"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分散的基准组合</a:t>
            </a:r>
          </a:p>
        </p:txBody>
      </p:sp>
      <p:sp>
        <p:nvSpPr>
          <p:cNvPr id="19" name="矩形: 圆角 18">
            <a:extLst>
              <a:ext uri="{FF2B5EF4-FFF2-40B4-BE49-F238E27FC236}">
                <a16:creationId xmlns:a16="http://schemas.microsoft.com/office/drawing/2014/main" id="{3DA0B68F-252B-495E-B52D-49C23C800416}"/>
              </a:ext>
            </a:extLst>
          </p:cNvPr>
          <p:cNvSpPr/>
          <p:nvPr/>
        </p:nvSpPr>
        <p:spPr>
          <a:xfrm>
            <a:off x="4832711" y="2889520"/>
            <a:ext cx="936598" cy="43204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配置组合</a:t>
            </a:r>
          </a:p>
        </p:txBody>
      </p:sp>
      <p:sp>
        <p:nvSpPr>
          <p:cNvPr id="36" name="文本框 35">
            <a:extLst>
              <a:ext uri="{FF2B5EF4-FFF2-40B4-BE49-F238E27FC236}">
                <a16:creationId xmlns:a16="http://schemas.microsoft.com/office/drawing/2014/main" id="{22D14FD2-6ED3-43EB-B49E-9AFDBA2E3D7E}"/>
              </a:ext>
            </a:extLst>
          </p:cNvPr>
          <p:cNvSpPr txBox="1"/>
          <p:nvPr/>
        </p:nvSpPr>
        <p:spPr>
          <a:xfrm>
            <a:off x="2805264" y="3755019"/>
            <a:ext cx="1584174" cy="830997"/>
          </a:xfrm>
          <a:prstGeom prst="rect">
            <a:avLst/>
          </a:prstGeom>
          <a:noFill/>
        </p:spPr>
        <p:txBody>
          <a:bodyPr wrap="square" rtlCol="0">
            <a:spAutoFit/>
          </a:bodyPr>
          <a:lstStyle/>
          <a:p>
            <a:r>
              <a:rPr lang="zh-CN" altLang="en-US" sz="1200" b="1" dirty="0">
                <a:latin typeface="楷体_GB2312" panose="02010609030101010101" pitchFamily="49" charset="-122"/>
                <a:ea typeface="楷体_GB2312" panose="02010609030101010101" pitchFamily="49" charset="-122"/>
              </a:rPr>
              <a:t>重仓程度取决于</a:t>
            </a:r>
            <a:r>
              <a:rPr lang="zh-CN" altLang="en-US" sz="1200" dirty="0">
                <a:latin typeface="楷体_GB2312" panose="02010609030101010101" pitchFamily="49" charset="-122"/>
                <a:ea typeface="楷体_GB2312" panose="02010609030101010101" pitchFamily="49" charset="-122"/>
              </a:rPr>
              <a:t>：</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观点方向幅度</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观点信心</a:t>
            </a:r>
            <a:endParaRPr lang="en-US" altLang="zh-CN" sz="1200" dirty="0">
              <a:latin typeface="楷体_GB2312" panose="02010609030101010101" pitchFamily="49" charset="-122"/>
              <a:ea typeface="楷体_GB2312" panose="02010609030101010101" pitchFamily="49" charset="-122"/>
            </a:endParaRPr>
          </a:p>
          <a:p>
            <a:pPr marL="171450" indent="-171450">
              <a:buFont typeface="Wingdings" panose="05000000000000000000" pitchFamily="2" charset="2"/>
              <a:buChar char="ü"/>
            </a:pPr>
            <a:r>
              <a:rPr lang="zh-CN" altLang="en-US" sz="1200" dirty="0">
                <a:latin typeface="楷体_GB2312" panose="02010609030101010101" pitchFamily="49" charset="-122"/>
                <a:ea typeface="楷体_GB2312" panose="02010609030101010101" pitchFamily="49" charset="-122"/>
              </a:rPr>
              <a:t>市场风险情况</a:t>
            </a:r>
          </a:p>
        </p:txBody>
      </p:sp>
      <p:sp>
        <p:nvSpPr>
          <p:cNvPr id="39" name="文本框 38">
            <a:extLst>
              <a:ext uri="{FF2B5EF4-FFF2-40B4-BE49-F238E27FC236}">
                <a16:creationId xmlns:a16="http://schemas.microsoft.com/office/drawing/2014/main" id="{556935C3-F6F8-49E7-99DC-D82979189CFB}"/>
              </a:ext>
            </a:extLst>
          </p:cNvPr>
          <p:cNvSpPr txBox="1"/>
          <p:nvPr/>
        </p:nvSpPr>
        <p:spPr>
          <a:xfrm>
            <a:off x="682441" y="3324148"/>
            <a:ext cx="158417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风险可控收益可观的基准组合</a:t>
            </a:r>
          </a:p>
        </p:txBody>
      </p:sp>
      <p:sp>
        <p:nvSpPr>
          <p:cNvPr id="22" name="文本框 21">
            <a:extLst>
              <a:ext uri="{FF2B5EF4-FFF2-40B4-BE49-F238E27FC236}">
                <a16:creationId xmlns:a16="http://schemas.microsoft.com/office/drawing/2014/main" id="{7691A995-BF17-401A-8611-726A078CAB1E}"/>
              </a:ext>
            </a:extLst>
          </p:cNvPr>
          <p:cNvSpPr txBox="1"/>
          <p:nvPr/>
        </p:nvSpPr>
        <p:spPr>
          <a:xfrm>
            <a:off x="2663789" y="2433493"/>
            <a:ext cx="3888432" cy="338554"/>
          </a:xfrm>
          <a:prstGeom prst="rect">
            <a:avLst/>
          </a:prstGeom>
          <a:noFill/>
        </p:spPr>
        <p:txBody>
          <a:bodyPr wrap="square" rtlCol="0">
            <a:spAutoFit/>
          </a:bodyPr>
          <a:lstStyle/>
          <a:p>
            <a:r>
              <a:rPr lang="zh-CN" altLang="en-US" sz="1600" b="1" dirty="0">
                <a:latin typeface="楷体_GB2312" panose="02010609030101010101" pitchFamily="49" charset="-122"/>
                <a:ea typeface="楷体_GB2312" panose="02010609030101010101" pitchFamily="49" charset="-122"/>
              </a:rPr>
              <a:t>有一定把握的主观观点</a:t>
            </a:r>
            <a:r>
              <a:rPr lang="zh-CN" altLang="en-US" sz="1600" dirty="0">
                <a:latin typeface="楷体_GB2312" panose="02010609030101010101" pitchFamily="49" charset="-122"/>
                <a:ea typeface="楷体_GB2312" panose="02010609030101010101" pitchFamily="49" charset="-122"/>
              </a:rPr>
              <a:t>：折中组合</a:t>
            </a:r>
          </a:p>
        </p:txBody>
      </p:sp>
      <p:sp>
        <p:nvSpPr>
          <p:cNvPr id="24" name="矩形: 圆角 23">
            <a:extLst>
              <a:ext uri="{FF2B5EF4-FFF2-40B4-BE49-F238E27FC236}">
                <a16:creationId xmlns:a16="http://schemas.microsoft.com/office/drawing/2014/main" id="{B00D58DD-DD1D-4AC4-84A5-D51484970B9C}"/>
              </a:ext>
            </a:extLst>
          </p:cNvPr>
          <p:cNvSpPr/>
          <p:nvPr/>
        </p:nvSpPr>
        <p:spPr>
          <a:xfrm>
            <a:off x="2583694" y="3280020"/>
            <a:ext cx="1916298" cy="3902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楷体_GB2312" panose="02010609030101010101" pitchFamily="49" charset="-122"/>
                <a:ea typeface="楷体_GB2312" panose="02010609030101010101" pitchFamily="49" charset="-122"/>
              </a:rPr>
              <a:t>叠加观点做重仓调整</a:t>
            </a:r>
          </a:p>
        </p:txBody>
      </p:sp>
      <p:cxnSp>
        <p:nvCxnSpPr>
          <p:cNvPr id="47" name="直接箭头连接符 46">
            <a:extLst>
              <a:ext uri="{FF2B5EF4-FFF2-40B4-BE49-F238E27FC236}">
                <a16:creationId xmlns:a16="http://schemas.microsoft.com/office/drawing/2014/main" id="{129A71CC-664F-4639-9366-69709E078F64}"/>
              </a:ext>
            </a:extLst>
          </p:cNvPr>
          <p:cNvCxnSpPr>
            <a:cxnSpLocks/>
            <a:stCxn id="18" idx="3"/>
            <a:endCxn id="19" idx="1"/>
          </p:cNvCxnSpPr>
          <p:nvPr/>
        </p:nvCxnSpPr>
        <p:spPr>
          <a:xfrm>
            <a:off x="1808374" y="3084995"/>
            <a:ext cx="3024337" cy="205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B7FFFA2-6601-4E19-9B53-C84C52D6A03C}"/>
              </a:ext>
            </a:extLst>
          </p:cNvPr>
          <p:cNvCxnSpPr>
            <a:cxnSpLocks/>
            <a:stCxn id="19" idx="3"/>
            <a:endCxn id="17" idx="1"/>
          </p:cNvCxnSpPr>
          <p:nvPr/>
        </p:nvCxnSpPr>
        <p:spPr>
          <a:xfrm>
            <a:off x="5769309" y="3105544"/>
            <a:ext cx="1088877" cy="836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1.3 </a:t>
            </a:r>
            <a:r>
              <a:rPr lang="zh-CN" altLang="en-US" sz="2000" b="1" dirty="0">
                <a:solidFill>
                  <a:srgbClr val="0677D5"/>
                </a:solidFill>
                <a:ea typeface="微软雅黑" panose="020B0503020204020204" pitchFamily="34" charset="-122"/>
                <a:cs typeface="Arial" panose="020B0604020202020204" pitchFamily="34" charset="0"/>
              </a:rPr>
              <a:t>组合构建方法</a:t>
            </a:r>
          </a:p>
        </p:txBody>
      </p:sp>
      <p:sp>
        <p:nvSpPr>
          <p:cNvPr id="9" name="矩形: 圆角 8">
            <a:extLst>
              <a:ext uri="{FF2B5EF4-FFF2-40B4-BE49-F238E27FC236}">
                <a16:creationId xmlns:a16="http://schemas.microsoft.com/office/drawing/2014/main" id="{135A27EE-BA77-405D-9850-69652CBECE3A}"/>
              </a:ext>
            </a:extLst>
          </p:cNvPr>
          <p:cNvSpPr/>
          <p:nvPr/>
        </p:nvSpPr>
        <p:spPr>
          <a:xfrm>
            <a:off x="323765" y="3075806"/>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配置组合</a:t>
            </a:r>
          </a:p>
        </p:txBody>
      </p:sp>
      <p:sp>
        <p:nvSpPr>
          <p:cNvPr id="10" name="矩形: 圆角 9">
            <a:extLst>
              <a:ext uri="{FF2B5EF4-FFF2-40B4-BE49-F238E27FC236}">
                <a16:creationId xmlns:a16="http://schemas.microsoft.com/office/drawing/2014/main" id="{F6BAFBAC-A28C-44F0-81FC-F16F35E95966}"/>
              </a:ext>
            </a:extLst>
          </p:cNvPr>
          <p:cNvSpPr/>
          <p:nvPr/>
        </p:nvSpPr>
        <p:spPr>
          <a:xfrm>
            <a:off x="1899653" y="1707579"/>
            <a:ext cx="864096" cy="5423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构建分散的基准组合</a:t>
            </a:r>
          </a:p>
        </p:txBody>
      </p:sp>
      <p:sp>
        <p:nvSpPr>
          <p:cNvPr id="11" name="矩形: 圆角 10">
            <a:extLst>
              <a:ext uri="{FF2B5EF4-FFF2-40B4-BE49-F238E27FC236}">
                <a16:creationId xmlns:a16="http://schemas.microsoft.com/office/drawing/2014/main" id="{3317B0AC-8486-4EE0-87B4-9817DA48CEE6}"/>
              </a:ext>
            </a:extLst>
          </p:cNvPr>
          <p:cNvSpPr/>
          <p:nvPr/>
        </p:nvSpPr>
        <p:spPr>
          <a:xfrm>
            <a:off x="1899653" y="4086572"/>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叠加主观观点</a:t>
            </a:r>
          </a:p>
        </p:txBody>
      </p:sp>
      <p:cxnSp>
        <p:nvCxnSpPr>
          <p:cNvPr id="3" name="连接符: 肘形 2">
            <a:extLst>
              <a:ext uri="{FF2B5EF4-FFF2-40B4-BE49-F238E27FC236}">
                <a16:creationId xmlns:a16="http://schemas.microsoft.com/office/drawing/2014/main" id="{973D116C-8656-49A8-B1B5-A2C2A2C3362E}"/>
              </a:ext>
            </a:extLst>
          </p:cNvPr>
          <p:cNvCxnSpPr>
            <a:cxnSpLocks/>
            <a:stCxn id="9" idx="3"/>
            <a:endCxn id="10" idx="1"/>
          </p:cNvCxnSpPr>
          <p:nvPr/>
        </p:nvCxnSpPr>
        <p:spPr>
          <a:xfrm flipV="1">
            <a:off x="1187861" y="1978762"/>
            <a:ext cx="711792" cy="13130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连接符: 肘形 4">
            <a:extLst>
              <a:ext uri="{FF2B5EF4-FFF2-40B4-BE49-F238E27FC236}">
                <a16:creationId xmlns:a16="http://schemas.microsoft.com/office/drawing/2014/main" id="{3708591E-C499-47E0-B0F8-FC04511EE7FA}"/>
              </a:ext>
            </a:extLst>
          </p:cNvPr>
          <p:cNvCxnSpPr>
            <a:stCxn id="9" idx="3"/>
            <a:endCxn id="11" idx="1"/>
          </p:cNvCxnSpPr>
          <p:nvPr/>
        </p:nvCxnSpPr>
        <p:spPr>
          <a:xfrm>
            <a:off x="1187861" y="3291830"/>
            <a:ext cx="711792" cy="1010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B86F8FB4-7E63-413F-9587-B1D5B236E159}"/>
              </a:ext>
            </a:extLst>
          </p:cNvPr>
          <p:cNvSpPr/>
          <p:nvPr/>
        </p:nvSpPr>
        <p:spPr>
          <a:xfrm>
            <a:off x="3220204" y="1493861"/>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大类资产分散</a:t>
            </a:r>
          </a:p>
        </p:txBody>
      </p:sp>
      <p:sp>
        <p:nvSpPr>
          <p:cNvPr id="16" name="矩形: 圆角 15">
            <a:extLst>
              <a:ext uri="{FF2B5EF4-FFF2-40B4-BE49-F238E27FC236}">
                <a16:creationId xmlns:a16="http://schemas.microsoft.com/office/drawing/2014/main" id="{FC3CA1E1-E0D4-44EE-BAB5-C0F711F29261}"/>
              </a:ext>
            </a:extLst>
          </p:cNvPr>
          <p:cNvSpPr/>
          <p:nvPr/>
        </p:nvSpPr>
        <p:spPr>
          <a:xfrm>
            <a:off x="3220204" y="3305738"/>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时间分散</a:t>
            </a:r>
          </a:p>
        </p:txBody>
      </p:sp>
      <p:sp>
        <p:nvSpPr>
          <p:cNvPr id="17" name="矩形: 圆角 16">
            <a:extLst>
              <a:ext uri="{FF2B5EF4-FFF2-40B4-BE49-F238E27FC236}">
                <a16:creationId xmlns:a16="http://schemas.microsoft.com/office/drawing/2014/main" id="{554E399C-80FC-4D46-AD44-6CA23B4EBFB0}"/>
              </a:ext>
            </a:extLst>
          </p:cNvPr>
          <p:cNvSpPr/>
          <p:nvPr/>
        </p:nvSpPr>
        <p:spPr>
          <a:xfrm>
            <a:off x="4233838" y="3942556"/>
            <a:ext cx="1008112"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改进的</a:t>
            </a: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200" dirty="0">
                <a:latin typeface="楷体_GB2312" panose="02010609030101010101" pitchFamily="49" charset="-122"/>
                <a:ea typeface="楷体_GB2312" panose="02010609030101010101" pitchFamily="49" charset="-122"/>
              </a:rPr>
              <a:t>模型</a:t>
            </a:r>
          </a:p>
        </p:txBody>
      </p:sp>
      <p:cxnSp>
        <p:nvCxnSpPr>
          <p:cNvPr id="8" name="连接符: 肘形 7">
            <a:extLst>
              <a:ext uri="{FF2B5EF4-FFF2-40B4-BE49-F238E27FC236}">
                <a16:creationId xmlns:a16="http://schemas.microsoft.com/office/drawing/2014/main" id="{17CEFFEE-2653-467F-ACDF-4680372A2F5F}"/>
              </a:ext>
            </a:extLst>
          </p:cNvPr>
          <p:cNvCxnSpPr>
            <a:cxnSpLocks/>
            <a:stCxn id="10" idx="3"/>
            <a:endCxn id="15" idx="1"/>
          </p:cNvCxnSpPr>
          <p:nvPr/>
        </p:nvCxnSpPr>
        <p:spPr>
          <a:xfrm flipV="1">
            <a:off x="2763749" y="1709885"/>
            <a:ext cx="456455" cy="2688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823557A7-A594-4661-B0B7-ED2E8CDA1973}"/>
              </a:ext>
            </a:extLst>
          </p:cNvPr>
          <p:cNvCxnSpPr>
            <a:cxnSpLocks/>
            <a:stCxn id="10" idx="3"/>
            <a:endCxn id="16" idx="1"/>
          </p:cNvCxnSpPr>
          <p:nvPr/>
        </p:nvCxnSpPr>
        <p:spPr>
          <a:xfrm>
            <a:off x="2763749" y="1978762"/>
            <a:ext cx="456455" cy="1543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604CAE5-073C-40C9-809A-21BD81C7E39D}"/>
              </a:ext>
            </a:extLst>
          </p:cNvPr>
          <p:cNvCxnSpPr>
            <a:cxnSpLocks/>
            <a:stCxn id="11" idx="3"/>
            <a:endCxn id="17" idx="1"/>
          </p:cNvCxnSpPr>
          <p:nvPr/>
        </p:nvCxnSpPr>
        <p:spPr>
          <a:xfrm>
            <a:off x="2763749" y="4302596"/>
            <a:ext cx="1470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E4B4A11-CED9-4FF1-B71C-B84585FFD46C}"/>
              </a:ext>
            </a:extLst>
          </p:cNvPr>
          <p:cNvSpPr txBox="1"/>
          <p:nvPr/>
        </p:nvSpPr>
        <p:spPr>
          <a:xfrm>
            <a:off x="5748840" y="4132681"/>
            <a:ext cx="3456384" cy="276999"/>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latin typeface="Times New Roman" panose="02020603050405020304" pitchFamily="18" charset="0"/>
                <a:ea typeface="楷体_GB2312" panose="02010609030101010101" pitchFamily="49" charset="-122"/>
                <a:cs typeface="Times New Roman" panose="02020603050405020304" pitchFamily="18" charset="0"/>
              </a:rPr>
              <a:t>Black-Litterman</a:t>
            </a:r>
            <a:r>
              <a:rPr lang="zh-CN" altLang="en-US" sz="1200" dirty="0">
                <a:latin typeface="楷体_GB2312" panose="02010609030101010101" pitchFamily="49" charset="-122"/>
                <a:ea typeface="楷体_GB2312" panose="02010609030101010101" pitchFamily="49" charset="-122"/>
              </a:rPr>
              <a:t>模型的理论应用于拓展</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十六</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40" name="矩形: 圆角 39">
            <a:extLst>
              <a:ext uri="{FF2B5EF4-FFF2-40B4-BE49-F238E27FC236}">
                <a16:creationId xmlns:a16="http://schemas.microsoft.com/office/drawing/2014/main" id="{F6D41CA0-A038-4F21-B548-55364C7BF70D}"/>
              </a:ext>
            </a:extLst>
          </p:cNvPr>
          <p:cNvSpPr/>
          <p:nvPr/>
        </p:nvSpPr>
        <p:spPr>
          <a:xfrm>
            <a:off x="4355976" y="2663293"/>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目标波动模型</a:t>
            </a:r>
          </a:p>
        </p:txBody>
      </p:sp>
      <p:sp>
        <p:nvSpPr>
          <p:cNvPr id="41" name="矩形: 圆角 40">
            <a:extLst>
              <a:ext uri="{FF2B5EF4-FFF2-40B4-BE49-F238E27FC236}">
                <a16:creationId xmlns:a16="http://schemas.microsoft.com/office/drawing/2014/main" id="{C04AE8AE-022E-40B0-98FB-717C1612D0AF}"/>
              </a:ext>
            </a:extLst>
          </p:cNvPr>
          <p:cNvSpPr/>
          <p:nvPr/>
        </p:nvSpPr>
        <p:spPr>
          <a:xfrm>
            <a:off x="4374897" y="3300111"/>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战略再平衡模型</a:t>
            </a:r>
          </a:p>
        </p:txBody>
      </p:sp>
      <p:cxnSp>
        <p:nvCxnSpPr>
          <p:cNvPr id="43" name="直接箭头连接符 42">
            <a:extLst>
              <a:ext uri="{FF2B5EF4-FFF2-40B4-BE49-F238E27FC236}">
                <a16:creationId xmlns:a16="http://schemas.microsoft.com/office/drawing/2014/main" id="{7045A11B-6C10-4EA5-BA2A-9D852C673AC0}"/>
              </a:ext>
            </a:extLst>
          </p:cNvPr>
          <p:cNvCxnSpPr>
            <a:cxnSpLocks/>
            <a:stCxn id="15" idx="3"/>
          </p:cNvCxnSpPr>
          <p:nvPr/>
        </p:nvCxnSpPr>
        <p:spPr>
          <a:xfrm flipV="1">
            <a:off x="4084300" y="1707579"/>
            <a:ext cx="293554" cy="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2677EA1-9B83-41EA-8D43-A63B20F0584A}"/>
              </a:ext>
            </a:extLst>
          </p:cNvPr>
          <p:cNvCxnSpPr>
            <a:stCxn id="16" idx="3"/>
            <a:endCxn id="41" idx="1"/>
          </p:cNvCxnSpPr>
          <p:nvPr/>
        </p:nvCxnSpPr>
        <p:spPr>
          <a:xfrm flipV="1">
            <a:off x="4084300" y="3516135"/>
            <a:ext cx="290597" cy="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a:extLst>
              <a:ext uri="{FF2B5EF4-FFF2-40B4-BE49-F238E27FC236}">
                <a16:creationId xmlns:a16="http://schemas.microsoft.com/office/drawing/2014/main" id="{5963E2A4-718F-4037-9BA4-3F4A235FE1F4}"/>
              </a:ext>
            </a:extLst>
          </p:cNvPr>
          <p:cNvCxnSpPr>
            <a:stCxn id="16" idx="3"/>
            <a:endCxn id="40" idx="1"/>
          </p:cNvCxnSpPr>
          <p:nvPr/>
        </p:nvCxnSpPr>
        <p:spPr>
          <a:xfrm flipV="1">
            <a:off x="4084300" y="2879317"/>
            <a:ext cx="271676" cy="6424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20D2FF4B-CFDF-48D5-957E-F8D56632BFB2}"/>
              </a:ext>
            </a:extLst>
          </p:cNvPr>
          <p:cNvSpPr txBox="1"/>
          <p:nvPr/>
        </p:nvSpPr>
        <p:spPr>
          <a:xfrm>
            <a:off x="5687616" y="2087229"/>
            <a:ext cx="3456384" cy="46166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如何理解最大分散度组合（十）</a:t>
            </a:r>
            <a:endParaRPr lang="en-US" altLang="zh-CN" sz="1200" dirty="0">
              <a:latin typeface="楷体_GB2312" panose="02010609030101010101" pitchFamily="49" charset="-122"/>
              <a:ea typeface="楷体_GB2312" panose="02010609030101010101" pitchFamily="49" charset="-122"/>
            </a:endParaRPr>
          </a:p>
          <a:p>
            <a:pPr marL="171450" indent="-171450">
              <a:buFont typeface="Arial" panose="020B0604020202020204" pitchFamily="34" charset="0"/>
              <a:buChar char="•"/>
            </a:pPr>
            <a:r>
              <a:rPr lang="zh-CN" altLang="en-US" sz="1200" dirty="0">
                <a:latin typeface="Times New Roman" panose="02020603050405020304" pitchFamily="18" charset="0"/>
                <a:ea typeface="楷体_GB2312" panose="02010609030101010101" pitchFamily="49" charset="-122"/>
                <a:cs typeface="Times New Roman" panose="02020603050405020304" pitchFamily="18" charset="0"/>
              </a:rPr>
              <a:t>股票与债券相关性</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四</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52" name="文本框 51">
            <a:extLst>
              <a:ext uri="{FF2B5EF4-FFF2-40B4-BE49-F238E27FC236}">
                <a16:creationId xmlns:a16="http://schemas.microsoft.com/office/drawing/2014/main" id="{FD4196AA-DF87-4C31-A64F-4B3845CB0E74}"/>
              </a:ext>
            </a:extLst>
          </p:cNvPr>
          <p:cNvSpPr txBox="1"/>
          <p:nvPr/>
        </p:nvSpPr>
        <p:spPr>
          <a:xfrm>
            <a:off x="5692465" y="2726799"/>
            <a:ext cx="3456384"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目标波动率的效果</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八</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sp>
        <p:nvSpPr>
          <p:cNvPr id="53" name="文本框 52">
            <a:extLst>
              <a:ext uri="{FF2B5EF4-FFF2-40B4-BE49-F238E27FC236}">
                <a16:creationId xmlns:a16="http://schemas.microsoft.com/office/drawing/2014/main" id="{74BBEF52-21D8-4150-8D1E-D4078883B3DF}"/>
              </a:ext>
            </a:extLst>
          </p:cNvPr>
          <p:cNvSpPr txBox="1"/>
          <p:nvPr/>
        </p:nvSpPr>
        <p:spPr>
          <a:xfrm>
            <a:off x="5721957" y="3363838"/>
            <a:ext cx="3456384"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战略再平衡</a:t>
            </a:r>
            <a:r>
              <a:rPr lang="en-US" altLang="zh-CN" sz="1200" dirty="0">
                <a:latin typeface="楷体_GB2312" panose="02010609030101010101" pitchFamily="49" charset="-122"/>
                <a:ea typeface="楷体_GB2312" panose="02010609030101010101" pitchFamily="49" charset="-122"/>
              </a:rPr>
              <a:t>(</a:t>
            </a:r>
            <a:r>
              <a:rPr lang="zh-CN" altLang="en-US" sz="1200" dirty="0">
                <a:latin typeface="楷体_GB2312" panose="02010609030101010101" pitchFamily="49" charset="-122"/>
                <a:ea typeface="楷体_GB2312" panose="02010609030101010101" pitchFamily="49" charset="-122"/>
              </a:rPr>
              <a:t>六</a:t>
            </a:r>
            <a:r>
              <a:rPr lang="en-US" altLang="zh-CN" sz="1200" dirty="0">
                <a:latin typeface="楷体_GB2312" panose="02010609030101010101" pitchFamily="49" charset="-122"/>
                <a:ea typeface="楷体_GB2312" panose="02010609030101010101" pitchFamily="49" charset="-122"/>
              </a:rPr>
              <a:t>)</a:t>
            </a:r>
            <a:endParaRPr lang="zh-CN" altLang="en-US" sz="1200" dirty="0">
              <a:latin typeface="楷体_GB2312" panose="02010609030101010101" pitchFamily="49" charset="-122"/>
              <a:ea typeface="楷体_GB2312" panose="02010609030101010101" pitchFamily="49" charset="-122"/>
            </a:endParaRP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07465" y="907368"/>
            <a:ext cx="5112568"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组合构建流程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5527497" y="915647"/>
            <a:ext cx="3456384"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精品文献系列报告</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37" name="矩形: 圆角 36">
            <a:extLst>
              <a:ext uri="{FF2B5EF4-FFF2-40B4-BE49-F238E27FC236}">
                <a16:creationId xmlns:a16="http://schemas.microsoft.com/office/drawing/2014/main" id="{8A668260-D872-4D8F-B3BE-0A8E2F00DFB5}"/>
              </a:ext>
            </a:extLst>
          </p:cNvPr>
          <p:cNvSpPr/>
          <p:nvPr/>
        </p:nvSpPr>
        <p:spPr>
          <a:xfrm>
            <a:off x="4375856" y="1491033"/>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风险平价模型</a:t>
            </a:r>
          </a:p>
        </p:txBody>
      </p:sp>
      <p:sp>
        <p:nvSpPr>
          <p:cNvPr id="44" name="矩形: 圆角 43">
            <a:extLst>
              <a:ext uri="{FF2B5EF4-FFF2-40B4-BE49-F238E27FC236}">
                <a16:creationId xmlns:a16="http://schemas.microsoft.com/office/drawing/2014/main" id="{900F1B22-3ED7-4A63-A4A2-1DAE19A99164}"/>
              </a:ext>
            </a:extLst>
          </p:cNvPr>
          <p:cNvSpPr/>
          <p:nvPr/>
        </p:nvSpPr>
        <p:spPr>
          <a:xfrm>
            <a:off x="4361160" y="2087229"/>
            <a:ext cx="864096" cy="4320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楷体_GB2312" panose="02010609030101010101" pitchFamily="49" charset="-122"/>
                <a:ea typeface="楷体_GB2312" panose="02010609030101010101" pitchFamily="49" charset="-122"/>
              </a:rPr>
              <a:t>最大分散度模型</a:t>
            </a:r>
          </a:p>
        </p:txBody>
      </p:sp>
      <p:cxnSp>
        <p:nvCxnSpPr>
          <p:cNvPr id="22" name="连接符: 肘形 21">
            <a:extLst>
              <a:ext uri="{FF2B5EF4-FFF2-40B4-BE49-F238E27FC236}">
                <a16:creationId xmlns:a16="http://schemas.microsoft.com/office/drawing/2014/main" id="{8C59D72A-2921-4AA5-9ACF-795B1361172B}"/>
              </a:ext>
            </a:extLst>
          </p:cNvPr>
          <p:cNvCxnSpPr>
            <a:stCxn id="15" idx="3"/>
            <a:endCxn id="44" idx="1"/>
          </p:cNvCxnSpPr>
          <p:nvPr/>
        </p:nvCxnSpPr>
        <p:spPr>
          <a:xfrm>
            <a:off x="4084300" y="1709885"/>
            <a:ext cx="276860" cy="5933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E159F257-54AF-4354-9BC3-B5049219F700}"/>
              </a:ext>
            </a:extLst>
          </p:cNvPr>
          <p:cNvSpPr txBox="1"/>
          <p:nvPr/>
        </p:nvSpPr>
        <p:spPr>
          <a:xfrm>
            <a:off x="5701888" y="1624090"/>
            <a:ext cx="3312368" cy="276999"/>
          </a:xfrm>
          <a:prstGeom prst="rect">
            <a:avLst/>
          </a:prstGeom>
          <a:noFill/>
        </p:spPr>
        <p:txBody>
          <a:bodyPr wrap="square">
            <a:spAutoFit/>
          </a:bodyPr>
          <a:lstStyle/>
          <a:p>
            <a:pPr marL="171450" indent="-171450">
              <a:buFont typeface="Arial" panose="020B0604020202020204" pitchFamily="34" charset="0"/>
              <a:buChar char="•"/>
            </a:pPr>
            <a:r>
              <a:rPr lang="zh-CN" altLang="en-US" sz="1200" dirty="0">
                <a:latin typeface="楷体_GB2312" panose="02010609030101010101" pitchFamily="49" charset="-122"/>
                <a:ea typeface="楷体_GB2312" panose="02010609030101010101" pitchFamily="49" charset="-122"/>
              </a:rPr>
              <a:t>如何用投资观点增强风险平价组合（十二）</a:t>
            </a:r>
            <a:endParaRPr lang="en-US" altLang="zh-CN" sz="12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280018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a:extLst>
              <a:ext uri="{FF2B5EF4-FFF2-40B4-BE49-F238E27FC236}">
                <a16:creationId xmlns:a16="http://schemas.microsoft.com/office/drawing/2014/main" id="{AB88D805-B1C4-48DE-A3D7-2949100DA976}"/>
              </a:ext>
            </a:extLst>
          </p:cNvPr>
          <p:cNvSpPr txBox="1">
            <a:spLocks noChangeArrowheads="1"/>
          </p:cNvSpPr>
          <p:nvPr/>
        </p:nvSpPr>
        <p:spPr bwMode="auto">
          <a:xfrm>
            <a:off x="659646" y="1994669"/>
            <a:ext cx="1098947" cy="600164"/>
          </a:xfrm>
          <a:prstGeom prst="rect">
            <a:avLst/>
          </a:prstGeom>
          <a:noFill/>
          <a:ln w="9525">
            <a:noFill/>
            <a:miter lim="800000"/>
          </a:ln>
        </p:spPr>
        <p:txBody>
          <a:bodyPr>
            <a:spAutoFit/>
          </a:bodyPr>
          <a:lstStyle/>
          <a:p>
            <a:r>
              <a:rPr lang="en-US" altLang="zh-CN" sz="3300" dirty="0">
                <a:solidFill>
                  <a:schemeClr val="bg1"/>
                </a:solidFill>
                <a:latin typeface="方正兰亭粗黑简体" panose="02000000000000000000" pitchFamily="2" charset="-122"/>
                <a:ea typeface="方正兰亭粗黑简体" panose="02000000000000000000" pitchFamily="2" charset="-122"/>
              </a:rPr>
              <a:t>02</a:t>
            </a:r>
            <a:endParaRPr lang="zh-CN" altLang="en-US" sz="3300" dirty="0">
              <a:solidFill>
                <a:schemeClr val="bg1"/>
              </a:solidFill>
              <a:latin typeface="方正兰亭粗黑简体" panose="02000000000000000000" pitchFamily="2" charset="-122"/>
              <a:ea typeface="方正兰亭粗黑简体" panose="02000000000000000000" pitchFamily="2" charset="-122"/>
            </a:endParaRPr>
          </a:p>
        </p:txBody>
      </p:sp>
      <p:sp>
        <p:nvSpPr>
          <p:cNvPr id="9" name="文本框 4">
            <a:extLst>
              <a:ext uri="{FF2B5EF4-FFF2-40B4-BE49-F238E27FC236}">
                <a16:creationId xmlns:a16="http://schemas.microsoft.com/office/drawing/2014/main" id="{F0C8979C-AB37-42FF-978C-2BE40CB2A058}"/>
              </a:ext>
            </a:extLst>
          </p:cNvPr>
          <p:cNvSpPr txBox="1">
            <a:spLocks noChangeArrowheads="1"/>
          </p:cNvSpPr>
          <p:nvPr/>
        </p:nvSpPr>
        <p:spPr bwMode="auto">
          <a:xfrm>
            <a:off x="1458930" y="2017752"/>
            <a:ext cx="3401102" cy="553998"/>
          </a:xfrm>
          <a:prstGeom prst="rect">
            <a:avLst/>
          </a:prstGeom>
          <a:noFill/>
          <a:ln w="9525">
            <a:noFill/>
            <a:miter lim="800000"/>
          </a:ln>
        </p:spPr>
        <p:txBody>
          <a:bodyPr wrap="square">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建基准组合“前沿”</a:t>
            </a:r>
          </a:p>
        </p:txBody>
      </p:sp>
    </p:spTree>
    <p:extLst>
      <p:ext uri="{BB962C8B-B14F-4D97-AF65-F5344CB8AC3E}">
        <p14:creationId xmlns:p14="http://schemas.microsoft.com/office/powerpoint/2010/main" val="96363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2.1 </a:t>
            </a:r>
            <a:r>
              <a:rPr lang="zh-CN" altLang="en-US" sz="2000" b="1" dirty="0">
                <a:solidFill>
                  <a:srgbClr val="0677D5"/>
                </a:solidFill>
                <a:ea typeface="微软雅黑" panose="020B0503020204020204" pitchFamily="34" charset="-122"/>
                <a:cs typeface="Arial" panose="020B0604020202020204" pitchFamily="34" charset="0"/>
              </a:rPr>
              <a:t>大类资产间分散</a:t>
            </a: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51520" y="1491630"/>
            <a:ext cx="4134119"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低风险：风险平价模型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4780439" y="1477779"/>
            <a:ext cx="4134119"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中高风险：最大分散度模型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2" name="文本框 1">
            <a:extLst>
              <a:ext uri="{FF2B5EF4-FFF2-40B4-BE49-F238E27FC236}">
                <a16:creationId xmlns:a16="http://schemas.microsoft.com/office/drawing/2014/main" id="{06193F13-F6FE-42DB-AE9B-C0CEE494A207}"/>
              </a:ext>
            </a:extLst>
          </p:cNvPr>
          <p:cNvSpPr txBox="1"/>
          <p:nvPr/>
        </p:nvSpPr>
        <p:spPr>
          <a:xfrm>
            <a:off x="1835696" y="1019687"/>
            <a:ext cx="5472608"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现代组合管理理论：分散投资是唯一的“免费午餐”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18C65E-2537-4285-8EBA-DD0436C23BDE}"/>
                  </a:ext>
                </a:extLst>
              </p:cNvPr>
              <p:cNvSpPr txBox="1"/>
              <p:nvPr/>
            </p:nvSpPr>
            <p:spPr>
              <a:xfrm>
                <a:off x="971600" y="2274427"/>
                <a:ext cx="2880320" cy="153651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资产等风险贡献</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14:m>
                  <m:oMath xmlns:m="http://schemas.openxmlformats.org/officeDocument/2006/math">
                    <m:sSub>
                      <m:sSubPr>
                        <m:ctrlPr>
                          <a:rPr lang="en-US" altLang="zh-CN" sz="1400" i="1" smtClean="0">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i</m:t>
                        </m:r>
                      </m:sub>
                    </m:sSub>
                    <m:f>
                      <m:fPr>
                        <m:ctrlPr>
                          <a:rPr lang="en-US" altLang="zh-CN" sz="1400" i="1" smtClean="0">
                            <a:latin typeface="Cambria Math" panose="02040503050406030204" pitchFamily="18" charset="0"/>
                            <a:ea typeface="楷体_GB2312" panose="02010609030101010101" pitchFamily="49" charset="-122"/>
                          </a:rPr>
                        </m:ctrlPr>
                      </m:fPr>
                      <m:num>
                        <m:r>
                          <a:rPr lang="en-US" altLang="zh-CN" sz="1400" i="0" smtClean="0">
                            <a:latin typeface="Cambria Math" panose="02040503050406030204" pitchFamily="18" charset="0"/>
                          </a:rPr>
                          <m:t>𝜕</m:t>
                        </m:r>
                        <m:r>
                          <m:rPr>
                            <m:sty m:val="p"/>
                          </m:rPr>
                          <a:rPr lang="en-US" altLang="zh-CN" sz="1400" i="0" smtClean="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i="0">
                                <a:latin typeface="Cambria Math" panose="02040503050406030204" pitchFamily="18" charset="0"/>
                                <a:ea typeface="楷体_GB2312" panose="02010609030101010101" pitchFamily="49" charset="-122"/>
                              </a:rPr>
                              <m:t>i</m:t>
                            </m:r>
                          </m:sub>
                        </m:sSub>
                      </m:den>
                    </m:f>
                    <m:r>
                      <a:rPr lang="en-US" altLang="zh-CN" sz="1400" b="0" i="0" smtClean="0">
                        <a:latin typeface="Cambria Math" panose="02040503050406030204" pitchFamily="18" charset="0"/>
                        <a:ea typeface="楷体_GB2312" panose="02010609030101010101" pitchFamily="49" charset="-122"/>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rPr>
                          <m:t>𝜕</m:t>
                        </m:r>
                        <m:r>
                          <m:rPr>
                            <m:sty m:val="p"/>
                          </m:rPr>
                          <a:rPr lang="en-US" altLang="zh-CN" sz="1400" i="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den>
                    </m:f>
                  </m:oMath>
                </a14:m>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适当提升股票风险贡献</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p:txBody>
          </p:sp>
        </mc:Choice>
        <mc:Fallback xmlns="">
          <p:sp>
            <p:nvSpPr>
              <p:cNvPr id="4" name="文本框 3">
                <a:extLst>
                  <a:ext uri="{FF2B5EF4-FFF2-40B4-BE49-F238E27FC236}">
                    <a16:creationId xmlns:a16="http://schemas.microsoft.com/office/drawing/2014/main" id="{2B18C65E-2537-4285-8EBA-DD0436C23BDE}"/>
                  </a:ext>
                </a:extLst>
              </p:cNvPr>
              <p:cNvSpPr txBox="1">
                <a:spLocks noRot="1" noChangeAspect="1" noMove="1" noResize="1" noEditPoints="1" noAdjustHandles="1" noChangeArrowheads="1" noChangeShapeType="1" noTextEdit="1"/>
              </p:cNvSpPr>
              <p:nvPr/>
            </p:nvSpPr>
            <p:spPr>
              <a:xfrm>
                <a:off x="971600" y="2274427"/>
                <a:ext cx="2880320" cy="1536511"/>
              </a:xfrm>
              <a:prstGeom prst="rect">
                <a:avLst/>
              </a:prstGeom>
              <a:blipFill>
                <a:blip r:embed="rId3"/>
                <a:stretch>
                  <a:fillRect l="-211" t="-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23EEF8A-EE2A-47DE-A83C-FBBF27865C6C}"/>
                  </a:ext>
                </a:extLst>
              </p:cNvPr>
              <p:cNvSpPr txBox="1"/>
              <p:nvPr/>
            </p:nvSpPr>
            <p:spPr>
              <a:xfrm>
                <a:off x="5371334" y="1995686"/>
                <a:ext cx="2952328" cy="2564228"/>
              </a:xfrm>
              <a:prstGeom prst="rect">
                <a:avLst/>
              </a:prstGeom>
              <a:noFill/>
            </p:spPr>
            <p:txBody>
              <a:bodyPr wrap="square" rtlCol="0">
                <a:spAutoFit/>
              </a:bodyPr>
              <a:lstStyle/>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最大分散度指标（</a:t>
                </a:r>
                <a14:m>
                  <m:oMath xmlns:m="http://schemas.openxmlformats.org/officeDocument/2006/math">
                    <m:f>
                      <m:fPr>
                        <m:ctrlPr>
                          <a:rPr lang="en-US" altLang="zh-CN" sz="1400" i="1" smtClean="0">
                            <a:latin typeface="Cambria Math" panose="02040503050406030204" pitchFamily="18" charset="0"/>
                            <a:ea typeface="楷体_GB2312" panose="02010609030101010101" pitchFamily="49" charset="-122"/>
                          </a:rPr>
                        </m:ctrlPr>
                      </m:fPr>
                      <m:num>
                        <m:nary>
                          <m:naryPr>
                            <m:chr m:val="∑"/>
                            <m:subHide m:val="on"/>
                            <m:supHide m:val="on"/>
                            <m:ctrlPr>
                              <a:rPr lang="en-US" altLang="zh-CN" sz="1400" i="1" smtClean="0">
                                <a:latin typeface="Cambria Math" panose="02040503050406030204" pitchFamily="18" charset="0"/>
                                <a:ea typeface="楷体_GB2312" panose="02010609030101010101" pitchFamily="49" charset="-122"/>
                              </a:rPr>
                            </m:ctrlPr>
                          </m:naryPr>
                          <m:sub/>
                          <m:sup/>
                          <m:e>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ea typeface="楷体_GB2312" panose="02010609030101010101" pitchFamily="49" charset="-122"/>
                                  </a:rPr>
                                  <m:t>w</m:t>
                                </m:r>
                              </m:e>
                              <m:sub>
                                <m:r>
                                  <m:rPr>
                                    <m:sty m:val="p"/>
                                  </m:rPr>
                                  <a:rPr lang="en-US" altLang="zh-CN" sz="1400">
                                    <a:latin typeface="Cambria Math" panose="02040503050406030204" pitchFamily="18" charset="0"/>
                                    <a:ea typeface="楷体_GB2312" panose="02010609030101010101" pitchFamily="49" charset="-122"/>
                                  </a:rPr>
                                  <m:t>i</m:t>
                                </m:r>
                              </m:sub>
                            </m:sSub>
                          </m:e>
                        </m:nary>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a:latin typeface="Cambria Math" panose="02040503050406030204" pitchFamily="18" charset="0"/>
                              </a:rPr>
                              <m:t>σ</m:t>
                            </m:r>
                          </m:e>
                          <m:sub>
                            <m:r>
                              <m:rPr>
                                <m:sty m:val="p"/>
                              </m:rPr>
                              <a:rPr lang="en-US" altLang="zh-CN" sz="1400">
                                <a:latin typeface="Cambria Math" panose="02040503050406030204" pitchFamily="18" charset="0"/>
                              </a:rPr>
                              <m:t>i</m:t>
                            </m:r>
                          </m:sub>
                        </m:sSub>
                      </m:num>
                      <m:den>
                        <m:r>
                          <m:rPr>
                            <m:sty m:val="p"/>
                          </m:rPr>
                          <a:rPr lang="en-US" altLang="zh-CN" sz="1400">
                            <a:latin typeface="Cambria Math" panose="02040503050406030204" pitchFamily="18" charset="0"/>
                          </a:rPr>
                          <m:t>σ</m:t>
                        </m:r>
                      </m:den>
                    </m:f>
                  </m:oMath>
                </a14:m>
                <a:r>
                  <a:rPr lang="zh-CN" altLang="en-US" sz="1400" dirty="0">
                    <a:latin typeface="楷体_GB2312" panose="02010609030101010101" pitchFamily="49" charset="-122"/>
                    <a:ea typeface="楷体_GB2312" panose="02010609030101010101" pitchFamily="49" charset="-122"/>
                  </a:rPr>
                  <a:t>）</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14:m>
                  <m:oMath xmlns:m="http://schemas.openxmlformats.org/officeDocument/2006/math">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ea typeface="楷体_GB2312" panose="02010609030101010101" pitchFamily="49" charset="-122"/>
                          </a:rPr>
                          <m:t>1</m:t>
                        </m:r>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rPr>
                              <m:t>σ</m:t>
                            </m:r>
                          </m:e>
                          <m:sub>
                            <m:r>
                              <m:rPr>
                                <m:sty m:val="p"/>
                              </m:rPr>
                              <a:rPr lang="en-US" altLang="zh-CN" sz="1400" b="0" i="0" smtClean="0">
                                <a:latin typeface="Cambria Math" panose="02040503050406030204" pitchFamily="18" charset="0"/>
                              </a:rPr>
                              <m:t>i</m:t>
                            </m:r>
                          </m:sub>
                        </m:sSub>
                      </m:den>
                    </m:f>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rPr>
                          <m:t>𝜕</m:t>
                        </m:r>
                        <m:r>
                          <m:rPr>
                            <m:sty m:val="p"/>
                          </m:rPr>
                          <a:rPr lang="en-US" altLang="zh-CN" sz="1400" i="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i</m:t>
                            </m:r>
                          </m:sub>
                        </m:sSub>
                      </m:den>
                    </m:f>
                    <m:r>
                      <a:rPr lang="en-US" altLang="zh-CN" sz="1400" b="0" i="0" smtClean="0">
                        <a:latin typeface="Cambria Math" panose="02040503050406030204" pitchFamily="18" charset="0"/>
                        <a:ea typeface="楷体_GB2312" panose="02010609030101010101" pitchFamily="49" charset="-122"/>
                      </a:rPr>
                      <m:t>=</m:t>
                    </m:r>
                    <m:f>
                      <m:fPr>
                        <m:ctrlPr>
                          <a:rPr lang="en-US" altLang="zh-CN" sz="1400" i="1">
                            <a:latin typeface="Cambria Math" panose="02040503050406030204" pitchFamily="18" charset="0"/>
                            <a:ea typeface="楷体_GB2312" panose="02010609030101010101" pitchFamily="49" charset="-122"/>
                          </a:rPr>
                        </m:ctrlPr>
                      </m:fPr>
                      <m:num>
                        <m:r>
                          <a:rPr lang="en-US" altLang="zh-CN" sz="1400" b="0" i="0" smtClean="0">
                            <a:latin typeface="Cambria Math" panose="02040503050406030204" pitchFamily="18" charset="0"/>
                            <a:ea typeface="楷体_GB2312" panose="02010609030101010101" pitchFamily="49" charset="-122"/>
                          </a:rPr>
                          <m:t>1</m:t>
                        </m:r>
                      </m:num>
                      <m:den>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rPr>
                              <m:t>σ</m:t>
                            </m:r>
                          </m:e>
                          <m:sub>
                            <m:r>
                              <m:rPr>
                                <m:sty m:val="p"/>
                              </m:rPr>
                              <a:rPr lang="en-US" altLang="zh-CN" sz="1400" i="0">
                                <a:latin typeface="Cambria Math" panose="02040503050406030204" pitchFamily="18" charset="0"/>
                                <a:ea typeface="楷体_GB2312" panose="02010609030101010101" pitchFamily="49" charset="-122"/>
                              </a:rPr>
                              <m:t>j</m:t>
                            </m:r>
                          </m:sub>
                        </m:sSub>
                      </m:den>
                    </m:f>
                    <m:f>
                      <m:fPr>
                        <m:ctrlPr>
                          <a:rPr lang="en-US" altLang="zh-CN" sz="1400" i="1">
                            <a:latin typeface="Cambria Math" panose="02040503050406030204" pitchFamily="18" charset="0"/>
                            <a:ea typeface="楷体_GB2312" panose="02010609030101010101" pitchFamily="49" charset="-122"/>
                          </a:rPr>
                        </m:ctrlPr>
                      </m:fPr>
                      <m:num>
                        <m:r>
                          <a:rPr lang="en-US" altLang="zh-CN" sz="1400" i="0">
                            <a:latin typeface="Cambria Math" panose="02040503050406030204" pitchFamily="18" charset="0"/>
                          </a:rPr>
                          <m:t>𝜕</m:t>
                        </m:r>
                        <m:r>
                          <m:rPr>
                            <m:sty m:val="p"/>
                          </m:rPr>
                          <a:rPr lang="en-US" altLang="zh-CN" sz="1400" i="0">
                            <a:latin typeface="Cambria Math" panose="02040503050406030204" pitchFamily="18" charset="0"/>
                          </a:rPr>
                          <m:t>σ</m:t>
                        </m:r>
                      </m:num>
                      <m:den>
                        <m:r>
                          <a:rPr lang="en-US" altLang="zh-CN" sz="1400" i="0">
                            <a:latin typeface="Cambria Math" panose="02040503050406030204" pitchFamily="18" charset="0"/>
                          </a:rPr>
                          <m:t>𝜕</m:t>
                        </m:r>
                        <m:sSub>
                          <m:sSubPr>
                            <m:ctrlPr>
                              <a:rPr lang="en-US" altLang="zh-CN" sz="1400" i="1">
                                <a:latin typeface="Cambria Math" panose="02040503050406030204" pitchFamily="18" charset="0"/>
                                <a:ea typeface="楷体_GB2312" panose="02010609030101010101" pitchFamily="49" charset="-122"/>
                              </a:rPr>
                            </m:ctrlPr>
                          </m:sSubPr>
                          <m:e>
                            <m:r>
                              <m:rPr>
                                <m:sty m:val="p"/>
                              </m:rPr>
                              <a:rPr lang="en-US" altLang="zh-CN" sz="1400" i="0">
                                <a:latin typeface="Cambria Math" panose="02040503050406030204" pitchFamily="18" charset="0"/>
                                <a:ea typeface="楷体_GB2312" panose="02010609030101010101" pitchFamily="49" charset="-122"/>
                              </a:rPr>
                              <m:t>w</m:t>
                            </m:r>
                          </m:e>
                          <m:sub>
                            <m:r>
                              <m:rPr>
                                <m:sty m:val="p"/>
                              </m:rPr>
                              <a:rPr lang="en-US" altLang="zh-CN" sz="1400" b="0" i="0" smtClean="0">
                                <a:latin typeface="Cambria Math" panose="02040503050406030204" pitchFamily="18" charset="0"/>
                                <a:ea typeface="楷体_GB2312" panose="02010609030101010101" pitchFamily="49" charset="-122"/>
                              </a:rPr>
                              <m:t>j</m:t>
                            </m:r>
                          </m:sub>
                        </m:sSub>
                      </m:den>
                    </m:f>
                  </m:oMath>
                </a14:m>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结合目标波动</a:t>
                </a: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endParaRPr lang="zh-CN" altLang="en-US" dirty="0"/>
              </a:p>
            </p:txBody>
          </p:sp>
        </mc:Choice>
        <mc:Fallback xmlns="">
          <p:sp>
            <p:nvSpPr>
              <p:cNvPr id="36" name="文本框 35">
                <a:extLst>
                  <a:ext uri="{FF2B5EF4-FFF2-40B4-BE49-F238E27FC236}">
                    <a16:creationId xmlns:a16="http://schemas.microsoft.com/office/drawing/2014/main" id="{223EEF8A-EE2A-47DE-A83C-FBBF27865C6C}"/>
                  </a:ext>
                </a:extLst>
              </p:cNvPr>
              <p:cNvSpPr txBox="1">
                <a:spLocks noRot="1" noChangeAspect="1" noMove="1" noResize="1" noEditPoints="1" noAdjustHandles="1" noChangeArrowheads="1" noChangeShapeType="1" noTextEdit="1"/>
              </p:cNvSpPr>
              <p:nvPr/>
            </p:nvSpPr>
            <p:spPr>
              <a:xfrm>
                <a:off x="5371334" y="1995686"/>
                <a:ext cx="2952328" cy="2564228"/>
              </a:xfrm>
              <a:prstGeom prst="rect">
                <a:avLst/>
              </a:prstGeom>
              <a:blipFill>
                <a:blip r:embed="rId4"/>
                <a:stretch>
                  <a:fillRect l="-207"/>
                </a:stretch>
              </a:blipFill>
            </p:spPr>
            <p:txBody>
              <a:bodyPr/>
              <a:lstStyle/>
              <a:p>
                <a:r>
                  <a:rPr lang="zh-CN" altLang="en-US">
                    <a:noFill/>
                  </a:rPr>
                  <a:t> </a:t>
                </a:r>
              </a:p>
            </p:txBody>
          </p:sp>
        </mc:Fallback>
      </mc:AlternateContent>
      <p:sp>
        <p:nvSpPr>
          <p:cNvPr id="37" name="加号 36">
            <a:extLst>
              <a:ext uri="{FF2B5EF4-FFF2-40B4-BE49-F238E27FC236}">
                <a16:creationId xmlns:a16="http://schemas.microsoft.com/office/drawing/2014/main" id="{C6822D65-8D42-4179-BD7B-82BBB2754079}"/>
              </a:ext>
            </a:extLst>
          </p:cNvPr>
          <p:cNvSpPr/>
          <p:nvPr/>
        </p:nvSpPr>
        <p:spPr>
          <a:xfrm>
            <a:off x="4415941" y="1484897"/>
            <a:ext cx="334196" cy="432048"/>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710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 y="339502"/>
            <a:ext cx="755576" cy="707886"/>
            <a:chOff x="0" y="339502"/>
            <a:chExt cx="755576" cy="707885"/>
          </a:xfrm>
        </p:grpSpPr>
        <p:sp>
          <p:nvSpPr>
            <p:cNvPr id="30" name="矩形 29"/>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712376" y="411510"/>
              <a:ext cx="432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1"/>
            <p:cNvSpPr txBox="1"/>
            <p:nvPr/>
          </p:nvSpPr>
          <p:spPr>
            <a:xfrm>
              <a:off x="0" y="339502"/>
              <a:ext cx="684000" cy="707885"/>
            </a:xfrm>
            <a:prstGeom prst="rect">
              <a:avLst/>
            </a:prstGeom>
            <a:noFill/>
            <a:ln w="9525">
              <a:noFill/>
              <a:miter/>
            </a:ln>
          </p:spPr>
          <p:txBody>
            <a:bodyPr wrap="square" lIns="36000" rIns="36000" anchor="t">
              <a:spAutoFit/>
            </a:bodyPr>
            <a:lstStyle/>
            <a:p>
              <a:pPr lvl="0" algn="ctr"/>
              <a:endPar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2" name="矩形 111">
            <a:extLst>
              <a:ext uri="{FF2B5EF4-FFF2-40B4-BE49-F238E27FC236}">
                <a16:creationId xmlns:a16="http://schemas.microsoft.com/office/drawing/2014/main" id="{09560106-B309-4AF9-879D-6E9AE11D9084}"/>
              </a:ext>
            </a:extLst>
          </p:cNvPr>
          <p:cNvSpPr>
            <a:spLocks noChangeArrowheads="1"/>
          </p:cNvSpPr>
          <p:nvPr/>
        </p:nvSpPr>
        <p:spPr bwMode="auto">
          <a:xfrm>
            <a:off x="755577" y="440844"/>
            <a:ext cx="7704856" cy="400110"/>
          </a:xfrm>
          <a:prstGeom prst="rect">
            <a:avLst/>
          </a:prstGeom>
          <a:noFill/>
          <a:ln w="9525">
            <a:noFill/>
            <a:miter lim="800000"/>
          </a:ln>
        </p:spPr>
        <p:txBody>
          <a:bodyPr wrap="square">
            <a:spAutoFit/>
          </a:bodyPr>
          <a:lstStyle/>
          <a:p>
            <a:r>
              <a:rPr lang="en-US" altLang="zh-CN" sz="2000" b="1" dirty="0">
                <a:solidFill>
                  <a:srgbClr val="0677D5"/>
                </a:solidFill>
                <a:ea typeface="微软雅黑" panose="020B0503020204020204" pitchFamily="34" charset="-122"/>
                <a:cs typeface="Arial" panose="020B0604020202020204" pitchFamily="34" charset="0"/>
              </a:rPr>
              <a:t>2.2 </a:t>
            </a:r>
            <a:r>
              <a:rPr lang="zh-CN" altLang="en-US" sz="2000" b="1" dirty="0">
                <a:solidFill>
                  <a:srgbClr val="0677D5"/>
                </a:solidFill>
                <a:ea typeface="微软雅黑" panose="020B0503020204020204" pitchFamily="34" charset="-122"/>
                <a:cs typeface="Arial" panose="020B0604020202020204" pitchFamily="34" charset="0"/>
              </a:rPr>
              <a:t>时间分散</a:t>
            </a:r>
          </a:p>
        </p:txBody>
      </p:sp>
      <p:grpSp>
        <p:nvGrpSpPr>
          <p:cNvPr id="71" name="组合 70">
            <a:extLst>
              <a:ext uri="{FF2B5EF4-FFF2-40B4-BE49-F238E27FC236}">
                <a16:creationId xmlns:a16="http://schemas.microsoft.com/office/drawing/2014/main" id="{7B07EBFA-D9A8-4194-9D0E-0E31178873B0}"/>
              </a:ext>
            </a:extLst>
          </p:cNvPr>
          <p:cNvGrpSpPr/>
          <p:nvPr/>
        </p:nvGrpSpPr>
        <p:grpSpPr>
          <a:xfrm>
            <a:off x="251520" y="1491630"/>
            <a:ext cx="4134119" cy="366256"/>
            <a:chOff x="0" y="339502"/>
            <a:chExt cx="684000" cy="504008"/>
          </a:xfrm>
        </p:grpSpPr>
        <p:sp>
          <p:nvSpPr>
            <p:cNvPr id="72" name="矩形 71">
              <a:extLst>
                <a:ext uri="{FF2B5EF4-FFF2-40B4-BE49-F238E27FC236}">
                  <a16:creationId xmlns:a16="http://schemas.microsoft.com/office/drawing/2014/main" id="{63236EE3-FC89-422B-9A61-B3FBE08F78B3}"/>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1">
              <a:extLst>
                <a:ext uri="{FF2B5EF4-FFF2-40B4-BE49-F238E27FC236}">
                  <a16:creationId xmlns:a16="http://schemas.microsoft.com/office/drawing/2014/main" id="{EAA237AD-8AF7-4252-AB7F-89456F4293AB}"/>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目标波动率模型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grpSp>
        <p:nvGrpSpPr>
          <p:cNvPr id="75" name="组合 74">
            <a:extLst>
              <a:ext uri="{FF2B5EF4-FFF2-40B4-BE49-F238E27FC236}">
                <a16:creationId xmlns:a16="http://schemas.microsoft.com/office/drawing/2014/main" id="{87C224C9-FEDA-4B5E-9D20-237042548124}"/>
              </a:ext>
            </a:extLst>
          </p:cNvPr>
          <p:cNvGrpSpPr/>
          <p:nvPr/>
        </p:nvGrpSpPr>
        <p:grpSpPr>
          <a:xfrm>
            <a:off x="4780439" y="1477779"/>
            <a:ext cx="4134119" cy="366256"/>
            <a:chOff x="0" y="339502"/>
            <a:chExt cx="684000" cy="504008"/>
          </a:xfrm>
        </p:grpSpPr>
        <p:sp>
          <p:nvSpPr>
            <p:cNvPr id="76" name="矩形 75">
              <a:extLst>
                <a:ext uri="{FF2B5EF4-FFF2-40B4-BE49-F238E27FC236}">
                  <a16:creationId xmlns:a16="http://schemas.microsoft.com/office/drawing/2014/main" id="{EF4CFDC1-E710-4370-B284-C118A250EA92}"/>
                </a:ext>
              </a:extLst>
            </p:cNvPr>
            <p:cNvSpPr/>
            <p:nvPr/>
          </p:nvSpPr>
          <p:spPr>
            <a:xfrm>
              <a:off x="0" y="411510"/>
              <a:ext cx="684000" cy="432000"/>
            </a:xfrm>
            <a:prstGeom prst="rect">
              <a:avLst/>
            </a:prstGeom>
            <a:solidFill>
              <a:srgbClr val="067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1">
              <a:extLst>
                <a:ext uri="{FF2B5EF4-FFF2-40B4-BE49-F238E27FC236}">
                  <a16:creationId xmlns:a16="http://schemas.microsoft.com/office/drawing/2014/main" id="{78296946-9E61-4E7D-AACE-47A67989FA0C}"/>
                </a:ext>
              </a:extLst>
            </p:cNvPr>
            <p:cNvSpPr txBox="1"/>
            <p:nvPr/>
          </p:nvSpPr>
          <p:spPr>
            <a:xfrm>
              <a:off x="0" y="339502"/>
              <a:ext cx="684000" cy="465888"/>
            </a:xfrm>
            <a:prstGeom prst="rect">
              <a:avLst/>
            </a:prstGeom>
            <a:noFill/>
            <a:ln w="9525">
              <a:noFill/>
              <a:miter/>
            </a:ln>
          </p:spPr>
          <p:txBody>
            <a:bodyPr wrap="square" lIns="36000" rIns="36000" anchor="t">
              <a:spAutoFit/>
            </a:bodyPr>
            <a:lstStyle/>
            <a:p>
              <a:pPr lvl="0" algn="ctr"/>
              <a:r>
                <a:rPr lang="zh-CN" altLang="en-US"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rPr>
                <a:t>战略再平衡模型</a:t>
              </a:r>
              <a:endParaRPr lang="en-US" altLang="zh-CN" sz="1600" dirty="0">
                <a:solidFill>
                  <a:schemeClr val="bg1"/>
                </a:solidFill>
                <a:latin typeface="楷体_GB2312" panose="02010609030101010101" pitchFamily="49" charset="-122"/>
                <a:ea typeface="楷体_GB2312" panose="02010609030101010101" pitchFamily="49" charset="-122"/>
                <a:cs typeface="Arial" panose="020B0604020202020204" pitchFamily="34" charset="0"/>
              </a:endParaRPr>
            </a:p>
          </p:txBody>
        </p:sp>
      </p:grpSp>
      <p:sp>
        <p:nvSpPr>
          <p:cNvPr id="4" name="文本框 3">
            <a:extLst>
              <a:ext uri="{FF2B5EF4-FFF2-40B4-BE49-F238E27FC236}">
                <a16:creationId xmlns:a16="http://schemas.microsoft.com/office/drawing/2014/main" id="{2B18C65E-2537-4285-8EBA-DD0436C23BDE}"/>
              </a:ext>
            </a:extLst>
          </p:cNvPr>
          <p:cNvSpPr txBox="1"/>
          <p:nvPr/>
        </p:nvSpPr>
        <p:spPr>
          <a:xfrm>
            <a:off x="755577" y="2274427"/>
            <a:ext cx="3168352" cy="1384995"/>
          </a:xfrm>
          <a:prstGeom prst="rect">
            <a:avLst/>
          </a:prstGeom>
          <a:noFill/>
        </p:spPr>
        <p:txBody>
          <a:bodyPr wrap="square" rtlCol="0">
            <a:spAutoFit/>
          </a:bodyPr>
          <a:lstStyle/>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维持时间上恒定的波动暴露</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波动率具有聚集以及均值回复特点</a:t>
            </a: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波动率在部分时候具有非对称性</a:t>
            </a:r>
            <a:endParaRPr lang="en-US" altLang="zh-CN" sz="1400" dirty="0">
              <a:latin typeface="楷体_GB2312" panose="02010609030101010101" pitchFamily="49" charset="-122"/>
              <a:ea typeface="楷体_GB2312" panose="02010609030101010101" pitchFamily="49" charset="-122"/>
            </a:endParaRPr>
          </a:p>
        </p:txBody>
      </p:sp>
      <p:sp>
        <p:nvSpPr>
          <p:cNvPr id="36" name="文本框 35">
            <a:extLst>
              <a:ext uri="{FF2B5EF4-FFF2-40B4-BE49-F238E27FC236}">
                <a16:creationId xmlns:a16="http://schemas.microsoft.com/office/drawing/2014/main" id="{223EEF8A-EE2A-47DE-A83C-FBBF27865C6C}"/>
              </a:ext>
            </a:extLst>
          </p:cNvPr>
          <p:cNvSpPr txBox="1"/>
          <p:nvPr/>
        </p:nvSpPr>
        <p:spPr>
          <a:xfrm>
            <a:off x="5119306" y="2279069"/>
            <a:ext cx="3456384" cy="2092881"/>
          </a:xfrm>
          <a:prstGeom prst="rect">
            <a:avLst/>
          </a:prstGeom>
          <a:noFill/>
        </p:spPr>
        <p:txBody>
          <a:bodyPr wrap="square" rtlCol="0">
            <a:spAutoFit/>
          </a:bodyPr>
          <a:lstStyle/>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结合时间动量信息进行再平衡调仓</a:t>
            </a:r>
            <a:r>
              <a:rPr lang="en-US" altLang="zh-CN" sz="1400" dirty="0">
                <a:latin typeface="楷体_GB2312" panose="02010609030101010101" pitchFamily="49" charset="-122"/>
                <a:ea typeface="楷体_GB2312" panose="02010609030101010101" pitchFamily="49" charset="-122"/>
              </a:rPr>
              <a:t>(</a:t>
            </a:r>
            <a:r>
              <a:rPr lang="zh-CN" altLang="en-US" sz="1400" dirty="0">
                <a:latin typeface="楷体_GB2312" panose="02010609030101010101" pitchFamily="49" charset="-122"/>
                <a:ea typeface="楷体_GB2312" panose="02010609030101010101" pitchFamily="49" charset="-122"/>
              </a:rPr>
              <a:t>不一致时减少以及延后再平衡</a:t>
            </a:r>
            <a:r>
              <a:rPr lang="en-US" altLang="zh-CN" sz="1400" dirty="0">
                <a:latin typeface="楷体_GB2312" panose="02010609030101010101" pitchFamily="49" charset="-122"/>
                <a:ea typeface="楷体_GB2312" panose="02010609030101010101" pitchFamily="49" charset="-122"/>
              </a:rPr>
              <a:t>)</a:t>
            </a:r>
          </a:p>
          <a:p>
            <a:pPr marL="285750" indent="-285750">
              <a:buFont typeface="Arial" panose="020B0604020202020204" pitchFamily="34" charset="0"/>
              <a:buChar char="•"/>
            </a:pPr>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资产具有显著的趋势特点</a:t>
            </a: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pPr marL="285750" indent="-285750">
              <a:buFont typeface="Arial" panose="020B0604020202020204" pitchFamily="34" charset="0"/>
              <a:buChar char="•"/>
            </a:pPr>
            <a:r>
              <a:rPr lang="zh-CN" altLang="en-US" sz="1400" dirty="0">
                <a:latin typeface="楷体_GB2312" panose="02010609030101010101" pitchFamily="49" charset="-122"/>
                <a:ea typeface="楷体_GB2312" panose="02010609030101010101" pitchFamily="49" charset="-122"/>
              </a:rPr>
              <a:t>时间序列动量具有显著的正凸度暴露</a:t>
            </a:r>
            <a:endParaRPr lang="en-US" altLang="zh-CN" sz="1400" dirty="0">
              <a:latin typeface="楷体_GB2312" panose="02010609030101010101" pitchFamily="49" charset="-122"/>
              <a:ea typeface="楷体_GB2312" panose="02010609030101010101" pitchFamily="49" charset="-122"/>
            </a:endParaRPr>
          </a:p>
          <a:p>
            <a:endParaRPr lang="en-US" altLang="zh-CN" sz="1400" dirty="0">
              <a:latin typeface="楷体_GB2312" panose="02010609030101010101" pitchFamily="49" charset="-122"/>
              <a:ea typeface="楷体_GB2312" panose="02010609030101010101" pitchFamily="49" charset="-122"/>
            </a:endParaRPr>
          </a:p>
          <a:p>
            <a:endParaRPr lang="zh-CN" altLang="en-US" dirty="0"/>
          </a:p>
        </p:txBody>
      </p:sp>
      <p:sp>
        <p:nvSpPr>
          <p:cNvPr id="3" name="加号 2">
            <a:extLst>
              <a:ext uri="{FF2B5EF4-FFF2-40B4-BE49-F238E27FC236}">
                <a16:creationId xmlns:a16="http://schemas.microsoft.com/office/drawing/2014/main" id="{EE1220AD-9469-4197-A230-2A339D966761}"/>
              </a:ext>
            </a:extLst>
          </p:cNvPr>
          <p:cNvSpPr/>
          <p:nvPr/>
        </p:nvSpPr>
        <p:spPr>
          <a:xfrm>
            <a:off x="4415941" y="1484897"/>
            <a:ext cx="334196" cy="432048"/>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FA83E0E-3126-41BE-B8B0-0AB4876B9645}"/>
              </a:ext>
            </a:extLst>
          </p:cNvPr>
          <p:cNvSpPr txBox="1"/>
          <p:nvPr/>
        </p:nvSpPr>
        <p:spPr>
          <a:xfrm>
            <a:off x="1835696" y="1019687"/>
            <a:ext cx="5472608" cy="369332"/>
          </a:xfrm>
          <a:prstGeom prst="rect">
            <a:avLst/>
          </a:prstGeom>
          <a:noFill/>
        </p:spPr>
        <p:txBody>
          <a:bodyPr wrap="square" rtlCol="0">
            <a:spAutoFit/>
          </a:bodyPr>
          <a:lstStyle/>
          <a:p>
            <a:r>
              <a:rPr lang="zh-CN" altLang="en-US" dirty="0">
                <a:latin typeface="楷体_GB2312" panose="02010609030101010101" pitchFamily="49" charset="-122"/>
                <a:ea typeface="楷体_GB2312" panose="02010609030101010101" pitchFamily="49" charset="-122"/>
              </a:rPr>
              <a:t>现代组合管理理论：分散投资是唯一的“免费午餐”</a:t>
            </a:r>
          </a:p>
        </p:txBody>
      </p:sp>
    </p:spTree>
    <p:extLst>
      <p:ext uri="{BB962C8B-B14F-4D97-AF65-F5344CB8AC3E}">
        <p14:creationId xmlns:p14="http://schemas.microsoft.com/office/powerpoint/2010/main" val="3720743123"/>
      </p:ext>
    </p:extLst>
  </p:cSld>
  <p:clrMapOvr>
    <a:masterClrMapping/>
  </p:clrMapOvr>
</p:sld>
</file>

<file path=ppt/theme/theme1.xml><?xml version="1.0" encoding="utf-8"?>
<a:theme xmlns:a="http://schemas.openxmlformats.org/drawingml/2006/main" name="Office 主题">
  <a:themeElements>
    <a:clrScheme name="自定义 1">
      <a:dk1>
        <a:srgbClr val="000000"/>
      </a:dk1>
      <a:lt1>
        <a:srgbClr val="FFFFFF"/>
      </a:lt1>
      <a:dk2>
        <a:srgbClr val="778495"/>
      </a:dk2>
      <a:lt2>
        <a:srgbClr val="F0F0F0"/>
      </a:lt2>
      <a:accent1>
        <a:srgbClr val="3B4F81"/>
      </a:accent1>
      <a:accent2>
        <a:srgbClr val="47689D"/>
      </a:accent2>
      <a:accent3>
        <a:srgbClr val="648EB8"/>
      </a:accent3>
      <a:accent4>
        <a:srgbClr val="A2D1EF"/>
      </a:accent4>
      <a:accent5>
        <a:srgbClr val="C2DDE4"/>
      </a:accent5>
      <a:accent6>
        <a:srgbClr val="BED5E8"/>
      </a:accent6>
      <a:hlink>
        <a:srgbClr val="3B4F8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000000"/>
    </a:dk1>
    <a:lt1>
      <a:srgbClr val="FFFFFF"/>
    </a:lt1>
    <a:dk2>
      <a:srgbClr val="778495"/>
    </a:dk2>
    <a:lt2>
      <a:srgbClr val="F0F0F0"/>
    </a:lt2>
    <a:accent1>
      <a:srgbClr val="3B4F81"/>
    </a:accent1>
    <a:accent2>
      <a:srgbClr val="47689D"/>
    </a:accent2>
    <a:accent3>
      <a:srgbClr val="648EB8"/>
    </a:accent3>
    <a:accent4>
      <a:srgbClr val="A2D1EF"/>
    </a:accent4>
    <a:accent5>
      <a:srgbClr val="C2DDE4"/>
    </a:accent5>
    <a:accent6>
      <a:srgbClr val="BED5E8"/>
    </a:accent6>
    <a:hlink>
      <a:srgbClr val="3B4F8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56423</TotalTime>
  <Words>5305</Words>
  <Application>Microsoft Office PowerPoint</Application>
  <PresentationFormat>全屏显示(16:9)</PresentationFormat>
  <Paragraphs>448</Paragraphs>
  <Slides>21</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方正兰亭粗黑简体</vt:lpstr>
      <vt:lpstr>楷体</vt:lpstr>
      <vt:lpstr>楷体_GB2312</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Wang Ruitao</cp:lastModifiedBy>
  <cp:revision>5020</cp:revision>
  <dcterms:created xsi:type="dcterms:W3CDTF">2017-07-12T06:04:00Z</dcterms:created>
  <dcterms:modified xsi:type="dcterms:W3CDTF">2021-07-07T09:10:13Z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