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63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BA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25" autoAdjust="0"/>
  </p:normalViewPr>
  <p:slideViewPr>
    <p:cSldViewPr snapToGrid="0">
      <p:cViewPr varScale="1">
        <p:scale>
          <a:sx n="75" d="100"/>
          <a:sy n="75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8EC29-BE75-42F6-9DA2-FFFF1AF2E177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80F9-ED90-4782-8161-3A1E7A8073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94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80F9-ED90-4782-8161-3A1E7A8073D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50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80F9-ED90-4782-8161-3A1E7A8073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634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80F9-ED90-4782-8161-3A1E7A8073D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818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80F9-ED90-4782-8161-3A1E7A8073D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727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80F9-ED90-4782-8161-3A1E7A8073D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4782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580F9-ED90-4782-8161-3A1E7A8073D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369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60BB-9CE5-592C-6C55-E4D3FC33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2376-57E3-501A-72A9-5CCBD4CF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0D60-0F9A-EFA2-4853-E9F08D13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5B09-54FD-44E6-3800-4B27C1F5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F5DA-01AE-5522-3B9E-BFB06571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097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9A06-60CA-7BDC-79F3-C01DE63E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D0213-B21B-6C11-68A5-DC8FD3C6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1C4FC-3847-4A85-4894-3EEAEC05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4F86-062B-6C9C-8924-CE107771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2A919-3D53-B70C-3D1B-2474A64A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78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EB19F-758B-CEE1-E081-FD7008250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26EE7-6025-B7E7-0108-219C97E93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121E-0BA1-188F-4794-A26C281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A1C6-9759-2B3D-035D-5E54325C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1CF3-DD6F-1BAC-86F4-1943A743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13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E626-0367-F758-958F-00AAB438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C874-8768-02C1-FD4C-B4CA7E79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86B4-7042-4DF7-905C-00A3AF43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9EEC-B3EA-05AB-BF6D-09BCCE3E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B5E1-DEBC-93BC-2DC4-C3E61597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69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500E-99C6-9387-F06F-D77CAE28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35AC0-6C4B-8758-771B-12B9CAAC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D2A0-A950-1FBD-D83F-CEE04F1F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99BF-7FE3-5C57-DB95-D79EAF86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036B-DAAB-1F58-5E90-E51DE671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64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AB2F-D003-7E51-7AD8-BD1CEC11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C6-8874-D1DF-B1D3-368149DC8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0116-64E5-AF3A-22EE-7D5B9AB8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F9875-808C-0382-C495-1123FCF7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964DA-76A4-3E0D-591F-86BD07FE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C54B0-B20C-A463-E775-75168B79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351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2BF8-2B1A-AE92-ACB0-55967714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C7012-3539-4FD6-AD37-9481ECBBB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CA51F-6DBA-A305-20FA-0B99FF75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9AEE1-BA64-15BD-DADB-D5FFB58A9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D30AC-EE8A-0CE2-2276-33A7C8044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5FF1-57C4-B206-B3F0-7342D13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BE4A9-F430-7399-2D3A-0CF7B3DB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86FA1-48FA-69D2-68AC-7A5E127C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72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1329-7653-6DB7-81C5-C04C74F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54FA8-8F63-08CB-B17E-0565EBD1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84483-DA50-E580-0DDD-976693E0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4238E-7C85-5557-6DF6-581F048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29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E350D-90AD-0A5F-858D-1B79981A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4917F-D1B0-BC9E-755A-A5F47AAE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605DF-151E-32E2-8C7D-120C993E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931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805-B45D-B053-7E91-4BF0CA52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5B6D-347F-5D1F-1972-5E2C8EB2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4B414-821C-C3A0-1340-B5FEC1DE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A269C-F631-2202-29F3-9F2997F4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86A4-26D5-26E5-DDC2-5343F368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A97D-3F00-8505-3911-A9E09C07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00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A83A-09E1-DD30-7678-B4B28647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CD560-D390-A7C7-9E74-DB3F4454E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EC68D-1BA2-90F9-DD1F-E7B1A8B5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7332D-1746-0EF5-3D25-B76F1ECC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BAE20-04AA-1FDB-69DE-7851CC80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8537A-FFA4-721E-B559-2068F5A5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6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078A2-1B16-C1B1-9FC6-E35C80E0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73463-31B6-1DB7-C30F-1DC7F609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D9D7-5FA0-85C2-B085-9EFBBBEA6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6CB05-3EAA-46D2-BEBB-3E27E36316B9}" type="datetimeFigureOut">
              <a:rPr lang="en-CH" smtClean="0"/>
              <a:t>25/06/2024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140E-6673-5044-1CAF-05C5463C4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BF9B-FAA7-5789-53C2-DA0AF5145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D1398-41FA-4AEE-BB12-A23BAC0C03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55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093EE-A741-0A2C-D84F-84E05CAD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Injection</a:t>
            </a:r>
            <a:endParaRPr lang="en-CH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67838-1228-8652-B820-B6BEA8E4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OWASP Top 10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357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A847B-DF55-EF09-3517-41041A6C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Was ist ‘Injection’</a:t>
            </a:r>
            <a:endParaRPr lang="en-C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131D-8D7F-A55E-2C4B-5EE861D5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2300469"/>
          </a:xfrm>
        </p:spPr>
        <p:txBody>
          <a:bodyPr anchor="ctr">
            <a:normAutofit/>
          </a:bodyPr>
          <a:lstStyle/>
          <a:p>
            <a:r>
              <a:rPr lang="de-DE" sz="2400" dirty="0"/>
              <a:t>Injection: Kritische Schwachstelle in OWASP Top 10</a:t>
            </a:r>
          </a:p>
          <a:p>
            <a:r>
              <a:rPr lang="de-DE" sz="2400" dirty="0"/>
              <a:t>Ermöglicht Angreifern das Einspeisen von bösartigem Code</a:t>
            </a:r>
          </a:p>
          <a:p>
            <a:pPr lvl="1"/>
            <a:r>
              <a:rPr lang="de-DE" dirty="0"/>
              <a:t>Resultiert in unautorisiertem Zugriff oder Kontrolle über Anwendungen</a:t>
            </a:r>
          </a:p>
        </p:txBody>
      </p:sp>
      <p:sp>
        <p:nvSpPr>
          <p:cNvPr id="17" name="Star: 10 Points 16">
            <a:extLst>
              <a:ext uri="{FF2B5EF4-FFF2-40B4-BE49-F238E27FC236}">
                <a16:creationId xmlns:a16="http://schemas.microsoft.com/office/drawing/2014/main" id="{97936876-6614-F13A-A5DC-CFE89C03950A}"/>
              </a:ext>
            </a:extLst>
          </p:cNvPr>
          <p:cNvSpPr/>
          <p:nvPr/>
        </p:nvSpPr>
        <p:spPr>
          <a:xfrm>
            <a:off x="1211967" y="4314062"/>
            <a:ext cx="1749778" cy="1499600"/>
          </a:xfrm>
          <a:prstGeom prst="star10">
            <a:avLst/>
          </a:prstGeom>
          <a:solidFill>
            <a:srgbClr val="FFCC00"/>
          </a:solidFill>
          <a:ln w="19050">
            <a:solidFill>
              <a:srgbClr val="FFBA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DAF70-08D8-6D14-C8DB-ED5EE1208845}"/>
              </a:ext>
            </a:extLst>
          </p:cNvPr>
          <p:cNvSpPr txBox="1"/>
          <p:nvPr/>
        </p:nvSpPr>
        <p:spPr>
          <a:xfrm>
            <a:off x="957968" y="4632975"/>
            <a:ext cx="2257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2017</a:t>
            </a:r>
          </a:p>
          <a:p>
            <a:pPr algn="ctr"/>
            <a:r>
              <a:rPr lang="en-GB" dirty="0"/>
              <a:t>Platz 1</a:t>
            </a:r>
            <a:endParaRPr lang="en-CH" sz="3200" dirty="0"/>
          </a:p>
        </p:txBody>
      </p:sp>
      <p:sp>
        <p:nvSpPr>
          <p:cNvPr id="15" name="Star: 10 Points 14">
            <a:extLst>
              <a:ext uri="{FF2B5EF4-FFF2-40B4-BE49-F238E27FC236}">
                <a16:creationId xmlns:a16="http://schemas.microsoft.com/office/drawing/2014/main" id="{79888069-3B16-AFFA-ACF3-90C8AF534BC3}"/>
              </a:ext>
            </a:extLst>
          </p:cNvPr>
          <p:cNvSpPr/>
          <p:nvPr/>
        </p:nvSpPr>
        <p:spPr>
          <a:xfrm>
            <a:off x="3469744" y="4299753"/>
            <a:ext cx="1749778" cy="1499600"/>
          </a:xfrm>
          <a:prstGeom prst="star10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3A8D5-E963-7B1A-B1ED-604533FB2CCD}"/>
              </a:ext>
            </a:extLst>
          </p:cNvPr>
          <p:cNvSpPr txBox="1"/>
          <p:nvPr/>
        </p:nvSpPr>
        <p:spPr>
          <a:xfrm>
            <a:off x="3215745" y="4618666"/>
            <a:ext cx="2257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2021</a:t>
            </a:r>
          </a:p>
          <a:p>
            <a:pPr algn="ctr"/>
            <a:r>
              <a:rPr lang="en-GB" dirty="0"/>
              <a:t>Platz 3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376013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83ACD-2547-5B27-D773-F4DE05B3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Beispiel php</a:t>
            </a:r>
            <a:endParaRPr lang="en-CH" sz="4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BC0E9-3323-444D-B5BE-2CED88D63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2611" r="732" b="1362"/>
          <a:stretch/>
        </p:blipFill>
        <p:spPr>
          <a:xfrm>
            <a:off x="644056" y="2255823"/>
            <a:ext cx="10927829" cy="3906317"/>
          </a:xfrm>
          <a:prstGeom prst="rect">
            <a:avLst/>
          </a:prstGeom>
        </p:spPr>
      </p:pic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CDE8803-74F4-1739-5032-28256B75F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5" y="6286729"/>
            <a:ext cx="1000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2"/>
    </mc:Choice>
    <mc:Fallback xmlns="">
      <p:transition spd="slow" advTm="202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83ACD-2547-5B27-D773-F4DE05B3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Beispiel php</a:t>
            </a:r>
            <a:endParaRPr lang="en-CH" sz="4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BC0E9-3323-444D-B5BE-2CED88D63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2611" r="732" b="1362"/>
          <a:stretch/>
        </p:blipFill>
        <p:spPr>
          <a:xfrm>
            <a:off x="644056" y="2255823"/>
            <a:ext cx="10927829" cy="39063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58DEC0-F5D2-8B07-1D30-0BA2FFEE66F1}"/>
              </a:ext>
            </a:extLst>
          </p:cNvPr>
          <p:cNvSpPr/>
          <p:nvPr/>
        </p:nvSpPr>
        <p:spPr>
          <a:xfrm>
            <a:off x="2850119" y="3838636"/>
            <a:ext cx="6816939" cy="2721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CDE8803-74F4-1739-5032-28256B75F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5" y="6286729"/>
            <a:ext cx="1000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0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1"/>
    </mc:Choice>
    <mc:Fallback xmlns="">
      <p:transition spd="slow" advTm="121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FD29-09EA-A014-E373-403CC32E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 SQL Injection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CAB96-E8B5-A5C9-1306-B7CF763E2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" t="11078" r="1350" b="18984"/>
          <a:stretch/>
        </p:blipFill>
        <p:spPr>
          <a:xfrm>
            <a:off x="4798706" y="1574020"/>
            <a:ext cx="7026977" cy="3333749"/>
          </a:xfrm>
          <a:prstGeom prst="rect">
            <a:avLst/>
          </a:prstGeom>
        </p:spPr>
      </p:pic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D3886E6-733D-30FC-06E4-436F73CAD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5" y="6286500"/>
            <a:ext cx="1000125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C7E573-E222-6905-E3B9-7640D11A4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706" y="935844"/>
            <a:ext cx="5762625" cy="2571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3FABCB-414D-5BDA-8575-9AA3826A774E}"/>
              </a:ext>
            </a:extLst>
          </p:cNvPr>
          <p:cNvSpPr txBox="1"/>
          <p:nvPr/>
        </p:nvSpPr>
        <p:spPr>
          <a:xfrm>
            <a:off x="4798706" y="5355771"/>
            <a:ext cx="68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“SELECT 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first_name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last_name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 FROM users WHERE 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user_id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 = ‘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smthing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’ OR ‘1’ = ‘1’;”</a:t>
            </a:r>
            <a:endParaRPr lang="en-CH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56"/>
    </mc:Choice>
    <mc:Fallback xmlns="">
      <p:transition spd="slow" advTm="184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9FD29-09EA-A014-E373-403CC32E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Blinde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SQL Injection</a:t>
            </a:r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D3886E6-733D-30FC-06E4-436F73CAD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5" y="6286500"/>
            <a:ext cx="1000125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BEEB9-29AD-4CB4-CBDB-1F79ECB6B8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551"/>
          <a:stretch/>
        </p:blipFill>
        <p:spPr>
          <a:xfrm>
            <a:off x="4527804" y="2498293"/>
            <a:ext cx="6025817" cy="14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4"/>
    </mc:Choice>
    <mc:Fallback xmlns="">
      <p:transition spd="slow" advTm="1498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1BBD-538B-2C4F-4376-178AB7F19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Code-Injection</a:t>
            </a:r>
            <a:endParaRPr lang="en-CH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0CBCA-AC63-840F-54DE-B48AEF96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Beispiel an DVWA</a:t>
            </a:r>
            <a:endParaRPr lang="en-CH" sz="2000">
              <a:solidFill>
                <a:schemeClr val="tx2"/>
              </a:solidFill>
            </a:endParaRPr>
          </a:p>
        </p:txBody>
      </p:sp>
      <p:pic>
        <p:nvPicPr>
          <p:cNvPr id="7" name="Graphic 6" descr="Needle">
            <a:extLst>
              <a:ext uri="{FF2B5EF4-FFF2-40B4-BE49-F238E27FC236}">
                <a16:creationId xmlns:a16="http://schemas.microsoft.com/office/drawing/2014/main" id="{E6F79131-714B-02EC-6D0E-A655BFF5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88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8737</TotalTime>
  <Words>85</Words>
  <Application>Microsoft Office PowerPoint</Application>
  <PresentationFormat>Widescreen</PresentationFormat>
  <Paragraphs>23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Injection</vt:lpstr>
      <vt:lpstr>Was ist ‘Injection’</vt:lpstr>
      <vt:lpstr>Beispiel php</vt:lpstr>
      <vt:lpstr>Beispiel php</vt:lpstr>
      <vt:lpstr>Beispiel SQL Injection</vt:lpstr>
      <vt:lpstr>Blinde SQL Injection</vt:lpstr>
      <vt:lpstr>Code-Injection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Injection</dc:title>
  <dc:creator>Bollin, Sky</dc:creator>
  <cp:lastModifiedBy>Bollin, Sky</cp:lastModifiedBy>
  <cp:revision>12</cp:revision>
  <dcterms:created xsi:type="dcterms:W3CDTF">2024-05-21T06:21:17Z</dcterms:created>
  <dcterms:modified xsi:type="dcterms:W3CDTF">2024-06-25T05:08:30Z</dcterms:modified>
</cp:coreProperties>
</file>