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6858000" cy="9906000" type="A4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1" autoAdjust="0"/>
    <p:restoredTop sz="94660"/>
  </p:normalViewPr>
  <p:slideViewPr>
    <p:cSldViewPr snapToGrid="0">
      <p:cViewPr>
        <p:scale>
          <a:sx n="75" d="100"/>
          <a:sy n="75" d="100"/>
        </p:scale>
        <p:origin x="223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01/19/2023</a:t>
            </a:fld>
            <a:endParaRPr lang="fr-C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78249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01/19/2023</a:t>
            </a:fld>
            <a:endParaRPr lang="fr-C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253153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01/19/2023</a:t>
            </a:fld>
            <a:endParaRPr lang="fr-C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25794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01/19/2023</a:t>
            </a:fld>
            <a:endParaRPr lang="fr-C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43996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01/19/2023</a:t>
            </a:fld>
            <a:endParaRPr lang="fr-C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339332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01/19/2023</a:t>
            </a:fld>
            <a:endParaRPr lang="fr-C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118550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01/19/2023</a:t>
            </a:fld>
            <a:endParaRPr lang="fr-C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265175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01/19/2023</a:t>
            </a:fld>
            <a:endParaRPr lang="fr-C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387976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01/19/2023</a:t>
            </a:fld>
            <a:endParaRPr lang="fr-C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77850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01/19/2023</a:t>
            </a:fld>
            <a:endParaRPr lang="fr-C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87720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01/19/2023</a:t>
            </a:fld>
            <a:endParaRPr lang="fr-C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179711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51948-7008-46AC-9BB4-3D4A4FACFF35}" type="datetimeFigureOut">
              <a:rPr lang="fr-CG" smtClean="0"/>
              <a:t>01/19/2023</a:t>
            </a:fld>
            <a:endParaRPr lang="fr-C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270461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7D3471-1AF4-4803-9018-6F08F0DA6196}"/>
              </a:ext>
            </a:extLst>
          </p:cNvPr>
          <p:cNvSpPr/>
          <p:nvPr/>
        </p:nvSpPr>
        <p:spPr>
          <a:xfrm>
            <a:off x="0" y="1"/>
            <a:ext cx="6857999" cy="15350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976BA5-A916-45B2-BD4F-EAA27DAAA1F1}"/>
              </a:ext>
            </a:extLst>
          </p:cNvPr>
          <p:cNvSpPr/>
          <p:nvPr/>
        </p:nvSpPr>
        <p:spPr>
          <a:xfrm>
            <a:off x="-1" y="1549400"/>
            <a:ext cx="6857999" cy="9144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G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09E39A1-F368-40BC-8776-F4F6C019E97D}"/>
              </a:ext>
            </a:extLst>
          </p:cNvPr>
          <p:cNvSpPr txBox="1"/>
          <p:nvPr/>
        </p:nvSpPr>
        <p:spPr>
          <a:xfrm>
            <a:off x="482685" y="1713572"/>
            <a:ext cx="6191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kern="150" dirty="0">
                <a:solidFill>
                  <a:schemeClr val="bg1"/>
                </a:solidFill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NKIADIAABOU Donal</a:t>
            </a:r>
            <a:endParaRPr lang="fr-CG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9D25D30-C5A8-402A-996F-CA3D73E4874F}"/>
              </a:ext>
            </a:extLst>
          </p:cNvPr>
          <p:cNvGrpSpPr/>
          <p:nvPr/>
        </p:nvGrpSpPr>
        <p:grpSpPr>
          <a:xfrm>
            <a:off x="152400" y="2162"/>
            <a:ext cx="1276350" cy="646331"/>
            <a:chOff x="152400" y="2162"/>
            <a:chExt cx="1276350" cy="646331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1B0DFBDB-CABE-483F-90EC-E790032CDD3B}"/>
                </a:ext>
              </a:extLst>
            </p:cNvPr>
            <p:cNvSpPr txBox="1"/>
            <p:nvPr/>
          </p:nvSpPr>
          <p:spPr>
            <a:xfrm>
              <a:off x="152400" y="133350"/>
              <a:ext cx="1276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b="1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Contact</a:t>
              </a:r>
              <a:endParaRPr lang="fr-CG" sz="1900" b="1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CBD2149-71EA-415F-8FE0-95FDAF2B00DB}"/>
                </a:ext>
              </a:extLst>
            </p:cNvPr>
            <p:cNvSpPr txBox="1"/>
            <p:nvPr/>
          </p:nvSpPr>
          <p:spPr>
            <a:xfrm>
              <a:off x="266700" y="2162"/>
              <a:ext cx="952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b="1" dirty="0">
                  <a:solidFill>
                    <a:schemeClr val="bg1"/>
                  </a:solidFill>
                </a:rPr>
                <a:t>___</a:t>
              </a:r>
              <a:endParaRPr lang="fr-CG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3E7765B6-BB57-4835-B60C-2EC3D233C9CD}"/>
              </a:ext>
            </a:extLst>
          </p:cNvPr>
          <p:cNvGrpSpPr/>
          <p:nvPr/>
        </p:nvGrpSpPr>
        <p:grpSpPr>
          <a:xfrm>
            <a:off x="3686175" y="13546"/>
            <a:ext cx="3276599" cy="646331"/>
            <a:chOff x="3686175" y="13546"/>
            <a:chExt cx="3276599" cy="646331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82EBD36A-251B-4989-B2CD-4B6CDEFD765E}"/>
                </a:ext>
              </a:extLst>
            </p:cNvPr>
            <p:cNvSpPr txBox="1"/>
            <p:nvPr/>
          </p:nvSpPr>
          <p:spPr>
            <a:xfrm>
              <a:off x="3686175" y="144352"/>
              <a:ext cx="327659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b="1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Information Personnelle</a:t>
              </a:r>
              <a:endParaRPr lang="fr-CG" sz="1900" b="1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21D53306-1CD1-4CFF-9CA6-36DC4C419B2E}"/>
                </a:ext>
              </a:extLst>
            </p:cNvPr>
            <p:cNvSpPr txBox="1"/>
            <p:nvPr/>
          </p:nvSpPr>
          <p:spPr>
            <a:xfrm>
              <a:off x="4714875" y="13546"/>
              <a:ext cx="952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b="1" dirty="0">
                  <a:solidFill>
                    <a:schemeClr val="bg1"/>
                  </a:solidFill>
                </a:rPr>
                <a:t>___</a:t>
              </a:r>
              <a:endParaRPr lang="fr-CG" sz="3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13176ADC-8B62-4B16-8E38-0277B866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61" y="864343"/>
            <a:ext cx="242267" cy="24226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B8565B28-53A7-4BD8-B440-002F2D9DDD36}"/>
              </a:ext>
            </a:extLst>
          </p:cNvPr>
          <p:cNvSpPr txBox="1"/>
          <p:nvPr/>
        </p:nvSpPr>
        <p:spPr>
          <a:xfrm>
            <a:off x="3938588" y="581638"/>
            <a:ext cx="26527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bg1"/>
                </a:solidFill>
              </a:rPr>
              <a:t>De nationalité : Congolaise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bg1"/>
                </a:solidFill>
              </a:rPr>
              <a:t>Née le : 25 Janvier 2003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bg1"/>
                </a:solidFill>
              </a:rPr>
              <a:t>Lieu de Naissance : Brazzaville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bg1"/>
                </a:solidFill>
              </a:rPr>
              <a:t>Domicilié au : 101 Rue </a:t>
            </a:r>
            <a:r>
              <a:rPr lang="fr-FR" sz="1050">
                <a:solidFill>
                  <a:schemeClr val="bg1"/>
                </a:solidFill>
              </a:rPr>
              <a:t>Ntonkama  </a:t>
            </a:r>
            <a:endParaRPr lang="fr-CG" sz="1050" dirty="0">
              <a:solidFill>
                <a:schemeClr val="bg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DDAC35B-EC31-41C1-8284-39E871A4756D}"/>
              </a:ext>
            </a:extLst>
          </p:cNvPr>
          <p:cNvSpPr txBox="1"/>
          <p:nvPr/>
        </p:nvSpPr>
        <p:spPr>
          <a:xfrm>
            <a:off x="28134" y="882954"/>
            <a:ext cx="2143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kern="150" dirty="0">
                <a:solidFill>
                  <a:schemeClr val="bg1"/>
                </a:solidFill>
                <a:latin typeface="Trebuchet MS" panose="020B0603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06 910 56 86</a:t>
            </a:r>
            <a:endParaRPr lang="fr-CG" sz="12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61A1F3F6-ECC8-4B01-860C-7030FF2D89A9}"/>
              </a:ext>
            </a:extLst>
          </p:cNvPr>
          <p:cNvGrpSpPr/>
          <p:nvPr/>
        </p:nvGrpSpPr>
        <p:grpSpPr>
          <a:xfrm>
            <a:off x="1002964" y="2727680"/>
            <a:ext cx="5990498" cy="461665"/>
            <a:chOff x="1764969" y="2703738"/>
            <a:chExt cx="5990498" cy="461665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F6E47DBE-3F25-4703-A622-B5D68BEFF054}"/>
                </a:ext>
              </a:extLst>
            </p:cNvPr>
            <p:cNvGrpSpPr/>
            <p:nvPr/>
          </p:nvGrpSpPr>
          <p:grpSpPr>
            <a:xfrm>
              <a:off x="1764969" y="2768749"/>
              <a:ext cx="387350" cy="342900"/>
              <a:chOff x="1041400" y="3365500"/>
              <a:chExt cx="387350" cy="342900"/>
            </a:xfrm>
          </p:grpSpPr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DEFF5A57-8608-4366-B6E9-81C47939E257}"/>
                  </a:ext>
                </a:extLst>
              </p:cNvPr>
              <p:cNvSpPr/>
              <p:nvPr/>
            </p:nvSpPr>
            <p:spPr>
              <a:xfrm>
                <a:off x="1041400" y="3365500"/>
                <a:ext cx="387350" cy="3429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G" dirty="0"/>
              </a:p>
            </p:txBody>
          </p:sp>
          <p:pic>
            <p:nvPicPr>
              <p:cNvPr id="30" name="Picture 224">
                <a:extLst>
                  <a:ext uri="{FF2B5EF4-FFF2-40B4-BE49-F238E27FC236}">
                    <a16:creationId xmlns:a16="http://schemas.microsoft.com/office/drawing/2014/main" id="{CCC2C4CB-AADC-4110-8FFE-6D874323C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3862" y="3402088"/>
                <a:ext cx="269724" cy="269724"/>
              </a:xfrm>
              <a:prstGeom prst="rect">
                <a:avLst/>
              </a:prstGeom>
            </p:spPr>
          </p:pic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180501E-932D-4978-9ABC-FB7F502BBFDA}"/>
                </a:ext>
              </a:extLst>
            </p:cNvPr>
            <p:cNvSpPr txBox="1"/>
            <p:nvPr/>
          </p:nvSpPr>
          <p:spPr>
            <a:xfrm>
              <a:off x="2286001" y="2703738"/>
              <a:ext cx="5469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/>
                <a:t>Parcours Scolaire et Universitaires</a:t>
              </a:r>
              <a:endParaRPr lang="fr-CG" sz="2400" b="1" dirty="0"/>
            </a:p>
          </p:txBody>
        </p: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254B92C7-24AA-4142-8C30-F66368DCF964}"/>
              </a:ext>
            </a:extLst>
          </p:cNvPr>
          <p:cNvSpPr txBox="1"/>
          <p:nvPr/>
        </p:nvSpPr>
        <p:spPr>
          <a:xfrm>
            <a:off x="137180" y="3873889"/>
            <a:ext cx="1319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Microsoft JhengHei UI" panose="020B0604030504040204" pitchFamily="34" charset="-120"/>
                <a:cs typeface="Ebrima" panose="02000000000000000000" pitchFamily="2" charset="0"/>
              </a:rPr>
              <a:t>2017 - 2018</a:t>
            </a:r>
            <a:endParaRPr lang="fr-CG" sz="1200" b="1" dirty="0">
              <a:solidFill>
                <a:schemeClr val="bg2">
                  <a:lumMod val="25000"/>
                </a:schemeClr>
              </a:solidFill>
              <a:latin typeface="Trebuchet MS" panose="020B0603020202020204" pitchFamily="34" charset="0"/>
              <a:ea typeface="Microsoft JhengHei UI" panose="020B0604030504040204" pitchFamily="34" charset="-120"/>
              <a:cs typeface="Ebrima" panose="02000000000000000000" pitchFamily="2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0A3DD07-60E3-4A18-A479-FCFCCBD515DD}"/>
              </a:ext>
            </a:extLst>
          </p:cNvPr>
          <p:cNvSpPr txBox="1"/>
          <p:nvPr/>
        </p:nvSpPr>
        <p:spPr>
          <a:xfrm>
            <a:off x="1122850" y="3863975"/>
            <a:ext cx="63409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kern="15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300" kern="1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Certificat d’études Elémentaires Primaires – </a:t>
            </a:r>
            <a:r>
              <a:rPr lang="fr-FR" sz="1300" b="1" kern="1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CEG du 30 Octobre 1884</a:t>
            </a:r>
            <a:r>
              <a:rPr lang="fr-FR" sz="1300" kern="15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CG" sz="13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55BA259-15E3-4C54-BB2F-9DB46524D00D}"/>
              </a:ext>
            </a:extLst>
          </p:cNvPr>
          <p:cNvSpPr txBox="1"/>
          <p:nvPr/>
        </p:nvSpPr>
        <p:spPr>
          <a:xfrm>
            <a:off x="137180" y="3443125"/>
            <a:ext cx="1079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Microsoft JhengHei UI" panose="020B0604030504040204" pitchFamily="34" charset="-120"/>
                <a:cs typeface="Ebrima" panose="02000000000000000000" pitchFamily="2" charset="0"/>
              </a:rPr>
              <a:t>2021 - 2022</a:t>
            </a:r>
            <a:endParaRPr lang="fr-CG" sz="1200" b="1" dirty="0">
              <a:solidFill>
                <a:schemeClr val="bg2">
                  <a:lumMod val="25000"/>
                </a:schemeClr>
              </a:solidFill>
              <a:latin typeface="Trebuchet MS" panose="020B0603020202020204" pitchFamily="34" charset="0"/>
              <a:ea typeface="Microsoft JhengHei UI" panose="020B0604030504040204" pitchFamily="34" charset="-120"/>
              <a:cs typeface="Ebrima" panose="02000000000000000000" pitchFamily="2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185F278-404E-453A-958C-5B0973835DB0}"/>
              </a:ext>
            </a:extLst>
          </p:cNvPr>
          <p:cNvSpPr txBox="1"/>
          <p:nvPr/>
        </p:nvSpPr>
        <p:spPr>
          <a:xfrm>
            <a:off x="1090052" y="3437178"/>
            <a:ext cx="569308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kern="15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300" b="1" kern="15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B.E.T.E  Option F3 – Lycée Technique 1</a:t>
            </a:r>
            <a:r>
              <a:rPr lang="fr-FR" sz="1300" b="1" kern="150" baseline="30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fr-FR" sz="1300" b="1" kern="15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Mai </a:t>
            </a:r>
            <a:r>
              <a:rPr lang="fr-FR" sz="1300" kern="15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CG" sz="1300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EC50789-1699-4535-BE59-68D5EDB81106}"/>
              </a:ext>
            </a:extLst>
          </p:cNvPr>
          <p:cNvSpPr txBox="1"/>
          <p:nvPr/>
        </p:nvSpPr>
        <p:spPr>
          <a:xfrm>
            <a:off x="3172033" y="2612218"/>
            <a:ext cx="152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____</a:t>
            </a:r>
            <a:endParaRPr lang="fr-CG" sz="3600" b="1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145D39E9-BB93-2105-C664-EDF21A978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888" y="5333243"/>
            <a:ext cx="337936" cy="365755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030C6F73-F68B-F6E6-3970-92E26C194FA1}"/>
              </a:ext>
            </a:extLst>
          </p:cNvPr>
          <p:cNvSpPr txBox="1"/>
          <p:nvPr/>
        </p:nvSpPr>
        <p:spPr>
          <a:xfrm>
            <a:off x="2023161" y="5255023"/>
            <a:ext cx="25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Autres Activités</a:t>
            </a:r>
            <a:endParaRPr lang="fr-CG" sz="2400" b="1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0DF0E9E-E9ED-0BEA-E607-CC2EAB23A003}"/>
              </a:ext>
            </a:extLst>
          </p:cNvPr>
          <p:cNvSpPr txBox="1"/>
          <p:nvPr/>
        </p:nvSpPr>
        <p:spPr>
          <a:xfrm>
            <a:off x="2562154" y="5129230"/>
            <a:ext cx="152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__</a:t>
            </a:r>
            <a:endParaRPr lang="fr-CG" sz="3600" b="1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35D3EC5-861A-03B6-79C3-7F4A3D466408}"/>
              </a:ext>
            </a:extLst>
          </p:cNvPr>
          <p:cNvSpPr txBox="1"/>
          <p:nvPr/>
        </p:nvSpPr>
        <p:spPr>
          <a:xfrm>
            <a:off x="499890" y="5967030"/>
            <a:ext cx="57683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sz="1300" b="1" kern="150" dirty="0">
                <a:effectLst/>
                <a:ea typeface="OpenSymbol"/>
                <a:cs typeface="OpenSymbol"/>
              </a:rPr>
              <a:t>Musique ,Foot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62B32BED-522B-364C-50E5-2798D3FD03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66" y="6566690"/>
            <a:ext cx="364893" cy="364893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FAEDAC20-3F38-B043-EF3F-BBF441621453}"/>
              </a:ext>
            </a:extLst>
          </p:cNvPr>
          <p:cNvSpPr txBox="1"/>
          <p:nvPr/>
        </p:nvSpPr>
        <p:spPr>
          <a:xfrm>
            <a:off x="1965520" y="6500009"/>
            <a:ext cx="4037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Langues Parlés</a:t>
            </a:r>
            <a:endParaRPr lang="fr-CG" sz="2400" b="1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44D92B0-A49B-EA11-5105-B0D379CDD316}"/>
              </a:ext>
            </a:extLst>
          </p:cNvPr>
          <p:cNvSpPr txBox="1"/>
          <p:nvPr/>
        </p:nvSpPr>
        <p:spPr>
          <a:xfrm>
            <a:off x="640098" y="7259382"/>
            <a:ext cx="57683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sz="1300" b="1" kern="150" dirty="0">
                <a:effectLst/>
                <a:ea typeface="OpenSymbol"/>
                <a:cs typeface="OpenSymbol"/>
              </a:rPr>
              <a:t>Lingala ,</a:t>
            </a:r>
            <a:r>
              <a:rPr lang="fr-FR" sz="1300" b="1" kern="150" dirty="0" err="1">
                <a:effectLst/>
                <a:ea typeface="OpenSymbol"/>
                <a:cs typeface="OpenSymbol"/>
              </a:rPr>
              <a:t>Kituba,Francais</a:t>
            </a:r>
            <a:r>
              <a:rPr lang="fr-FR" sz="1300" b="1" kern="150" dirty="0">
                <a:effectLst/>
                <a:ea typeface="OpenSymbol"/>
                <a:cs typeface="OpenSymbol"/>
              </a:rPr>
              <a:t> : Parle et </a:t>
            </a:r>
            <a:r>
              <a:rPr lang="fr-FR" sz="1300" b="1" kern="150" dirty="0" err="1">
                <a:effectLst/>
                <a:ea typeface="OpenSymbol"/>
                <a:cs typeface="OpenSymbol"/>
              </a:rPr>
              <a:t>ecrit</a:t>
            </a:r>
            <a:endParaRPr lang="fr-FR" sz="1300" b="1" kern="150" dirty="0">
              <a:effectLst/>
              <a:ea typeface="OpenSymbol"/>
              <a:cs typeface="OpenSymbol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1B284CA-79F2-08EA-F823-423BD1E97D69}"/>
              </a:ext>
            </a:extLst>
          </p:cNvPr>
          <p:cNvGrpSpPr/>
          <p:nvPr/>
        </p:nvGrpSpPr>
        <p:grpSpPr>
          <a:xfrm>
            <a:off x="845992" y="4088450"/>
            <a:ext cx="5856815" cy="646331"/>
            <a:chOff x="1329100" y="5382326"/>
            <a:chExt cx="5856815" cy="646331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86D7C454-C240-3033-3251-D5654634C9DC}"/>
                </a:ext>
              </a:extLst>
            </p:cNvPr>
            <p:cNvGrpSpPr/>
            <p:nvPr/>
          </p:nvGrpSpPr>
          <p:grpSpPr>
            <a:xfrm>
              <a:off x="1329100" y="5599517"/>
              <a:ext cx="387350" cy="318952"/>
              <a:chOff x="1432899" y="5600260"/>
              <a:chExt cx="387350" cy="342900"/>
            </a:xfrm>
          </p:grpSpPr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7987DF1C-F26C-3ECC-BA43-55A0954D0B8A}"/>
                  </a:ext>
                </a:extLst>
              </p:cNvPr>
              <p:cNvSpPr/>
              <p:nvPr/>
            </p:nvSpPr>
            <p:spPr>
              <a:xfrm>
                <a:off x="1432899" y="5600260"/>
                <a:ext cx="387350" cy="3429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G" dirty="0"/>
              </a:p>
            </p:txBody>
          </p:sp>
          <p:pic>
            <p:nvPicPr>
              <p:cNvPr id="9" name="Picture 27">
                <a:extLst>
                  <a:ext uri="{FF2B5EF4-FFF2-40B4-BE49-F238E27FC236}">
                    <a16:creationId xmlns:a16="http://schemas.microsoft.com/office/drawing/2014/main" id="{1172C9E2-3B6E-7F99-10B1-EB43D4D6DE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9160" y="5630520"/>
                <a:ext cx="274827" cy="274827"/>
              </a:xfrm>
              <a:prstGeom prst="rect">
                <a:avLst/>
              </a:prstGeom>
            </p:spPr>
          </p:pic>
        </p:grp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D476B44-989A-6BB0-CCBF-330E24579ED4}"/>
                </a:ext>
              </a:extLst>
            </p:cNvPr>
            <p:cNvSpPr txBox="1"/>
            <p:nvPr/>
          </p:nvSpPr>
          <p:spPr>
            <a:xfrm>
              <a:off x="1716449" y="5496705"/>
              <a:ext cx="5469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/>
                <a:t>Expériences Professionnelles</a:t>
              </a:r>
              <a:endParaRPr lang="fr-CG" sz="2400" b="1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CED755F5-91A8-594B-C97F-0755167E2510}"/>
                </a:ext>
              </a:extLst>
            </p:cNvPr>
            <p:cNvSpPr txBox="1"/>
            <p:nvPr/>
          </p:nvSpPr>
          <p:spPr>
            <a:xfrm>
              <a:off x="1837133" y="5382326"/>
              <a:ext cx="35922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b="1" dirty="0"/>
                <a:t>______________</a:t>
              </a:r>
              <a:endParaRPr lang="fr-CG" sz="3600" b="1" dirty="0"/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5CABD64F-953B-BBCA-69F1-A282C8931E43}"/>
              </a:ext>
            </a:extLst>
          </p:cNvPr>
          <p:cNvSpPr txBox="1"/>
          <p:nvPr/>
        </p:nvSpPr>
        <p:spPr>
          <a:xfrm>
            <a:off x="210332" y="4824865"/>
            <a:ext cx="1319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Microsoft JhengHei UI" panose="020B0604030504040204" pitchFamily="34" charset="-120"/>
                <a:cs typeface="Ebrima" panose="02000000000000000000" pitchFamily="2" charset="0"/>
              </a:rPr>
              <a:t>2015 - 2017</a:t>
            </a:r>
            <a:endParaRPr lang="fr-CG" sz="1200" b="1" dirty="0">
              <a:solidFill>
                <a:schemeClr val="bg2">
                  <a:lumMod val="25000"/>
                </a:schemeClr>
              </a:solidFill>
              <a:latin typeface="Trebuchet MS" panose="020B0603020202020204" pitchFamily="34" charset="0"/>
              <a:ea typeface="Microsoft JhengHei UI" panose="020B0604030504040204" pitchFamily="34" charset="-120"/>
              <a:cs typeface="Ebrima" panose="02000000000000000000" pitchFamily="2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A7BA6AC-C627-3E6B-9D81-76487797BC4A}"/>
              </a:ext>
            </a:extLst>
          </p:cNvPr>
          <p:cNvSpPr txBox="1"/>
          <p:nvPr/>
        </p:nvSpPr>
        <p:spPr>
          <a:xfrm>
            <a:off x="1196002" y="4814951"/>
            <a:ext cx="63409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kern="15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300" kern="1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Certificat De Travail obtenu a </a:t>
            </a:r>
            <a:r>
              <a:rPr lang="fr-FR" sz="1300" b="1" kern="1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ETAB 2ms MIAKSON MULTI SERVICES</a:t>
            </a:r>
            <a:r>
              <a:rPr lang="fr-FR" sz="1300" kern="15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CG" sz="1300" dirty="0"/>
          </a:p>
        </p:txBody>
      </p:sp>
    </p:spTree>
    <p:extLst>
      <p:ext uri="{BB962C8B-B14F-4D97-AF65-F5344CB8AC3E}">
        <p14:creationId xmlns:p14="http://schemas.microsoft.com/office/powerpoint/2010/main" val="408922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564E557-36E1-B447-46C5-125EA2C70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888" y="3150875"/>
            <a:ext cx="337936" cy="36575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B15AEC4-A9D3-54C3-7C87-3F55E408FF18}"/>
              </a:ext>
            </a:extLst>
          </p:cNvPr>
          <p:cNvSpPr txBox="1"/>
          <p:nvPr/>
        </p:nvSpPr>
        <p:spPr>
          <a:xfrm>
            <a:off x="2023161" y="3072655"/>
            <a:ext cx="25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Autres Activités</a:t>
            </a:r>
            <a:endParaRPr lang="fr-CG" sz="2400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FAB8FEC-3AC3-A773-5B41-7D2DC052B023}"/>
              </a:ext>
            </a:extLst>
          </p:cNvPr>
          <p:cNvSpPr txBox="1"/>
          <p:nvPr/>
        </p:nvSpPr>
        <p:spPr>
          <a:xfrm>
            <a:off x="499890" y="3553014"/>
            <a:ext cx="576833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sz="1300" b="1" kern="150" dirty="0">
                <a:effectLst/>
                <a:ea typeface="OpenSymbol"/>
                <a:cs typeface="OpenSymbol"/>
              </a:rPr>
              <a:t>FOOTBALL (SOCCER),FOOTBALL AMERICAIN</a:t>
            </a:r>
            <a:r>
              <a:rPr lang="fr-FR" sz="1300" b="1" kern="150" dirty="0">
                <a:ea typeface="NSimSun" panose="02010609030101010101" pitchFamily="49" charset="-122"/>
                <a:cs typeface="Arial" panose="020B0604020202020204" pitchFamily="34" charset="0"/>
              </a:rPr>
              <a:t>,</a:t>
            </a:r>
          </a:p>
          <a:p>
            <a:pPr lvl="0" algn="ctr"/>
            <a:r>
              <a:rPr lang="fr-FR" sz="1300" b="1" kern="150" dirty="0">
                <a:effectLst/>
                <a:ea typeface="OpenSymbol"/>
                <a:cs typeface="OpenSymbol"/>
              </a:rPr>
              <a:t>TAEKWONDO (1 DAN),CAPOEIRA</a:t>
            </a:r>
            <a:r>
              <a:rPr lang="fr-FR" sz="1300" b="1" kern="150" dirty="0">
                <a:ea typeface="NSimSun" panose="02010609030101010101" pitchFamily="49" charset="-122"/>
                <a:cs typeface="Arial" panose="020B0604020202020204" pitchFamily="34" charset="0"/>
              </a:rPr>
              <a:t>,</a:t>
            </a:r>
          </a:p>
          <a:p>
            <a:pPr lvl="0" algn="ctr"/>
            <a:r>
              <a:rPr lang="fr-FR" sz="1300" b="1" kern="150" dirty="0">
                <a:effectLst/>
                <a:ea typeface="OpenSymbol"/>
                <a:cs typeface="OpenSymbol"/>
              </a:rPr>
              <a:t>GUITARE ACOUSTIQUE,ASTRONOMIE,</a:t>
            </a:r>
          </a:p>
          <a:p>
            <a:pPr lvl="0" algn="ctr"/>
            <a:r>
              <a:rPr lang="fr-FR" sz="1300" b="1" kern="150" dirty="0">
                <a:effectLst/>
                <a:ea typeface="OpenSymbol"/>
                <a:cs typeface="OpenSymbol"/>
              </a:rPr>
              <a:t>MONTAGNE (Randonn</a:t>
            </a:r>
            <a:r>
              <a:rPr lang="fr-FR" sz="1300" b="1" kern="15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fr-FR" sz="1300" b="1" kern="150" dirty="0">
                <a:effectLst/>
                <a:ea typeface="OpenSymbol"/>
                <a:cs typeface="OpenSymbol"/>
              </a:rPr>
              <a:t>es/ camping),CINEMA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8C360D3-0F4D-FF50-1853-99F1E81A0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70" y="4817138"/>
            <a:ext cx="364893" cy="36489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6D6A0F4-9C0A-A77E-E7AC-17DA55E035D8}"/>
              </a:ext>
            </a:extLst>
          </p:cNvPr>
          <p:cNvSpPr txBox="1"/>
          <p:nvPr/>
        </p:nvSpPr>
        <p:spPr>
          <a:xfrm>
            <a:off x="2111824" y="4750457"/>
            <a:ext cx="4037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Compétences Linguistique</a:t>
            </a:r>
            <a:endParaRPr lang="fr-CG" sz="2400" b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D29CCAA-E4BD-285F-00B9-8FDF1AB35415}"/>
              </a:ext>
            </a:extLst>
          </p:cNvPr>
          <p:cNvSpPr txBox="1"/>
          <p:nvPr/>
        </p:nvSpPr>
        <p:spPr>
          <a:xfrm>
            <a:off x="2562154" y="2946862"/>
            <a:ext cx="152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__</a:t>
            </a:r>
            <a:endParaRPr lang="fr-CG" sz="3600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35273CE-572D-04B2-FC7E-F66DD751ED31}"/>
              </a:ext>
            </a:extLst>
          </p:cNvPr>
          <p:cNvSpPr txBox="1"/>
          <p:nvPr/>
        </p:nvSpPr>
        <p:spPr>
          <a:xfrm>
            <a:off x="499890" y="1931384"/>
            <a:ext cx="6043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kern="150" dirty="0">
                <a:effectLst/>
                <a:ea typeface="NSimSun" panose="02010609030101010101" pitchFamily="49" charset="-122"/>
                <a:cs typeface="Arial" panose="020B0604020202020204" pitchFamily="34" charset="0"/>
              </a:rPr>
              <a:t> </a:t>
            </a:r>
          </a:p>
          <a:p>
            <a:pPr lvl="0" algn="just"/>
            <a:r>
              <a:rPr lang="fr-FR" sz="1200" kern="150" dirty="0">
                <a:effectLst/>
                <a:ea typeface="OpenSymbol"/>
                <a:cs typeface="OpenSymbol"/>
              </a:rPr>
              <a:t>Prise en charge de patients souffrant de pathologies ou/et troubles nutritifs et infectieux lies a des agents pathogènes s ‘attaquant a l’organisme humain par ing</a:t>
            </a:r>
            <a:r>
              <a:rPr lang="fr-FR" sz="1200" kern="15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fr-FR" sz="1200" kern="150" dirty="0">
                <a:effectLst/>
                <a:ea typeface="OpenSymbol"/>
                <a:cs typeface="OpenSymbol"/>
              </a:rPr>
              <a:t>rence d’aliments mal nettoy</a:t>
            </a:r>
            <a:r>
              <a:rPr lang="fr-FR" sz="1200" kern="15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fr-FR" sz="1200" kern="150" dirty="0">
                <a:effectLst/>
                <a:ea typeface="OpenSymbol"/>
                <a:cs typeface="OpenSymbol"/>
              </a:rPr>
              <a:t>s, en mauvais état de conservation ou contamin</a:t>
            </a:r>
            <a:r>
              <a:rPr lang="fr-FR" sz="1200" kern="15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fr-FR" sz="1200" kern="150" dirty="0">
                <a:effectLst/>
                <a:ea typeface="OpenSymbol"/>
                <a:cs typeface="OpenSymbol"/>
              </a:rPr>
              <a:t>s par une souche bactérienne ou/et parasitaire.</a:t>
            </a:r>
          </a:p>
          <a:p>
            <a:pPr algn="just"/>
            <a:r>
              <a:rPr lang="fr-FR" sz="1200" kern="150" dirty="0">
                <a:effectLst/>
                <a:ea typeface="NSimSun" panose="02010609030101010101" pitchFamily="49" charset="-122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D70A617-52A6-A7B9-3A5A-73A4CA17B634}"/>
              </a:ext>
            </a:extLst>
          </p:cNvPr>
          <p:cNvSpPr txBox="1"/>
          <p:nvPr/>
        </p:nvSpPr>
        <p:spPr>
          <a:xfrm>
            <a:off x="518879" y="350757"/>
            <a:ext cx="554216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fr-FR" sz="1300" kern="150" dirty="0">
                <a:effectLst/>
                <a:ea typeface="OpenSymbol"/>
                <a:cs typeface="OpenSymbol"/>
              </a:rPr>
              <a:t>Gestion d’équipe m</a:t>
            </a:r>
            <a:r>
              <a:rPr lang="fr-FR" sz="1300" kern="15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fr-FR" sz="1300" kern="150" dirty="0">
                <a:effectLst/>
                <a:ea typeface="OpenSymbol"/>
                <a:cs typeface="OpenSymbol"/>
              </a:rPr>
              <a:t>dicale (</a:t>
            </a:r>
            <a:r>
              <a:rPr lang="fr-FR" sz="1300" i="1" kern="150" dirty="0">
                <a:effectLst/>
                <a:ea typeface="OpenSymbol"/>
                <a:cs typeface="OpenSymbol"/>
              </a:rPr>
              <a:t>notamment en cas de Pand</a:t>
            </a:r>
            <a:r>
              <a:rPr lang="fr-FR" sz="1300" i="1" kern="15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fr-FR" sz="1300" i="1" kern="150" dirty="0">
                <a:effectLst/>
                <a:ea typeface="OpenSymbol"/>
                <a:cs typeface="OpenSymbol"/>
              </a:rPr>
              <a:t>mie ou End</a:t>
            </a:r>
            <a:r>
              <a:rPr lang="fr-FR" sz="1300" i="1" kern="15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fr-FR" sz="1300" i="1" kern="150" dirty="0">
                <a:effectLst/>
                <a:ea typeface="OpenSymbol"/>
                <a:cs typeface="OpenSymbol"/>
              </a:rPr>
              <a:t>mie)</a:t>
            </a:r>
            <a:endParaRPr lang="fr-FR" sz="1300" kern="150" dirty="0">
              <a:effectLst/>
              <a:ea typeface="OpenSymbol"/>
              <a:cs typeface="OpenSymbol"/>
            </a:endParaRPr>
          </a:p>
          <a:p>
            <a:pPr algn="just"/>
            <a:r>
              <a:rPr lang="fr-FR" sz="1300" kern="150" dirty="0">
                <a:effectLst/>
                <a:ea typeface="NSimSun" panose="02010609030101010101" pitchFamily="49" charset="-122"/>
                <a:cs typeface="Arial" panose="020B0604020202020204" pitchFamily="34" charset="0"/>
              </a:rPr>
              <a:t>Prise de d</a:t>
            </a:r>
            <a:r>
              <a:rPr lang="fr-FR" sz="1300" kern="15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fr-FR" sz="1300" kern="150" dirty="0">
                <a:effectLst/>
                <a:ea typeface="NSimSun" panose="02010609030101010101" pitchFamily="49" charset="-122"/>
                <a:cs typeface="Arial" panose="020B0604020202020204" pitchFamily="34" charset="0"/>
              </a:rPr>
              <a:t>cision dans la coordination des actions sur le terrain.</a:t>
            </a:r>
          </a:p>
          <a:p>
            <a:pPr algn="just"/>
            <a:r>
              <a:rPr lang="fr-FR" sz="1300" kern="150" dirty="0">
                <a:effectLst/>
                <a:ea typeface="NSimSun" panose="02010609030101010101" pitchFamily="49" charset="-122"/>
                <a:cs typeface="Arial" panose="020B0604020202020204" pitchFamily="34" charset="0"/>
              </a:rPr>
              <a:t>Planification d’action-r</a:t>
            </a:r>
            <a:r>
              <a:rPr lang="fr-FR" sz="1300" kern="15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fr-FR" sz="1300" kern="150" dirty="0">
                <a:effectLst/>
                <a:ea typeface="NSimSun" panose="02010609030101010101" pitchFamily="49" charset="-122"/>
                <a:cs typeface="Arial" panose="020B0604020202020204" pitchFamily="34" charset="0"/>
              </a:rPr>
              <a:t>action.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807D3BF-668C-7EB1-A894-BA5ACE668300}"/>
              </a:ext>
            </a:extLst>
          </p:cNvPr>
          <p:cNvSpPr txBox="1"/>
          <p:nvPr/>
        </p:nvSpPr>
        <p:spPr>
          <a:xfrm>
            <a:off x="499890" y="916440"/>
            <a:ext cx="589583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300" kern="150" dirty="0">
                <a:effectLst/>
                <a:ea typeface="NSimSun" panose="02010609030101010101" pitchFamily="49" charset="-122"/>
                <a:cs typeface="Arial" panose="020B0604020202020204" pitchFamily="34" charset="0"/>
              </a:rPr>
              <a:t> </a:t>
            </a:r>
          </a:p>
          <a:p>
            <a:pPr lvl="0" algn="just"/>
            <a:r>
              <a:rPr lang="fr-FR" sz="1300" kern="150" dirty="0">
                <a:effectLst/>
                <a:ea typeface="OpenSymbol"/>
                <a:cs typeface="OpenSymbol"/>
              </a:rPr>
              <a:t>Interpr</a:t>
            </a:r>
            <a:r>
              <a:rPr lang="fr-FR" sz="1300" kern="15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fr-FR" sz="1300" kern="150" dirty="0">
                <a:effectLst/>
                <a:ea typeface="OpenSymbol"/>
                <a:cs typeface="OpenSymbol"/>
              </a:rPr>
              <a:t>tation de r</a:t>
            </a:r>
            <a:r>
              <a:rPr lang="fr-FR" sz="1300" kern="15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fr-FR" sz="1300" kern="150" dirty="0">
                <a:effectLst/>
                <a:ea typeface="OpenSymbol"/>
                <a:cs typeface="OpenSymbol"/>
              </a:rPr>
              <a:t>sultats d’analyses d’</a:t>
            </a:r>
            <a:r>
              <a:rPr lang="fr-FR" sz="1300" kern="15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fr-FR" sz="1300" kern="150" dirty="0">
                <a:effectLst/>
                <a:ea typeface="OpenSymbol"/>
                <a:cs typeface="OpenSymbol"/>
              </a:rPr>
              <a:t>chantillons biologiques (sang, urine, selles…)</a:t>
            </a:r>
          </a:p>
          <a:p>
            <a:pPr algn="just"/>
            <a:r>
              <a:rPr lang="fr-FR" sz="1300" kern="150" dirty="0">
                <a:effectLst/>
                <a:ea typeface="NSimSun" panose="02010609030101010101" pitchFamily="49" charset="-122"/>
                <a:cs typeface="Arial" panose="020B0604020202020204" pitchFamily="34" charset="0"/>
              </a:rPr>
              <a:t>Dans le cadre de prise en charge de maladies infectieuses et nutritives (système digestif, système hormonal).</a:t>
            </a:r>
          </a:p>
          <a:p>
            <a:pPr lvl="0" algn="just"/>
            <a:endParaRPr lang="fr-FR" sz="1300" kern="150" dirty="0">
              <a:effectLst/>
              <a:ea typeface="NSimSun" panose="02010609030101010101" pitchFamily="49" charset="-122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B641E8-2E33-E604-E821-E282653670EA}"/>
              </a:ext>
            </a:extLst>
          </p:cNvPr>
          <p:cNvSpPr txBox="1"/>
          <p:nvPr/>
        </p:nvSpPr>
        <p:spPr>
          <a:xfrm>
            <a:off x="1292979" y="5297078"/>
            <a:ext cx="674851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1100" kern="150" dirty="0">
                <a:effectLst/>
                <a:ea typeface="OpenSymbol"/>
                <a:cs typeface="OpenSymbol"/>
              </a:rPr>
              <a:t>Français – LANGUE MATERNELLE.  ECRIT / ORAL</a:t>
            </a:r>
          </a:p>
          <a:p>
            <a:pPr lvl="0"/>
            <a:r>
              <a:rPr lang="fr-FR" sz="1100" kern="150" dirty="0">
                <a:effectLst/>
                <a:ea typeface="OpenSymbol"/>
                <a:cs typeface="OpenSymbol"/>
              </a:rPr>
              <a:t>ANGLAIS – EXCELLENTE CONNAISSANCE.  ECRIT / ORAL</a:t>
            </a:r>
          </a:p>
          <a:p>
            <a:pPr lvl="0"/>
            <a:r>
              <a:rPr lang="fr-FR" sz="1100" kern="150" dirty="0">
                <a:effectLst/>
                <a:ea typeface="OpenSymbol"/>
                <a:cs typeface="OpenSymbol"/>
              </a:rPr>
              <a:t>RUSSE – EXCELLENTE CONNAISSANCE.  ECRIT / ORAL</a:t>
            </a:r>
          </a:p>
          <a:p>
            <a:pPr lvl="0"/>
            <a:r>
              <a:rPr lang="fr-FR" sz="1100" kern="150" dirty="0">
                <a:effectLst/>
                <a:ea typeface="OpenSymbol"/>
                <a:cs typeface="OpenSymbol"/>
              </a:rPr>
              <a:t>UKRAINIEN – BONNE CONNAISSANCE.  ORAL</a:t>
            </a:r>
          </a:p>
          <a:p>
            <a:pPr lvl="0"/>
            <a:r>
              <a:rPr lang="fr-FR" sz="1100" kern="150" dirty="0">
                <a:effectLst/>
                <a:ea typeface="OpenSymbol"/>
                <a:cs typeface="OpenSymbol"/>
              </a:rPr>
              <a:t>KITUBA (CONGO RP.) – MOYENNE CONNAISSANCE.  ORAL</a:t>
            </a:r>
          </a:p>
        </p:txBody>
      </p:sp>
    </p:spTree>
    <p:extLst>
      <p:ext uri="{BB962C8B-B14F-4D97-AF65-F5344CB8AC3E}">
        <p14:creationId xmlns:p14="http://schemas.microsoft.com/office/powerpoint/2010/main" val="36491735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</TotalTime>
  <Words>287</Words>
  <Application>Microsoft Office PowerPoint</Application>
  <PresentationFormat>Format A4 (210 x 297 mm)</PresentationFormat>
  <Paragraphs>46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Liberation Serif</vt:lpstr>
      <vt:lpstr>Trebuchet MS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NFC Corps</dc:creator>
  <cp:lastModifiedBy>Freze Crescent</cp:lastModifiedBy>
  <cp:revision>25</cp:revision>
  <cp:lastPrinted>2022-07-19T12:40:02Z</cp:lastPrinted>
  <dcterms:created xsi:type="dcterms:W3CDTF">2022-07-07T11:23:04Z</dcterms:created>
  <dcterms:modified xsi:type="dcterms:W3CDTF">2023-01-19T12:35:04Z</dcterms:modified>
</cp:coreProperties>
</file>