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63" r:id="rId3"/>
    <p:sldId id="257" r:id="rId4"/>
    <p:sldId id="258" r:id="rId5"/>
    <p:sldId id="259" r:id="rId6"/>
    <p:sldId id="260" r:id="rId7"/>
    <p:sldId id="261" r:id="rId8"/>
    <p:sldId id="264" r:id="rId9"/>
    <p:sldId id="265" r:id="rId10"/>
    <p:sldId id="266" r:id="rId11"/>
    <p:sldId id="267" r:id="rId12"/>
    <p:sldId id="268" r:id="rId13"/>
    <p:sldId id="269" r:id="rId14"/>
    <p:sldId id="270" r:id="rId15"/>
    <p:sldId id="275"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669F558E-4D3A-44EA-9BA6-2470B639A770}">
          <p14:sldIdLst>
            <p14:sldId id="256"/>
            <p14:sldId id="263"/>
            <p14:sldId id="257"/>
            <p14:sldId id="258"/>
            <p14:sldId id="259"/>
            <p14:sldId id="260"/>
            <p14:sldId id="261"/>
            <p14:sldId id="264"/>
            <p14:sldId id="265"/>
            <p14:sldId id="266"/>
            <p14:sldId id="267"/>
            <p14:sldId id="268"/>
            <p14:sldId id="269"/>
            <p14:sldId id="270"/>
            <p14:sldId id="275"/>
            <p14:sldId id="271"/>
            <p14:sldId id="272"/>
            <p14:sldId id="273"/>
            <p14:sldId id="274"/>
            <p14:sldId id="276"/>
            <p14:sldId id="277"/>
            <p14:sldId id="278"/>
            <p14:sldId id="279"/>
            <p14:sldId id="280"/>
            <p14:sldId id="281"/>
            <p14:sldId id="282"/>
            <p14:sldId id="283"/>
            <p14:sldId id="284"/>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00" d="100"/>
          <a:sy n="100" d="100"/>
        </p:scale>
        <p:origin x="45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903232-BB64-42A5-BF6F-9BC4A5206B48}"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0A0293F8-4C0A-4F87-8FB7-64F9AE4EA1C2}">
      <dgm:prSet/>
      <dgm:spPr/>
      <dgm:t>
        <a:bodyPr/>
        <a:lstStyle/>
        <a:p>
          <a:r>
            <a:rPr lang="ru-RU" b="0" i="0" baseline="0" dirty="0" err="1"/>
            <a:t>Słowo</a:t>
          </a:r>
          <a:r>
            <a:rPr lang="ru-RU" b="0" i="0" baseline="0" dirty="0"/>
            <a:t> </a:t>
          </a:r>
          <a:r>
            <a:rPr lang="ru-RU" b="0" i="0" baseline="0" dirty="0" err="1"/>
            <a:t>kluczowe</a:t>
          </a:r>
          <a:r>
            <a:rPr lang="en-US" b="0" i="0" baseline="0" dirty="0"/>
            <a:t> </a:t>
          </a:r>
          <a:r>
            <a:rPr lang="ru-RU" b="0" i="0" baseline="0" dirty="0">
              <a:solidFill>
                <a:srgbClr val="00B050"/>
              </a:solidFill>
            </a:rPr>
            <a:t>ORDER BY</a:t>
          </a:r>
          <a:r>
            <a:rPr lang="en-US" b="0" i="0" baseline="0" dirty="0">
              <a:solidFill>
                <a:srgbClr val="00B050"/>
              </a:solidFill>
            </a:rPr>
            <a:t> </a:t>
          </a:r>
          <a:r>
            <a:rPr lang="ru-RU" b="0" i="0" baseline="0" dirty="0" err="1"/>
            <a:t>służy</a:t>
          </a:r>
          <a:r>
            <a:rPr lang="ru-RU" b="0" i="0" baseline="0" dirty="0"/>
            <a:t> </a:t>
          </a:r>
          <a:r>
            <a:rPr lang="ru-RU" b="0" i="0" baseline="0" dirty="0" err="1"/>
            <a:t>do</a:t>
          </a:r>
          <a:r>
            <a:rPr lang="ru-RU" b="0" i="0" baseline="0" dirty="0"/>
            <a:t> </a:t>
          </a:r>
          <a:r>
            <a:rPr lang="ru-RU" b="0" i="0" baseline="0" dirty="0" err="1"/>
            <a:t>sortowania</a:t>
          </a:r>
          <a:r>
            <a:rPr lang="ru-RU" b="0" i="0" baseline="0" dirty="0"/>
            <a:t> </a:t>
          </a:r>
          <a:r>
            <a:rPr lang="ru-RU" b="0" i="0" baseline="0" dirty="0" err="1"/>
            <a:t>zestawu</a:t>
          </a:r>
          <a:r>
            <a:rPr lang="ru-RU" b="0" i="0" baseline="0" dirty="0"/>
            <a:t> </a:t>
          </a:r>
          <a:r>
            <a:rPr lang="ru-RU" b="0" i="0" baseline="0" dirty="0" err="1"/>
            <a:t>wyników</a:t>
          </a:r>
          <a:r>
            <a:rPr lang="ru-RU" b="0" i="0" baseline="0" dirty="0"/>
            <a:t> w </a:t>
          </a:r>
          <a:r>
            <a:rPr lang="ru-RU" b="0" i="0" baseline="0" dirty="0" err="1"/>
            <a:t>porządku</a:t>
          </a:r>
          <a:r>
            <a:rPr lang="ru-RU" b="0" i="0" baseline="0" dirty="0"/>
            <a:t> </a:t>
          </a:r>
          <a:r>
            <a:rPr lang="ru-RU" b="0" i="0" baseline="0" dirty="0" err="1"/>
            <a:t>rosnącym</a:t>
          </a:r>
          <a:r>
            <a:rPr lang="ru-RU" b="0" i="0" baseline="0" dirty="0"/>
            <a:t> </a:t>
          </a:r>
          <a:r>
            <a:rPr lang="ru-RU" b="0" i="0" baseline="0" dirty="0" err="1"/>
            <a:t>lub</a:t>
          </a:r>
          <a:r>
            <a:rPr lang="ru-RU" b="0" i="0" baseline="0" dirty="0"/>
            <a:t> </a:t>
          </a:r>
          <a:r>
            <a:rPr lang="ru-RU" b="0" i="0" baseline="0" dirty="0" err="1"/>
            <a:t>malejącym</a:t>
          </a:r>
          <a:endParaRPr lang="en-US" dirty="0"/>
        </a:p>
      </dgm:t>
    </dgm:pt>
    <dgm:pt modelId="{350355BA-73A4-415E-839E-84F9764B4851}" type="parTrans" cxnId="{B5AD26BB-8DAC-417C-957F-BE06C12258F2}">
      <dgm:prSet/>
      <dgm:spPr/>
      <dgm:t>
        <a:bodyPr/>
        <a:lstStyle/>
        <a:p>
          <a:endParaRPr lang="en-US"/>
        </a:p>
      </dgm:t>
    </dgm:pt>
    <dgm:pt modelId="{C44517F9-D063-41D4-A103-23B8ADAA6424}" type="sibTrans" cxnId="{B5AD26BB-8DAC-417C-957F-BE06C12258F2}">
      <dgm:prSet/>
      <dgm:spPr/>
      <dgm:t>
        <a:bodyPr/>
        <a:lstStyle/>
        <a:p>
          <a:endParaRPr lang="en-US"/>
        </a:p>
      </dgm:t>
    </dgm:pt>
    <dgm:pt modelId="{56EAE6D7-964E-4AEA-970D-8722FF5497EC}">
      <dgm:prSet/>
      <dgm:spPr/>
      <dgm:t>
        <a:bodyPr/>
        <a:lstStyle/>
        <a:p>
          <a:r>
            <a:rPr lang="ru-RU" b="0" i="0" baseline="0" dirty="0" err="1"/>
            <a:t>Słowo</a:t>
          </a:r>
          <a:r>
            <a:rPr lang="ru-RU" b="0" i="0" baseline="0" dirty="0"/>
            <a:t> </a:t>
          </a:r>
          <a:r>
            <a:rPr lang="ru-RU" b="0" i="0" baseline="0" dirty="0" err="1"/>
            <a:t>kluczowe</a:t>
          </a:r>
          <a:r>
            <a:rPr lang="en-US" b="0" i="0" baseline="0" dirty="0"/>
            <a:t> </a:t>
          </a:r>
          <a:r>
            <a:rPr lang="ru-RU" b="0" i="0" baseline="0" dirty="0">
              <a:solidFill>
                <a:srgbClr val="00B050"/>
              </a:solidFill>
            </a:rPr>
            <a:t>ORDER BY </a:t>
          </a:r>
          <a:r>
            <a:rPr lang="ru-RU" b="0" i="0" baseline="0" dirty="0" err="1"/>
            <a:t>domyślnie</a:t>
          </a:r>
          <a:r>
            <a:rPr lang="ru-RU" b="0" i="0" baseline="0" dirty="0"/>
            <a:t> </a:t>
          </a:r>
          <a:r>
            <a:rPr lang="ru-RU" b="0" i="0" baseline="0" dirty="0" err="1"/>
            <a:t>sortuje</a:t>
          </a:r>
          <a:r>
            <a:rPr lang="ru-RU" b="0" i="0" baseline="0" dirty="0"/>
            <a:t> </a:t>
          </a:r>
          <a:r>
            <a:rPr lang="ru-RU" b="0" i="0" baseline="0" dirty="0" err="1"/>
            <a:t>rekordy</a:t>
          </a:r>
          <a:r>
            <a:rPr lang="ru-RU" b="0" i="0" baseline="0" dirty="0"/>
            <a:t> w </a:t>
          </a:r>
          <a:r>
            <a:rPr lang="ru-RU" b="0" i="0" baseline="0" dirty="0" err="1"/>
            <a:t>porządku</a:t>
          </a:r>
          <a:r>
            <a:rPr lang="ru-RU" b="0" i="0" baseline="0" dirty="0"/>
            <a:t> </a:t>
          </a:r>
          <a:r>
            <a:rPr lang="ru-RU" b="0" i="0" baseline="0" dirty="0" err="1"/>
            <a:t>rosnącym</a:t>
          </a:r>
          <a:r>
            <a:rPr lang="ru-RU" b="0" i="0" baseline="0" dirty="0"/>
            <a:t>. </a:t>
          </a:r>
          <a:r>
            <a:rPr lang="ru-RU" b="0" i="0" baseline="0" dirty="0" err="1"/>
            <a:t>Aby</a:t>
          </a:r>
          <a:r>
            <a:rPr lang="ru-RU" b="0" i="0" baseline="0" dirty="0"/>
            <a:t> </a:t>
          </a:r>
          <a:r>
            <a:rPr lang="ru-RU" b="0" i="0" baseline="0" dirty="0" err="1"/>
            <a:t>posortować</a:t>
          </a:r>
          <a:r>
            <a:rPr lang="ru-RU" b="0" i="0" baseline="0" dirty="0"/>
            <a:t> </a:t>
          </a:r>
          <a:r>
            <a:rPr lang="ru-RU" b="0" i="0" baseline="0" dirty="0" err="1"/>
            <a:t>rekordy</a:t>
          </a:r>
          <a:r>
            <a:rPr lang="ru-RU" b="0" i="0" baseline="0" dirty="0"/>
            <a:t> w </a:t>
          </a:r>
          <a:r>
            <a:rPr lang="ru-RU" b="0" i="0" baseline="0" dirty="0" err="1"/>
            <a:t>kolejności</a:t>
          </a:r>
          <a:r>
            <a:rPr lang="ru-RU" b="0" i="0" baseline="0" dirty="0"/>
            <a:t> </a:t>
          </a:r>
          <a:r>
            <a:rPr lang="ru-RU" b="0" i="0" baseline="0" dirty="0" err="1"/>
            <a:t>malejącej</a:t>
          </a:r>
          <a:r>
            <a:rPr lang="ru-RU" b="0" i="0" baseline="0" dirty="0"/>
            <a:t>, </a:t>
          </a:r>
          <a:r>
            <a:rPr lang="ru-RU" b="0" i="0" baseline="0" dirty="0" err="1"/>
            <a:t>użyj</a:t>
          </a:r>
          <a:r>
            <a:rPr lang="ru-RU" b="0" i="0" baseline="0" dirty="0"/>
            <a:t> </a:t>
          </a:r>
          <a:r>
            <a:rPr lang="ru-RU" b="0" i="0" baseline="0" dirty="0">
              <a:solidFill>
                <a:srgbClr val="00B050"/>
              </a:solidFill>
            </a:rPr>
            <a:t>DESC</a:t>
          </a:r>
          <a:endParaRPr lang="en-US" dirty="0"/>
        </a:p>
      </dgm:t>
    </dgm:pt>
    <dgm:pt modelId="{B2CE2A89-1DD6-476E-8F33-562CF5EA24E6}" type="parTrans" cxnId="{2E75356D-C69D-4F5E-AFBB-367DEBD6A5DF}">
      <dgm:prSet/>
      <dgm:spPr/>
      <dgm:t>
        <a:bodyPr/>
        <a:lstStyle/>
        <a:p>
          <a:endParaRPr lang="en-US"/>
        </a:p>
      </dgm:t>
    </dgm:pt>
    <dgm:pt modelId="{C11118A5-E86B-4DC1-9775-190BB6F2FF4D}" type="sibTrans" cxnId="{2E75356D-C69D-4F5E-AFBB-367DEBD6A5DF}">
      <dgm:prSet/>
      <dgm:spPr/>
      <dgm:t>
        <a:bodyPr/>
        <a:lstStyle/>
        <a:p>
          <a:endParaRPr lang="en-US"/>
        </a:p>
      </dgm:t>
    </dgm:pt>
    <dgm:pt modelId="{DEA6527E-B13D-48A5-BCA7-100D80E18BB7}" type="pres">
      <dgm:prSet presAssocID="{F8903232-BB64-42A5-BF6F-9BC4A5206B48}" presName="hierChild1" presStyleCnt="0">
        <dgm:presLayoutVars>
          <dgm:chPref val="1"/>
          <dgm:dir/>
          <dgm:animOne val="branch"/>
          <dgm:animLvl val="lvl"/>
          <dgm:resizeHandles/>
        </dgm:presLayoutVars>
      </dgm:prSet>
      <dgm:spPr/>
    </dgm:pt>
    <dgm:pt modelId="{BD067182-D0ED-41B7-B1F9-E5E16D30D465}" type="pres">
      <dgm:prSet presAssocID="{0A0293F8-4C0A-4F87-8FB7-64F9AE4EA1C2}" presName="hierRoot1" presStyleCnt="0"/>
      <dgm:spPr/>
    </dgm:pt>
    <dgm:pt modelId="{F8C0919E-A705-45A3-A3C6-A18B393D6AFC}" type="pres">
      <dgm:prSet presAssocID="{0A0293F8-4C0A-4F87-8FB7-64F9AE4EA1C2}" presName="composite" presStyleCnt="0"/>
      <dgm:spPr/>
    </dgm:pt>
    <dgm:pt modelId="{222149FC-DCF3-4D97-8221-5005FA496AEE}" type="pres">
      <dgm:prSet presAssocID="{0A0293F8-4C0A-4F87-8FB7-64F9AE4EA1C2}" presName="background" presStyleLbl="node0" presStyleIdx="0" presStyleCnt="2"/>
      <dgm:spPr/>
    </dgm:pt>
    <dgm:pt modelId="{4579802D-D5A8-43E1-86BB-4D852AC08881}" type="pres">
      <dgm:prSet presAssocID="{0A0293F8-4C0A-4F87-8FB7-64F9AE4EA1C2}" presName="text" presStyleLbl="fgAcc0" presStyleIdx="0" presStyleCnt="2">
        <dgm:presLayoutVars>
          <dgm:chPref val="3"/>
        </dgm:presLayoutVars>
      </dgm:prSet>
      <dgm:spPr/>
    </dgm:pt>
    <dgm:pt modelId="{383E261F-8540-4F48-8867-7A865A982E07}" type="pres">
      <dgm:prSet presAssocID="{0A0293F8-4C0A-4F87-8FB7-64F9AE4EA1C2}" presName="hierChild2" presStyleCnt="0"/>
      <dgm:spPr/>
    </dgm:pt>
    <dgm:pt modelId="{4B5F1A2E-6AB7-40B0-B4E7-EBD8F2F8797E}" type="pres">
      <dgm:prSet presAssocID="{56EAE6D7-964E-4AEA-970D-8722FF5497EC}" presName="hierRoot1" presStyleCnt="0"/>
      <dgm:spPr/>
    </dgm:pt>
    <dgm:pt modelId="{866CD7D9-8E2F-4B6A-8EAB-424F95945E17}" type="pres">
      <dgm:prSet presAssocID="{56EAE6D7-964E-4AEA-970D-8722FF5497EC}" presName="composite" presStyleCnt="0"/>
      <dgm:spPr/>
    </dgm:pt>
    <dgm:pt modelId="{EF24A8F3-C357-420E-97D3-E463656CBBDC}" type="pres">
      <dgm:prSet presAssocID="{56EAE6D7-964E-4AEA-970D-8722FF5497EC}" presName="background" presStyleLbl="node0" presStyleIdx="1" presStyleCnt="2"/>
      <dgm:spPr/>
    </dgm:pt>
    <dgm:pt modelId="{A1DF3F45-A4B3-42FB-9E00-26F0C0D247E2}" type="pres">
      <dgm:prSet presAssocID="{56EAE6D7-964E-4AEA-970D-8722FF5497EC}" presName="text" presStyleLbl="fgAcc0" presStyleIdx="1" presStyleCnt="2">
        <dgm:presLayoutVars>
          <dgm:chPref val="3"/>
        </dgm:presLayoutVars>
      </dgm:prSet>
      <dgm:spPr/>
    </dgm:pt>
    <dgm:pt modelId="{DF89297D-D852-47C5-ABB7-166EB4A3F2C6}" type="pres">
      <dgm:prSet presAssocID="{56EAE6D7-964E-4AEA-970D-8722FF5497EC}" presName="hierChild2" presStyleCnt="0"/>
      <dgm:spPr/>
    </dgm:pt>
  </dgm:ptLst>
  <dgm:cxnLst>
    <dgm:cxn modelId="{F60E2E0D-FC45-4604-93CC-604ED8CCA979}" type="presOf" srcId="{0A0293F8-4C0A-4F87-8FB7-64F9AE4EA1C2}" destId="{4579802D-D5A8-43E1-86BB-4D852AC08881}" srcOrd="0" destOrd="0" presId="urn:microsoft.com/office/officeart/2005/8/layout/hierarchy1"/>
    <dgm:cxn modelId="{2E75356D-C69D-4F5E-AFBB-367DEBD6A5DF}" srcId="{F8903232-BB64-42A5-BF6F-9BC4A5206B48}" destId="{56EAE6D7-964E-4AEA-970D-8722FF5497EC}" srcOrd="1" destOrd="0" parTransId="{B2CE2A89-1DD6-476E-8F33-562CF5EA24E6}" sibTransId="{C11118A5-E86B-4DC1-9775-190BB6F2FF4D}"/>
    <dgm:cxn modelId="{7333EAB2-2C13-4F1B-AD59-F552989D3229}" type="presOf" srcId="{F8903232-BB64-42A5-BF6F-9BC4A5206B48}" destId="{DEA6527E-B13D-48A5-BCA7-100D80E18BB7}" srcOrd="0" destOrd="0" presId="urn:microsoft.com/office/officeart/2005/8/layout/hierarchy1"/>
    <dgm:cxn modelId="{B5AD26BB-8DAC-417C-957F-BE06C12258F2}" srcId="{F8903232-BB64-42A5-BF6F-9BC4A5206B48}" destId="{0A0293F8-4C0A-4F87-8FB7-64F9AE4EA1C2}" srcOrd="0" destOrd="0" parTransId="{350355BA-73A4-415E-839E-84F9764B4851}" sibTransId="{C44517F9-D063-41D4-A103-23B8ADAA6424}"/>
    <dgm:cxn modelId="{308033CA-0DB5-45DD-B300-14D177375AE8}" type="presOf" srcId="{56EAE6D7-964E-4AEA-970D-8722FF5497EC}" destId="{A1DF3F45-A4B3-42FB-9E00-26F0C0D247E2}" srcOrd="0" destOrd="0" presId="urn:microsoft.com/office/officeart/2005/8/layout/hierarchy1"/>
    <dgm:cxn modelId="{874D1F0B-520F-41EE-83ED-BB491561B882}" type="presParOf" srcId="{DEA6527E-B13D-48A5-BCA7-100D80E18BB7}" destId="{BD067182-D0ED-41B7-B1F9-E5E16D30D465}" srcOrd="0" destOrd="0" presId="urn:microsoft.com/office/officeart/2005/8/layout/hierarchy1"/>
    <dgm:cxn modelId="{A3010CD1-C2FF-4851-9168-419620B8390F}" type="presParOf" srcId="{BD067182-D0ED-41B7-B1F9-E5E16D30D465}" destId="{F8C0919E-A705-45A3-A3C6-A18B393D6AFC}" srcOrd="0" destOrd="0" presId="urn:microsoft.com/office/officeart/2005/8/layout/hierarchy1"/>
    <dgm:cxn modelId="{F211B194-C42C-4FE2-858D-AF1D0E7CFA5E}" type="presParOf" srcId="{F8C0919E-A705-45A3-A3C6-A18B393D6AFC}" destId="{222149FC-DCF3-4D97-8221-5005FA496AEE}" srcOrd="0" destOrd="0" presId="urn:microsoft.com/office/officeart/2005/8/layout/hierarchy1"/>
    <dgm:cxn modelId="{3BD8AFB5-6E8F-474F-B5B4-4AF629DCBFB8}" type="presParOf" srcId="{F8C0919E-A705-45A3-A3C6-A18B393D6AFC}" destId="{4579802D-D5A8-43E1-86BB-4D852AC08881}" srcOrd="1" destOrd="0" presId="urn:microsoft.com/office/officeart/2005/8/layout/hierarchy1"/>
    <dgm:cxn modelId="{1F1A0EDA-3725-496C-87CA-4F92E506A49B}" type="presParOf" srcId="{BD067182-D0ED-41B7-B1F9-E5E16D30D465}" destId="{383E261F-8540-4F48-8867-7A865A982E07}" srcOrd="1" destOrd="0" presId="urn:microsoft.com/office/officeart/2005/8/layout/hierarchy1"/>
    <dgm:cxn modelId="{CC834B9B-9C62-40E4-86CE-6B698D6E2E9B}" type="presParOf" srcId="{DEA6527E-B13D-48A5-BCA7-100D80E18BB7}" destId="{4B5F1A2E-6AB7-40B0-B4E7-EBD8F2F8797E}" srcOrd="1" destOrd="0" presId="urn:microsoft.com/office/officeart/2005/8/layout/hierarchy1"/>
    <dgm:cxn modelId="{75BB8103-3D73-4E68-8897-BE907AC3AA22}" type="presParOf" srcId="{4B5F1A2E-6AB7-40B0-B4E7-EBD8F2F8797E}" destId="{866CD7D9-8E2F-4B6A-8EAB-424F95945E17}" srcOrd="0" destOrd="0" presId="urn:microsoft.com/office/officeart/2005/8/layout/hierarchy1"/>
    <dgm:cxn modelId="{750503F2-48F9-4616-A3BC-132753A9C9F6}" type="presParOf" srcId="{866CD7D9-8E2F-4B6A-8EAB-424F95945E17}" destId="{EF24A8F3-C357-420E-97D3-E463656CBBDC}" srcOrd="0" destOrd="0" presId="urn:microsoft.com/office/officeart/2005/8/layout/hierarchy1"/>
    <dgm:cxn modelId="{603E5AF0-5FD2-4A2E-8C4D-C5B9D4BE9AE3}" type="presParOf" srcId="{866CD7D9-8E2F-4B6A-8EAB-424F95945E17}" destId="{A1DF3F45-A4B3-42FB-9E00-26F0C0D247E2}" srcOrd="1" destOrd="0" presId="urn:microsoft.com/office/officeart/2005/8/layout/hierarchy1"/>
    <dgm:cxn modelId="{49682F98-28F4-4D7A-904E-D9AB920DC588}" type="presParOf" srcId="{4B5F1A2E-6AB7-40B0-B4E7-EBD8F2F8797E}" destId="{DF89297D-D852-47C5-ABB7-166EB4A3F2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70B152-AE13-44CF-85DF-9313291B3F0A}"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1D117EAC-02F8-49A2-9DF2-E1CD160EE4B3}">
      <dgm:prSet/>
      <dgm:spPr/>
      <dgm:t>
        <a:bodyPr/>
        <a:lstStyle/>
        <a:p>
          <a:r>
            <a:rPr lang="pl-PL" b="0" i="0" dirty="0">
              <a:latin typeface="Verdana" panose="020B0604030504040204" pitchFamily="34" charset="0"/>
              <a:ea typeface="Verdana" panose="020B0604030504040204" pitchFamily="34" charset="0"/>
            </a:rPr>
            <a:t>Pole z wartością NULL jest polem bez wartości</a:t>
          </a:r>
          <a:r>
            <a:rPr lang="pl-PL" b="0" i="0" dirty="0"/>
            <a:t>.</a:t>
          </a:r>
          <a:endParaRPr lang="en-US" dirty="0"/>
        </a:p>
      </dgm:t>
    </dgm:pt>
    <dgm:pt modelId="{A58D0AE2-FB63-4C70-961A-EECC3536B96B}" type="parTrans" cxnId="{091D787B-806F-424F-A1EE-83589460988C}">
      <dgm:prSet/>
      <dgm:spPr/>
      <dgm:t>
        <a:bodyPr/>
        <a:lstStyle/>
        <a:p>
          <a:endParaRPr lang="en-US"/>
        </a:p>
      </dgm:t>
    </dgm:pt>
    <dgm:pt modelId="{1C37B566-8165-45EF-9063-561F560F1564}" type="sibTrans" cxnId="{091D787B-806F-424F-A1EE-83589460988C}">
      <dgm:prSet/>
      <dgm:spPr/>
      <dgm:t>
        <a:bodyPr/>
        <a:lstStyle/>
        <a:p>
          <a:endParaRPr lang="en-US"/>
        </a:p>
      </dgm:t>
    </dgm:pt>
    <dgm:pt modelId="{E77D0EAC-E6CC-4701-B879-98EE9DD52A9D}">
      <dgm:prSet/>
      <dgm:spPr/>
      <dgm:t>
        <a:bodyPr/>
        <a:lstStyle/>
        <a:p>
          <a:r>
            <a:rPr lang="pl-PL" b="0" i="0" dirty="0">
              <a:latin typeface="Verdana" panose="020B0604030504040204" pitchFamily="34" charset="0"/>
              <a:ea typeface="Verdana" panose="020B0604030504040204" pitchFamily="34" charset="0"/>
            </a:rPr>
            <a:t>Jeżeli pole w tabeli jest opcjonalne, istnieje możliwość wstawienia nowego rekordu lub aktualizacji rekordu bez dodawania wartości do tego pola. Następnie pole zostanie zapisane z wartością NULL.</a:t>
          </a:r>
          <a:endParaRPr lang="en-US" dirty="0">
            <a:latin typeface="Verdana" panose="020B0604030504040204" pitchFamily="34" charset="0"/>
            <a:ea typeface="Verdana" panose="020B0604030504040204" pitchFamily="34" charset="0"/>
          </a:endParaRPr>
        </a:p>
      </dgm:t>
    </dgm:pt>
    <dgm:pt modelId="{F458EA05-D43D-4014-9A5F-97FE65A007EB}" type="parTrans" cxnId="{01AAF4E4-FF71-4543-B723-B96B66DF1A13}">
      <dgm:prSet/>
      <dgm:spPr/>
      <dgm:t>
        <a:bodyPr/>
        <a:lstStyle/>
        <a:p>
          <a:endParaRPr lang="en-US"/>
        </a:p>
      </dgm:t>
    </dgm:pt>
    <dgm:pt modelId="{364FC4A5-D0F4-4619-BE52-910A95C9AEF4}" type="sibTrans" cxnId="{01AAF4E4-FF71-4543-B723-B96B66DF1A13}">
      <dgm:prSet/>
      <dgm:spPr/>
      <dgm:t>
        <a:bodyPr/>
        <a:lstStyle/>
        <a:p>
          <a:endParaRPr lang="en-US"/>
        </a:p>
      </dgm:t>
    </dgm:pt>
    <dgm:pt modelId="{3B984FE3-D594-4960-B167-D0D0CC7B8A27}">
      <dgm:prSet/>
      <dgm:spPr/>
      <dgm:t>
        <a:bodyPr/>
        <a:lstStyle/>
        <a:p>
          <a:r>
            <a:rPr lang="pl-PL" b="1" i="0" dirty="0">
              <a:latin typeface="Verdana" panose="020B0604030504040204" pitchFamily="34" charset="0"/>
              <a:ea typeface="Verdana" panose="020B0604030504040204" pitchFamily="34" charset="0"/>
            </a:rPr>
            <a:t>Uwaga:</a:t>
          </a:r>
          <a:r>
            <a:rPr lang="pl-PL" b="0" i="0" dirty="0">
              <a:latin typeface="Verdana" panose="020B0604030504040204" pitchFamily="34" charset="0"/>
              <a:ea typeface="Verdana" panose="020B0604030504040204" pitchFamily="34" charset="0"/>
            </a:rPr>
            <a:t> Wartość NULL różni się od wartości zerowej lub pola zawierającego spacje. Pole z wartością NULL to takie, które pozostało puste podczas tworzenia rekordu!</a:t>
          </a:r>
          <a:endParaRPr lang="en-US" dirty="0">
            <a:latin typeface="Verdana" panose="020B0604030504040204" pitchFamily="34" charset="0"/>
            <a:ea typeface="Verdana" panose="020B0604030504040204" pitchFamily="34" charset="0"/>
          </a:endParaRPr>
        </a:p>
      </dgm:t>
    </dgm:pt>
    <dgm:pt modelId="{2CE487AD-E6AA-4E2E-B402-2F95D8D68131}" type="parTrans" cxnId="{F012972A-7CBC-424A-8A00-88BDF0BCC355}">
      <dgm:prSet/>
      <dgm:spPr/>
      <dgm:t>
        <a:bodyPr/>
        <a:lstStyle/>
        <a:p>
          <a:endParaRPr lang="en-US"/>
        </a:p>
      </dgm:t>
    </dgm:pt>
    <dgm:pt modelId="{2922853F-3D84-473B-B232-0A2A6190567B}" type="sibTrans" cxnId="{F012972A-7CBC-424A-8A00-88BDF0BCC355}">
      <dgm:prSet/>
      <dgm:spPr/>
      <dgm:t>
        <a:bodyPr/>
        <a:lstStyle/>
        <a:p>
          <a:endParaRPr lang="en-US"/>
        </a:p>
      </dgm:t>
    </dgm:pt>
    <dgm:pt modelId="{3479FE94-D3B0-4EB6-B30F-4D214B78CFB0}" type="pres">
      <dgm:prSet presAssocID="{5B70B152-AE13-44CF-85DF-9313291B3F0A}" presName="outerComposite" presStyleCnt="0">
        <dgm:presLayoutVars>
          <dgm:chMax val="5"/>
          <dgm:dir/>
          <dgm:resizeHandles val="exact"/>
        </dgm:presLayoutVars>
      </dgm:prSet>
      <dgm:spPr/>
    </dgm:pt>
    <dgm:pt modelId="{533D8DD6-1BB6-44BB-B370-51D99171F657}" type="pres">
      <dgm:prSet presAssocID="{5B70B152-AE13-44CF-85DF-9313291B3F0A}" presName="dummyMaxCanvas" presStyleCnt="0">
        <dgm:presLayoutVars/>
      </dgm:prSet>
      <dgm:spPr/>
    </dgm:pt>
    <dgm:pt modelId="{7C785EDC-22CD-4CDD-96A6-EC4659857092}" type="pres">
      <dgm:prSet presAssocID="{5B70B152-AE13-44CF-85DF-9313291B3F0A}" presName="ThreeNodes_1" presStyleLbl="node1" presStyleIdx="0" presStyleCnt="3">
        <dgm:presLayoutVars>
          <dgm:bulletEnabled val="1"/>
        </dgm:presLayoutVars>
      </dgm:prSet>
      <dgm:spPr/>
    </dgm:pt>
    <dgm:pt modelId="{57A429B5-8BA7-4494-A2BC-C37793F00684}" type="pres">
      <dgm:prSet presAssocID="{5B70B152-AE13-44CF-85DF-9313291B3F0A}" presName="ThreeNodes_2" presStyleLbl="node1" presStyleIdx="1" presStyleCnt="3">
        <dgm:presLayoutVars>
          <dgm:bulletEnabled val="1"/>
        </dgm:presLayoutVars>
      </dgm:prSet>
      <dgm:spPr/>
    </dgm:pt>
    <dgm:pt modelId="{4C158440-C241-4666-B3C6-3ABDD1B6E5FC}" type="pres">
      <dgm:prSet presAssocID="{5B70B152-AE13-44CF-85DF-9313291B3F0A}" presName="ThreeNodes_3" presStyleLbl="node1" presStyleIdx="2" presStyleCnt="3">
        <dgm:presLayoutVars>
          <dgm:bulletEnabled val="1"/>
        </dgm:presLayoutVars>
      </dgm:prSet>
      <dgm:spPr/>
    </dgm:pt>
    <dgm:pt modelId="{32942A5D-A73C-499D-8012-043E1AB59E00}" type="pres">
      <dgm:prSet presAssocID="{5B70B152-AE13-44CF-85DF-9313291B3F0A}" presName="ThreeConn_1-2" presStyleLbl="fgAccFollowNode1" presStyleIdx="0" presStyleCnt="2">
        <dgm:presLayoutVars>
          <dgm:bulletEnabled val="1"/>
        </dgm:presLayoutVars>
      </dgm:prSet>
      <dgm:spPr/>
    </dgm:pt>
    <dgm:pt modelId="{09F1B32D-BB43-4EEF-A97E-073ACA023B1A}" type="pres">
      <dgm:prSet presAssocID="{5B70B152-AE13-44CF-85DF-9313291B3F0A}" presName="ThreeConn_2-3" presStyleLbl="fgAccFollowNode1" presStyleIdx="1" presStyleCnt="2">
        <dgm:presLayoutVars>
          <dgm:bulletEnabled val="1"/>
        </dgm:presLayoutVars>
      </dgm:prSet>
      <dgm:spPr/>
    </dgm:pt>
    <dgm:pt modelId="{40D502F6-238F-43E1-B9B6-64C04307EC22}" type="pres">
      <dgm:prSet presAssocID="{5B70B152-AE13-44CF-85DF-9313291B3F0A}" presName="ThreeNodes_1_text" presStyleLbl="node1" presStyleIdx="2" presStyleCnt="3">
        <dgm:presLayoutVars>
          <dgm:bulletEnabled val="1"/>
        </dgm:presLayoutVars>
      </dgm:prSet>
      <dgm:spPr/>
    </dgm:pt>
    <dgm:pt modelId="{45E75355-9DD1-4BA5-8ED6-3E5B7CBAB5AB}" type="pres">
      <dgm:prSet presAssocID="{5B70B152-AE13-44CF-85DF-9313291B3F0A}" presName="ThreeNodes_2_text" presStyleLbl="node1" presStyleIdx="2" presStyleCnt="3">
        <dgm:presLayoutVars>
          <dgm:bulletEnabled val="1"/>
        </dgm:presLayoutVars>
      </dgm:prSet>
      <dgm:spPr/>
    </dgm:pt>
    <dgm:pt modelId="{E19B6D17-2C40-416F-B44C-1ECA6F495377}" type="pres">
      <dgm:prSet presAssocID="{5B70B152-AE13-44CF-85DF-9313291B3F0A}" presName="ThreeNodes_3_text" presStyleLbl="node1" presStyleIdx="2" presStyleCnt="3">
        <dgm:presLayoutVars>
          <dgm:bulletEnabled val="1"/>
        </dgm:presLayoutVars>
      </dgm:prSet>
      <dgm:spPr/>
    </dgm:pt>
  </dgm:ptLst>
  <dgm:cxnLst>
    <dgm:cxn modelId="{5BB24306-FBE7-4FD5-8542-132F40459AF3}" type="presOf" srcId="{5B70B152-AE13-44CF-85DF-9313291B3F0A}" destId="{3479FE94-D3B0-4EB6-B30F-4D214B78CFB0}" srcOrd="0" destOrd="0" presId="urn:microsoft.com/office/officeart/2005/8/layout/vProcess5"/>
    <dgm:cxn modelId="{8B9A0212-5F9E-4BD2-A374-0500494607FB}" type="presOf" srcId="{1C37B566-8165-45EF-9063-561F560F1564}" destId="{32942A5D-A73C-499D-8012-043E1AB59E00}" srcOrd="0" destOrd="0" presId="urn:microsoft.com/office/officeart/2005/8/layout/vProcess5"/>
    <dgm:cxn modelId="{99148622-1D10-4855-831E-497B9AC84B44}" type="presOf" srcId="{3B984FE3-D594-4960-B167-D0D0CC7B8A27}" destId="{4C158440-C241-4666-B3C6-3ABDD1B6E5FC}" srcOrd="0" destOrd="0" presId="urn:microsoft.com/office/officeart/2005/8/layout/vProcess5"/>
    <dgm:cxn modelId="{F012972A-7CBC-424A-8A00-88BDF0BCC355}" srcId="{5B70B152-AE13-44CF-85DF-9313291B3F0A}" destId="{3B984FE3-D594-4960-B167-D0D0CC7B8A27}" srcOrd="2" destOrd="0" parTransId="{2CE487AD-E6AA-4E2E-B402-2F95D8D68131}" sibTransId="{2922853F-3D84-473B-B232-0A2A6190567B}"/>
    <dgm:cxn modelId="{604B982E-FCC0-4872-B15A-1392A818666D}" type="presOf" srcId="{3B984FE3-D594-4960-B167-D0D0CC7B8A27}" destId="{E19B6D17-2C40-416F-B44C-1ECA6F495377}" srcOrd="1" destOrd="0" presId="urn:microsoft.com/office/officeart/2005/8/layout/vProcess5"/>
    <dgm:cxn modelId="{D80E3942-23D7-4CC1-9A41-A43051ED6A1F}" type="presOf" srcId="{E77D0EAC-E6CC-4701-B879-98EE9DD52A9D}" destId="{57A429B5-8BA7-4494-A2BC-C37793F00684}" srcOrd="0" destOrd="0" presId="urn:microsoft.com/office/officeart/2005/8/layout/vProcess5"/>
    <dgm:cxn modelId="{9AB29D42-FBA1-422D-9D8A-22DB4F248BD6}" type="presOf" srcId="{1D117EAC-02F8-49A2-9DF2-E1CD160EE4B3}" destId="{7C785EDC-22CD-4CDD-96A6-EC4659857092}" srcOrd="0" destOrd="0" presId="urn:microsoft.com/office/officeart/2005/8/layout/vProcess5"/>
    <dgm:cxn modelId="{091D787B-806F-424F-A1EE-83589460988C}" srcId="{5B70B152-AE13-44CF-85DF-9313291B3F0A}" destId="{1D117EAC-02F8-49A2-9DF2-E1CD160EE4B3}" srcOrd="0" destOrd="0" parTransId="{A58D0AE2-FB63-4C70-961A-EECC3536B96B}" sibTransId="{1C37B566-8165-45EF-9063-561F560F1564}"/>
    <dgm:cxn modelId="{870D1EB5-1688-42C3-98C3-9869D715CF56}" type="presOf" srcId="{E77D0EAC-E6CC-4701-B879-98EE9DD52A9D}" destId="{45E75355-9DD1-4BA5-8ED6-3E5B7CBAB5AB}" srcOrd="1" destOrd="0" presId="urn:microsoft.com/office/officeart/2005/8/layout/vProcess5"/>
    <dgm:cxn modelId="{07090ECF-9B4A-4B2C-A9B6-26AFFECDDBF2}" type="presOf" srcId="{1D117EAC-02F8-49A2-9DF2-E1CD160EE4B3}" destId="{40D502F6-238F-43E1-B9B6-64C04307EC22}" srcOrd="1" destOrd="0" presId="urn:microsoft.com/office/officeart/2005/8/layout/vProcess5"/>
    <dgm:cxn modelId="{E4D911DC-B203-46B6-90F1-77D6A77386D0}" type="presOf" srcId="{364FC4A5-D0F4-4619-BE52-910A95C9AEF4}" destId="{09F1B32D-BB43-4EEF-A97E-073ACA023B1A}" srcOrd="0" destOrd="0" presId="urn:microsoft.com/office/officeart/2005/8/layout/vProcess5"/>
    <dgm:cxn modelId="{01AAF4E4-FF71-4543-B723-B96B66DF1A13}" srcId="{5B70B152-AE13-44CF-85DF-9313291B3F0A}" destId="{E77D0EAC-E6CC-4701-B879-98EE9DD52A9D}" srcOrd="1" destOrd="0" parTransId="{F458EA05-D43D-4014-9A5F-97FE65A007EB}" sibTransId="{364FC4A5-D0F4-4619-BE52-910A95C9AEF4}"/>
    <dgm:cxn modelId="{6C33E842-AFA1-412B-B007-F4A383B626EE}" type="presParOf" srcId="{3479FE94-D3B0-4EB6-B30F-4D214B78CFB0}" destId="{533D8DD6-1BB6-44BB-B370-51D99171F657}" srcOrd="0" destOrd="0" presId="urn:microsoft.com/office/officeart/2005/8/layout/vProcess5"/>
    <dgm:cxn modelId="{D23B2040-4779-4E77-AC1A-8EA06A47F2B8}" type="presParOf" srcId="{3479FE94-D3B0-4EB6-B30F-4D214B78CFB0}" destId="{7C785EDC-22CD-4CDD-96A6-EC4659857092}" srcOrd="1" destOrd="0" presId="urn:microsoft.com/office/officeart/2005/8/layout/vProcess5"/>
    <dgm:cxn modelId="{8BF41EB4-F2D4-40D5-AD75-30B1003EEA04}" type="presParOf" srcId="{3479FE94-D3B0-4EB6-B30F-4D214B78CFB0}" destId="{57A429B5-8BA7-4494-A2BC-C37793F00684}" srcOrd="2" destOrd="0" presId="urn:microsoft.com/office/officeart/2005/8/layout/vProcess5"/>
    <dgm:cxn modelId="{619D5B1C-CDBA-4D96-95C9-8B54CF6EC148}" type="presParOf" srcId="{3479FE94-D3B0-4EB6-B30F-4D214B78CFB0}" destId="{4C158440-C241-4666-B3C6-3ABDD1B6E5FC}" srcOrd="3" destOrd="0" presId="urn:microsoft.com/office/officeart/2005/8/layout/vProcess5"/>
    <dgm:cxn modelId="{A1449527-B41A-4CF6-B30E-FFB30ECDC2ED}" type="presParOf" srcId="{3479FE94-D3B0-4EB6-B30F-4D214B78CFB0}" destId="{32942A5D-A73C-499D-8012-043E1AB59E00}" srcOrd="4" destOrd="0" presId="urn:microsoft.com/office/officeart/2005/8/layout/vProcess5"/>
    <dgm:cxn modelId="{D23F710B-C4BF-4BC2-BBCF-01520893E988}" type="presParOf" srcId="{3479FE94-D3B0-4EB6-B30F-4D214B78CFB0}" destId="{09F1B32D-BB43-4EEF-A97E-073ACA023B1A}" srcOrd="5" destOrd="0" presId="urn:microsoft.com/office/officeart/2005/8/layout/vProcess5"/>
    <dgm:cxn modelId="{9CB15365-E6E7-46BA-A512-782034095248}" type="presParOf" srcId="{3479FE94-D3B0-4EB6-B30F-4D214B78CFB0}" destId="{40D502F6-238F-43E1-B9B6-64C04307EC22}" srcOrd="6" destOrd="0" presId="urn:microsoft.com/office/officeart/2005/8/layout/vProcess5"/>
    <dgm:cxn modelId="{ABB47482-D7BB-46C0-B136-F5C260E16274}" type="presParOf" srcId="{3479FE94-D3B0-4EB6-B30F-4D214B78CFB0}" destId="{45E75355-9DD1-4BA5-8ED6-3E5B7CBAB5AB}" srcOrd="7" destOrd="0" presId="urn:microsoft.com/office/officeart/2005/8/layout/vProcess5"/>
    <dgm:cxn modelId="{BC0AAEFC-2261-4A81-B6A7-9BF5DAD6EF55}" type="presParOf" srcId="{3479FE94-D3B0-4EB6-B30F-4D214B78CFB0}" destId="{E19B6D17-2C40-416F-B44C-1ECA6F49537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149FC-DCF3-4D97-8221-5005FA496AEE}">
      <dsp:nvSpPr>
        <dsp:cNvPr id="0" name=""/>
        <dsp:cNvSpPr/>
      </dsp:nvSpPr>
      <dsp:spPr>
        <a:xfrm>
          <a:off x="238000" y="992"/>
          <a:ext cx="4193827" cy="266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79802D-D5A8-43E1-86BB-4D852AC08881}">
      <dsp:nvSpPr>
        <dsp:cNvPr id="0" name=""/>
        <dsp:cNvSpPr/>
      </dsp:nvSpPr>
      <dsp:spPr>
        <a:xfrm>
          <a:off x="703981" y="443674"/>
          <a:ext cx="4193827" cy="2663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ru-RU" sz="2700" b="0" i="0" kern="1200" baseline="0" dirty="0" err="1"/>
            <a:t>Słowo</a:t>
          </a:r>
          <a:r>
            <a:rPr lang="ru-RU" sz="2700" b="0" i="0" kern="1200" baseline="0" dirty="0"/>
            <a:t> </a:t>
          </a:r>
          <a:r>
            <a:rPr lang="ru-RU" sz="2700" b="0" i="0" kern="1200" baseline="0" dirty="0" err="1"/>
            <a:t>kluczowe</a:t>
          </a:r>
          <a:r>
            <a:rPr lang="en-US" sz="2700" b="0" i="0" kern="1200" baseline="0" dirty="0"/>
            <a:t> </a:t>
          </a:r>
          <a:r>
            <a:rPr lang="ru-RU" sz="2700" b="0" i="0" kern="1200" baseline="0" dirty="0">
              <a:solidFill>
                <a:srgbClr val="00B050"/>
              </a:solidFill>
            </a:rPr>
            <a:t>ORDER BY</a:t>
          </a:r>
          <a:r>
            <a:rPr lang="en-US" sz="2700" b="0" i="0" kern="1200" baseline="0" dirty="0">
              <a:solidFill>
                <a:srgbClr val="00B050"/>
              </a:solidFill>
            </a:rPr>
            <a:t> </a:t>
          </a:r>
          <a:r>
            <a:rPr lang="ru-RU" sz="2700" b="0" i="0" kern="1200" baseline="0" dirty="0" err="1"/>
            <a:t>służy</a:t>
          </a:r>
          <a:r>
            <a:rPr lang="ru-RU" sz="2700" b="0" i="0" kern="1200" baseline="0" dirty="0"/>
            <a:t> </a:t>
          </a:r>
          <a:r>
            <a:rPr lang="ru-RU" sz="2700" b="0" i="0" kern="1200" baseline="0" dirty="0" err="1"/>
            <a:t>do</a:t>
          </a:r>
          <a:r>
            <a:rPr lang="ru-RU" sz="2700" b="0" i="0" kern="1200" baseline="0" dirty="0"/>
            <a:t> </a:t>
          </a:r>
          <a:r>
            <a:rPr lang="ru-RU" sz="2700" b="0" i="0" kern="1200" baseline="0" dirty="0" err="1"/>
            <a:t>sortowania</a:t>
          </a:r>
          <a:r>
            <a:rPr lang="ru-RU" sz="2700" b="0" i="0" kern="1200" baseline="0" dirty="0"/>
            <a:t> </a:t>
          </a:r>
          <a:r>
            <a:rPr lang="ru-RU" sz="2700" b="0" i="0" kern="1200" baseline="0" dirty="0" err="1"/>
            <a:t>zestawu</a:t>
          </a:r>
          <a:r>
            <a:rPr lang="ru-RU" sz="2700" b="0" i="0" kern="1200" baseline="0" dirty="0"/>
            <a:t> </a:t>
          </a:r>
          <a:r>
            <a:rPr lang="ru-RU" sz="2700" b="0" i="0" kern="1200" baseline="0" dirty="0" err="1"/>
            <a:t>wyników</a:t>
          </a:r>
          <a:r>
            <a:rPr lang="ru-RU" sz="2700" b="0" i="0" kern="1200" baseline="0" dirty="0"/>
            <a:t> w </a:t>
          </a:r>
          <a:r>
            <a:rPr lang="ru-RU" sz="2700" b="0" i="0" kern="1200" baseline="0" dirty="0" err="1"/>
            <a:t>porządku</a:t>
          </a:r>
          <a:r>
            <a:rPr lang="ru-RU" sz="2700" b="0" i="0" kern="1200" baseline="0" dirty="0"/>
            <a:t> </a:t>
          </a:r>
          <a:r>
            <a:rPr lang="ru-RU" sz="2700" b="0" i="0" kern="1200" baseline="0" dirty="0" err="1"/>
            <a:t>rosnącym</a:t>
          </a:r>
          <a:r>
            <a:rPr lang="ru-RU" sz="2700" b="0" i="0" kern="1200" baseline="0" dirty="0"/>
            <a:t> </a:t>
          </a:r>
          <a:r>
            <a:rPr lang="ru-RU" sz="2700" b="0" i="0" kern="1200" baseline="0" dirty="0" err="1"/>
            <a:t>lub</a:t>
          </a:r>
          <a:r>
            <a:rPr lang="ru-RU" sz="2700" b="0" i="0" kern="1200" baseline="0" dirty="0"/>
            <a:t> </a:t>
          </a:r>
          <a:r>
            <a:rPr lang="ru-RU" sz="2700" b="0" i="0" kern="1200" baseline="0" dirty="0" err="1"/>
            <a:t>malejącym</a:t>
          </a:r>
          <a:endParaRPr lang="en-US" sz="2700" kern="1200" dirty="0"/>
        </a:p>
      </dsp:txBody>
      <dsp:txXfrm>
        <a:off x="781980" y="521673"/>
        <a:ext cx="4037829" cy="2507082"/>
      </dsp:txXfrm>
    </dsp:sp>
    <dsp:sp modelId="{EF24A8F3-C357-420E-97D3-E463656CBBDC}">
      <dsp:nvSpPr>
        <dsp:cNvPr id="0" name=""/>
        <dsp:cNvSpPr/>
      </dsp:nvSpPr>
      <dsp:spPr>
        <a:xfrm>
          <a:off x="5363790" y="992"/>
          <a:ext cx="4193827" cy="266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DF3F45-A4B3-42FB-9E00-26F0C0D247E2}">
      <dsp:nvSpPr>
        <dsp:cNvPr id="0" name=""/>
        <dsp:cNvSpPr/>
      </dsp:nvSpPr>
      <dsp:spPr>
        <a:xfrm>
          <a:off x="5829771" y="443674"/>
          <a:ext cx="4193827" cy="2663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ru-RU" sz="2700" b="0" i="0" kern="1200" baseline="0" dirty="0" err="1"/>
            <a:t>Słowo</a:t>
          </a:r>
          <a:r>
            <a:rPr lang="ru-RU" sz="2700" b="0" i="0" kern="1200" baseline="0" dirty="0"/>
            <a:t> </a:t>
          </a:r>
          <a:r>
            <a:rPr lang="ru-RU" sz="2700" b="0" i="0" kern="1200" baseline="0" dirty="0" err="1"/>
            <a:t>kluczowe</a:t>
          </a:r>
          <a:r>
            <a:rPr lang="en-US" sz="2700" b="0" i="0" kern="1200" baseline="0" dirty="0"/>
            <a:t> </a:t>
          </a:r>
          <a:r>
            <a:rPr lang="ru-RU" sz="2700" b="0" i="0" kern="1200" baseline="0" dirty="0">
              <a:solidFill>
                <a:srgbClr val="00B050"/>
              </a:solidFill>
            </a:rPr>
            <a:t>ORDER BY </a:t>
          </a:r>
          <a:r>
            <a:rPr lang="ru-RU" sz="2700" b="0" i="0" kern="1200" baseline="0" dirty="0" err="1"/>
            <a:t>domyślnie</a:t>
          </a:r>
          <a:r>
            <a:rPr lang="ru-RU" sz="2700" b="0" i="0" kern="1200" baseline="0" dirty="0"/>
            <a:t> </a:t>
          </a:r>
          <a:r>
            <a:rPr lang="ru-RU" sz="2700" b="0" i="0" kern="1200" baseline="0" dirty="0" err="1"/>
            <a:t>sortuje</a:t>
          </a:r>
          <a:r>
            <a:rPr lang="ru-RU" sz="2700" b="0" i="0" kern="1200" baseline="0" dirty="0"/>
            <a:t> </a:t>
          </a:r>
          <a:r>
            <a:rPr lang="ru-RU" sz="2700" b="0" i="0" kern="1200" baseline="0" dirty="0" err="1"/>
            <a:t>rekordy</a:t>
          </a:r>
          <a:r>
            <a:rPr lang="ru-RU" sz="2700" b="0" i="0" kern="1200" baseline="0" dirty="0"/>
            <a:t> w </a:t>
          </a:r>
          <a:r>
            <a:rPr lang="ru-RU" sz="2700" b="0" i="0" kern="1200" baseline="0" dirty="0" err="1"/>
            <a:t>porządku</a:t>
          </a:r>
          <a:r>
            <a:rPr lang="ru-RU" sz="2700" b="0" i="0" kern="1200" baseline="0" dirty="0"/>
            <a:t> </a:t>
          </a:r>
          <a:r>
            <a:rPr lang="ru-RU" sz="2700" b="0" i="0" kern="1200" baseline="0" dirty="0" err="1"/>
            <a:t>rosnącym</a:t>
          </a:r>
          <a:r>
            <a:rPr lang="ru-RU" sz="2700" b="0" i="0" kern="1200" baseline="0" dirty="0"/>
            <a:t>. </a:t>
          </a:r>
          <a:r>
            <a:rPr lang="ru-RU" sz="2700" b="0" i="0" kern="1200" baseline="0" dirty="0" err="1"/>
            <a:t>Aby</a:t>
          </a:r>
          <a:r>
            <a:rPr lang="ru-RU" sz="2700" b="0" i="0" kern="1200" baseline="0" dirty="0"/>
            <a:t> </a:t>
          </a:r>
          <a:r>
            <a:rPr lang="ru-RU" sz="2700" b="0" i="0" kern="1200" baseline="0" dirty="0" err="1"/>
            <a:t>posortować</a:t>
          </a:r>
          <a:r>
            <a:rPr lang="ru-RU" sz="2700" b="0" i="0" kern="1200" baseline="0" dirty="0"/>
            <a:t> </a:t>
          </a:r>
          <a:r>
            <a:rPr lang="ru-RU" sz="2700" b="0" i="0" kern="1200" baseline="0" dirty="0" err="1"/>
            <a:t>rekordy</a:t>
          </a:r>
          <a:r>
            <a:rPr lang="ru-RU" sz="2700" b="0" i="0" kern="1200" baseline="0" dirty="0"/>
            <a:t> w </a:t>
          </a:r>
          <a:r>
            <a:rPr lang="ru-RU" sz="2700" b="0" i="0" kern="1200" baseline="0" dirty="0" err="1"/>
            <a:t>kolejności</a:t>
          </a:r>
          <a:r>
            <a:rPr lang="ru-RU" sz="2700" b="0" i="0" kern="1200" baseline="0" dirty="0"/>
            <a:t> </a:t>
          </a:r>
          <a:r>
            <a:rPr lang="ru-RU" sz="2700" b="0" i="0" kern="1200" baseline="0" dirty="0" err="1"/>
            <a:t>malejącej</a:t>
          </a:r>
          <a:r>
            <a:rPr lang="ru-RU" sz="2700" b="0" i="0" kern="1200" baseline="0" dirty="0"/>
            <a:t>, </a:t>
          </a:r>
          <a:r>
            <a:rPr lang="ru-RU" sz="2700" b="0" i="0" kern="1200" baseline="0" dirty="0" err="1"/>
            <a:t>użyj</a:t>
          </a:r>
          <a:r>
            <a:rPr lang="ru-RU" sz="2700" b="0" i="0" kern="1200" baseline="0" dirty="0"/>
            <a:t> </a:t>
          </a:r>
          <a:r>
            <a:rPr lang="ru-RU" sz="2700" b="0" i="0" kern="1200" baseline="0" dirty="0">
              <a:solidFill>
                <a:srgbClr val="00B050"/>
              </a:solidFill>
            </a:rPr>
            <a:t>DESC</a:t>
          </a:r>
          <a:endParaRPr lang="en-US" sz="2700" kern="1200" dirty="0"/>
        </a:p>
      </dsp:txBody>
      <dsp:txXfrm>
        <a:off x="5907770" y="521673"/>
        <a:ext cx="4037829" cy="2507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85EDC-22CD-4CDD-96A6-EC4659857092}">
      <dsp:nvSpPr>
        <dsp:cNvPr id="0" name=""/>
        <dsp:cNvSpPr/>
      </dsp:nvSpPr>
      <dsp:spPr>
        <a:xfrm>
          <a:off x="0" y="0"/>
          <a:ext cx="6570268" cy="9305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l-PL" sz="1300" b="0" i="0" kern="1200" dirty="0">
              <a:latin typeface="Verdana" panose="020B0604030504040204" pitchFamily="34" charset="0"/>
              <a:ea typeface="Verdana" panose="020B0604030504040204" pitchFamily="34" charset="0"/>
            </a:rPr>
            <a:t>Pole z wartością NULL jest polem bez wartości</a:t>
          </a:r>
          <a:r>
            <a:rPr lang="pl-PL" sz="1300" b="0" i="0" kern="1200" dirty="0"/>
            <a:t>.</a:t>
          </a:r>
          <a:endParaRPr lang="en-US" sz="1300" kern="1200" dirty="0"/>
        </a:p>
      </dsp:txBody>
      <dsp:txXfrm>
        <a:off x="27256" y="27256"/>
        <a:ext cx="5566084" cy="876082"/>
      </dsp:txXfrm>
    </dsp:sp>
    <dsp:sp modelId="{57A429B5-8BA7-4494-A2BC-C37793F00684}">
      <dsp:nvSpPr>
        <dsp:cNvPr id="0" name=""/>
        <dsp:cNvSpPr/>
      </dsp:nvSpPr>
      <dsp:spPr>
        <a:xfrm>
          <a:off x="579729" y="1085694"/>
          <a:ext cx="6570268" cy="9305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l-PL" sz="1300" b="0" i="0" kern="1200" dirty="0">
              <a:latin typeface="Verdana" panose="020B0604030504040204" pitchFamily="34" charset="0"/>
              <a:ea typeface="Verdana" panose="020B0604030504040204" pitchFamily="34" charset="0"/>
            </a:rPr>
            <a:t>Jeżeli pole w tabeli jest opcjonalne, istnieje możliwość wstawienia nowego rekordu lub aktualizacji rekordu bez dodawania wartości do tego pola. Następnie pole zostanie zapisane z wartością NULL.</a:t>
          </a:r>
          <a:endParaRPr lang="en-US" sz="1300" kern="1200" dirty="0">
            <a:latin typeface="Verdana" panose="020B0604030504040204" pitchFamily="34" charset="0"/>
            <a:ea typeface="Verdana" panose="020B0604030504040204" pitchFamily="34" charset="0"/>
          </a:endParaRPr>
        </a:p>
      </dsp:txBody>
      <dsp:txXfrm>
        <a:off x="606985" y="1112950"/>
        <a:ext cx="5331140" cy="876082"/>
      </dsp:txXfrm>
    </dsp:sp>
    <dsp:sp modelId="{4C158440-C241-4666-B3C6-3ABDD1B6E5FC}">
      <dsp:nvSpPr>
        <dsp:cNvPr id="0" name=""/>
        <dsp:cNvSpPr/>
      </dsp:nvSpPr>
      <dsp:spPr>
        <a:xfrm>
          <a:off x="1159459" y="2171388"/>
          <a:ext cx="6570268" cy="9305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l-PL" sz="1300" b="1" i="0" kern="1200" dirty="0">
              <a:latin typeface="Verdana" panose="020B0604030504040204" pitchFamily="34" charset="0"/>
              <a:ea typeface="Verdana" panose="020B0604030504040204" pitchFamily="34" charset="0"/>
            </a:rPr>
            <a:t>Uwaga:</a:t>
          </a:r>
          <a:r>
            <a:rPr lang="pl-PL" sz="1300" b="0" i="0" kern="1200" dirty="0">
              <a:latin typeface="Verdana" panose="020B0604030504040204" pitchFamily="34" charset="0"/>
              <a:ea typeface="Verdana" panose="020B0604030504040204" pitchFamily="34" charset="0"/>
            </a:rPr>
            <a:t> Wartość NULL różni się od wartości zerowej lub pola zawierającego spacje. Pole z wartością NULL to takie, które pozostało puste podczas tworzenia rekordu!</a:t>
          </a:r>
          <a:endParaRPr lang="en-US" sz="1300" kern="1200" dirty="0">
            <a:latin typeface="Verdana" panose="020B0604030504040204" pitchFamily="34" charset="0"/>
            <a:ea typeface="Verdana" panose="020B0604030504040204" pitchFamily="34" charset="0"/>
          </a:endParaRPr>
        </a:p>
      </dsp:txBody>
      <dsp:txXfrm>
        <a:off x="1186715" y="2198644"/>
        <a:ext cx="5331140" cy="876082"/>
      </dsp:txXfrm>
    </dsp:sp>
    <dsp:sp modelId="{32942A5D-A73C-499D-8012-043E1AB59E00}">
      <dsp:nvSpPr>
        <dsp:cNvPr id="0" name=""/>
        <dsp:cNvSpPr/>
      </dsp:nvSpPr>
      <dsp:spPr>
        <a:xfrm>
          <a:off x="5965382" y="705701"/>
          <a:ext cx="604886" cy="60488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101481" y="705701"/>
        <a:ext cx="332688" cy="455177"/>
      </dsp:txXfrm>
    </dsp:sp>
    <dsp:sp modelId="{09F1B32D-BB43-4EEF-A97E-073ACA023B1A}">
      <dsp:nvSpPr>
        <dsp:cNvPr id="0" name=""/>
        <dsp:cNvSpPr/>
      </dsp:nvSpPr>
      <dsp:spPr>
        <a:xfrm>
          <a:off x="6545111" y="1785191"/>
          <a:ext cx="604886" cy="60488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681210" y="1785191"/>
        <a:ext cx="332688" cy="4551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C4408324-A84C-4A45-93B6-78D079CCE772}" type="datetime1">
              <a:rPr lang="en-US" smtClean="0"/>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672386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47499988"/>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4408324-A84C-4A45-93B6-78D079CCE772}" type="datetime1">
              <a:rPr lang="en-US" smtClean="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76963675"/>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C4408324-A84C-4A45-93B6-78D079CCE772}" type="datetime1">
              <a:rPr lang="en-US" smtClean="0"/>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40303552"/>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C4408324-A84C-4A45-93B6-78D079CCE772}" type="datetime1">
              <a:rPr lang="en-US" smtClean="0"/>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8731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C4408324-A84C-4A45-93B6-78D079CCE772}" type="datetime1">
              <a:rPr lang="en-US" smtClean="0"/>
              <a:t>3/6/2023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68226258"/>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C4408324-A84C-4A45-93B6-78D079CCE772}" type="datetime1">
              <a:rPr lang="en-US" smtClean="0"/>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520469124"/>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C4408324-A84C-4A45-93B6-78D079CCE772}" type="datetime1">
              <a:rPr lang="en-US" smtClean="0"/>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01740117"/>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08324-A84C-4A45-93B6-78D079CCE772}" type="datetime1">
              <a:rPr lang="en-US" smtClean="0"/>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21950282"/>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C4408324-A84C-4A45-93B6-78D079CCE772}" type="datetime1">
              <a:rPr lang="en-US" smtClean="0"/>
              <a:t>3/6/2023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52713647"/>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4408324-A84C-4A45-93B6-78D079CCE772}" type="datetime1">
              <a:rPr lang="en-US" smtClean="0"/>
              <a:t>3/6/2023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16430933"/>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4408324-A84C-4A45-93B6-78D079CCE772}" type="datetime1">
              <a:rPr lang="en-US" smtClean="0"/>
              <a:t>3/6/2023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6196225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amouczekprogramisty.pl/kurs-sql/" TargetMode="External"/><Relationship Id="rId2" Type="http://schemas.openxmlformats.org/officeDocument/2006/relationships/hyperlink" Target="https://www.w3schools.com/sql/default.asp" TargetMode="External"/><Relationship Id="rId1" Type="http://schemas.openxmlformats.org/officeDocument/2006/relationships/slideLayout" Target="../slideLayouts/slideLayout2.xml"/><Relationship Id="rId4" Type="http://schemas.openxmlformats.org/officeDocument/2006/relationships/hyperlink" Target="https://dbadmin.net.pl/kurs-sql-wprowadzenie-srodowisk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86F719-90FB-4AEF-F88C-F18C1856ECB2}"/>
              </a:ext>
            </a:extLst>
          </p:cNvPr>
          <p:cNvSpPr>
            <a:spLocks noGrp="1"/>
          </p:cNvSpPr>
          <p:nvPr>
            <p:ph type="ctrTitle"/>
          </p:nvPr>
        </p:nvSpPr>
        <p:spPr>
          <a:xfrm>
            <a:off x="6090045" y="1346200"/>
            <a:ext cx="5574131" cy="1874272"/>
          </a:xfrm>
        </p:spPr>
        <p:txBody>
          <a:bodyPr anchor="b">
            <a:normAutofit/>
          </a:bodyPr>
          <a:lstStyle/>
          <a:p>
            <a:pPr algn="ctr">
              <a:lnSpc>
                <a:spcPct val="100000"/>
              </a:lnSpc>
            </a:pPr>
            <a:r>
              <a:rPr lang="en-US" sz="8800" dirty="0">
                <a:solidFill>
                  <a:srgbClr val="FFC000"/>
                </a:solidFill>
              </a:rPr>
              <a:t>SQL</a:t>
            </a:r>
            <a:endParaRPr lang="ru-RU" sz="8800" dirty="0">
              <a:solidFill>
                <a:srgbClr val="FFC000"/>
              </a:solidFill>
            </a:endParaRPr>
          </a:p>
        </p:txBody>
      </p:sp>
      <p:sp>
        <p:nvSpPr>
          <p:cNvPr id="3" name="Подзаголовок 2">
            <a:extLst>
              <a:ext uri="{FF2B5EF4-FFF2-40B4-BE49-F238E27FC236}">
                <a16:creationId xmlns:a16="http://schemas.microsoft.com/office/drawing/2014/main" id="{C2AD6A04-DD47-B8F0-8A23-9F5A9576758C}"/>
              </a:ext>
            </a:extLst>
          </p:cNvPr>
          <p:cNvSpPr>
            <a:spLocks noGrp="1"/>
          </p:cNvSpPr>
          <p:nvPr>
            <p:ph type="subTitle" idx="1"/>
          </p:nvPr>
        </p:nvSpPr>
        <p:spPr>
          <a:xfrm>
            <a:off x="6090045" y="4711172"/>
            <a:ext cx="5617794" cy="1150937"/>
          </a:xfrm>
        </p:spPr>
        <p:txBody>
          <a:bodyPr anchor="t">
            <a:normAutofit/>
          </a:bodyPr>
          <a:lstStyle/>
          <a:p>
            <a:pPr algn="r">
              <a:lnSpc>
                <a:spcPct val="300000"/>
              </a:lnSpc>
            </a:pPr>
            <a:r>
              <a:rPr lang="en-US" dirty="0"/>
              <a:t>Anton </a:t>
            </a:r>
            <a:r>
              <a:rPr lang="en-US" dirty="0" err="1"/>
              <a:t>Ivaneichyk</a:t>
            </a:r>
            <a:endParaRPr lang="en-US" dirty="0"/>
          </a:p>
          <a:p>
            <a:endParaRPr lang="ru-RU" dirty="0"/>
          </a:p>
        </p:txBody>
      </p:sp>
      <p:pic>
        <p:nvPicPr>
          <p:cNvPr id="17" name="Picture 3" descr="Жигсав головоломки в пластикх">
            <a:extLst>
              <a:ext uri="{FF2B5EF4-FFF2-40B4-BE49-F238E27FC236}">
                <a16:creationId xmlns:a16="http://schemas.microsoft.com/office/drawing/2014/main" id="{4B52F92D-624D-E682-5EEA-0CDDBA21F11A}"/>
              </a:ext>
            </a:extLst>
          </p:cNvPr>
          <p:cNvPicPr>
            <a:picLocks noChangeAspect="1"/>
          </p:cNvPicPr>
          <p:nvPr/>
        </p:nvPicPr>
        <p:blipFill rotWithShape="1">
          <a:blip r:embed="rId2"/>
          <a:srcRect l="26673" r="22505"/>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Tree>
    <p:extLst>
      <p:ext uri="{BB962C8B-B14F-4D97-AF65-F5344CB8AC3E}">
        <p14:creationId xmlns:p14="http://schemas.microsoft.com/office/powerpoint/2010/main" val="259189716"/>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1B99D77-7C2E-029C-62AF-DC254A31C21C}"/>
              </a:ext>
            </a:extLst>
          </p:cNvPr>
          <p:cNvSpPr>
            <a:spLocks noGrp="1"/>
          </p:cNvSpPr>
          <p:nvPr>
            <p:ph type="title"/>
          </p:nvPr>
        </p:nvSpPr>
        <p:spPr>
          <a:xfrm>
            <a:off x="818054" y="2472559"/>
            <a:ext cx="3013506" cy="1912881"/>
          </a:xfrm>
        </p:spPr>
        <p:txBody>
          <a:bodyPr vert="horz" lIns="274320" tIns="182880" rIns="274320" bIns="182880" rtlCol="0" anchor="ctr" anchorCtr="1">
            <a:normAutofit fontScale="90000"/>
          </a:bodyPr>
          <a:lstStyle/>
          <a:p>
            <a:br>
              <a:rPr lang="en-US" sz="3200" b="0" i="0" dirty="0">
                <a:effectLst/>
                <a:latin typeface="Verdana" panose="020B0604030504040204" pitchFamily="34" charset="0"/>
                <a:ea typeface="Verdana" panose="020B0604030504040204" pitchFamily="34" charset="0"/>
              </a:rPr>
            </a:br>
            <a:r>
              <a:rPr lang="en-US" sz="3200" b="0" i="0" dirty="0" err="1">
                <a:effectLst/>
                <a:latin typeface="Verdana" panose="020B0604030504040204" pitchFamily="34" charset="0"/>
                <a:ea typeface="Verdana" panose="020B0604030504040204" pitchFamily="34" charset="0"/>
              </a:rPr>
              <a:t>Liczbowe</a:t>
            </a:r>
            <a:r>
              <a:rPr lang="en-US" sz="3200" b="0" i="0" dirty="0">
                <a:effectLst/>
                <a:latin typeface="Verdana" panose="020B0604030504040204" pitchFamily="34" charset="0"/>
                <a:ea typeface="Verdana" panose="020B0604030504040204" pitchFamily="34" charset="0"/>
              </a:rPr>
              <a:t> </a:t>
            </a:r>
            <a:r>
              <a:rPr lang="en-US" sz="3200" b="0" i="0" dirty="0" err="1">
                <a:effectLst/>
                <a:latin typeface="Verdana" panose="020B0604030504040204" pitchFamily="34" charset="0"/>
                <a:ea typeface="Verdana" panose="020B0604030504040204" pitchFamily="34" charset="0"/>
              </a:rPr>
              <a:t>typy</a:t>
            </a:r>
            <a:r>
              <a:rPr lang="en-US" sz="3200" b="0" i="0" dirty="0">
                <a:effectLst/>
                <a:latin typeface="Verdana" panose="020B0604030504040204" pitchFamily="34" charset="0"/>
                <a:ea typeface="Verdana" panose="020B0604030504040204" pitchFamily="34" charset="0"/>
              </a:rPr>
              <a:t> </a:t>
            </a:r>
            <a:r>
              <a:rPr lang="en-US" sz="3200" b="0" i="0" dirty="0" err="1">
                <a:effectLst/>
                <a:latin typeface="Verdana" panose="020B0604030504040204" pitchFamily="34" charset="0"/>
                <a:ea typeface="Verdana" panose="020B0604030504040204" pitchFamily="34" charset="0"/>
              </a:rPr>
              <a:t>danych</a:t>
            </a:r>
            <a:br>
              <a:rPr lang="en-US" sz="2400" b="0" i="0" dirty="0">
                <a:effectLst/>
              </a:rPr>
            </a:br>
            <a:endParaRPr lang="en-US" sz="2400" dirty="0"/>
          </a:p>
        </p:txBody>
      </p:sp>
      <p:pic>
        <p:nvPicPr>
          <p:cNvPr id="5" name="Объект 4" descr="Изображение выглядит как стол">
            <a:extLst>
              <a:ext uri="{FF2B5EF4-FFF2-40B4-BE49-F238E27FC236}">
                <a16:creationId xmlns:a16="http://schemas.microsoft.com/office/drawing/2014/main" id="{22A196F3-3205-139D-C05F-2B07D4FED6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3163" y="180512"/>
            <a:ext cx="6025945" cy="6496975"/>
          </a:xfrm>
          <a:prstGeom prst="rect">
            <a:avLst/>
          </a:prstGeom>
        </p:spPr>
      </p:pic>
    </p:spTree>
    <p:extLst>
      <p:ext uri="{BB962C8B-B14F-4D97-AF65-F5344CB8AC3E}">
        <p14:creationId xmlns:p14="http://schemas.microsoft.com/office/powerpoint/2010/main" val="2318849433"/>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5C77AFA2-2B2B-8514-BD35-3535A493180C}"/>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Typy danych string</a:t>
            </a:r>
          </a:p>
        </p:txBody>
      </p:sp>
      <p:pic>
        <p:nvPicPr>
          <p:cNvPr id="5" name="Объект 4" descr="Изображение выглядит как стол">
            <a:extLst>
              <a:ext uri="{FF2B5EF4-FFF2-40B4-BE49-F238E27FC236}">
                <a16:creationId xmlns:a16="http://schemas.microsoft.com/office/drawing/2014/main" id="{DA6BC2A7-272C-9299-D045-FB0D62A76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2382" y="573311"/>
            <a:ext cx="7441532" cy="5711377"/>
          </a:xfrm>
          <a:prstGeom prst="rect">
            <a:avLst/>
          </a:prstGeom>
        </p:spPr>
      </p:pic>
    </p:spTree>
    <p:extLst>
      <p:ext uri="{BB962C8B-B14F-4D97-AF65-F5344CB8AC3E}">
        <p14:creationId xmlns:p14="http://schemas.microsoft.com/office/powerpoint/2010/main" val="2008632828"/>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8585899-5292-4CE8-3AAE-0CAFE009C444}"/>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pl-PL">
                <a:solidFill>
                  <a:schemeClr val="bg1"/>
                </a:solidFill>
              </a:rPr>
              <a:t>Typy danych </a:t>
            </a:r>
            <a:r>
              <a:rPr lang="en-US">
                <a:solidFill>
                  <a:schemeClr val="bg1"/>
                </a:solidFill>
              </a:rPr>
              <a:t>string </a:t>
            </a:r>
            <a:r>
              <a:rPr lang="pl-PL">
                <a:solidFill>
                  <a:schemeClr val="bg1"/>
                </a:solidFill>
              </a:rPr>
              <a:t>Unicode</a:t>
            </a:r>
            <a:endParaRPr lang="ru-RU">
              <a:solidFill>
                <a:schemeClr val="bg1"/>
              </a:solidFill>
            </a:endParaRPr>
          </a:p>
        </p:txBody>
      </p:sp>
      <p:sp>
        <p:nvSpPr>
          <p:cNvPr id="26" name="Content Placeholder 8">
            <a:extLst>
              <a:ext uri="{FF2B5EF4-FFF2-40B4-BE49-F238E27FC236}">
                <a16:creationId xmlns:a16="http://schemas.microsoft.com/office/drawing/2014/main" id="{2F3A1E33-768C-1214-1710-67E79F2C7D4C}"/>
              </a:ext>
            </a:extLst>
          </p:cNvPr>
          <p:cNvSpPr>
            <a:spLocks noGrp="1"/>
          </p:cNvSpPr>
          <p:nvPr>
            <p:ph idx="1"/>
          </p:nvPr>
        </p:nvSpPr>
        <p:spPr>
          <a:xfrm>
            <a:off x="643468" y="2638043"/>
            <a:ext cx="3363973" cy="4043767"/>
          </a:xfrm>
        </p:spPr>
        <p:txBody>
          <a:bodyPr>
            <a:noAutofit/>
          </a:bodyPr>
          <a:lstStyle/>
          <a:p>
            <a:pPr marL="0" indent="0">
              <a:buNone/>
            </a:pPr>
            <a:r>
              <a:rPr lang="pl-PL" sz="1400" dirty="0">
                <a:solidFill>
                  <a:schemeClr val="bg1"/>
                </a:solidFill>
                <a:latin typeface="Verdana" panose="020B0604030504040204" pitchFamily="34" charset="0"/>
                <a:ea typeface="Verdana" panose="020B0604030504040204" pitchFamily="34" charset="0"/>
              </a:rPr>
              <a:t>Te typy danych są podobne do typów danych </a:t>
            </a:r>
            <a:r>
              <a:rPr lang="en-US" sz="1400" dirty="0">
                <a:solidFill>
                  <a:schemeClr val="bg1"/>
                </a:solidFill>
                <a:latin typeface="Verdana" panose="020B0604030504040204" pitchFamily="34" charset="0"/>
                <a:ea typeface="Verdana" panose="020B0604030504040204" pitchFamily="34" charset="0"/>
              </a:rPr>
              <a:t>string</a:t>
            </a:r>
            <a:r>
              <a:rPr lang="pl-PL" sz="1400" dirty="0">
                <a:solidFill>
                  <a:schemeClr val="bg1"/>
                </a:solidFill>
                <a:latin typeface="Verdana" panose="020B0604030504040204" pitchFamily="34" charset="0"/>
                <a:ea typeface="Verdana" panose="020B0604030504040204" pitchFamily="34" charset="0"/>
              </a:rPr>
              <a:t>, ale każdy znak Unicode zajmuje dwa bajty przestrzeni dyskowej, podczas gdy każdy znak inny niż Unicode zajmuje jeden bajt przestrzeni dyskowej. Znaki Unicode wymagają dwukrotnie większej przestrzeni dyskowej, ponieważ każdy znak jest konwertowany na liczbę 16-bitową, którą można łatwo przechowywać w dowolnym systemie komputerowym. Ma to kluczowe znaczenie, ponieważ usuwa barierę językową w świecie rzeczywistym, kodując każdy znak przy użyciu jednolitego standardu.</a:t>
            </a:r>
            <a:endParaRPr lang="en-US" sz="1400" dirty="0">
              <a:solidFill>
                <a:schemeClr val="bg1"/>
              </a:solidFill>
              <a:latin typeface="Verdana" panose="020B0604030504040204" pitchFamily="34" charset="0"/>
              <a:ea typeface="Verdana" panose="020B0604030504040204" pitchFamily="34" charset="0"/>
            </a:endParaRPr>
          </a:p>
        </p:txBody>
      </p:sp>
      <p:pic>
        <p:nvPicPr>
          <p:cNvPr id="5" name="Объект 4">
            <a:extLst>
              <a:ext uri="{FF2B5EF4-FFF2-40B4-BE49-F238E27FC236}">
                <a16:creationId xmlns:a16="http://schemas.microsoft.com/office/drawing/2014/main" id="{3FD5054D-13E8-88DC-6166-3326A4704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861" y="1242291"/>
            <a:ext cx="7412572" cy="4373418"/>
          </a:xfrm>
          <a:prstGeom prst="rect">
            <a:avLst/>
          </a:prstGeom>
        </p:spPr>
      </p:pic>
    </p:spTree>
    <p:extLst>
      <p:ext uri="{BB962C8B-B14F-4D97-AF65-F5344CB8AC3E}">
        <p14:creationId xmlns:p14="http://schemas.microsoft.com/office/powerpoint/2010/main" val="3943314956"/>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BF293E0-DA82-FAF3-C996-2AAC8CD25A62}"/>
              </a:ext>
            </a:extLst>
          </p:cNvPr>
          <p:cNvSpPr>
            <a:spLocks noGrp="1"/>
          </p:cNvSpPr>
          <p:nvPr>
            <p:ph type="title"/>
          </p:nvPr>
        </p:nvSpPr>
        <p:spPr>
          <a:xfrm>
            <a:off x="8182865" y="144704"/>
            <a:ext cx="3363974" cy="1642532"/>
          </a:xfrm>
          <a:noFill/>
          <a:ln>
            <a:solidFill>
              <a:schemeClr val="bg1"/>
            </a:solidFill>
          </a:ln>
        </p:spPr>
        <p:txBody>
          <a:bodyPr wrap="square">
            <a:normAutofit/>
          </a:bodyPr>
          <a:lstStyle/>
          <a:p>
            <a:r>
              <a:rPr lang="en-US" dirty="0" err="1">
                <a:solidFill>
                  <a:schemeClr val="bg1"/>
                </a:solidFill>
              </a:rPr>
              <a:t>Typy</a:t>
            </a:r>
            <a:r>
              <a:rPr lang="en-US" dirty="0">
                <a:solidFill>
                  <a:schemeClr val="bg1"/>
                </a:solidFill>
              </a:rPr>
              <a:t> </a:t>
            </a:r>
            <a:r>
              <a:rPr lang="en-US" dirty="0" err="1">
                <a:solidFill>
                  <a:schemeClr val="bg1"/>
                </a:solidFill>
              </a:rPr>
              <a:t>danych</a:t>
            </a:r>
            <a:r>
              <a:rPr lang="en-US" dirty="0">
                <a:solidFill>
                  <a:schemeClr val="bg1"/>
                </a:solidFill>
              </a:rPr>
              <a:t> </a:t>
            </a:r>
            <a:r>
              <a:rPr lang="en-US" dirty="0" err="1">
                <a:solidFill>
                  <a:schemeClr val="bg1"/>
                </a:solidFill>
              </a:rPr>
              <a:t>binarnych</a:t>
            </a:r>
            <a:endParaRPr lang="ru-RU" dirty="0">
              <a:solidFill>
                <a:schemeClr val="bg1"/>
              </a:solidFill>
            </a:endParaRPr>
          </a:p>
        </p:txBody>
      </p:sp>
      <p:pic>
        <p:nvPicPr>
          <p:cNvPr id="5" name="Объект 4" descr="Изображение выглядит как стол">
            <a:extLst>
              <a:ext uri="{FF2B5EF4-FFF2-40B4-BE49-F238E27FC236}">
                <a16:creationId xmlns:a16="http://schemas.microsoft.com/office/drawing/2014/main" id="{701CAD6D-25FE-A796-EC61-1B031C20D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0" y="997527"/>
            <a:ext cx="7368103" cy="4862946"/>
          </a:xfrm>
          <a:prstGeom prst="rect">
            <a:avLst/>
          </a:prstGeom>
        </p:spPr>
      </p:pic>
      <p:sp>
        <p:nvSpPr>
          <p:cNvPr id="9" name="Content Placeholder 8">
            <a:extLst>
              <a:ext uri="{FF2B5EF4-FFF2-40B4-BE49-F238E27FC236}">
                <a16:creationId xmlns:a16="http://schemas.microsoft.com/office/drawing/2014/main" id="{506C0693-D9D8-5D26-F02C-7146CEA5A6C9}"/>
              </a:ext>
            </a:extLst>
          </p:cNvPr>
          <p:cNvSpPr>
            <a:spLocks noGrp="1"/>
          </p:cNvSpPr>
          <p:nvPr>
            <p:ph idx="1"/>
          </p:nvPr>
        </p:nvSpPr>
        <p:spPr>
          <a:xfrm>
            <a:off x="8184558" y="1931940"/>
            <a:ext cx="3363974" cy="4676678"/>
          </a:xfrm>
        </p:spPr>
        <p:txBody>
          <a:bodyPr>
            <a:normAutofit lnSpcReduction="10000"/>
          </a:bodyPr>
          <a:lstStyle/>
          <a:p>
            <a:pPr marL="0" indent="0">
              <a:lnSpc>
                <a:spcPct val="90000"/>
              </a:lnSpc>
              <a:buNone/>
            </a:pPr>
            <a:r>
              <a:rPr lang="pl-PL" sz="1000" b="0" i="0" dirty="0">
                <a:solidFill>
                  <a:schemeClr val="bg1"/>
                </a:solidFill>
                <a:effectLst/>
                <a:latin typeface="Verdana" panose="020B0604030504040204" pitchFamily="34" charset="0"/>
                <a:ea typeface="Verdana" panose="020B0604030504040204" pitchFamily="34" charset="0"/>
              </a:rPr>
              <a:t>Te typy danych służą do przechowywania nieprzetworzonych danych, takich jak adresy IP. Znaki w danych są reprezentowane w formacie szesnastkowym. Każdy znak może przyjąć dowolną wartość od zera do dziewięciu, A, B, C, D, E i F.</a:t>
            </a:r>
          </a:p>
          <a:p>
            <a:pPr>
              <a:lnSpc>
                <a:spcPct val="90000"/>
              </a:lnSpc>
              <a:buFont typeface="Arial" panose="020B0604020202020204" pitchFamily="34" charset="0"/>
              <a:buChar char="•"/>
            </a:pPr>
            <a:r>
              <a:rPr lang="pl-PL" sz="1000" b="0" i="0" dirty="0">
                <a:solidFill>
                  <a:schemeClr val="bg1"/>
                </a:solidFill>
                <a:effectLst/>
                <a:latin typeface="Verdana" panose="020B0604030504040204" pitchFamily="34" charset="0"/>
                <a:ea typeface="Verdana" panose="020B0604030504040204" pitchFamily="34" charset="0"/>
              </a:rPr>
              <a:t>Powinieneś używać „binarnego”, gdy wszystkie przechowywane dane mają tę samą jednolitą długość.</a:t>
            </a:r>
          </a:p>
          <a:p>
            <a:pPr marL="0" indent="0">
              <a:lnSpc>
                <a:spcPct val="90000"/>
              </a:lnSpc>
              <a:buNone/>
            </a:pPr>
            <a:r>
              <a:rPr lang="pl-PL" sz="1000" b="0" i="0" dirty="0">
                <a:solidFill>
                  <a:schemeClr val="bg1"/>
                </a:solidFill>
                <a:effectLst/>
                <a:latin typeface="Verdana" panose="020B0604030504040204" pitchFamily="34" charset="0"/>
                <a:ea typeface="Verdana" panose="020B0604030504040204" pitchFamily="34" charset="0"/>
              </a:rPr>
              <a:t>Każdy atrybut z typem danych binarny jest zdefiniowany jako „atrybut binarny (n)”, gdzie n jest długością danych. </a:t>
            </a:r>
          </a:p>
          <a:p>
            <a:pPr>
              <a:lnSpc>
                <a:spcPct val="90000"/>
              </a:lnSpc>
              <a:buFont typeface="Arial" panose="020B0604020202020204" pitchFamily="34" charset="0"/>
              <a:buChar char="•"/>
            </a:pPr>
            <a:r>
              <a:rPr lang="pl-PL" sz="1000" b="0" i="0" dirty="0">
                <a:solidFill>
                  <a:schemeClr val="bg1"/>
                </a:solidFill>
                <a:effectLst/>
                <a:latin typeface="Verdana" panose="020B0604030504040204" pitchFamily="34" charset="0"/>
                <a:ea typeface="Verdana" panose="020B0604030504040204" pitchFamily="34" charset="0"/>
              </a:rPr>
              <a:t>Typ danych „varbinary” powinien być używany, gdy długość danych jest zmienna. </a:t>
            </a:r>
          </a:p>
          <a:p>
            <a:pPr marL="0" indent="0">
              <a:lnSpc>
                <a:spcPct val="90000"/>
              </a:lnSpc>
              <a:buNone/>
            </a:pPr>
            <a:r>
              <a:rPr lang="pl-PL" sz="1000" b="0" i="0" dirty="0">
                <a:solidFill>
                  <a:schemeClr val="bg1"/>
                </a:solidFill>
                <a:effectLst/>
                <a:latin typeface="Verdana" panose="020B0604030504040204" pitchFamily="34" charset="0"/>
                <a:ea typeface="Verdana" panose="020B0604030504040204" pitchFamily="34" charset="0"/>
              </a:rPr>
              <a:t>Na przykład, aby zapisać atrybut adresu IP, możesz użyć „varbinary(n)”, gdzie n określa maksymalną długość danych.</a:t>
            </a:r>
          </a:p>
          <a:p>
            <a:pPr>
              <a:lnSpc>
                <a:spcPct val="90000"/>
              </a:lnSpc>
              <a:buFont typeface="Arial" panose="020B0604020202020204" pitchFamily="34" charset="0"/>
              <a:buChar char="•"/>
            </a:pPr>
            <a:r>
              <a:rPr lang="pl-PL" sz="1000" b="0" i="0" dirty="0">
                <a:solidFill>
                  <a:schemeClr val="bg1"/>
                </a:solidFill>
                <a:effectLst/>
                <a:latin typeface="Verdana" panose="020B0604030504040204" pitchFamily="34" charset="0"/>
                <a:ea typeface="Verdana" panose="020B0604030504040204" pitchFamily="34" charset="0"/>
              </a:rPr>
              <a:t>Możesz użyć typu danych „varbinary(max)” do przechowywania danych o długości przekraczającej 8000 bajtów.</a:t>
            </a:r>
          </a:p>
          <a:p>
            <a:pPr marL="0" indent="0">
              <a:lnSpc>
                <a:spcPct val="90000"/>
              </a:lnSpc>
              <a:buNone/>
            </a:pPr>
            <a:r>
              <a:rPr lang="pl-PL" sz="1000" b="0" i="0" dirty="0">
                <a:solidFill>
                  <a:schemeClr val="bg1"/>
                </a:solidFill>
                <a:effectLst/>
                <a:latin typeface="Verdana" panose="020B0604030504040204" pitchFamily="34" charset="0"/>
                <a:ea typeface="Verdana" panose="020B0604030504040204" pitchFamily="34" charset="0"/>
              </a:rPr>
              <a:t>Ten typ danych może być używany do przechowywania różnych typów danych, takich jak obrazy, dokumenty PDF i pliki MS Word.</a:t>
            </a:r>
          </a:p>
          <a:p>
            <a:pPr>
              <a:lnSpc>
                <a:spcPct val="90000"/>
              </a:lnSpc>
              <a:buFont typeface="Arial" panose="020B0604020202020204" pitchFamily="34" charset="0"/>
              <a:buChar char="•"/>
            </a:pPr>
            <a:r>
              <a:rPr lang="pl-PL" sz="1000" b="0" i="0" dirty="0">
                <a:solidFill>
                  <a:schemeClr val="bg1"/>
                </a:solidFill>
                <a:effectLst/>
                <a:latin typeface="Verdana" panose="020B0604030504040204" pitchFamily="34" charset="0"/>
                <a:ea typeface="Verdana" panose="020B0604030504040204" pitchFamily="34" charset="0"/>
              </a:rPr>
              <a:t>Typ danych „image” służy do przechowywania wszelkiego rodzaju plików graficznych, takich jak zdjęcia i grafiki w formacie JPEG i GIF.</a:t>
            </a:r>
          </a:p>
        </p:txBody>
      </p:sp>
    </p:spTree>
    <p:extLst>
      <p:ext uri="{BB962C8B-B14F-4D97-AF65-F5344CB8AC3E}">
        <p14:creationId xmlns:p14="http://schemas.microsoft.com/office/powerpoint/2010/main" val="915841734"/>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5675DC-9BC3-4999-1D45-D232633D605A}"/>
              </a:ext>
            </a:extLst>
          </p:cNvPr>
          <p:cNvSpPr>
            <a:spLocks noGrp="1"/>
          </p:cNvSpPr>
          <p:nvPr>
            <p:ph type="title"/>
          </p:nvPr>
        </p:nvSpPr>
        <p:spPr>
          <a:xfrm>
            <a:off x="8787865" y="2921173"/>
            <a:ext cx="2745667" cy="1015663"/>
          </a:xfrm>
        </p:spPr>
        <p:txBody>
          <a:bodyPr vert="horz" lIns="182880" tIns="182880" rIns="182880" bIns="182880" rtlCol="0" anchor="ctr">
            <a:normAutofit/>
          </a:bodyPr>
          <a:lstStyle/>
          <a:p>
            <a:r>
              <a:rPr lang="en-US" sz="2000" b="0" i="0">
                <a:effectLst/>
              </a:rPr>
              <a:t>Typy danych daty i godziny</a:t>
            </a:r>
            <a:endParaRPr lang="en-US" sz="2000"/>
          </a:p>
        </p:txBody>
      </p:sp>
      <p:sp>
        <p:nvSpPr>
          <p:cNvPr id="19" name="Rectangle 18">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Объект 4" descr="Изображение выглядит как стол">
            <a:extLst>
              <a:ext uri="{FF2B5EF4-FFF2-40B4-BE49-F238E27FC236}">
                <a16:creationId xmlns:a16="http://schemas.microsoft.com/office/drawing/2014/main" id="{61A114A1-3BC8-E18A-F668-1825483467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6582" y="20357"/>
            <a:ext cx="4403450" cy="6800697"/>
          </a:xfrm>
          <a:prstGeom prst="rect">
            <a:avLst/>
          </a:prstGeom>
        </p:spPr>
      </p:pic>
    </p:spTree>
    <p:extLst>
      <p:ext uri="{BB962C8B-B14F-4D97-AF65-F5344CB8AC3E}">
        <p14:creationId xmlns:p14="http://schemas.microsoft.com/office/powerpoint/2010/main" val="2614258699"/>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C8C25BE-A19F-633A-167C-5182FF54257C}"/>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Różne instrukcji sql</a:t>
            </a:r>
          </a:p>
        </p:txBody>
      </p:sp>
      <p:sp>
        <p:nvSpPr>
          <p:cNvPr id="3" name="Объект 2">
            <a:extLst>
              <a:ext uri="{FF2B5EF4-FFF2-40B4-BE49-F238E27FC236}">
                <a16:creationId xmlns:a16="http://schemas.microsoft.com/office/drawing/2014/main" id="{7D68D8C6-1871-399B-57B2-F078DA311229}"/>
              </a:ext>
            </a:extLst>
          </p:cNvPr>
          <p:cNvSpPr>
            <a:spLocks noGrp="1"/>
          </p:cNvSpPr>
          <p:nvPr>
            <p:ph idx="1"/>
          </p:nvPr>
        </p:nvSpPr>
        <p:spPr>
          <a:xfrm>
            <a:off x="2695194" y="5688535"/>
            <a:ext cx="6801612" cy="536125"/>
          </a:xfrm>
        </p:spPr>
        <p:txBody>
          <a:bodyPr vert="horz" lIns="91440" tIns="45720" rIns="91440" bIns="45720" rtlCol="0">
            <a:noAutofit/>
          </a:bodyPr>
          <a:lstStyle/>
          <a:p>
            <a:pPr marL="0" indent="0" algn="ctr">
              <a:buNone/>
            </a:pPr>
            <a:r>
              <a:rPr lang="en-US" sz="2400" kern="1200" dirty="0">
                <a:solidFill>
                  <a:srgbClr val="FFFFFF"/>
                </a:solidFill>
                <a:latin typeface="Verdana" panose="020B0604030504040204" pitchFamily="34" charset="0"/>
                <a:ea typeface="Verdana" panose="020B0604030504040204" pitchFamily="34" charset="0"/>
              </a:rPr>
              <a:t>A </a:t>
            </a:r>
            <a:r>
              <a:rPr lang="en-US" sz="2400" kern="1200" dirty="0" err="1">
                <a:solidFill>
                  <a:srgbClr val="FFFFFF"/>
                </a:solidFill>
                <a:latin typeface="Verdana" panose="020B0604030504040204" pitchFamily="34" charset="0"/>
                <a:ea typeface="Verdana" panose="020B0604030504040204" pitchFamily="34" charset="0"/>
              </a:rPr>
              <a:t>teraz</a:t>
            </a:r>
            <a:r>
              <a:rPr lang="en-US" sz="2400" kern="1200" dirty="0">
                <a:solidFill>
                  <a:srgbClr val="FFFFFF"/>
                </a:solidFill>
                <a:latin typeface="Verdana" panose="020B0604030504040204" pitchFamily="34" charset="0"/>
                <a:ea typeface="Verdana" panose="020B0604030504040204" pitchFamily="34" charset="0"/>
              </a:rPr>
              <a:t> </a:t>
            </a:r>
            <a:r>
              <a:rPr lang="en-US" sz="2400" kern="1200" dirty="0" err="1">
                <a:solidFill>
                  <a:srgbClr val="FFFFFF"/>
                </a:solidFill>
                <a:latin typeface="Verdana" panose="020B0604030504040204" pitchFamily="34" charset="0"/>
                <a:ea typeface="Verdana" panose="020B0604030504040204" pitchFamily="34" charset="0"/>
              </a:rPr>
              <a:t>porozmawiajmy</a:t>
            </a:r>
            <a:r>
              <a:rPr lang="en-US" sz="2400" kern="1200" dirty="0">
                <a:solidFill>
                  <a:srgbClr val="FFFFFF"/>
                </a:solidFill>
                <a:latin typeface="Verdana" panose="020B0604030504040204" pitchFamily="34" charset="0"/>
                <a:ea typeface="Verdana" panose="020B0604030504040204" pitchFamily="34" charset="0"/>
              </a:rPr>
              <a:t> o </a:t>
            </a:r>
            <a:r>
              <a:rPr lang="en-US" sz="2400" kern="1200" dirty="0" err="1">
                <a:solidFill>
                  <a:srgbClr val="FFFFFF"/>
                </a:solidFill>
                <a:latin typeface="Verdana" panose="020B0604030504040204" pitchFamily="34" charset="0"/>
                <a:ea typeface="Verdana" panose="020B0604030504040204" pitchFamily="34" charset="0"/>
              </a:rPr>
              <a:t>różnych</a:t>
            </a:r>
            <a:r>
              <a:rPr lang="en-US" sz="2400" kern="1200" dirty="0">
                <a:solidFill>
                  <a:srgbClr val="FFFFFF"/>
                </a:solidFill>
                <a:latin typeface="Verdana" panose="020B0604030504040204" pitchFamily="34" charset="0"/>
                <a:ea typeface="Verdana" panose="020B0604030504040204" pitchFamily="34" charset="0"/>
              </a:rPr>
              <a:t> </a:t>
            </a:r>
            <a:r>
              <a:rPr lang="en-US" sz="2400" kern="1200" dirty="0" err="1">
                <a:solidFill>
                  <a:srgbClr val="FFFFFF"/>
                </a:solidFill>
                <a:latin typeface="Verdana" panose="020B0604030504040204" pitchFamily="34" charset="0"/>
                <a:ea typeface="Verdana" panose="020B0604030504040204" pitchFamily="34" charset="0"/>
              </a:rPr>
              <a:t>instrukcjach</a:t>
            </a:r>
            <a:r>
              <a:rPr lang="en-US" sz="2400" kern="1200" dirty="0">
                <a:solidFill>
                  <a:srgbClr val="FFFFFF"/>
                </a:solidFill>
                <a:latin typeface="Verdana" panose="020B0604030504040204" pitchFamily="34" charset="0"/>
                <a:ea typeface="Verdana" panose="020B0604030504040204" pitchFamily="34" charset="0"/>
              </a:rPr>
              <a:t> w </a:t>
            </a:r>
            <a:r>
              <a:rPr lang="en-US" sz="2400" kern="1200" dirty="0" err="1">
                <a:solidFill>
                  <a:srgbClr val="FFFFFF"/>
                </a:solidFill>
                <a:latin typeface="Verdana" panose="020B0604030504040204" pitchFamily="34" charset="0"/>
                <a:ea typeface="Verdana" panose="020B0604030504040204" pitchFamily="34" charset="0"/>
              </a:rPr>
              <a:t>sql</a:t>
            </a:r>
            <a:endParaRPr lang="en-US" sz="2400" kern="1200" dirty="0">
              <a:solidFill>
                <a:srgbClr val="FFFFFF"/>
              </a:solidFill>
              <a:latin typeface="Verdana" panose="020B0604030504040204" pitchFamily="34" charset="0"/>
              <a:ea typeface="Verdana" panose="020B0604030504040204" pitchFamily="34" charset="0"/>
            </a:endParaRPr>
          </a:p>
        </p:txBody>
      </p:sp>
      <p:pic>
        <p:nvPicPr>
          <p:cNvPr id="7" name="Graphic 6" descr="База данных">
            <a:extLst>
              <a:ext uri="{FF2B5EF4-FFF2-40B4-BE49-F238E27FC236}">
                <a16:creationId xmlns:a16="http://schemas.microsoft.com/office/drawing/2014/main" id="{F70B7FBC-F0B8-49DF-E502-4BC1CD3A27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422441782"/>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23AD0A-AA95-0998-4B28-F0701EBB29FB}"/>
              </a:ext>
            </a:extLst>
          </p:cNvPr>
          <p:cNvSpPr>
            <a:spLocks noGrp="1"/>
          </p:cNvSpPr>
          <p:nvPr>
            <p:ph type="title"/>
          </p:nvPr>
        </p:nvSpPr>
        <p:spPr>
          <a:xfrm>
            <a:off x="640079" y="640079"/>
            <a:ext cx="3402531" cy="5272242"/>
          </a:xfrm>
        </p:spPr>
        <p:txBody>
          <a:bodyPr>
            <a:normAutofit/>
          </a:bodyPr>
          <a:lstStyle/>
          <a:p>
            <a:r>
              <a:rPr lang="en-US" b="0" i="0" dirty="0" err="1">
                <a:effectLst/>
                <a:latin typeface="Verdana" panose="020B0604030504040204" pitchFamily="34" charset="0"/>
                <a:ea typeface="Verdana" panose="020B0604030504040204" pitchFamily="34" charset="0"/>
              </a:rPr>
              <a:t>Instrukcja</a:t>
            </a:r>
            <a:r>
              <a:rPr lang="en-US" b="0" i="0" dirty="0">
                <a:effectLst/>
                <a:latin typeface="Verdana" panose="020B0604030504040204" pitchFamily="34" charset="0"/>
                <a:ea typeface="Verdana" panose="020B0604030504040204" pitchFamily="34" charset="0"/>
              </a:rPr>
              <a:t> SQL </a:t>
            </a:r>
            <a:r>
              <a:rPr lang="en-US" b="0" i="0" dirty="0">
                <a:solidFill>
                  <a:srgbClr val="00B050"/>
                </a:solidFill>
                <a:effectLst/>
                <a:latin typeface="Verdana" panose="020B0604030504040204" pitchFamily="34" charset="0"/>
                <a:ea typeface="Verdana" panose="020B0604030504040204" pitchFamily="34" charset="0"/>
              </a:rPr>
              <a:t>SELECT</a:t>
            </a:r>
            <a:endParaRPr lang="ru-RU" dirty="0">
              <a:solidFill>
                <a:srgbClr val="00B050"/>
              </a:solidFill>
              <a:latin typeface="Verdana" panose="020B0604030504040204" pitchFamily="34" charset="0"/>
              <a:ea typeface="Verdana" panose="020B0604030504040204" pitchFamily="34" charset="0"/>
            </a:endParaRPr>
          </a:p>
        </p:txBody>
      </p:sp>
      <p:sp>
        <p:nvSpPr>
          <p:cNvPr id="4" name="Rectangle 1">
            <a:extLst>
              <a:ext uri="{FF2B5EF4-FFF2-40B4-BE49-F238E27FC236}">
                <a16:creationId xmlns:a16="http://schemas.microsoft.com/office/drawing/2014/main" id="{00915677-ABB1-FD4B-EA18-9BFA76164C46}"/>
              </a:ext>
            </a:extLst>
          </p:cNvPr>
          <p:cNvSpPr>
            <a:spLocks noGrp="1" noChangeArrowheads="1"/>
          </p:cNvSpPr>
          <p:nvPr>
            <p:ph idx="1"/>
          </p:nvPr>
        </p:nvSpPr>
        <p:spPr bwMode="auto">
          <a:xfrm>
            <a:off x="4376144" y="406401"/>
            <a:ext cx="7731995" cy="185863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Instrukcja</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a:ln>
                  <a:noFill/>
                </a:ln>
                <a:solidFill>
                  <a:srgbClr val="00B050"/>
                </a:solidFill>
                <a:effectLst/>
                <a:latin typeface="Verdana" panose="020B0604030504040204" pitchFamily="34" charset="0"/>
                <a:ea typeface="Verdana" panose="020B0604030504040204" pitchFamily="34" charset="0"/>
              </a:rPr>
              <a:t>SELECT</a:t>
            </a:r>
            <a:r>
              <a:rPr kumimoji="0" lang="en-US"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służy</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do</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wybierania</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danych</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z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bazy</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danych</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a:t>
            </a:r>
            <a:r>
              <a:rPr kumimoji="0" lang="en-US"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Zwrócone</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dane</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są</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przechowywane</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w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tabeli</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wyników</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zwanej</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zestawem</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wyników</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a:t>
            </a:r>
            <a:endParaRPr kumimoji="0" lang="en-US" altLang="ru-RU" b="0" i="0" u="none" strike="noStrike" cap="none" normalizeH="0" baseline="0" dirty="0">
              <a:ln>
                <a:noFill/>
              </a:ln>
              <a:effectLst/>
              <a:latin typeface="Verdana" panose="020B0604030504040204" pitchFamily="34" charset="0"/>
              <a:ea typeface="Verdana" panose="020B0604030504040204" pitchFamily="34" charset="0"/>
            </a:endParaRPr>
          </a:p>
          <a:p>
            <a:pPr marL="0" marR="0" lvl="0" indent="0" defTabSz="914400" rtl="0" eaLnBrk="0" fontAlgn="base" latinLnBrk="0" hangingPunct="0">
              <a:spcBef>
                <a:spcPct val="0"/>
              </a:spcBef>
              <a:spcAft>
                <a:spcPts val="600"/>
              </a:spcAft>
              <a:buClrTx/>
              <a:buSzTx/>
              <a:buFontTx/>
              <a:buNone/>
              <a:tabLst/>
            </a:pPr>
            <a:r>
              <a:rPr lang="pl-PL" b="0" i="0" dirty="0">
                <a:effectLst/>
                <a:latin typeface="Verdana" panose="020B0604030504040204" pitchFamily="34" charset="0"/>
              </a:rPr>
              <a:t>Jeśli chcesz wybrać wszystkie pola dostępne w tabeli, użyj następującej składni:</a:t>
            </a:r>
            <a:endParaRPr kumimoji="0" lang="ru-RU" altLang="ru-RU" b="0" i="0" u="none" strike="noStrike" cap="none" normalizeH="0" baseline="0" dirty="0">
              <a:ln>
                <a:noFill/>
              </a:ln>
              <a:effectLst/>
              <a:latin typeface="Verdana" panose="020B0604030504040204" pitchFamily="34" charset="0"/>
              <a:ea typeface="Verdana" panose="020B0604030504040204" pitchFamily="34" charset="0"/>
            </a:endParaRPr>
          </a:p>
        </p:txBody>
      </p:sp>
      <p:pic>
        <p:nvPicPr>
          <p:cNvPr id="6" name="Рисунок 5">
            <a:extLst>
              <a:ext uri="{FF2B5EF4-FFF2-40B4-BE49-F238E27FC236}">
                <a16:creationId xmlns:a16="http://schemas.microsoft.com/office/drawing/2014/main" id="{83E199DC-E0C9-E516-D436-33707285E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145" y="2452255"/>
            <a:ext cx="7731995" cy="3460066"/>
          </a:xfrm>
          <a:prstGeom prst="rect">
            <a:avLst/>
          </a:prstGeom>
          <a:ln w="31750" cap="sq">
            <a:solidFill>
              <a:srgbClr val="FFFFFF"/>
            </a:solidFill>
            <a:miter lim="800000"/>
          </a:ln>
        </p:spPr>
      </p:pic>
    </p:spTree>
    <p:extLst>
      <p:ext uri="{BB962C8B-B14F-4D97-AF65-F5344CB8AC3E}">
        <p14:creationId xmlns:p14="http://schemas.microsoft.com/office/powerpoint/2010/main" val="3711830786"/>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D14634-E4E6-BEC2-02C8-09642882D551}"/>
              </a:ext>
            </a:extLst>
          </p:cNvPr>
          <p:cNvSpPr>
            <a:spLocks noGrp="1"/>
          </p:cNvSpPr>
          <p:nvPr>
            <p:ph type="title"/>
          </p:nvPr>
        </p:nvSpPr>
        <p:spPr>
          <a:xfrm>
            <a:off x="640079" y="640079"/>
            <a:ext cx="3402531" cy="5272242"/>
          </a:xfrm>
        </p:spPr>
        <p:txBody>
          <a:bodyPr>
            <a:normAutofit/>
          </a:bodyPr>
          <a:lstStyle/>
          <a:p>
            <a:r>
              <a:rPr lang="en-US" b="0" i="0" dirty="0" err="1">
                <a:effectLst/>
                <a:latin typeface="Segoe UI" panose="020B0502040204020203" pitchFamily="34" charset="0"/>
              </a:rPr>
              <a:t>Instrukcja</a:t>
            </a:r>
            <a:r>
              <a:rPr lang="en-US" b="0" i="0" dirty="0">
                <a:effectLst/>
                <a:latin typeface="Segoe UI" panose="020B0502040204020203" pitchFamily="34" charset="0"/>
              </a:rPr>
              <a:t> SQL </a:t>
            </a:r>
            <a:r>
              <a:rPr lang="en-US" b="0" i="0" dirty="0">
                <a:solidFill>
                  <a:srgbClr val="00B050"/>
                </a:solidFill>
                <a:effectLst/>
                <a:latin typeface="Segoe UI" panose="020B0502040204020203" pitchFamily="34" charset="0"/>
              </a:rPr>
              <a:t>SELECT DISTINCT</a:t>
            </a:r>
            <a:endParaRPr lang="ru-RU" dirty="0">
              <a:solidFill>
                <a:srgbClr val="00B050"/>
              </a:solidFill>
            </a:endParaRPr>
          </a:p>
        </p:txBody>
      </p:sp>
      <p:sp>
        <p:nvSpPr>
          <p:cNvPr id="4" name="Rectangle 1">
            <a:extLst>
              <a:ext uri="{FF2B5EF4-FFF2-40B4-BE49-F238E27FC236}">
                <a16:creationId xmlns:a16="http://schemas.microsoft.com/office/drawing/2014/main" id="{6C8CB915-4D93-A74C-73A1-3E640663FB74}"/>
              </a:ext>
            </a:extLst>
          </p:cNvPr>
          <p:cNvSpPr>
            <a:spLocks noGrp="1" noChangeArrowheads="1"/>
          </p:cNvSpPr>
          <p:nvPr>
            <p:ph idx="1"/>
          </p:nvPr>
        </p:nvSpPr>
        <p:spPr bwMode="auto">
          <a:xfrm>
            <a:off x="4248256" y="461818"/>
            <a:ext cx="7938394" cy="176876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90000"/>
              </a:lnSpc>
              <a:spcBef>
                <a:spcPct val="0"/>
              </a:spcBef>
              <a:spcAft>
                <a:spcPts val="600"/>
              </a:spcAft>
              <a:buClrTx/>
              <a:buSzTx/>
              <a:buFontTx/>
              <a:buNone/>
              <a:tabLst/>
            </a:pPr>
            <a:r>
              <a:rPr kumimoji="0" lang="ru-RU" altLang="ru-RU" sz="1500" b="0" i="0" u="none" strike="noStrike" cap="none" normalizeH="0" baseline="0" dirty="0" err="1">
                <a:ln>
                  <a:noFill/>
                </a:ln>
                <a:effectLst/>
                <a:latin typeface="Verdana" panose="020B0604030504040204" pitchFamily="34" charset="0"/>
              </a:rPr>
              <a:t>Instrukcja</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a:ln>
                  <a:noFill/>
                </a:ln>
                <a:solidFill>
                  <a:srgbClr val="00B050"/>
                </a:solidFill>
                <a:effectLst/>
                <a:latin typeface="Consolas" panose="020B0609020204030204" pitchFamily="49" charset="0"/>
              </a:rPr>
              <a:t>SELECT DISTINCT</a:t>
            </a:r>
            <a:r>
              <a:rPr kumimoji="0" lang="en-US" altLang="ru-RU" sz="1500" b="0" i="0" u="none" strike="noStrike" cap="none" normalizeH="0" baseline="0" dirty="0">
                <a:ln>
                  <a:noFill/>
                </a:ln>
                <a:solidFill>
                  <a:srgbClr val="00B050"/>
                </a:solidFill>
                <a:effectLst/>
                <a:latin typeface="Consolas" panose="020B0609020204030204" pitchFamily="49" charset="0"/>
              </a:rPr>
              <a:t> </a:t>
            </a:r>
            <a:r>
              <a:rPr kumimoji="0" lang="ru-RU" altLang="ru-RU" sz="1500" b="0" i="0" u="none" strike="noStrike" cap="none" normalizeH="0" baseline="0" dirty="0" err="1">
                <a:ln>
                  <a:noFill/>
                </a:ln>
                <a:effectLst/>
                <a:latin typeface="Verdana" panose="020B0604030504040204" pitchFamily="34" charset="0"/>
              </a:rPr>
              <a:t>służy</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do</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zwracania</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tylko</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odrębnych</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różnych</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wartości</a:t>
            </a:r>
            <a:r>
              <a:rPr kumimoji="0" lang="ru-RU" altLang="ru-RU" sz="1500" b="0" i="0" u="none" strike="noStrike" cap="none" normalizeH="0" baseline="0" dirty="0">
                <a:ln>
                  <a:noFill/>
                </a:ln>
                <a:effectLst/>
                <a:latin typeface="Verdana" panose="020B0604030504040204" pitchFamily="34" charset="0"/>
              </a:rPr>
              <a:t>.</a:t>
            </a:r>
            <a:endParaRPr kumimoji="0" lang="ru-RU" altLang="ru-RU" sz="15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None/>
              <a:tabLst/>
            </a:pPr>
            <a:r>
              <a:rPr kumimoji="0" lang="ru-RU" altLang="ru-RU" sz="1500" b="0" i="0" u="none" strike="noStrike" cap="none" normalizeH="0" baseline="0" dirty="0" err="1">
                <a:ln>
                  <a:noFill/>
                </a:ln>
                <a:effectLst/>
                <a:latin typeface="Verdana" panose="020B0604030504040204" pitchFamily="34" charset="0"/>
              </a:rPr>
              <a:t>Wewnątrz</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tabeli</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kolumna</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często</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zawiera</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wiele</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zduplikowanych</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wartości</a:t>
            </a:r>
            <a:r>
              <a:rPr kumimoji="0" lang="ru-RU" altLang="ru-RU" sz="1500" b="0" i="0" u="none" strike="noStrike" cap="none" normalizeH="0" baseline="0" dirty="0">
                <a:ln>
                  <a:noFill/>
                </a:ln>
                <a:effectLst/>
                <a:latin typeface="Verdana" panose="020B0604030504040204" pitchFamily="34" charset="0"/>
              </a:rPr>
              <a:t>; a </a:t>
            </a:r>
            <a:r>
              <a:rPr kumimoji="0" lang="ru-RU" altLang="ru-RU" sz="1500" b="0" i="0" u="none" strike="noStrike" cap="none" normalizeH="0" baseline="0" dirty="0" err="1">
                <a:ln>
                  <a:noFill/>
                </a:ln>
                <a:effectLst/>
                <a:latin typeface="Verdana" panose="020B0604030504040204" pitchFamily="34" charset="0"/>
              </a:rPr>
              <a:t>czasami</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chcesz</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tylko</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wymienić</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różne</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odrębne</a:t>
            </a:r>
            <a:r>
              <a:rPr kumimoji="0" lang="ru-RU" altLang="ru-RU" sz="1500" b="0" i="0" u="none" strike="noStrike" cap="none" normalizeH="0" baseline="0" dirty="0">
                <a:ln>
                  <a:noFill/>
                </a:ln>
                <a:effectLst/>
                <a:latin typeface="Verdana" panose="020B0604030504040204" pitchFamily="34" charset="0"/>
              </a:rPr>
              <a:t>) </a:t>
            </a:r>
            <a:r>
              <a:rPr kumimoji="0" lang="ru-RU" altLang="ru-RU" sz="1500" b="0" i="0" u="none" strike="noStrike" cap="none" normalizeH="0" baseline="0" dirty="0" err="1">
                <a:ln>
                  <a:noFill/>
                </a:ln>
                <a:effectLst/>
                <a:latin typeface="Verdana" panose="020B0604030504040204" pitchFamily="34" charset="0"/>
              </a:rPr>
              <a:t>wartości</a:t>
            </a:r>
            <a:r>
              <a:rPr kumimoji="0" lang="ru-RU" altLang="ru-RU" sz="1500" b="0" i="0" u="none" strike="noStrike" cap="none" normalizeH="0" baseline="0" dirty="0">
                <a:ln>
                  <a:noFill/>
                </a:ln>
                <a:effectLst/>
                <a:latin typeface="Verdana" panose="020B0604030504040204" pitchFamily="34" charset="0"/>
              </a:rPr>
              <a:t>.</a:t>
            </a:r>
            <a:endParaRPr kumimoji="0" lang="en-US" altLang="ru-RU" sz="1500" b="0" i="0" u="none" strike="noStrike" cap="none" normalizeH="0" baseline="0" dirty="0">
              <a:ln>
                <a:noFill/>
              </a:ln>
              <a:effectLst/>
              <a:latin typeface="Verdana" panose="020B060403050404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lang="pl-PL" sz="1500" b="0" i="0" dirty="0">
                <a:effectLst/>
                <a:latin typeface="Verdana" panose="020B0604030504040204" pitchFamily="34" charset="0"/>
              </a:rPr>
              <a:t>Poniższa instrukcja SQL wybiera wszystkie (w tym duplikaty) wartości z kolumny „</a:t>
            </a:r>
            <a:r>
              <a:rPr lang="en-US" sz="1500" b="0" i="0" dirty="0">
                <a:effectLst/>
                <a:latin typeface="Verdana" panose="020B0604030504040204" pitchFamily="34" charset="0"/>
              </a:rPr>
              <a:t>Name</a:t>
            </a:r>
            <a:r>
              <a:rPr lang="pl-PL" sz="1500" b="0" i="0" dirty="0">
                <a:effectLst/>
                <a:latin typeface="Verdana" panose="020B0604030504040204" pitchFamily="34" charset="0"/>
              </a:rPr>
              <a:t>” w tabeli „</a:t>
            </a:r>
            <a:r>
              <a:rPr lang="en-US" sz="1500" dirty="0">
                <a:latin typeface="Verdana" panose="020B0604030504040204" pitchFamily="34" charset="0"/>
              </a:rPr>
              <a:t>Characters</a:t>
            </a:r>
            <a:r>
              <a:rPr lang="pl-PL" sz="1500" b="0" i="0" dirty="0">
                <a:effectLst/>
                <a:latin typeface="Verdana" panose="020B0604030504040204" pitchFamily="34" charset="0"/>
              </a:rPr>
              <a:t>”:</a:t>
            </a:r>
            <a:endParaRPr kumimoji="0" lang="ru-RU" altLang="ru-RU" sz="1500" b="0" i="0" u="none" strike="noStrike" cap="none" normalizeH="0" baseline="0" dirty="0">
              <a:ln>
                <a:noFill/>
              </a:ln>
              <a:effectLst/>
              <a:latin typeface="Arial" panose="020B0604020202020204" pitchFamily="34" charset="0"/>
            </a:endParaRPr>
          </a:p>
        </p:txBody>
      </p:sp>
      <p:pic>
        <p:nvPicPr>
          <p:cNvPr id="6" name="Рисунок 5">
            <a:extLst>
              <a:ext uri="{FF2B5EF4-FFF2-40B4-BE49-F238E27FC236}">
                <a16:creationId xmlns:a16="http://schemas.microsoft.com/office/drawing/2014/main" id="{D37E6476-D32C-15CE-CA0A-39F30DE0A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256" y="2359891"/>
            <a:ext cx="7938394" cy="3552430"/>
          </a:xfrm>
          <a:prstGeom prst="rect">
            <a:avLst/>
          </a:prstGeom>
          <a:ln w="31750" cap="sq">
            <a:solidFill>
              <a:srgbClr val="FFFFFF"/>
            </a:solidFill>
            <a:miter lim="800000"/>
          </a:ln>
        </p:spPr>
      </p:pic>
    </p:spTree>
    <p:extLst>
      <p:ext uri="{BB962C8B-B14F-4D97-AF65-F5344CB8AC3E}">
        <p14:creationId xmlns:p14="http://schemas.microsoft.com/office/powerpoint/2010/main" val="2964763468"/>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0465BC-4A98-1BEF-0FDB-E17DC55E83C4}"/>
              </a:ext>
            </a:extLst>
          </p:cNvPr>
          <p:cNvSpPr>
            <a:spLocks noGrp="1"/>
          </p:cNvSpPr>
          <p:nvPr>
            <p:ph type="title"/>
          </p:nvPr>
        </p:nvSpPr>
        <p:spPr>
          <a:xfrm>
            <a:off x="640079" y="640079"/>
            <a:ext cx="3402531" cy="5272242"/>
          </a:xfrm>
        </p:spPr>
        <p:txBody>
          <a:bodyPr>
            <a:normAutofit/>
          </a:bodyPr>
          <a:lstStyle/>
          <a:p>
            <a:r>
              <a:rPr lang="en-US" b="0" i="0" dirty="0">
                <a:solidFill>
                  <a:srgbClr val="00B050"/>
                </a:solidFill>
                <a:effectLst/>
                <a:latin typeface="Segoe UI" panose="020B0502040204020203" pitchFamily="34" charset="0"/>
              </a:rPr>
              <a:t>SELECT DISTINCT </a:t>
            </a:r>
            <a:r>
              <a:rPr lang="en-US" b="0" i="0" dirty="0" err="1">
                <a:effectLst/>
                <a:latin typeface="Segoe UI" panose="020B0502040204020203" pitchFamily="34" charset="0"/>
              </a:rPr>
              <a:t>Przykład</a:t>
            </a:r>
            <a:endParaRPr lang="ru-RU" dirty="0"/>
          </a:p>
        </p:txBody>
      </p:sp>
      <p:sp>
        <p:nvSpPr>
          <p:cNvPr id="3" name="Объект 2">
            <a:extLst>
              <a:ext uri="{FF2B5EF4-FFF2-40B4-BE49-F238E27FC236}">
                <a16:creationId xmlns:a16="http://schemas.microsoft.com/office/drawing/2014/main" id="{6702548F-58A1-DA21-FCE7-16EBBD4821E4}"/>
              </a:ext>
            </a:extLst>
          </p:cNvPr>
          <p:cNvSpPr>
            <a:spLocks noGrp="1"/>
          </p:cNvSpPr>
          <p:nvPr>
            <p:ph idx="1"/>
          </p:nvPr>
        </p:nvSpPr>
        <p:spPr>
          <a:xfrm>
            <a:off x="4157175" y="640079"/>
            <a:ext cx="7915424" cy="1639230"/>
          </a:xfrm>
        </p:spPr>
        <p:txBody>
          <a:bodyPr>
            <a:normAutofit/>
          </a:bodyPr>
          <a:lstStyle/>
          <a:p>
            <a:pPr marL="0" indent="0">
              <a:buNone/>
            </a:pPr>
            <a:r>
              <a:rPr lang="pl-PL" b="0" i="0" dirty="0">
                <a:effectLst/>
                <a:latin typeface="Verdana" panose="020B0604030504040204" pitchFamily="34" charset="0"/>
              </a:rPr>
              <a:t>Poniższa instrukcja SQL wybiera tylko wartości </a:t>
            </a:r>
            <a:r>
              <a:rPr lang="pl-PL" b="0" i="0" dirty="0">
                <a:solidFill>
                  <a:srgbClr val="00B050"/>
                </a:solidFill>
                <a:effectLst/>
                <a:latin typeface="Verdana" panose="020B0604030504040204" pitchFamily="34" charset="0"/>
              </a:rPr>
              <a:t>DISTINCT</a:t>
            </a:r>
            <a:r>
              <a:rPr lang="pl-PL" b="0" i="0" dirty="0">
                <a:effectLst/>
                <a:latin typeface="Verdana" panose="020B0604030504040204" pitchFamily="34" charset="0"/>
              </a:rPr>
              <a:t> z kolumny „</a:t>
            </a:r>
            <a:r>
              <a:rPr lang="en-US" b="0" i="0" dirty="0">
                <a:effectLst/>
                <a:latin typeface="Verdana" panose="020B0604030504040204" pitchFamily="34" charset="0"/>
              </a:rPr>
              <a:t>Type</a:t>
            </a:r>
            <a:r>
              <a:rPr lang="pl-PL" b="0" i="0" dirty="0">
                <a:effectLst/>
                <a:latin typeface="Verdana" panose="020B0604030504040204" pitchFamily="34" charset="0"/>
              </a:rPr>
              <a:t>” w tabeli „</a:t>
            </a:r>
            <a:r>
              <a:rPr lang="en-US" sz="1800" dirty="0">
                <a:latin typeface="Verdana" panose="020B0604030504040204" pitchFamily="34" charset="0"/>
              </a:rPr>
              <a:t> Characters</a:t>
            </a:r>
            <a:r>
              <a:rPr lang="pl-PL" b="0" i="0" dirty="0">
                <a:effectLst/>
                <a:latin typeface="Verdana" panose="020B0604030504040204" pitchFamily="34" charset="0"/>
              </a:rPr>
              <a:t>”:</a:t>
            </a:r>
            <a:endParaRPr lang="ru-RU" dirty="0"/>
          </a:p>
        </p:txBody>
      </p:sp>
      <p:pic>
        <p:nvPicPr>
          <p:cNvPr id="5" name="Рисунок 4" descr="Изображение выглядит как текст">
            <a:extLst>
              <a:ext uri="{FF2B5EF4-FFF2-40B4-BE49-F238E27FC236}">
                <a16:creationId xmlns:a16="http://schemas.microsoft.com/office/drawing/2014/main" id="{27D69B0F-7254-B8F3-A82A-4EF4C7281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9017" y="2372980"/>
            <a:ext cx="7953582" cy="3539341"/>
          </a:xfrm>
          <a:prstGeom prst="rect">
            <a:avLst/>
          </a:prstGeom>
          <a:ln w="31750" cap="sq">
            <a:solidFill>
              <a:srgbClr val="FFFFFF"/>
            </a:solidFill>
            <a:miter lim="800000"/>
          </a:ln>
        </p:spPr>
      </p:pic>
    </p:spTree>
    <p:extLst>
      <p:ext uri="{BB962C8B-B14F-4D97-AF65-F5344CB8AC3E}">
        <p14:creationId xmlns:p14="http://schemas.microsoft.com/office/powerpoint/2010/main" val="826305297"/>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BD9D97-F7BD-2E0A-5732-19D1D0C3CE36}"/>
              </a:ext>
            </a:extLst>
          </p:cNvPr>
          <p:cNvSpPr>
            <a:spLocks noGrp="1"/>
          </p:cNvSpPr>
          <p:nvPr>
            <p:ph type="title"/>
          </p:nvPr>
        </p:nvSpPr>
        <p:spPr>
          <a:xfrm>
            <a:off x="640079" y="640079"/>
            <a:ext cx="3402531" cy="5272242"/>
          </a:xfrm>
        </p:spPr>
        <p:txBody>
          <a:bodyPr>
            <a:normAutofit/>
          </a:bodyPr>
          <a:lstStyle/>
          <a:p>
            <a:r>
              <a:rPr lang="en-US" b="0" i="0" dirty="0" err="1">
                <a:effectLst/>
                <a:latin typeface="Verdana" panose="020B0604030504040204" pitchFamily="34" charset="0"/>
                <a:ea typeface="Verdana" panose="020B0604030504040204" pitchFamily="34" charset="0"/>
              </a:rPr>
              <a:t>Klauzula</a:t>
            </a:r>
            <a:r>
              <a:rPr lang="en-US" b="0" i="0" dirty="0">
                <a:effectLst/>
                <a:latin typeface="Verdana" panose="020B0604030504040204" pitchFamily="34" charset="0"/>
                <a:ea typeface="Verdana" panose="020B0604030504040204" pitchFamily="34" charset="0"/>
              </a:rPr>
              <a:t> SQL </a:t>
            </a:r>
            <a:r>
              <a:rPr lang="en-US" b="0" i="0" dirty="0">
                <a:solidFill>
                  <a:srgbClr val="00B050"/>
                </a:solidFill>
                <a:effectLst/>
                <a:latin typeface="Verdana" panose="020B0604030504040204" pitchFamily="34" charset="0"/>
                <a:ea typeface="Verdana" panose="020B0604030504040204" pitchFamily="34" charset="0"/>
              </a:rPr>
              <a:t>WHERE</a:t>
            </a:r>
            <a:endParaRPr lang="ru-RU" dirty="0">
              <a:solidFill>
                <a:srgbClr val="00B050"/>
              </a:solidFill>
              <a:latin typeface="Verdana" panose="020B0604030504040204" pitchFamily="34" charset="0"/>
              <a:ea typeface="Verdana" panose="020B0604030504040204" pitchFamily="34" charset="0"/>
            </a:endParaRPr>
          </a:p>
        </p:txBody>
      </p:sp>
      <p:sp>
        <p:nvSpPr>
          <p:cNvPr id="4" name="Rectangle 1">
            <a:extLst>
              <a:ext uri="{FF2B5EF4-FFF2-40B4-BE49-F238E27FC236}">
                <a16:creationId xmlns:a16="http://schemas.microsoft.com/office/drawing/2014/main" id="{E9F81E57-7128-3936-46A4-5DE94E087FA5}"/>
              </a:ext>
            </a:extLst>
          </p:cNvPr>
          <p:cNvSpPr>
            <a:spLocks noGrp="1" noChangeArrowheads="1"/>
          </p:cNvSpPr>
          <p:nvPr>
            <p:ph idx="1"/>
          </p:nvPr>
        </p:nvSpPr>
        <p:spPr bwMode="auto">
          <a:xfrm>
            <a:off x="4282068" y="608856"/>
            <a:ext cx="7740025" cy="193808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ru-RU" altLang="ru-RU" sz="1400" b="0" i="0" u="none" strike="noStrike" cap="none" normalizeH="0" baseline="0" dirty="0" err="1">
                <a:ln>
                  <a:noFill/>
                </a:ln>
                <a:effectLst/>
                <a:latin typeface="Verdana" panose="020B0604030504040204" pitchFamily="34" charset="0"/>
              </a:rPr>
              <a:t>Klauzula</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a:ln>
                  <a:noFill/>
                </a:ln>
                <a:solidFill>
                  <a:srgbClr val="00B050"/>
                </a:solidFill>
                <a:effectLst/>
                <a:latin typeface="Consolas" panose="020B0609020204030204" pitchFamily="49" charset="0"/>
              </a:rPr>
              <a:t>WHERE</a:t>
            </a:r>
            <a:r>
              <a:rPr kumimoji="0" lang="en-US" altLang="ru-RU" sz="1400" b="0" i="0" u="none" strike="noStrike" cap="none" normalizeH="0" baseline="0" dirty="0">
                <a:ln>
                  <a:noFill/>
                </a:ln>
                <a:effectLst/>
                <a:latin typeface="Consolas" panose="020B0609020204030204" pitchFamily="49" charset="0"/>
              </a:rPr>
              <a:t> </a:t>
            </a:r>
            <a:r>
              <a:rPr kumimoji="0" lang="ru-RU" altLang="ru-RU" sz="1400" b="0" i="0" u="none" strike="noStrike" cap="none" normalizeH="0" baseline="0" dirty="0" err="1">
                <a:ln>
                  <a:noFill/>
                </a:ln>
                <a:effectLst/>
                <a:latin typeface="Verdana" panose="020B0604030504040204" pitchFamily="34" charset="0"/>
              </a:rPr>
              <a:t>służy</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do</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filtrowania</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rekordów</a:t>
            </a:r>
            <a:r>
              <a:rPr kumimoji="0" lang="ru-RU" altLang="ru-RU" sz="1400" b="0" i="0" u="none" strike="noStrike" cap="none" normalizeH="0" baseline="0" dirty="0">
                <a:ln>
                  <a:noFill/>
                </a:ln>
                <a:effectLst/>
                <a:latin typeface="Verdana" panose="020B0604030504040204" pitchFamily="34" charset="0"/>
              </a:rPr>
              <a:t>.</a:t>
            </a:r>
            <a:endParaRPr kumimoji="0" lang="ru-RU" altLang="ru-RU"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ru-RU" altLang="ru-RU" sz="1400" b="0" i="0" u="none" strike="noStrike" cap="none" normalizeH="0" baseline="0" dirty="0" err="1">
                <a:ln>
                  <a:noFill/>
                </a:ln>
                <a:effectLst/>
                <a:latin typeface="Verdana" panose="020B0604030504040204" pitchFamily="34" charset="0"/>
              </a:rPr>
              <a:t>Służy</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do</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wyodrębniania</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tylko</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tych</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rekordów</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które</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spełniają</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określony</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warunek</a:t>
            </a:r>
            <a:r>
              <a:rPr kumimoji="0" lang="ru-RU" altLang="ru-RU" sz="1400" b="0" i="0" u="none" strike="noStrike" cap="none" normalizeH="0" baseline="0" dirty="0">
                <a:ln>
                  <a:noFill/>
                </a:ln>
                <a:effectLst/>
                <a:latin typeface="Verdana" panose="020B0604030504040204" pitchFamily="34" charset="0"/>
              </a:rPr>
              <a:t>.</a:t>
            </a:r>
            <a:endParaRPr kumimoji="0" lang="en-US" altLang="ru-RU" sz="1400" b="0" i="0" u="none" strike="noStrike" cap="none" normalizeH="0" baseline="0" dirty="0">
              <a:ln>
                <a:noFill/>
              </a:ln>
              <a:effectLst/>
              <a:latin typeface="Verdana" panose="020B0604030504040204" pitchFamily="34" charset="0"/>
            </a:endParaRPr>
          </a:p>
          <a:p>
            <a:pPr marL="0" indent="0">
              <a:spcAft>
                <a:spcPts val="600"/>
              </a:spcAft>
              <a:buClrTx/>
              <a:buNone/>
            </a:pPr>
            <a:r>
              <a:rPr kumimoji="0" lang="ru-RU" altLang="ru-RU" sz="1400" b="1" i="0" u="none" strike="noStrike" cap="none" normalizeH="0" baseline="0" dirty="0" err="1">
                <a:ln>
                  <a:noFill/>
                </a:ln>
                <a:effectLst/>
                <a:latin typeface="Verdana" panose="020B0604030504040204" pitchFamily="34" charset="0"/>
              </a:rPr>
              <a:t>Uwaga</a:t>
            </a:r>
            <a:r>
              <a:rPr kumimoji="0" lang="ru-RU" altLang="ru-RU" sz="1400" b="1" i="0" u="none" strike="noStrike" cap="none" normalizeH="0" baseline="0" dirty="0">
                <a:ln>
                  <a:noFill/>
                </a:ln>
                <a:effectLst/>
                <a:latin typeface="Verdana" panose="020B0604030504040204" pitchFamily="34" charset="0"/>
              </a:rPr>
              <a:t>:</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klauzula</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a:ln>
                  <a:noFill/>
                </a:ln>
                <a:effectLst/>
                <a:latin typeface="Consolas" panose="020B0609020204030204" pitchFamily="49" charset="0"/>
              </a:rPr>
              <a:t>WHERE</a:t>
            </a:r>
            <a:r>
              <a:rPr kumimoji="0" lang="en-US" altLang="ru-RU" sz="1400" b="0" i="0" u="none" strike="noStrike" cap="none" normalizeH="0" baseline="0" dirty="0">
                <a:ln>
                  <a:noFill/>
                </a:ln>
                <a:effectLst/>
                <a:latin typeface="Consolas" panose="020B0609020204030204" pitchFamily="49" charset="0"/>
              </a:rPr>
              <a:t> </a:t>
            </a:r>
            <a:r>
              <a:rPr kumimoji="0" lang="ru-RU" altLang="ru-RU" sz="1400" b="0" i="0" u="none" strike="noStrike" cap="none" normalizeH="0" baseline="0" dirty="0" err="1">
                <a:ln>
                  <a:noFill/>
                </a:ln>
                <a:effectLst/>
                <a:latin typeface="Verdana" panose="020B0604030504040204" pitchFamily="34" charset="0"/>
              </a:rPr>
              <a:t>jest</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używana</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nie</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tylko</a:t>
            </a:r>
            <a:r>
              <a:rPr kumimoji="0" lang="ru-RU" altLang="ru-RU" sz="1400" b="0" i="0" u="none" strike="noStrike" cap="none" normalizeH="0" baseline="0" dirty="0">
                <a:ln>
                  <a:noFill/>
                </a:ln>
                <a:effectLst/>
                <a:latin typeface="Verdana" panose="020B0604030504040204" pitchFamily="34" charset="0"/>
              </a:rPr>
              <a:t> w </a:t>
            </a:r>
            <a:r>
              <a:rPr kumimoji="0" lang="ru-RU" altLang="ru-RU" sz="1400" b="0" i="0" u="none" strike="noStrike" cap="none" normalizeH="0" baseline="0" dirty="0">
                <a:ln>
                  <a:noFill/>
                </a:ln>
                <a:solidFill>
                  <a:srgbClr val="00B050"/>
                </a:solidFill>
                <a:effectLst/>
                <a:latin typeface="Consolas" panose="020B0609020204030204" pitchFamily="49" charset="0"/>
              </a:rPr>
              <a:t>SELECT</a:t>
            </a:r>
            <a:r>
              <a:rPr kumimoji="0" lang="en-US" altLang="ru-RU" sz="1400" b="0" i="0" u="none" strike="noStrike" cap="none" normalizeH="0" baseline="0" dirty="0">
                <a:ln>
                  <a:noFill/>
                </a:ln>
                <a:effectLst/>
                <a:latin typeface="Consolas" panose="020B0609020204030204" pitchFamily="49" charset="0"/>
              </a:rPr>
              <a:t> </a:t>
            </a:r>
            <a:r>
              <a:rPr kumimoji="0" lang="ru-RU" altLang="ru-RU" sz="1400" b="0" i="0" u="none" strike="noStrike" cap="none" normalizeH="0" baseline="0" dirty="0" err="1">
                <a:ln>
                  <a:noFill/>
                </a:ln>
                <a:effectLst/>
                <a:latin typeface="Verdana" panose="020B0604030504040204" pitchFamily="34" charset="0"/>
              </a:rPr>
              <a:t>instrukcjach</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ale</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także</a:t>
            </a:r>
            <a:r>
              <a:rPr kumimoji="0" lang="ru-RU" altLang="ru-RU" sz="1400" b="0" i="0" u="none" strike="noStrike" cap="none" normalizeH="0" baseline="0" dirty="0">
                <a:ln>
                  <a:noFill/>
                </a:ln>
                <a:effectLst/>
                <a:latin typeface="Verdana" panose="020B0604030504040204" pitchFamily="34" charset="0"/>
              </a:rPr>
              <a:t> w </a:t>
            </a:r>
            <a:r>
              <a:rPr kumimoji="0" lang="ru-RU" altLang="ru-RU" sz="1400" b="0" i="0" u="none" strike="noStrike" cap="none" normalizeH="0" baseline="0" dirty="0">
                <a:ln>
                  <a:noFill/>
                </a:ln>
                <a:solidFill>
                  <a:srgbClr val="00B050"/>
                </a:solidFill>
                <a:effectLst/>
                <a:latin typeface="Consolas" panose="020B0609020204030204" pitchFamily="49" charset="0"/>
              </a:rPr>
              <a:t>UPDATE</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a:ln>
                  <a:noFill/>
                </a:ln>
                <a:solidFill>
                  <a:srgbClr val="00B050"/>
                </a:solidFill>
                <a:effectLst/>
                <a:latin typeface="Consolas" panose="020B0609020204030204" pitchFamily="49" charset="0"/>
              </a:rPr>
              <a:t>DELETE</a:t>
            </a:r>
            <a:r>
              <a:rPr kumimoji="0" lang="ru-RU" altLang="ru-RU" sz="1400" b="0" i="0" u="none" strike="noStrike" cap="none" normalizeH="0" baseline="0" dirty="0">
                <a:ln>
                  <a:noFill/>
                </a:ln>
                <a:effectLst/>
                <a:latin typeface="Verdana" panose="020B0604030504040204" pitchFamily="34" charset="0"/>
              </a:rPr>
              <a:t>, </a:t>
            </a:r>
            <a:r>
              <a:rPr kumimoji="0" lang="ru-RU" altLang="ru-RU" sz="1400" b="0" i="0" u="none" strike="noStrike" cap="none" normalizeH="0" baseline="0" dirty="0" err="1">
                <a:ln>
                  <a:noFill/>
                </a:ln>
                <a:effectLst/>
                <a:latin typeface="Verdana" panose="020B0604030504040204" pitchFamily="34" charset="0"/>
              </a:rPr>
              <a:t>itd</a:t>
            </a:r>
            <a:r>
              <a:rPr kumimoji="0" lang="ru-RU" altLang="ru-RU" sz="1400" b="0" i="0" u="none" strike="noStrike" cap="none" normalizeH="0" baseline="0" dirty="0">
                <a:ln>
                  <a:noFill/>
                </a:ln>
                <a:effectLst/>
                <a:latin typeface="Verdana" panose="020B0604030504040204" pitchFamily="34" charset="0"/>
              </a:rPr>
              <a:t>.!</a:t>
            </a:r>
            <a:r>
              <a:rPr kumimoji="0" lang="ru-RU" altLang="ru-RU" sz="1400" b="0" i="0" u="none" strike="noStrike" cap="none" normalizeH="0" baseline="0" dirty="0">
                <a:ln>
                  <a:noFill/>
                </a:ln>
                <a:effectLst/>
              </a:rPr>
              <a:t> </a:t>
            </a:r>
            <a:endParaRPr kumimoji="0" lang="ru-RU" altLang="ru-RU"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endParaRPr lang="en-US" altLang="ru-RU" sz="1400" dirty="0">
              <a:latin typeface="Verdana" panose="020B060403050404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lang="pl-PL" sz="1400" b="0" i="0" dirty="0">
                <a:effectLst/>
                <a:latin typeface="Verdana" panose="020B0604030504040204" pitchFamily="34" charset="0"/>
              </a:rPr>
              <a:t>Poniższa instrukcja SQL wybiera wszystkich z </a:t>
            </a:r>
            <a:r>
              <a:rPr lang="en-US" sz="1400" b="0" i="0" dirty="0" err="1">
                <a:effectLst/>
                <a:latin typeface="Verdana" panose="020B0604030504040204" pitchFamily="34" charset="0"/>
              </a:rPr>
              <a:t>Typem</a:t>
            </a:r>
            <a:r>
              <a:rPr lang="pl-PL" sz="1400" b="0" i="0" dirty="0">
                <a:effectLst/>
                <a:latin typeface="Verdana" panose="020B0604030504040204" pitchFamily="34" charset="0"/>
              </a:rPr>
              <a:t> „</a:t>
            </a:r>
            <a:r>
              <a:rPr lang="en-US" sz="1400" b="0" i="0" dirty="0">
                <a:effectLst/>
                <a:latin typeface="Verdana" panose="020B0604030504040204" pitchFamily="34" charset="0"/>
              </a:rPr>
              <a:t>5</a:t>
            </a:r>
            <a:r>
              <a:rPr lang="pl-PL" sz="1400" b="0" i="0" dirty="0">
                <a:effectLst/>
                <a:latin typeface="Verdana" panose="020B0604030504040204" pitchFamily="34" charset="0"/>
              </a:rPr>
              <a:t>” w tabeli „</a:t>
            </a:r>
            <a:r>
              <a:rPr lang="en-US" sz="1400" b="0" i="0" dirty="0">
                <a:effectLst/>
                <a:latin typeface="Verdana" panose="020B0604030504040204" pitchFamily="34" charset="0"/>
              </a:rPr>
              <a:t>Characters</a:t>
            </a:r>
            <a:r>
              <a:rPr lang="pl-PL" sz="1400" b="0" i="0" dirty="0">
                <a:effectLst/>
                <a:latin typeface="Verdana" panose="020B0604030504040204" pitchFamily="34" charset="0"/>
              </a:rPr>
              <a:t>”:</a:t>
            </a:r>
            <a:endParaRPr kumimoji="0" lang="ru-RU" altLang="ru-RU" sz="1400" b="0" i="0" u="none" strike="noStrike" cap="none" normalizeH="0" baseline="0" dirty="0">
              <a:ln>
                <a:noFill/>
              </a:ln>
              <a:effectLst/>
              <a:latin typeface="Arial" panose="020B0604020202020204" pitchFamily="34" charset="0"/>
            </a:endParaRPr>
          </a:p>
        </p:txBody>
      </p:sp>
      <p:pic>
        <p:nvPicPr>
          <p:cNvPr id="7" name="Рисунок 6">
            <a:extLst>
              <a:ext uri="{FF2B5EF4-FFF2-40B4-BE49-F238E27FC236}">
                <a16:creationId xmlns:a16="http://schemas.microsoft.com/office/drawing/2014/main" id="{696192AE-A6F5-C82C-8CF3-A21820551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924" y="2622812"/>
            <a:ext cx="7740025" cy="3289510"/>
          </a:xfrm>
          <a:prstGeom prst="rect">
            <a:avLst/>
          </a:prstGeom>
          <a:ln w="31750" cap="sq">
            <a:solidFill>
              <a:srgbClr val="FFFFFF"/>
            </a:solidFill>
            <a:miter lim="800000"/>
          </a:ln>
        </p:spPr>
      </p:pic>
    </p:spTree>
    <p:extLst>
      <p:ext uri="{BB962C8B-B14F-4D97-AF65-F5344CB8AC3E}">
        <p14:creationId xmlns:p14="http://schemas.microsoft.com/office/powerpoint/2010/main" val="682669067"/>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E9F5E87B-2403-70C7-3157-80874414AC50}"/>
              </a:ext>
            </a:extLst>
          </p:cNvPr>
          <p:cNvSpPr>
            <a:spLocks noGrp="1"/>
          </p:cNvSpPr>
          <p:nvPr>
            <p:ph type="title"/>
          </p:nvPr>
        </p:nvSpPr>
        <p:spPr>
          <a:xfrm>
            <a:off x="2231136" y="467418"/>
            <a:ext cx="7729728" cy="1188720"/>
          </a:xfrm>
          <a:solidFill>
            <a:srgbClr val="FFFFFF"/>
          </a:solidFill>
        </p:spPr>
        <p:txBody>
          <a:bodyPr>
            <a:normAutofit/>
          </a:bodyPr>
          <a:lstStyle/>
          <a:p>
            <a:r>
              <a:rPr lang="pl-PL" dirty="0">
                <a:latin typeface="Verdana" panose="020B0604030504040204" pitchFamily="34" charset="0"/>
                <a:ea typeface="Verdana" panose="020B0604030504040204" pitchFamily="34" charset="0"/>
              </a:rPr>
              <a:t>Co to jest SQL?</a:t>
            </a:r>
            <a:endParaRPr lang="ru-RU" dirty="0">
              <a:latin typeface="Verdana" panose="020B0604030504040204" pitchFamily="34" charset="0"/>
              <a:ea typeface="Verdana" panose="020B0604030504040204" pitchFamily="34" charset="0"/>
            </a:endParaRPr>
          </a:p>
        </p:txBody>
      </p:sp>
      <p:sp>
        <p:nvSpPr>
          <p:cNvPr id="3" name="Объект 2">
            <a:extLst>
              <a:ext uri="{FF2B5EF4-FFF2-40B4-BE49-F238E27FC236}">
                <a16:creationId xmlns:a16="http://schemas.microsoft.com/office/drawing/2014/main" id="{2F71E298-58AB-8E5A-DB2E-1D861108B9BF}"/>
              </a:ext>
            </a:extLst>
          </p:cNvPr>
          <p:cNvSpPr>
            <a:spLocks noGrp="1"/>
          </p:cNvSpPr>
          <p:nvPr>
            <p:ph idx="1"/>
          </p:nvPr>
        </p:nvSpPr>
        <p:spPr>
          <a:xfrm>
            <a:off x="1706062" y="2291262"/>
            <a:ext cx="8779512" cy="2879256"/>
          </a:xfrm>
        </p:spPr>
        <p:txBody>
          <a:bodyPr>
            <a:normAutofit/>
          </a:bodyPr>
          <a:lstStyle/>
          <a:p>
            <a:pPr marL="0" indent="0">
              <a:buNone/>
            </a:pPr>
            <a:r>
              <a:rPr lang="pl-PL" b="0" i="0" dirty="0">
                <a:solidFill>
                  <a:schemeClr val="tx1"/>
                </a:solidFill>
                <a:effectLst/>
                <a:latin typeface="Verdana" panose="020B0604030504040204" pitchFamily="34" charset="0"/>
              </a:rPr>
              <a:t>SQL to standardowy język do przechowywania, manipulowania i wyszukiwania danych w bazach danych.</a:t>
            </a:r>
          </a:p>
          <a:p>
            <a:pPr marL="0" indent="0">
              <a:buNone/>
            </a:pPr>
            <a:endParaRPr lang="pl-PL" dirty="0">
              <a:solidFill>
                <a:schemeClr val="tx1"/>
              </a:solidFill>
              <a:latin typeface="Verdana" panose="020B0604030504040204" pitchFamily="34" charset="0"/>
            </a:endParaRPr>
          </a:p>
          <a:p>
            <a:pPr marL="0" indent="0">
              <a:buNone/>
            </a:pPr>
            <a:r>
              <a:rPr lang="pl-PL" dirty="0">
                <a:solidFill>
                  <a:schemeClr val="tx1"/>
                </a:solidFill>
                <a:latin typeface="Verdana" panose="020B0604030504040204" pitchFamily="34" charset="0"/>
                <a:ea typeface="Verdana" panose="020B0604030504040204" pitchFamily="34" charset="0"/>
              </a:rPr>
              <a:t>Możesz nauczyć się sql na tych stronach:</a:t>
            </a:r>
          </a:p>
          <a:p>
            <a:r>
              <a:rPr lang="en-US"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https://www.w3schools.com/sql/default.asp</a:t>
            </a:r>
            <a:endParaRPr lang="pl-PL" dirty="0">
              <a:solidFill>
                <a:srgbClr val="0070C0"/>
              </a:solidFill>
              <a:latin typeface="Verdana" panose="020B0604030504040204" pitchFamily="34" charset="0"/>
              <a:ea typeface="Verdana" panose="020B0604030504040204" pitchFamily="34" charset="0"/>
            </a:endParaRPr>
          </a:p>
          <a:p>
            <a:r>
              <a:rPr lang="en-US" dirty="0">
                <a:solidFill>
                  <a:srgbClr val="0070C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https://www.samouczekprogramisty.pl/kurs-sql/</a:t>
            </a:r>
            <a:endParaRPr lang="pl-PL" dirty="0">
              <a:solidFill>
                <a:srgbClr val="0070C0"/>
              </a:solidFill>
              <a:latin typeface="Verdana" panose="020B0604030504040204" pitchFamily="34" charset="0"/>
              <a:ea typeface="Verdana" panose="020B0604030504040204" pitchFamily="34" charset="0"/>
            </a:endParaRPr>
          </a:p>
          <a:p>
            <a:r>
              <a:rPr lang="en-US" dirty="0">
                <a:solidFill>
                  <a:srgbClr val="0070C0"/>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https://dbadmin.net.pl/kurs-sql-wprowadzenie-srodowisko/</a:t>
            </a:r>
            <a:endParaRPr lang="pl-PL" dirty="0">
              <a:solidFill>
                <a:srgbClr val="0070C0"/>
              </a:solidFill>
              <a:latin typeface="Verdana" panose="020B0604030504040204" pitchFamily="34" charset="0"/>
              <a:ea typeface="Verdana" panose="020B0604030504040204" pitchFamily="34" charset="0"/>
            </a:endParaRPr>
          </a:p>
          <a:p>
            <a:pPr marL="0" indent="0">
              <a:buNone/>
            </a:pPr>
            <a:endParaRPr lang="ru-RU"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58796310"/>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7D4E19D-35AD-9ED1-2A7D-AE089BC1D4E2}"/>
              </a:ext>
            </a:extLst>
          </p:cNvPr>
          <p:cNvSpPr>
            <a:spLocks noGrp="1"/>
          </p:cNvSpPr>
          <p:nvPr>
            <p:ph type="title"/>
          </p:nvPr>
        </p:nvSpPr>
        <p:spPr>
          <a:xfrm>
            <a:off x="2231136" y="467418"/>
            <a:ext cx="7729728" cy="1188720"/>
          </a:xfrm>
          <a:solidFill>
            <a:srgbClr val="FFFFFF"/>
          </a:solidFill>
        </p:spPr>
        <p:txBody>
          <a:bodyPr>
            <a:normAutofit/>
          </a:bodyPr>
          <a:lstStyle/>
          <a:p>
            <a:r>
              <a:rPr lang="en-US" b="0" i="0" dirty="0">
                <a:effectLst/>
                <a:latin typeface="Segoe UI" panose="020B0502040204020203" pitchFamily="34" charset="0"/>
              </a:rPr>
              <a:t>Operatory SQL </a:t>
            </a:r>
            <a:r>
              <a:rPr lang="en-US" b="0" i="0" dirty="0">
                <a:solidFill>
                  <a:srgbClr val="00B050"/>
                </a:solidFill>
                <a:effectLst/>
                <a:latin typeface="Segoe UI" panose="020B0502040204020203" pitchFamily="34" charset="0"/>
              </a:rPr>
              <a:t>AND</a:t>
            </a:r>
            <a:r>
              <a:rPr lang="en-US" b="0" i="0" dirty="0">
                <a:effectLst/>
                <a:latin typeface="Segoe UI" panose="020B0502040204020203" pitchFamily="34" charset="0"/>
              </a:rPr>
              <a:t>, </a:t>
            </a:r>
            <a:r>
              <a:rPr lang="en-US" b="0" i="0" dirty="0">
                <a:solidFill>
                  <a:srgbClr val="00B050"/>
                </a:solidFill>
                <a:effectLst/>
                <a:latin typeface="Segoe UI" panose="020B0502040204020203" pitchFamily="34" charset="0"/>
              </a:rPr>
              <a:t>OR</a:t>
            </a:r>
            <a:r>
              <a:rPr lang="en-US" b="0" i="0" dirty="0">
                <a:effectLst/>
                <a:latin typeface="Segoe UI" panose="020B0502040204020203" pitchFamily="34" charset="0"/>
              </a:rPr>
              <a:t> </a:t>
            </a:r>
            <a:r>
              <a:rPr lang="en-US" dirty="0" err="1">
                <a:latin typeface="Segoe UI" panose="020B0502040204020203" pitchFamily="34" charset="0"/>
              </a:rPr>
              <a:t>i</a:t>
            </a:r>
            <a:r>
              <a:rPr lang="en-US" b="0" i="0" dirty="0">
                <a:effectLst/>
                <a:latin typeface="Segoe UI" panose="020B0502040204020203" pitchFamily="34" charset="0"/>
              </a:rPr>
              <a:t> </a:t>
            </a:r>
            <a:r>
              <a:rPr lang="en-US" b="0" i="0" dirty="0">
                <a:solidFill>
                  <a:srgbClr val="00B050"/>
                </a:solidFill>
                <a:effectLst/>
                <a:latin typeface="Segoe UI" panose="020B0502040204020203" pitchFamily="34" charset="0"/>
              </a:rPr>
              <a:t>NOT</a:t>
            </a:r>
            <a:endParaRPr lang="ru-RU" dirty="0">
              <a:solidFill>
                <a:srgbClr val="00B050"/>
              </a:solidFill>
            </a:endParaRPr>
          </a:p>
        </p:txBody>
      </p:sp>
      <p:sp>
        <p:nvSpPr>
          <p:cNvPr id="19" name="Rectangle 1">
            <a:extLst>
              <a:ext uri="{FF2B5EF4-FFF2-40B4-BE49-F238E27FC236}">
                <a16:creationId xmlns:a16="http://schemas.microsoft.com/office/drawing/2014/main" id="{3A25462B-CBFD-028B-AFA7-1E5BB3AF668A}"/>
              </a:ext>
            </a:extLst>
          </p:cNvPr>
          <p:cNvSpPr>
            <a:spLocks noGrp="1" noChangeArrowheads="1"/>
          </p:cNvSpPr>
          <p:nvPr>
            <p:ph idx="1"/>
          </p:nvPr>
        </p:nvSpPr>
        <p:spPr bwMode="auto">
          <a:xfrm>
            <a:off x="1706062" y="2291262"/>
            <a:ext cx="8779512" cy="287925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ru-RU" altLang="ru-RU" b="0" i="0" u="none" strike="noStrike" cap="none" normalizeH="0" baseline="0" dirty="0" err="1">
                <a:ln>
                  <a:noFill/>
                </a:ln>
                <a:solidFill>
                  <a:srgbClr val="404040"/>
                </a:solidFill>
                <a:effectLst/>
                <a:latin typeface="Verdana" panose="020B0604030504040204" pitchFamily="34" charset="0"/>
              </a:rPr>
              <a:t>Klauzula</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a:ln>
                  <a:noFill/>
                </a:ln>
                <a:solidFill>
                  <a:srgbClr val="00B050"/>
                </a:solidFill>
                <a:effectLst/>
                <a:latin typeface="Consolas" panose="020B0609020204030204" pitchFamily="49" charset="0"/>
              </a:rPr>
              <a:t>WHERE</a:t>
            </a:r>
            <a:r>
              <a:rPr kumimoji="0" lang="en-US" altLang="ru-RU" b="0" i="0" u="none" strike="noStrike" cap="none" normalizeH="0" baseline="0" dirty="0">
                <a:ln>
                  <a:noFill/>
                </a:ln>
                <a:solidFill>
                  <a:srgbClr val="404040"/>
                </a:solidFill>
                <a:effectLst/>
                <a:latin typeface="Consolas" panose="020B0609020204030204" pitchFamily="49"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może</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być</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łączona</a:t>
            </a:r>
            <a:r>
              <a:rPr kumimoji="0" lang="ru-RU" altLang="ru-RU" b="0" i="0" u="none" strike="noStrike" cap="none" normalizeH="0" baseline="0" dirty="0">
                <a:ln>
                  <a:noFill/>
                </a:ln>
                <a:solidFill>
                  <a:srgbClr val="404040"/>
                </a:solidFill>
                <a:effectLst/>
                <a:latin typeface="Verdana" panose="020B0604030504040204" pitchFamily="34" charset="0"/>
              </a:rPr>
              <a:t> z </a:t>
            </a:r>
            <a:r>
              <a:rPr kumimoji="0" lang="ru-RU" altLang="ru-RU" b="0" i="0" u="none" strike="noStrike" cap="none" normalizeH="0" baseline="0" dirty="0" err="1">
                <a:ln>
                  <a:noFill/>
                </a:ln>
                <a:solidFill>
                  <a:srgbClr val="404040"/>
                </a:solidFill>
                <a:effectLst/>
                <a:latin typeface="Verdana" panose="020B0604030504040204" pitchFamily="34" charset="0"/>
              </a:rPr>
              <a:t>operatorami</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a:ln>
                  <a:noFill/>
                </a:ln>
                <a:solidFill>
                  <a:srgbClr val="00B050"/>
                </a:solidFill>
                <a:effectLst/>
                <a:latin typeface="Consolas" panose="020B0609020204030204" pitchFamily="49" charset="0"/>
              </a:rPr>
              <a:t>AND</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a:ln>
                  <a:noFill/>
                </a:ln>
                <a:solidFill>
                  <a:srgbClr val="00B050"/>
                </a:solidFill>
                <a:effectLst/>
                <a:latin typeface="Consolas" panose="020B0609020204030204" pitchFamily="49" charset="0"/>
              </a:rPr>
              <a:t>OR</a:t>
            </a:r>
            <a:r>
              <a:rPr kumimoji="0" lang="ru-RU" altLang="ru-RU" b="0" i="0" u="none" strike="noStrike" cap="none" normalizeH="0" baseline="0" dirty="0">
                <a:ln>
                  <a:noFill/>
                </a:ln>
                <a:solidFill>
                  <a:srgbClr val="404040"/>
                </a:solidFill>
                <a:effectLst/>
                <a:latin typeface="Verdana" panose="020B0604030504040204" pitchFamily="34" charset="0"/>
              </a:rPr>
              <a:t>, i</a:t>
            </a:r>
            <a:r>
              <a:rPr kumimoji="0" lang="ru-RU" altLang="ru-RU" b="0" i="0" u="none" strike="noStrike" cap="none" normalizeH="0" baseline="0" dirty="0">
                <a:ln>
                  <a:noFill/>
                </a:ln>
                <a:solidFill>
                  <a:srgbClr val="404040"/>
                </a:solidFill>
                <a:effectLst/>
                <a:latin typeface="Consolas" panose="020B0609020204030204" pitchFamily="49" charset="0"/>
              </a:rPr>
              <a:t> </a:t>
            </a:r>
            <a:r>
              <a:rPr kumimoji="0" lang="ru-RU" altLang="ru-RU" b="0" i="0" u="none" strike="noStrike" cap="none" normalizeH="0" baseline="0" dirty="0">
                <a:ln>
                  <a:noFill/>
                </a:ln>
                <a:solidFill>
                  <a:srgbClr val="00B050"/>
                </a:solidFill>
                <a:effectLst/>
                <a:latin typeface="Consolas" panose="020B0609020204030204" pitchFamily="49" charset="0"/>
              </a:rPr>
              <a:t>NOT</a:t>
            </a:r>
            <a:r>
              <a:rPr kumimoji="0" lang="en-US" altLang="ru-RU" b="0" i="0" u="none" strike="noStrike" cap="none" normalizeH="0" baseline="0" dirty="0">
                <a:ln>
                  <a:noFill/>
                </a:ln>
                <a:effectLst/>
                <a:latin typeface="Consolas" panose="020B0609020204030204" pitchFamily="49" charset="0"/>
              </a:rPr>
              <a:t>.</a:t>
            </a:r>
            <a:endParaRPr kumimoji="0" lang="ru-RU" altLang="ru-RU"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ru-RU" altLang="ru-RU" b="0" i="0" u="none" strike="noStrike" cap="none" normalizeH="0" baseline="0" dirty="0" err="1">
                <a:ln>
                  <a:noFill/>
                </a:ln>
                <a:solidFill>
                  <a:srgbClr val="404040"/>
                </a:solidFill>
                <a:effectLst/>
                <a:latin typeface="Verdana" panose="020B0604030504040204" pitchFamily="34" charset="0"/>
              </a:rPr>
              <a:t>Operatory</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a:ln>
                  <a:noFill/>
                </a:ln>
                <a:solidFill>
                  <a:srgbClr val="00B050"/>
                </a:solidFill>
                <a:effectLst/>
                <a:latin typeface="Consolas" panose="020B0609020204030204" pitchFamily="49" charset="0"/>
              </a:rPr>
              <a:t>AND</a:t>
            </a:r>
            <a:r>
              <a:rPr kumimoji="0" lang="en-US" altLang="ru-RU" b="0" i="0" u="none" strike="noStrike" cap="none" normalizeH="0" baseline="0" dirty="0">
                <a:ln>
                  <a:noFill/>
                </a:ln>
                <a:solidFill>
                  <a:srgbClr val="404040"/>
                </a:solidFill>
                <a:effectLst/>
                <a:latin typeface="Consolas" panose="020B0609020204030204" pitchFamily="49" charset="0"/>
              </a:rPr>
              <a:t> </a:t>
            </a:r>
            <a:r>
              <a:rPr kumimoji="0" lang="ru-RU" altLang="ru-RU" b="0" i="0" u="none" strike="noStrike" cap="none" normalizeH="0" baseline="0" dirty="0">
                <a:ln>
                  <a:noFill/>
                </a:ln>
                <a:solidFill>
                  <a:srgbClr val="404040"/>
                </a:solidFill>
                <a:effectLst/>
                <a:latin typeface="Verdana" panose="020B0604030504040204" pitchFamily="34" charset="0"/>
              </a:rPr>
              <a:t>i </a:t>
            </a:r>
            <a:r>
              <a:rPr kumimoji="0" lang="ru-RU" altLang="ru-RU" b="0" i="0" u="none" strike="noStrike" cap="none" normalizeH="0" baseline="0" dirty="0">
                <a:ln>
                  <a:noFill/>
                </a:ln>
                <a:solidFill>
                  <a:srgbClr val="00B050"/>
                </a:solidFill>
                <a:effectLst/>
                <a:latin typeface="Consolas" panose="020B0609020204030204" pitchFamily="49" charset="0"/>
              </a:rPr>
              <a:t>OR</a:t>
            </a:r>
            <a:r>
              <a:rPr kumimoji="0" lang="en-US" altLang="ru-RU" b="0" i="0" u="none" strike="noStrike" cap="none" normalizeH="0" baseline="0" dirty="0">
                <a:ln>
                  <a:noFill/>
                </a:ln>
                <a:solidFill>
                  <a:srgbClr val="404040"/>
                </a:solidFill>
                <a:effectLst/>
                <a:latin typeface="Consolas" panose="020B0609020204030204" pitchFamily="49"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służą</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do</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filtrowania</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rekordów</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na</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podstawie</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więcej</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niż</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jednego</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warunku</a:t>
            </a:r>
            <a:r>
              <a:rPr kumimoji="0" lang="ru-RU" altLang="ru-RU" b="0" i="0" u="none" strike="noStrike" cap="none" normalizeH="0" baseline="0" dirty="0">
                <a:ln>
                  <a:noFill/>
                </a:ln>
                <a:solidFill>
                  <a:srgbClr val="404040"/>
                </a:solidFill>
                <a:effectLst/>
                <a:latin typeface="Verdana" panose="020B0604030504040204" pitchFamily="34" charset="0"/>
              </a:rPr>
              <a:t>:</a:t>
            </a:r>
            <a:endParaRPr kumimoji="0" lang="ru-RU" altLang="ru-RU" b="0" i="0" u="none" strike="noStrike" cap="none" normalizeH="0" baseline="0" dirty="0">
              <a:ln>
                <a:noFill/>
              </a:ln>
              <a:solidFill>
                <a:srgbClr val="404040"/>
              </a:solidFill>
              <a:effectLst/>
            </a:endParaRPr>
          </a:p>
          <a:p>
            <a:pPr marL="0" marR="0" lvl="0" indent="0" defTabSz="914400" rtl="0" eaLnBrk="0" fontAlgn="base" latinLnBrk="0" hangingPunct="0">
              <a:spcBef>
                <a:spcPct val="0"/>
              </a:spcBef>
              <a:spcAft>
                <a:spcPts val="600"/>
              </a:spcAft>
              <a:buClrTx/>
              <a:buSzTx/>
              <a:buNone/>
              <a:tabLst/>
            </a:pPr>
            <a:r>
              <a:rPr kumimoji="0" lang="ru-RU" altLang="ru-RU" b="0" i="0" u="none" strike="noStrike" cap="none" normalizeH="0" baseline="0" dirty="0" err="1">
                <a:ln>
                  <a:noFill/>
                </a:ln>
                <a:solidFill>
                  <a:srgbClr val="404040"/>
                </a:solidFill>
                <a:effectLst/>
                <a:latin typeface="Verdana" panose="020B0604030504040204" pitchFamily="34" charset="0"/>
              </a:rPr>
              <a:t>Operator</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a:ln>
                  <a:noFill/>
                </a:ln>
                <a:solidFill>
                  <a:srgbClr val="00B050"/>
                </a:solidFill>
                <a:effectLst/>
                <a:latin typeface="Consolas" panose="020B0609020204030204" pitchFamily="49" charset="0"/>
              </a:rPr>
              <a:t>AND</a:t>
            </a:r>
            <a:r>
              <a:rPr kumimoji="0" lang="en-US" altLang="ru-RU" b="0" i="0" u="none" strike="noStrike" cap="none" normalizeH="0" baseline="0" dirty="0">
                <a:ln>
                  <a:noFill/>
                </a:ln>
                <a:solidFill>
                  <a:srgbClr val="404040"/>
                </a:solidFill>
                <a:effectLst/>
                <a:latin typeface="Consolas" panose="020B0609020204030204" pitchFamily="49"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wyświetla</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rekord</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jeśli</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wszystkie</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warunki</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oddzielone</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znakiem</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a:ln>
                  <a:noFill/>
                </a:ln>
                <a:solidFill>
                  <a:srgbClr val="00B050"/>
                </a:solidFill>
                <a:effectLst/>
                <a:latin typeface="Consolas" panose="020B0609020204030204" pitchFamily="49" charset="0"/>
              </a:rPr>
              <a:t>AND</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są</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a:ln>
                  <a:noFill/>
                </a:ln>
                <a:solidFill>
                  <a:srgbClr val="00B0F0"/>
                </a:solidFill>
                <a:effectLst/>
                <a:latin typeface="Verdana" panose="020B0604030504040204" pitchFamily="34" charset="0"/>
              </a:rPr>
              <a:t>PRAWDĄ</a:t>
            </a:r>
            <a:r>
              <a:rPr kumimoji="0" lang="ru-RU" altLang="ru-RU" b="0" i="0" u="none" strike="noStrike" cap="none" normalizeH="0" baseline="0" dirty="0">
                <a:ln>
                  <a:noFill/>
                </a:ln>
                <a:solidFill>
                  <a:srgbClr val="404040"/>
                </a:solidFill>
                <a:effectLst/>
                <a:latin typeface="Verdana" panose="020B0604030504040204" pitchFamily="34" charset="0"/>
              </a:rPr>
              <a:t>.</a:t>
            </a:r>
          </a:p>
          <a:p>
            <a:pPr marL="0" marR="0" lvl="0" indent="0" defTabSz="914400" rtl="0" eaLnBrk="0" fontAlgn="base" latinLnBrk="0" hangingPunct="0">
              <a:spcBef>
                <a:spcPct val="0"/>
              </a:spcBef>
              <a:spcAft>
                <a:spcPts val="600"/>
              </a:spcAft>
              <a:buClrTx/>
              <a:buSzTx/>
              <a:buNone/>
              <a:tabLst/>
            </a:pPr>
            <a:r>
              <a:rPr kumimoji="0" lang="ru-RU" altLang="ru-RU" b="0" i="0" u="none" strike="noStrike" cap="none" normalizeH="0" baseline="0" dirty="0" err="1">
                <a:ln>
                  <a:noFill/>
                </a:ln>
                <a:solidFill>
                  <a:srgbClr val="404040"/>
                </a:solidFill>
                <a:effectLst/>
                <a:latin typeface="Verdana" panose="020B0604030504040204" pitchFamily="34" charset="0"/>
              </a:rPr>
              <a:t>Operator</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a:ln>
                  <a:noFill/>
                </a:ln>
                <a:solidFill>
                  <a:srgbClr val="00B050"/>
                </a:solidFill>
                <a:effectLst/>
                <a:latin typeface="Consolas" panose="020B0609020204030204" pitchFamily="49" charset="0"/>
              </a:rPr>
              <a:t>OR</a:t>
            </a:r>
            <a:r>
              <a:rPr kumimoji="0" lang="en-US" altLang="ru-RU" b="0" i="0" u="none" strike="noStrike" cap="none" normalizeH="0" baseline="0" dirty="0">
                <a:ln>
                  <a:noFill/>
                </a:ln>
                <a:solidFill>
                  <a:srgbClr val="404040"/>
                </a:solidFill>
                <a:effectLst/>
                <a:latin typeface="Consolas" panose="020B0609020204030204" pitchFamily="49"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wyświetla</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rekord</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jeśli</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którykolwiek</a:t>
            </a:r>
            <a:r>
              <a:rPr kumimoji="0" lang="ru-RU" altLang="ru-RU" b="0" i="0" u="none" strike="noStrike" cap="none" normalizeH="0" baseline="0" dirty="0">
                <a:ln>
                  <a:noFill/>
                </a:ln>
                <a:solidFill>
                  <a:srgbClr val="404040"/>
                </a:solidFill>
                <a:effectLst/>
                <a:latin typeface="Verdana" panose="020B0604030504040204" pitchFamily="34" charset="0"/>
              </a:rPr>
              <a:t> z </a:t>
            </a:r>
            <a:r>
              <a:rPr kumimoji="0" lang="ru-RU" altLang="ru-RU" b="0" i="0" u="none" strike="noStrike" cap="none" normalizeH="0" baseline="0" dirty="0" err="1">
                <a:ln>
                  <a:noFill/>
                </a:ln>
                <a:solidFill>
                  <a:srgbClr val="404040"/>
                </a:solidFill>
                <a:effectLst/>
                <a:latin typeface="Verdana" panose="020B0604030504040204" pitchFamily="34" charset="0"/>
              </a:rPr>
              <a:t>warunków</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oddzielonych</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znakiem</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a:ln>
                  <a:noFill/>
                </a:ln>
                <a:solidFill>
                  <a:srgbClr val="00B050"/>
                </a:solidFill>
                <a:effectLst/>
                <a:latin typeface="Consolas" panose="020B0609020204030204" pitchFamily="49" charset="0"/>
              </a:rPr>
              <a:t>OR</a:t>
            </a:r>
            <a:r>
              <a:rPr kumimoji="0" lang="en-US" altLang="ru-RU" b="0" i="0" u="none" strike="noStrike" cap="none" normalizeH="0" baseline="0" dirty="0">
                <a:ln>
                  <a:noFill/>
                </a:ln>
                <a:solidFill>
                  <a:srgbClr val="404040"/>
                </a:solidFill>
                <a:effectLst/>
                <a:latin typeface="Consolas" panose="020B0609020204030204" pitchFamily="49"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jest</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a:ln>
                  <a:noFill/>
                </a:ln>
                <a:solidFill>
                  <a:srgbClr val="00B0F0"/>
                </a:solidFill>
                <a:effectLst/>
                <a:latin typeface="Verdana" panose="020B0604030504040204" pitchFamily="34" charset="0"/>
              </a:rPr>
              <a:t>PRAWDA</a:t>
            </a:r>
            <a:r>
              <a:rPr kumimoji="0" lang="ru-RU" altLang="ru-RU" b="0" i="0" u="none" strike="noStrike" cap="none" normalizeH="0" baseline="0" dirty="0">
                <a:ln>
                  <a:noFill/>
                </a:ln>
                <a:solidFill>
                  <a:srgbClr val="404040"/>
                </a:solidFill>
                <a:effectLst/>
                <a:latin typeface="Verdana" panose="020B0604030504040204" pitchFamily="34" charset="0"/>
              </a:rPr>
              <a:t>.</a:t>
            </a:r>
          </a:p>
          <a:p>
            <a:pPr marL="0" marR="0" lvl="0" indent="0" defTabSz="914400" rtl="0" eaLnBrk="0" fontAlgn="base" latinLnBrk="0" hangingPunct="0">
              <a:spcBef>
                <a:spcPct val="0"/>
              </a:spcBef>
              <a:spcAft>
                <a:spcPts val="600"/>
              </a:spcAft>
              <a:buClrTx/>
              <a:buSzTx/>
              <a:buFontTx/>
              <a:buNone/>
              <a:tabLst/>
            </a:pPr>
            <a:r>
              <a:rPr kumimoji="0" lang="ru-RU" altLang="ru-RU" b="0" i="0" u="none" strike="noStrike" cap="none" normalizeH="0" baseline="0" dirty="0" err="1">
                <a:ln>
                  <a:noFill/>
                </a:ln>
                <a:solidFill>
                  <a:srgbClr val="404040"/>
                </a:solidFill>
                <a:effectLst/>
                <a:latin typeface="Verdana" panose="020B0604030504040204" pitchFamily="34" charset="0"/>
              </a:rPr>
              <a:t>Operator</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a:ln>
                  <a:noFill/>
                </a:ln>
                <a:solidFill>
                  <a:srgbClr val="00B050"/>
                </a:solidFill>
                <a:effectLst/>
                <a:latin typeface="Consolas" panose="020B0609020204030204" pitchFamily="49" charset="0"/>
              </a:rPr>
              <a:t>NOT</a:t>
            </a:r>
            <a:r>
              <a:rPr kumimoji="0" lang="en-US" altLang="ru-RU" b="0" i="0" u="none" strike="noStrike" cap="none" normalizeH="0" baseline="0" dirty="0">
                <a:ln>
                  <a:noFill/>
                </a:ln>
                <a:solidFill>
                  <a:srgbClr val="00B050"/>
                </a:solidFill>
                <a:effectLst/>
                <a:latin typeface="Consolas" panose="020B0609020204030204" pitchFamily="49"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wyświetla</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rekord</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jeśli</a:t>
            </a:r>
            <a:r>
              <a:rPr kumimoji="0" lang="ru-RU" altLang="ru-RU" b="0" i="0" u="none" strike="noStrike" cap="none" normalizeH="0" baseline="0" dirty="0">
                <a:ln>
                  <a:noFill/>
                </a:ln>
                <a:solidFill>
                  <a:srgbClr val="404040"/>
                </a:solidFill>
                <a:effectLst/>
                <a:latin typeface="Verdana" panose="020B0604030504040204" pitchFamily="34" charset="0"/>
              </a:rPr>
              <a:t> </a:t>
            </a:r>
            <a:r>
              <a:rPr kumimoji="0" lang="ru-RU" altLang="ru-RU" b="0" i="0" u="none" strike="noStrike" cap="none" normalizeH="0" baseline="0" dirty="0" err="1">
                <a:ln>
                  <a:noFill/>
                </a:ln>
                <a:solidFill>
                  <a:srgbClr val="404040"/>
                </a:solidFill>
                <a:effectLst/>
                <a:latin typeface="Verdana" panose="020B0604030504040204" pitchFamily="34" charset="0"/>
              </a:rPr>
              <a:t>warunek</a:t>
            </a:r>
            <a:r>
              <a:rPr kumimoji="0" lang="ru-RU" altLang="ru-RU" b="0" i="0" u="none" strike="noStrike" cap="none" normalizeH="0" baseline="0" dirty="0">
                <a:ln>
                  <a:noFill/>
                </a:ln>
                <a:solidFill>
                  <a:srgbClr val="404040"/>
                </a:solidFill>
                <a:effectLst/>
                <a:latin typeface="Verdana" panose="020B0604030504040204" pitchFamily="34" charset="0"/>
              </a:rPr>
              <a:t>(y) </a:t>
            </a:r>
            <a:r>
              <a:rPr kumimoji="0" lang="ru-RU" altLang="ru-RU" b="0" i="0" u="none" strike="noStrike" cap="none" normalizeH="0" baseline="0" dirty="0">
                <a:ln>
                  <a:noFill/>
                </a:ln>
                <a:solidFill>
                  <a:srgbClr val="00B0F0"/>
                </a:solidFill>
                <a:effectLst/>
                <a:latin typeface="Verdana" panose="020B0604030504040204" pitchFamily="34" charset="0"/>
              </a:rPr>
              <a:t>NIE JEST PRAWDA</a:t>
            </a:r>
            <a:r>
              <a:rPr kumimoji="0" lang="ru-RU" altLang="ru-RU" b="0" i="0" u="none" strike="noStrike" cap="none" normalizeH="0" baseline="0" dirty="0">
                <a:ln>
                  <a:noFill/>
                </a:ln>
                <a:solidFill>
                  <a:srgbClr val="404040"/>
                </a:solidFill>
                <a:effectLst/>
                <a:latin typeface="Verdana" panose="020B0604030504040204" pitchFamily="34" charset="0"/>
              </a:rPr>
              <a:t>.</a:t>
            </a:r>
            <a:endParaRPr kumimoji="0" lang="ru-RU" altLang="ru-RU" b="0" i="0" u="none" strike="noStrike" cap="none" normalizeH="0" baseline="0" dirty="0">
              <a:ln>
                <a:noFill/>
              </a:ln>
              <a:solidFill>
                <a:srgbClr val="404040"/>
              </a:solidFill>
              <a:effectLst/>
              <a:latin typeface="Arial" panose="020B0604020202020204" pitchFamily="34" charset="0"/>
            </a:endParaRPr>
          </a:p>
        </p:txBody>
      </p:sp>
    </p:spTree>
    <p:extLst>
      <p:ext uri="{BB962C8B-B14F-4D97-AF65-F5344CB8AC3E}">
        <p14:creationId xmlns:p14="http://schemas.microsoft.com/office/powerpoint/2010/main" val="2179986941"/>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0FDCEBC5-200C-3011-10FD-80B8B84FDAA0}"/>
              </a:ext>
            </a:extLst>
          </p:cNvPr>
          <p:cNvSpPr>
            <a:spLocks noGrp="1"/>
          </p:cNvSpPr>
          <p:nvPr>
            <p:ph type="title"/>
          </p:nvPr>
        </p:nvSpPr>
        <p:spPr>
          <a:xfrm>
            <a:off x="8184559" y="643467"/>
            <a:ext cx="3363974" cy="1728044"/>
          </a:xfrm>
          <a:noFill/>
          <a:ln>
            <a:solidFill>
              <a:schemeClr val="bg1"/>
            </a:solidFill>
          </a:ln>
        </p:spPr>
        <p:txBody>
          <a:bodyPr wrap="square">
            <a:normAutofit/>
          </a:bodyPr>
          <a:lstStyle/>
          <a:p>
            <a:r>
              <a:rPr lang="en-US" b="0" i="0" dirty="0">
                <a:solidFill>
                  <a:schemeClr val="bg1"/>
                </a:solidFill>
                <a:effectLst/>
                <a:latin typeface="Segoe UI" panose="020B0502040204020203" pitchFamily="34" charset="0"/>
              </a:rPr>
              <a:t>Operator SQL </a:t>
            </a:r>
            <a:r>
              <a:rPr lang="en-US" b="0" i="0" dirty="0">
                <a:solidFill>
                  <a:srgbClr val="00B050"/>
                </a:solidFill>
                <a:effectLst/>
                <a:latin typeface="Segoe UI" panose="020B0502040204020203" pitchFamily="34" charset="0"/>
              </a:rPr>
              <a:t>AND</a:t>
            </a:r>
            <a:endParaRPr lang="ru-RU" dirty="0">
              <a:solidFill>
                <a:srgbClr val="00B050"/>
              </a:solidFill>
            </a:endParaRPr>
          </a:p>
        </p:txBody>
      </p:sp>
      <p:pic>
        <p:nvPicPr>
          <p:cNvPr id="5" name="Рисунок 4" descr="Изображение выглядит как текст">
            <a:extLst>
              <a:ext uri="{FF2B5EF4-FFF2-40B4-BE49-F238E27FC236}">
                <a16:creationId xmlns:a16="http://schemas.microsoft.com/office/drawing/2014/main" id="{C0BF411D-B30C-CCC4-445F-CB69867A3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7" y="1881909"/>
            <a:ext cx="7411211" cy="3094182"/>
          </a:xfrm>
          <a:prstGeom prst="rect">
            <a:avLst/>
          </a:prstGeom>
        </p:spPr>
      </p:pic>
      <p:sp>
        <p:nvSpPr>
          <p:cNvPr id="3" name="Объект 2">
            <a:extLst>
              <a:ext uri="{FF2B5EF4-FFF2-40B4-BE49-F238E27FC236}">
                <a16:creationId xmlns:a16="http://schemas.microsoft.com/office/drawing/2014/main" id="{CD6334B4-C6A8-4C65-5962-642F8A14DD8B}"/>
              </a:ext>
            </a:extLst>
          </p:cNvPr>
          <p:cNvSpPr>
            <a:spLocks noGrp="1"/>
          </p:cNvSpPr>
          <p:nvPr>
            <p:ph idx="1"/>
          </p:nvPr>
        </p:nvSpPr>
        <p:spPr>
          <a:xfrm>
            <a:off x="8184558" y="2638044"/>
            <a:ext cx="3363974" cy="3415622"/>
          </a:xfrm>
        </p:spPr>
        <p:txBody>
          <a:bodyPr>
            <a:normAutofit/>
          </a:bodyPr>
          <a:lstStyle/>
          <a:p>
            <a:pPr marL="0" indent="0">
              <a:buNone/>
            </a:pPr>
            <a:r>
              <a:rPr lang="pl-PL" b="0" i="0" dirty="0">
                <a:solidFill>
                  <a:schemeClr val="bg1"/>
                </a:solidFill>
                <a:effectLst/>
                <a:latin typeface="Verdana" panose="020B0604030504040204" pitchFamily="34" charset="0"/>
              </a:rPr>
              <a:t>Poniższa instrukcja SQL wybiera wszystkie pola z „</a:t>
            </a:r>
            <a:r>
              <a:rPr lang="en-US" b="0" i="0" dirty="0">
                <a:solidFill>
                  <a:schemeClr val="bg1"/>
                </a:solidFill>
                <a:effectLst/>
                <a:latin typeface="Verdana" panose="020B0604030504040204" pitchFamily="34" charset="0"/>
              </a:rPr>
              <a:t>Characters</a:t>
            </a:r>
            <a:r>
              <a:rPr lang="pl-PL" b="0" i="0" dirty="0">
                <a:solidFill>
                  <a:schemeClr val="bg1"/>
                </a:solidFill>
                <a:effectLst/>
                <a:latin typeface="Verdana" panose="020B0604030504040204" pitchFamily="34" charset="0"/>
              </a:rPr>
              <a:t>”, gdzie </a:t>
            </a:r>
            <a:r>
              <a:rPr lang="en-US" b="0" i="0" dirty="0">
                <a:solidFill>
                  <a:schemeClr val="bg1"/>
                </a:solidFill>
                <a:effectLst/>
                <a:latin typeface="Verdana" panose="020B0604030504040204" pitchFamily="34" charset="0"/>
              </a:rPr>
              <a:t>Rate</a:t>
            </a:r>
            <a:r>
              <a:rPr lang="pl-PL" b="0" i="0" dirty="0">
                <a:solidFill>
                  <a:schemeClr val="bg1"/>
                </a:solidFill>
                <a:effectLst/>
                <a:latin typeface="Verdana" panose="020B0604030504040204" pitchFamily="34" charset="0"/>
              </a:rPr>
              <a:t> to „</a:t>
            </a:r>
            <a:r>
              <a:rPr lang="en-US" b="0" i="0" dirty="0">
                <a:solidFill>
                  <a:schemeClr val="bg1"/>
                </a:solidFill>
                <a:effectLst/>
                <a:latin typeface="Verdana" panose="020B0604030504040204" pitchFamily="34" charset="0"/>
              </a:rPr>
              <a:t>5</a:t>
            </a:r>
            <a:r>
              <a:rPr lang="pl-PL" b="0" i="0" dirty="0">
                <a:solidFill>
                  <a:schemeClr val="bg1"/>
                </a:solidFill>
                <a:effectLst/>
                <a:latin typeface="Verdana" panose="020B0604030504040204" pitchFamily="34" charset="0"/>
              </a:rPr>
              <a:t>” ORAZ </a:t>
            </a:r>
            <a:r>
              <a:rPr lang="en-US" b="0" i="0" dirty="0">
                <a:solidFill>
                  <a:schemeClr val="bg1"/>
                </a:solidFill>
                <a:effectLst/>
                <a:latin typeface="Verdana" panose="020B0604030504040204" pitchFamily="34" charset="0"/>
              </a:rPr>
              <a:t>Type</a:t>
            </a:r>
            <a:r>
              <a:rPr lang="pl-PL" b="0" i="0" dirty="0">
                <a:solidFill>
                  <a:schemeClr val="bg1"/>
                </a:solidFill>
                <a:effectLst/>
                <a:latin typeface="Verdana" panose="020B0604030504040204" pitchFamily="34" charset="0"/>
              </a:rPr>
              <a:t> to „</a:t>
            </a:r>
            <a:r>
              <a:rPr lang="en-US" b="0" i="0" dirty="0">
                <a:solidFill>
                  <a:schemeClr val="bg1"/>
                </a:solidFill>
                <a:effectLst/>
                <a:latin typeface="Verdana" panose="020B0604030504040204" pitchFamily="34" charset="0"/>
              </a:rPr>
              <a:t>Book</a:t>
            </a:r>
            <a:r>
              <a:rPr lang="pl-PL" b="0" i="0" dirty="0">
                <a:solidFill>
                  <a:schemeClr val="bg1"/>
                </a:solidFill>
                <a:effectLst/>
                <a:latin typeface="Verdana" panose="020B0604030504040204" pitchFamily="34" charset="0"/>
              </a:rPr>
              <a:t>”:</a:t>
            </a:r>
            <a:endParaRPr lang="ru-RU" dirty="0">
              <a:solidFill>
                <a:schemeClr val="bg1"/>
              </a:solidFill>
            </a:endParaRPr>
          </a:p>
        </p:txBody>
      </p:sp>
    </p:spTree>
    <p:extLst>
      <p:ext uri="{BB962C8B-B14F-4D97-AF65-F5344CB8AC3E}">
        <p14:creationId xmlns:p14="http://schemas.microsoft.com/office/powerpoint/2010/main" val="2019432960"/>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2D4F201-0DA1-8389-F6D5-BAAA8227ACF8}"/>
              </a:ext>
            </a:extLst>
          </p:cNvPr>
          <p:cNvSpPr>
            <a:spLocks noGrp="1"/>
          </p:cNvSpPr>
          <p:nvPr>
            <p:ph type="title"/>
          </p:nvPr>
        </p:nvSpPr>
        <p:spPr>
          <a:xfrm>
            <a:off x="1453004" y="4286128"/>
            <a:ext cx="8991600" cy="1264762"/>
          </a:xfrm>
        </p:spPr>
        <p:txBody>
          <a:bodyPr vert="horz" lIns="274320" tIns="182880" rIns="274320" bIns="182880" rtlCol="0" anchor="ctr" anchorCtr="1">
            <a:normAutofit/>
          </a:bodyPr>
          <a:lstStyle/>
          <a:p>
            <a:r>
              <a:rPr lang="en-US" sz="3200" b="0" i="0" dirty="0">
                <a:effectLst/>
                <a:latin typeface="Verdana" panose="020B0604030504040204" pitchFamily="34" charset="0"/>
                <a:ea typeface="Verdana" panose="020B0604030504040204" pitchFamily="34" charset="0"/>
              </a:rPr>
              <a:t>Operator SQL </a:t>
            </a:r>
            <a:r>
              <a:rPr lang="en-US" sz="3200" b="0" i="0" dirty="0">
                <a:solidFill>
                  <a:srgbClr val="00B050"/>
                </a:solidFill>
                <a:effectLst/>
                <a:latin typeface="Verdana" panose="020B0604030504040204" pitchFamily="34" charset="0"/>
                <a:ea typeface="Verdana" panose="020B0604030504040204" pitchFamily="34" charset="0"/>
              </a:rPr>
              <a:t>or</a:t>
            </a:r>
            <a:endParaRPr lang="en-US" sz="3200" dirty="0">
              <a:solidFill>
                <a:srgbClr val="00B050"/>
              </a:solidFill>
              <a:latin typeface="Verdana" panose="020B0604030504040204" pitchFamily="34" charset="0"/>
              <a:ea typeface="Verdana" panose="020B0604030504040204" pitchFamily="34" charset="0"/>
            </a:endParaRPr>
          </a:p>
        </p:txBody>
      </p:sp>
      <p:sp>
        <p:nvSpPr>
          <p:cNvPr id="3" name="Объект 2">
            <a:extLst>
              <a:ext uri="{FF2B5EF4-FFF2-40B4-BE49-F238E27FC236}">
                <a16:creationId xmlns:a16="http://schemas.microsoft.com/office/drawing/2014/main" id="{FFADF899-262D-0039-830D-7F9FBF20BAA5}"/>
              </a:ext>
            </a:extLst>
          </p:cNvPr>
          <p:cNvSpPr>
            <a:spLocks noGrp="1"/>
          </p:cNvSpPr>
          <p:nvPr>
            <p:ph idx="1"/>
          </p:nvPr>
        </p:nvSpPr>
        <p:spPr>
          <a:xfrm>
            <a:off x="2695194" y="5688535"/>
            <a:ext cx="6801185" cy="828238"/>
          </a:xfrm>
        </p:spPr>
        <p:txBody>
          <a:bodyPr vert="horz" lIns="91440" tIns="45720" rIns="91440" bIns="45720" rtlCol="0">
            <a:noAutofit/>
          </a:bodyPr>
          <a:lstStyle/>
          <a:p>
            <a:pPr marL="0" indent="0" algn="ctr">
              <a:lnSpc>
                <a:spcPct val="90000"/>
              </a:lnSpc>
              <a:buNone/>
            </a:pPr>
            <a:r>
              <a:rPr lang="en-US" sz="2000" b="0" i="0" kern="1200" dirty="0" err="1">
                <a:solidFill>
                  <a:srgbClr val="FFFFFF"/>
                </a:solidFill>
                <a:effectLst/>
                <a:latin typeface="Verdana" panose="020B0604030504040204" pitchFamily="34" charset="0"/>
                <a:ea typeface="Verdana" panose="020B0604030504040204" pitchFamily="34" charset="0"/>
              </a:rPr>
              <a:t>Poniższa</a:t>
            </a:r>
            <a:r>
              <a:rPr lang="en-US" sz="2000" b="0" i="0" kern="1200" dirty="0">
                <a:solidFill>
                  <a:srgbClr val="FFFFFF"/>
                </a:solidFill>
                <a:effectLst/>
                <a:latin typeface="Verdana" panose="020B0604030504040204" pitchFamily="34" charset="0"/>
                <a:ea typeface="Verdana" panose="020B0604030504040204" pitchFamily="34" charset="0"/>
              </a:rPr>
              <a:t> </a:t>
            </a:r>
            <a:r>
              <a:rPr lang="en-US" sz="2000" b="0" i="0" kern="1200" dirty="0" err="1">
                <a:solidFill>
                  <a:srgbClr val="FFFFFF"/>
                </a:solidFill>
                <a:effectLst/>
                <a:latin typeface="Verdana" panose="020B0604030504040204" pitchFamily="34" charset="0"/>
                <a:ea typeface="Verdana" panose="020B0604030504040204" pitchFamily="34" charset="0"/>
              </a:rPr>
              <a:t>instrukcja</a:t>
            </a:r>
            <a:r>
              <a:rPr lang="en-US" sz="2000" b="0" i="0" kern="1200" dirty="0">
                <a:solidFill>
                  <a:srgbClr val="FFFFFF"/>
                </a:solidFill>
                <a:effectLst/>
                <a:latin typeface="Verdana" panose="020B0604030504040204" pitchFamily="34" charset="0"/>
                <a:ea typeface="Verdana" panose="020B0604030504040204" pitchFamily="34" charset="0"/>
              </a:rPr>
              <a:t> SQL </a:t>
            </a:r>
            <a:r>
              <a:rPr lang="en-US" sz="2000" b="0" i="0" kern="1200" dirty="0" err="1">
                <a:solidFill>
                  <a:srgbClr val="FFFFFF"/>
                </a:solidFill>
                <a:effectLst/>
                <a:latin typeface="Verdana" panose="020B0604030504040204" pitchFamily="34" charset="0"/>
                <a:ea typeface="Verdana" panose="020B0604030504040204" pitchFamily="34" charset="0"/>
              </a:rPr>
              <a:t>wybiera</a:t>
            </a:r>
            <a:r>
              <a:rPr lang="en-US" sz="2000" b="0" i="0" kern="1200" dirty="0">
                <a:solidFill>
                  <a:srgbClr val="FFFFFF"/>
                </a:solidFill>
                <a:effectLst/>
                <a:latin typeface="Verdana" panose="020B0604030504040204" pitchFamily="34" charset="0"/>
                <a:ea typeface="Verdana" panose="020B0604030504040204" pitchFamily="34" charset="0"/>
              </a:rPr>
              <a:t> </a:t>
            </a:r>
            <a:r>
              <a:rPr lang="en-US" sz="2000" b="0" i="0" kern="1200" dirty="0" err="1">
                <a:solidFill>
                  <a:srgbClr val="FFFFFF"/>
                </a:solidFill>
                <a:effectLst/>
                <a:latin typeface="Verdana" panose="020B0604030504040204" pitchFamily="34" charset="0"/>
                <a:ea typeface="Verdana" panose="020B0604030504040204" pitchFamily="34" charset="0"/>
              </a:rPr>
              <a:t>wszystkie</a:t>
            </a:r>
            <a:r>
              <a:rPr lang="en-US" sz="2000" b="0" i="0" kern="1200" dirty="0">
                <a:solidFill>
                  <a:srgbClr val="FFFFFF"/>
                </a:solidFill>
                <a:effectLst/>
                <a:latin typeface="Verdana" panose="020B0604030504040204" pitchFamily="34" charset="0"/>
                <a:ea typeface="Verdana" panose="020B0604030504040204" pitchFamily="34" charset="0"/>
              </a:rPr>
              <a:t> </a:t>
            </a:r>
            <a:r>
              <a:rPr lang="en-US" sz="2000" b="0" i="0" kern="1200" dirty="0" err="1">
                <a:solidFill>
                  <a:srgbClr val="FFFFFF"/>
                </a:solidFill>
                <a:effectLst/>
                <a:latin typeface="Verdana" panose="020B0604030504040204" pitchFamily="34" charset="0"/>
                <a:ea typeface="Verdana" panose="020B0604030504040204" pitchFamily="34" charset="0"/>
              </a:rPr>
              <a:t>pola</a:t>
            </a:r>
            <a:r>
              <a:rPr lang="en-US" sz="2000" b="0" i="0" kern="1200" dirty="0">
                <a:solidFill>
                  <a:srgbClr val="FFFFFF"/>
                </a:solidFill>
                <a:effectLst/>
                <a:latin typeface="Verdana" panose="020B0604030504040204" pitchFamily="34" charset="0"/>
                <a:ea typeface="Verdana" panose="020B0604030504040204" pitchFamily="34" charset="0"/>
              </a:rPr>
              <a:t> z „Characters”, </a:t>
            </a:r>
            <a:r>
              <a:rPr lang="en-US" sz="2000" b="0" i="0" kern="1200" dirty="0" err="1">
                <a:solidFill>
                  <a:srgbClr val="FFFFFF"/>
                </a:solidFill>
                <a:effectLst/>
                <a:latin typeface="Verdana" panose="020B0604030504040204" pitchFamily="34" charset="0"/>
                <a:ea typeface="Verdana" panose="020B0604030504040204" pitchFamily="34" charset="0"/>
              </a:rPr>
              <a:t>gdzie</a:t>
            </a:r>
            <a:r>
              <a:rPr lang="en-US" sz="2000" b="0" i="0" kern="1200" dirty="0">
                <a:solidFill>
                  <a:srgbClr val="FFFFFF"/>
                </a:solidFill>
                <a:effectLst/>
                <a:latin typeface="Verdana" panose="020B0604030504040204" pitchFamily="34" charset="0"/>
                <a:ea typeface="Verdana" panose="020B0604030504040204" pitchFamily="34" charset="0"/>
              </a:rPr>
              <a:t> Rate to „6” LUB „5”:</a:t>
            </a:r>
            <a:endParaRPr lang="en-US" sz="2000" kern="1200" dirty="0">
              <a:solidFill>
                <a:srgbClr val="FFFFFF"/>
              </a:solidFill>
              <a:latin typeface="Verdana" panose="020B0604030504040204" pitchFamily="34" charset="0"/>
              <a:ea typeface="Verdana" panose="020B0604030504040204" pitchFamily="34" charset="0"/>
            </a:endParaRPr>
          </a:p>
        </p:txBody>
      </p:sp>
      <p:pic>
        <p:nvPicPr>
          <p:cNvPr id="5" name="Рисунок 4" descr="Изображение выглядит как текст">
            <a:extLst>
              <a:ext uri="{FF2B5EF4-FFF2-40B4-BE49-F238E27FC236}">
                <a16:creationId xmlns:a16="http://schemas.microsoft.com/office/drawing/2014/main" id="{35DF00AE-65D6-9A20-F653-945C82FB7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405" y="71374"/>
            <a:ext cx="9627189" cy="4043417"/>
          </a:xfrm>
          <a:prstGeom prst="rect">
            <a:avLst/>
          </a:prstGeom>
        </p:spPr>
      </p:pic>
    </p:spTree>
    <p:extLst>
      <p:ext uri="{BB962C8B-B14F-4D97-AF65-F5344CB8AC3E}">
        <p14:creationId xmlns:p14="http://schemas.microsoft.com/office/powerpoint/2010/main" val="915500664"/>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4568E2BF-EBB2-48C7-BFED-E163B8E4FDE6}"/>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b="0" i="0" dirty="0">
                <a:effectLst/>
              </a:rPr>
              <a:t>Operator SQL </a:t>
            </a:r>
            <a:r>
              <a:rPr lang="en-US" sz="3200" b="0" i="0" dirty="0">
                <a:solidFill>
                  <a:srgbClr val="00B050"/>
                </a:solidFill>
                <a:effectLst/>
              </a:rPr>
              <a:t>not</a:t>
            </a:r>
            <a:endParaRPr lang="en-US" sz="3200" dirty="0">
              <a:solidFill>
                <a:srgbClr val="00B050"/>
              </a:solidFill>
            </a:endParaRPr>
          </a:p>
        </p:txBody>
      </p:sp>
      <p:sp>
        <p:nvSpPr>
          <p:cNvPr id="3" name="Объект 2">
            <a:extLst>
              <a:ext uri="{FF2B5EF4-FFF2-40B4-BE49-F238E27FC236}">
                <a16:creationId xmlns:a16="http://schemas.microsoft.com/office/drawing/2014/main" id="{6B955B38-9FF0-BB1B-4EF0-8C58D848400B}"/>
              </a:ext>
            </a:extLst>
          </p:cNvPr>
          <p:cNvSpPr>
            <a:spLocks noGrp="1"/>
          </p:cNvSpPr>
          <p:nvPr>
            <p:ph idx="1"/>
          </p:nvPr>
        </p:nvSpPr>
        <p:spPr>
          <a:xfrm>
            <a:off x="2695194" y="5688535"/>
            <a:ext cx="6801612" cy="536125"/>
          </a:xfrm>
        </p:spPr>
        <p:txBody>
          <a:bodyPr vert="horz" lIns="91440" tIns="45720" rIns="91440" bIns="45720" rtlCol="0">
            <a:normAutofit/>
          </a:bodyPr>
          <a:lstStyle/>
          <a:p>
            <a:pPr marL="0" indent="0" algn="ctr">
              <a:lnSpc>
                <a:spcPct val="90000"/>
              </a:lnSpc>
              <a:buNone/>
            </a:pPr>
            <a:r>
              <a:rPr lang="en-US" sz="1500" b="0" i="0" kern="1200" dirty="0" err="1">
                <a:solidFill>
                  <a:srgbClr val="FFFFFF"/>
                </a:solidFill>
                <a:effectLst/>
                <a:latin typeface="Verdana" panose="020B0604030504040204" pitchFamily="34" charset="0"/>
                <a:ea typeface="Verdana" panose="020B0604030504040204" pitchFamily="34" charset="0"/>
              </a:rPr>
              <a:t>Poniższa</a:t>
            </a:r>
            <a:r>
              <a:rPr lang="en-US" sz="1500" b="0" i="0" kern="1200" dirty="0">
                <a:solidFill>
                  <a:srgbClr val="FFFFFF"/>
                </a:solidFill>
                <a:effectLst/>
                <a:latin typeface="Verdana" panose="020B0604030504040204" pitchFamily="34" charset="0"/>
                <a:ea typeface="Verdana" panose="020B0604030504040204" pitchFamily="34" charset="0"/>
              </a:rPr>
              <a:t> </a:t>
            </a:r>
            <a:r>
              <a:rPr lang="en-US" sz="1500" b="0" i="0" kern="1200" dirty="0" err="1">
                <a:solidFill>
                  <a:srgbClr val="FFFFFF"/>
                </a:solidFill>
                <a:effectLst/>
                <a:latin typeface="Verdana" panose="020B0604030504040204" pitchFamily="34" charset="0"/>
                <a:ea typeface="Verdana" panose="020B0604030504040204" pitchFamily="34" charset="0"/>
              </a:rPr>
              <a:t>instrukcja</a:t>
            </a:r>
            <a:r>
              <a:rPr lang="en-US" sz="1500" b="0" i="0" kern="1200" dirty="0">
                <a:solidFill>
                  <a:srgbClr val="FFFFFF"/>
                </a:solidFill>
                <a:effectLst/>
                <a:latin typeface="Verdana" panose="020B0604030504040204" pitchFamily="34" charset="0"/>
                <a:ea typeface="Verdana" panose="020B0604030504040204" pitchFamily="34" charset="0"/>
              </a:rPr>
              <a:t> SQL </a:t>
            </a:r>
            <a:r>
              <a:rPr lang="en-US" sz="1500" b="0" i="0" kern="1200" dirty="0" err="1">
                <a:solidFill>
                  <a:srgbClr val="FFFFFF"/>
                </a:solidFill>
                <a:effectLst/>
                <a:latin typeface="Verdana" panose="020B0604030504040204" pitchFamily="34" charset="0"/>
                <a:ea typeface="Verdana" panose="020B0604030504040204" pitchFamily="34" charset="0"/>
              </a:rPr>
              <a:t>wybiera</a:t>
            </a:r>
            <a:r>
              <a:rPr lang="en-US" sz="1500" b="0" i="0" kern="1200" dirty="0">
                <a:solidFill>
                  <a:srgbClr val="FFFFFF"/>
                </a:solidFill>
                <a:effectLst/>
                <a:latin typeface="Verdana" panose="020B0604030504040204" pitchFamily="34" charset="0"/>
                <a:ea typeface="Verdana" panose="020B0604030504040204" pitchFamily="34" charset="0"/>
              </a:rPr>
              <a:t> </a:t>
            </a:r>
            <a:r>
              <a:rPr lang="en-US" sz="1500" b="0" i="0" kern="1200" dirty="0" err="1">
                <a:solidFill>
                  <a:srgbClr val="FFFFFF"/>
                </a:solidFill>
                <a:effectLst/>
                <a:latin typeface="Verdana" panose="020B0604030504040204" pitchFamily="34" charset="0"/>
                <a:ea typeface="Verdana" panose="020B0604030504040204" pitchFamily="34" charset="0"/>
              </a:rPr>
              <a:t>wszystkie</a:t>
            </a:r>
            <a:r>
              <a:rPr lang="en-US" sz="1500" b="0" i="0" kern="1200" dirty="0">
                <a:solidFill>
                  <a:srgbClr val="FFFFFF"/>
                </a:solidFill>
                <a:effectLst/>
                <a:latin typeface="Verdana" panose="020B0604030504040204" pitchFamily="34" charset="0"/>
                <a:ea typeface="Verdana" panose="020B0604030504040204" pitchFamily="34" charset="0"/>
              </a:rPr>
              <a:t> </a:t>
            </a:r>
            <a:r>
              <a:rPr lang="en-US" sz="1500" b="0" i="0" kern="1200" dirty="0" err="1">
                <a:solidFill>
                  <a:srgbClr val="FFFFFF"/>
                </a:solidFill>
                <a:effectLst/>
                <a:latin typeface="Verdana" panose="020B0604030504040204" pitchFamily="34" charset="0"/>
                <a:ea typeface="Verdana" panose="020B0604030504040204" pitchFamily="34" charset="0"/>
              </a:rPr>
              <a:t>pola</a:t>
            </a:r>
            <a:r>
              <a:rPr lang="en-US" sz="1500" b="0" i="0" kern="1200" dirty="0">
                <a:solidFill>
                  <a:srgbClr val="FFFFFF"/>
                </a:solidFill>
                <a:effectLst/>
                <a:latin typeface="Verdana" panose="020B0604030504040204" pitchFamily="34" charset="0"/>
                <a:ea typeface="Verdana" panose="020B0604030504040204" pitchFamily="34" charset="0"/>
              </a:rPr>
              <a:t> z „Characters”, </a:t>
            </a:r>
            <a:r>
              <a:rPr lang="en-US" sz="1500" b="0" i="0" kern="1200" dirty="0" err="1">
                <a:solidFill>
                  <a:srgbClr val="FFFFFF"/>
                </a:solidFill>
                <a:effectLst/>
                <a:latin typeface="Verdana" panose="020B0604030504040204" pitchFamily="34" charset="0"/>
                <a:ea typeface="Verdana" panose="020B0604030504040204" pitchFamily="34" charset="0"/>
              </a:rPr>
              <a:t>gdzie</a:t>
            </a:r>
            <a:r>
              <a:rPr lang="en-US" sz="1500" b="0" i="0" kern="1200" dirty="0">
                <a:solidFill>
                  <a:srgbClr val="FFFFFF"/>
                </a:solidFill>
                <a:effectLst/>
                <a:latin typeface="Verdana" panose="020B0604030504040204" pitchFamily="34" charset="0"/>
                <a:ea typeface="Verdana" panose="020B0604030504040204" pitchFamily="34" charset="0"/>
              </a:rPr>
              <a:t> Rate</a:t>
            </a:r>
            <a:r>
              <a:rPr lang="en-US" sz="1500" kern="1200" dirty="0">
                <a:solidFill>
                  <a:srgbClr val="FFFFFF"/>
                </a:solidFill>
                <a:latin typeface="Verdana" panose="020B0604030504040204" pitchFamily="34" charset="0"/>
                <a:ea typeface="Verdana" panose="020B0604030504040204" pitchFamily="34" charset="0"/>
              </a:rPr>
              <a:t> to NIE „</a:t>
            </a:r>
            <a:r>
              <a:rPr lang="en-US" sz="1500" b="0" i="0" kern="1200" dirty="0">
                <a:solidFill>
                  <a:srgbClr val="FFFFFF"/>
                </a:solidFill>
                <a:effectLst/>
                <a:latin typeface="Verdana" panose="020B0604030504040204" pitchFamily="34" charset="0"/>
                <a:ea typeface="Verdana" panose="020B0604030504040204" pitchFamily="34" charset="0"/>
              </a:rPr>
              <a:t>10”:</a:t>
            </a:r>
            <a:endParaRPr lang="en-US" sz="1500" kern="1200" dirty="0">
              <a:solidFill>
                <a:srgbClr val="FFFFFF"/>
              </a:solidFill>
              <a:latin typeface="Verdana" panose="020B0604030504040204" pitchFamily="34" charset="0"/>
              <a:ea typeface="Verdana" panose="020B0604030504040204" pitchFamily="34" charset="0"/>
            </a:endParaRPr>
          </a:p>
        </p:txBody>
      </p:sp>
      <p:pic>
        <p:nvPicPr>
          <p:cNvPr id="5" name="Рисунок 4">
            <a:extLst>
              <a:ext uri="{FF2B5EF4-FFF2-40B4-BE49-F238E27FC236}">
                <a16:creationId xmlns:a16="http://schemas.microsoft.com/office/drawing/2014/main" id="{8989134C-E6C3-4A58-F900-36A330224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50" y="52442"/>
            <a:ext cx="10040100" cy="4144877"/>
          </a:xfrm>
          <a:prstGeom prst="rect">
            <a:avLst/>
          </a:prstGeom>
        </p:spPr>
      </p:pic>
    </p:spTree>
    <p:extLst>
      <p:ext uri="{BB962C8B-B14F-4D97-AF65-F5344CB8AC3E}">
        <p14:creationId xmlns:p14="http://schemas.microsoft.com/office/powerpoint/2010/main" val="1878964097"/>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81B9B-CE24-D970-05EC-03372D3584D4}"/>
              </a:ext>
            </a:extLst>
          </p:cNvPr>
          <p:cNvSpPr>
            <a:spLocks noGrp="1"/>
          </p:cNvSpPr>
          <p:nvPr>
            <p:ph type="title"/>
          </p:nvPr>
        </p:nvSpPr>
        <p:spPr>
          <a:xfrm>
            <a:off x="2231136" y="964692"/>
            <a:ext cx="7729728" cy="1188720"/>
          </a:xfrm>
        </p:spPr>
        <p:txBody>
          <a:bodyPr>
            <a:normAutofit/>
          </a:bodyPr>
          <a:lstStyle/>
          <a:p>
            <a:r>
              <a:rPr lang="pl-PL" b="0" i="0" dirty="0">
                <a:effectLst/>
                <a:latin typeface="Segoe UI" panose="020B0502040204020203" pitchFamily="34" charset="0"/>
              </a:rPr>
              <a:t>Słowo kluczowe SQL </a:t>
            </a:r>
            <a:r>
              <a:rPr lang="pl-PL" b="0" i="0" dirty="0">
                <a:solidFill>
                  <a:srgbClr val="00B050"/>
                </a:solidFill>
                <a:effectLst/>
                <a:latin typeface="Segoe UI" panose="020B0502040204020203" pitchFamily="34" charset="0"/>
              </a:rPr>
              <a:t>ORDER BY</a:t>
            </a:r>
            <a:endParaRPr lang="ru-RU" dirty="0">
              <a:solidFill>
                <a:srgbClr val="00B050"/>
              </a:solidFill>
            </a:endParaRPr>
          </a:p>
        </p:txBody>
      </p:sp>
      <p:graphicFrame>
        <p:nvGraphicFramePr>
          <p:cNvPr id="6" name="Rectangle 1">
            <a:extLst>
              <a:ext uri="{FF2B5EF4-FFF2-40B4-BE49-F238E27FC236}">
                <a16:creationId xmlns:a16="http://schemas.microsoft.com/office/drawing/2014/main" id="{CABF66C9-98C8-16B6-A8FD-B23C1E675A07}"/>
              </a:ext>
            </a:extLst>
          </p:cNvPr>
          <p:cNvGraphicFramePr>
            <a:graphicFrameLocks noGrp="1"/>
          </p:cNvGraphicFramePr>
          <p:nvPr>
            <p:ph idx="1"/>
            <p:extLst>
              <p:ext uri="{D42A27DB-BD31-4B8C-83A1-F6EECF244321}">
                <p14:modId xmlns:p14="http://schemas.microsoft.com/office/powerpoint/2010/main" val="1945919778"/>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4367303"/>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B488AD-F305-E233-007E-CC2EADEF38E8}"/>
              </a:ext>
            </a:extLst>
          </p:cNvPr>
          <p:cNvSpPr>
            <a:spLocks noGrp="1"/>
          </p:cNvSpPr>
          <p:nvPr>
            <p:ph type="title"/>
          </p:nvPr>
        </p:nvSpPr>
        <p:spPr>
          <a:xfrm>
            <a:off x="640079" y="640079"/>
            <a:ext cx="3402531" cy="5272242"/>
          </a:xfrm>
        </p:spPr>
        <p:txBody>
          <a:bodyPr>
            <a:normAutofit/>
          </a:bodyPr>
          <a:lstStyle/>
          <a:p>
            <a:r>
              <a:rPr lang="en-US" b="0" i="0" dirty="0">
                <a:solidFill>
                  <a:srgbClr val="00B050"/>
                </a:solidFill>
                <a:effectLst/>
                <a:latin typeface="Segoe UI" panose="020B0502040204020203" pitchFamily="34" charset="0"/>
              </a:rPr>
              <a:t>ORDER BY </a:t>
            </a:r>
            <a:r>
              <a:rPr lang="en-US" b="0" i="0" dirty="0" err="1">
                <a:effectLst/>
                <a:latin typeface="Segoe UI" panose="020B0502040204020203" pitchFamily="34" charset="0"/>
              </a:rPr>
              <a:t>Przyk</a:t>
            </a:r>
            <a:r>
              <a:rPr lang="pl-PL" b="0" i="0" dirty="0">
                <a:effectLst/>
                <a:latin typeface="Segoe UI" panose="020B0502040204020203" pitchFamily="34" charset="0"/>
              </a:rPr>
              <a:t>ład</a:t>
            </a:r>
            <a:endParaRPr lang="ru-RU" dirty="0"/>
          </a:p>
        </p:txBody>
      </p:sp>
      <p:sp>
        <p:nvSpPr>
          <p:cNvPr id="3" name="Объект 2">
            <a:extLst>
              <a:ext uri="{FF2B5EF4-FFF2-40B4-BE49-F238E27FC236}">
                <a16:creationId xmlns:a16="http://schemas.microsoft.com/office/drawing/2014/main" id="{623E6B72-F611-7195-A2A6-96FAB3EAEFD8}"/>
              </a:ext>
            </a:extLst>
          </p:cNvPr>
          <p:cNvSpPr>
            <a:spLocks noGrp="1"/>
          </p:cNvSpPr>
          <p:nvPr>
            <p:ph idx="1"/>
          </p:nvPr>
        </p:nvSpPr>
        <p:spPr>
          <a:xfrm>
            <a:off x="4042610" y="640079"/>
            <a:ext cx="8096695" cy="1764124"/>
          </a:xfrm>
        </p:spPr>
        <p:txBody>
          <a:bodyPr>
            <a:normAutofit/>
          </a:bodyPr>
          <a:lstStyle/>
          <a:p>
            <a:pPr marL="0" indent="0">
              <a:buNone/>
            </a:pPr>
            <a:r>
              <a:rPr lang="pl-PL" dirty="0">
                <a:latin typeface="Verdana" panose="020B0604030504040204" pitchFamily="34" charset="0"/>
              </a:rPr>
              <a:t>P</a:t>
            </a:r>
            <a:r>
              <a:rPr lang="pl-PL" b="0" i="0" dirty="0">
                <a:effectLst/>
                <a:latin typeface="Verdana" panose="020B0604030504040204" pitchFamily="34" charset="0"/>
              </a:rPr>
              <a:t>oniższa instrukcja SQL wybiera wszystkich z tabeli „Characterts”, posortowanych według kolumny „Rate”:</a:t>
            </a:r>
          </a:p>
          <a:p>
            <a:endParaRPr lang="ru-RU" dirty="0"/>
          </a:p>
        </p:txBody>
      </p:sp>
      <p:pic>
        <p:nvPicPr>
          <p:cNvPr id="5" name="Рисунок 4" descr="Изображение выглядит как текст&#10;&#10;Автоматически созданное описание">
            <a:extLst>
              <a:ext uri="{FF2B5EF4-FFF2-40B4-BE49-F238E27FC236}">
                <a16:creationId xmlns:a16="http://schemas.microsoft.com/office/drawing/2014/main" id="{3DDD930E-0842-D347-F937-3AB4968F0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400" y="2479964"/>
            <a:ext cx="8028905" cy="3432357"/>
          </a:xfrm>
          <a:prstGeom prst="rect">
            <a:avLst/>
          </a:prstGeom>
          <a:ln w="31750" cap="sq">
            <a:solidFill>
              <a:srgbClr val="FFFFFF"/>
            </a:solidFill>
            <a:miter lim="800000"/>
          </a:ln>
        </p:spPr>
      </p:pic>
    </p:spTree>
    <p:extLst>
      <p:ext uri="{BB962C8B-B14F-4D97-AF65-F5344CB8AC3E}">
        <p14:creationId xmlns:p14="http://schemas.microsoft.com/office/powerpoint/2010/main" val="623376660"/>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A779C-0356-2CFB-7B5B-62CDCCD249DF}"/>
              </a:ext>
            </a:extLst>
          </p:cNvPr>
          <p:cNvSpPr>
            <a:spLocks noGrp="1"/>
          </p:cNvSpPr>
          <p:nvPr>
            <p:ph type="title"/>
          </p:nvPr>
        </p:nvSpPr>
        <p:spPr>
          <a:xfrm>
            <a:off x="640079" y="640079"/>
            <a:ext cx="3402531" cy="5272242"/>
          </a:xfrm>
        </p:spPr>
        <p:txBody>
          <a:bodyPr>
            <a:normAutofit/>
          </a:bodyPr>
          <a:lstStyle/>
          <a:p>
            <a:r>
              <a:rPr lang="en-US" b="0" i="0" dirty="0">
                <a:solidFill>
                  <a:srgbClr val="00B050"/>
                </a:solidFill>
                <a:effectLst/>
                <a:latin typeface="Segoe UI" panose="020B0502040204020203" pitchFamily="34" charset="0"/>
              </a:rPr>
              <a:t>ORDER BY DESC</a:t>
            </a:r>
            <a:r>
              <a:rPr lang="pl-PL" b="0" i="0" dirty="0">
                <a:solidFill>
                  <a:srgbClr val="00B050"/>
                </a:solidFill>
                <a:effectLst/>
                <a:latin typeface="Segoe UI" panose="020B0502040204020203" pitchFamily="34" charset="0"/>
              </a:rPr>
              <a:t> </a:t>
            </a:r>
            <a:r>
              <a:rPr lang="pl-PL" b="0" i="0" dirty="0">
                <a:effectLst/>
                <a:latin typeface="Segoe UI" panose="020B0502040204020203" pitchFamily="34" charset="0"/>
              </a:rPr>
              <a:t>przykład</a:t>
            </a:r>
            <a:endParaRPr lang="ru-RU" dirty="0"/>
          </a:p>
        </p:txBody>
      </p:sp>
      <p:sp>
        <p:nvSpPr>
          <p:cNvPr id="3" name="Объект 2">
            <a:extLst>
              <a:ext uri="{FF2B5EF4-FFF2-40B4-BE49-F238E27FC236}">
                <a16:creationId xmlns:a16="http://schemas.microsoft.com/office/drawing/2014/main" id="{14FECA73-DB07-BF50-645A-3C2AE2E9CC7D}"/>
              </a:ext>
            </a:extLst>
          </p:cNvPr>
          <p:cNvSpPr>
            <a:spLocks noGrp="1"/>
          </p:cNvSpPr>
          <p:nvPr>
            <p:ph idx="1"/>
          </p:nvPr>
        </p:nvSpPr>
        <p:spPr>
          <a:xfrm>
            <a:off x="4076886" y="597705"/>
            <a:ext cx="8075628" cy="1667333"/>
          </a:xfrm>
        </p:spPr>
        <p:txBody>
          <a:bodyPr>
            <a:normAutofit/>
          </a:bodyPr>
          <a:lstStyle/>
          <a:p>
            <a:pPr marL="0" indent="0">
              <a:buNone/>
            </a:pPr>
            <a:r>
              <a:rPr lang="pl-PL" b="0" i="0" dirty="0">
                <a:effectLst/>
                <a:latin typeface="Verdana" panose="020B0604030504040204" pitchFamily="34" charset="0"/>
              </a:rPr>
              <a:t>Poniższa instrukcja SQL wybiera wszystkich z tabeli „Characters”, posortowanych DESCENDING według kolumny „Rate”:</a:t>
            </a:r>
            <a:endParaRPr lang="ru-RU" dirty="0"/>
          </a:p>
        </p:txBody>
      </p:sp>
      <p:pic>
        <p:nvPicPr>
          <p:cNvPr id="5" name="Рисунок 4">
            <a:extLst>
              <a:ext uri="{FF2B5EF4-FFF2-40B4-BE49-F238E27FC236}">
                <a16:creationId xmlns:a16="http://schemas.microsoft.com/office/drawing/2014/main" id="{CD95702C-B0DE-DA9D-3D99-BF378CCFF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8800" y="2297152"/>
            <a:ext cx="8033714" cy="3615170"/>
          </a:xfrm>
          <a:prstGeom prst="rect">
            <a:avLst/>
          </a:prstGeom>
          <a:ln w="31750" cap="sq">
            <a:solidFill>
              <a:srgbClr val="FFFFFF"/>
            </a:solidFill>
            <a:miter lim="800000"/>
          </a:ln>
        </p:spPr>
      </p:pic>
    </p:spTree>
    <p:extLst>
      <p:ext uri="{BB962C8B-B14F-4D97-AF65-F5344CB8AC3E}">
        <p14:creationId xmlns:p14="http://schemas.microsoft.com/office/powerpoint/2010/main" val="4025003420"/>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41" name="Rectangle 30">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2">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DDFB6A72-9115-E04C-5411-2CDDEE909793}"/>
              </a:ext>
            </a:extLst>
          </p:cNvPr>
          <p:cNvSpPr>
            <a:spLocks noGrp="1"/>
          </p:cNvSpPr>
          <p:nvPr>
            <p:ph type="title"/>
          </p:nvPr>
        </p:nvSpPr>
        <p:spPr>
          <a:xfrm>
            <a:off x="2070269" y="468424"/>
            <a:ext cx="7729729" cy="855406"/>
          </a:xfrm>
          <a:noFill/>
          <a:ln>
            <a:solidFill>
              <a:schemeClr val="tx1"/>
            </a:solidFill>
          </a:ln>
        </p:spPr>
        <p:txBody>
          <a:bodyPr>
            <a:noAutofit/>
          </a:bodyPr>
          <a:lstStyle/>
          <a:p>
            <a:r>
              <a:rPr lang="en-US" sz="3600" b="0" i="0" dirty="0" err="1">
                <a:solidFill>
                  <a:schemeClr val="tx1"/>
                </a:solidFill>
                <a:effectLst/>
                <a:latin typeface="Segoe UI" panose="020B0502040204020203" pitchFamily="34" charset="0"/>
              </a:rPr>
              <a:t>Instrukcja</a:t>
            </a:r>
            <a:r>
              <a:rPr lang="en-US" sz="3600" b="0" i="0" dirty="0">
                <a:solidFill>
                  <a:schemeClr val="tx1"/>
                </a:solidFill>
                <a:effectLst/>
                <a:latin typeface="Segoe UI" panose="020B0502040204020203" pitchFamily="34" charset="0"/>
              </a:rPr>
              <a:t> SQL </a:t>
            </a:r>
            <a:r>
              <a:rPr lang="en-US" sz="3600" b="0" i="0" dirty="0">
                <a:solidFill>
                  <a:srgbClr val="00B050"/>
                </a:solidFill>
                <a:effectLst/>
                <a:latin typeface="Segoe UI" panose="020B0502040204020203" pitchFamily="34" charset="0"/>
              </a:rPr>
              <a:t>INSERT INTO</a:t>
            </a:r>
            <a:endParaRPr lang="ru-RU" sz="3600" dirty="0">
              <a:solidFill>
                <a:srgbClr val="00B050"/>
              </a:solidFill>
            </a:endParaRPr>
          </a:p>
        </p:txBody>
      </p:sp>
      <p:pic>
        <p:nvPicPr>
          <p:cNvPr id="4" name="Рисунок 3">
            <a:extLst>
              <a:ext uri="{FF2B5EF4-FFF2-40B4-BE49-F238E27FC236}">
                <a16:creationId xmlns:a16="http://schemas.microsoft.com/office/drawing/2014/main" id="{AA07D7D3-3BC0-AE4C-2B35-BFF2E79E711E}"/>
              </a:ext>
            </a:extLst>
          </p:cNvPr>
          <p:cNvPicPr>
            <a:picLocks noChangeAspect="1"/>
          </p:cNvPicPr>
          <p:nvPr/>
        </p:nvPicPr>
        <p:blipFill rotWithShape="1">
          <a:blip r:embed="rId2"/>
          <a:srcRect t="8909" r="1328" b="1"/>
          <a:stretch/>
        </p:blipFill>
        <p:spPr>
          <a:xfrm>
            <a:off x="1111057" y="5404029"/>
            <a:ext cx="4334934" cy="661077"/>
          </a:xfrm>
          <a:prstGeom prst="rect">
            <a:avLst/>
          </a:prstGeom>
        </p:spPr>
      </p:pic>
      <p:pic>
        <p:nvPicPr>
          <p:cNvPr id="6" name="Рисунок 5">
            <a:extLst>
              <a:ext uri="{FF2B5EF4-FFF2-40B4-BE49-F238E27FC236}">
                <a16:creationId xmlns:a16="http://schemas.microsoft.com/office/drawing/2014/main" id="{585DE079-7B72-C5F3-BB11-23FB53D1DC16}"/>
              </a:ext>
            </a:extLst>
          </p:cNvPr>
          <p:cNvPicPr>
            <a:picLocks noChangeAspect="1"/>
          </p:cNvPicPr>
          <p:nvPr/>
        </p:nvPicPr>
        <p:blipFill rotWithShape="1">
          <a:blip r:embed="rId3"/>
          <a:srcRect l="7036" t="15268" r="375" b="7750"/>
          <a:stretch/>
        </p:blipFill>
        <p:spPr>
          <a:xfrm>
            <a:off x="6288424" y="5404029"/>
            <a:ext cx="4334934" cy="618747"/>
          </a:xfrm>
          <a:prstGeom prst="rect">
            <a:avLst/>
          </a:prstGeom>
        </p:spPr>
      </p:pic>
      <p:sp>
        <p:nvSpPr>
          <p:cNvPr id="23" name="Rectangle 1">
            <a:extLst>
              <a:ext uri="{FF2B5EF4-FFF2-40B4-BE49-F238E27FC236}">
                <a16:creationId xmlns:a16="http://schemas.microsoft.com/office/drawing/2014/main" id="{27806C88-F53C-7E1A-FB17-07B5A0619829}"/>
              </a:ext>
            </a:extLst>
          </p:cNvPr>
          <p:cNvSpPr>
            <a:spLocks noGrp="1" noChangeArrowheads="1"/>
          </p:cNvSpPr>
          <p:nvPr>
            <p:ph idx="1"/>
          </p:nvPr>
        </p:nvSpPr>
        <p:spPr bwMode="auto">
          <a:xfrm>
            <a:off x="2077545" y="1533258"/>
            <a:ext cx="7715177" cy="159166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20000"/>
          </a:bodyPr>
          <a:lstStyle/>
          <a:p>
            <a:pPr marL="0" marR="0" lvl="0" indent="0" defTabSz="914400" rtl="0" eaLnBrk="0" fontAlgn="base" latinLnBrk="0" hangingPunct="0">
              <a:lnSpc>
                <a:spcPct val="90000"/>
              </a:lnSpc>
              <a:spcBef>
                <a:spcPct val="0"/>
              </a:spcBef>
              <a:spcAft>
                <a:spcPts val="600"/>
              </a:spcAft>
              <a:buClrTx/>
              <a:buSzTx/>
              <a:buFontTx/>
              <a:buNone/>
              <a:tabLst/>
            </a:pPr>
            <a:r>
              <a:rPr kumimoji="0" lang="ru-RU" altLang="ru-RU" sz="3100" b="0" i="0" u="none" strike="noStrike" cap="none" normalizeH="0" baseline="0" dirty="0" err="1">
                <a:ln>
                  <a:noFill/>
                </a:ln>
                <a:solidFill>
                  <a:schemeClr val="tx1"/>
                </a:solidFill>
                <a:effectLst/>
                <a:latin typeface="Verdana" panose="020B0604030504040204" pitchFamily="34" charset="0"/>
              </a:rPr>
              <a:t>Instrukcja</a:t>
            </a:r>
            <a:r>
              <a:rPr kumimoji="0" lang="ru-RU" altLang="ru-RU" sz="3100" b="0" i="0" u="none" strike="noStrike" cap="none" normalizeH="0" baseline="0" dirty="0">
                <a:ln>
                  <a:noFill/>
                </a:ln>
                <a:solidFill>
                  <a:schemeClr val="tx1"/>
                </a:solidFill>
                <a:effectLst/>
                <a:latin typeface="Verdana" panose="020B0604030504040204" pitchFamily="34" charset="0"/>
              </a:rPr>
              <a:t> </a:t>
            </a:r>
            <a:r>
              <a:rPr kumimoji="0" lang="ru-RU" altLang="ru-RU" sz="3100" b="0" i="0" u="none" strike="noStrike" cap="none" normalizeH="0" baseline="0" dirty="0">
                <a:ln>
                  <a:noFill/>
                </a:ln>
                <a:solidFill>
                  <a:srgbClr val="00B050"/>
                </a:solidFill>
                <a:effectLst/>
                <a:latin typeface="Consolas" panose="020B0609020204030204" pitchFamily="49" charset="0"/>
              </a:rPr>
              <a:t>INSERT INTO</a:t>
            </a:r>
            <a:r>
              <a:rPr kumimoji="0" lang="pl-PL" altLang="ru-RU" sz="3100" b="0" i="0" u="none" strike="noStrike" cap="none" normalizeH="0" baseline="0" dirty="0">
                <a:ln>
                  <a:noFill/>
                </a:ln>
                <a:solidFill>
                  <a:srgbClr val="00B050"/>
                </a:solidFill>
                <a:effectLst/>
                <a:latin typeface="Consolas" panose="020B0609020204030204" pitchFamily="49" charset="0"/>
              </a:rPr>
              <a:t> </a:t>
            </a:r>
            <a:r>
              <a:rPr kumimoji="0" lang="ru-RU" altLang="ru-RU" sz="3100" b="0" i="0" u="none" strike="noStrike" cap="none" normalizeH="0" baseline="0" dirty="0" err="1">
                <a:ln>
                  <a:noFill/>
                </a:ln>
                <a:solidFill>
                  <a:schemeClr val="tx1"/>
                </a:solidFill>
                <a:effectLst/>
                <a:latin typeface="Verdana" panose="020B0604030504040204" pitchFamily="34" charset="0"/>
              </a:rPr>
              <a:t>służy</a:t>
            </a:r>
            <a:r>
              <a:rPr kumimoji="0" lang="ru-RU" altLang="ru-RU" sz="3100" b="0" i="0" u="none" strike="noStrike" cap="none" normalizeH="0" baseline="0" dirty="0">
                <a:ln>
                  <a:noFill/>
                </a:ln>
                <a:solidFill>
                  <a:schemeClr val="tx1"/>
                </a:solidFill>
                <a:effectLst/>
                <a:latin typeface="Verdana" panose="020B0604030504040204" pitchFamily="34" charset="0"/>
              </a:rPr>
              <a:t> </a:t>
            </a:r>
            <a:r>
              <a:rPr kumimoji="0" lang="ru-RU" altLang="ru-RU" sz="3100" b="0" i="0" u="none" strike="noStrike" cap="none" normalizeH="0" baseline="0" dirty="0" err="1">
                <a:ln>
                  <a:noFill/>
                </a:ln>
                <a:solidFill>
                  <a:schemeClr val="tx1"/>
                </a:solidFill>
                <a:effectLst/>
                <a:latin typeface="Verdana" panose="020B0604030504040204" pitchFamily="34" charset="0"/>
              </a:rPr>
              <a:t>do</a:t>
            </a:r>
            <a:r>
              <a:rPr kumimoji="0" lang="ru-RU" altLang="ru-RU" sz="3100" b="0" i="0" u="none" strike="noStrike" cap="none" normalizeH="0" baseline="0" dirty="0">
                <a:ln>
                  <a:noFill/>
                </a:ln>
                <a:solidFill>
                  <a:schemeClr val="bg1"/>
                </a:solidFill>
                <a:effectLst/>
                <a:latin typeface="Verdana" panose="020B0604030504040204" pitchFamily="34" charset="0"/>
              </a:rPr>
              <a:t> </a:t>
            </a:r>
            <a:r>
              <a:rPr kumimoji="0" lang="ru-RU" altLang="ru-RU" sz="3100" b="0" i="0" u="none" strike="noStrike" cap="none" normalizeH="0" baseline="0" dirty="0" err="1">
                <a:ln>
                  <a:noFill/>
                </a:ln>
                <a:solidFill>
                  <a:schemeClr val="tx1"/>
                </a:solidFill>
                <a:effectLst/>
                <a:latin typeface="Verdana" panose="020B0604030504040204" pitchFamily="34" charset="0"/>
              </a:rPr>
              <a:t>wstawiania</a:t>
            </a:r>
            <a:r>
              <a:rPr kumimoji="0" lang="ru-RU" altLang="ru-RU" sz="3100" b="0" i="0" u="none" strike="noStrike" cap="none" normalizeH="0" baseline="0" dirty="0">
                <a:ln>
                  <a:noFill/>
                </a:ln>
                <a:solidFill>
                  <a:schemeClr val="tx1"/>
                </a:solidFill>
                <a:effectLst/>
                <a:latin typeface="Verdana" panose="020B0604030504040204" pitchFamily="34" charset="0"/>
              </a:rPr>
              <a:t> </a:t>
            </a:r>
            <a:r>
              <a:rPr kumimoji="0" lang="ru-RU" altLang="ru-RU" sz="3100" b="0" i="0" u="none" strike="noStrike" cap="none" normalizeH="0" baseline="0" dirty="0" err="1">
                <a:ln>
                  <a:noFill/>
                </a:ln>
                <a:solidFill>
                  <a:schemeClr val="tx1"/>
                </a:solidFill>
                <a:effectLst/>
                <a:latin typeface="Verdana" panose="020B0604030504040204" pitchFamily="34" charset="0"/>
              </a:rPr>
              <a:t>nowych</a:t>
            </a:r>
            <a:r>
              <a:rPr kumimoji="0" lang="ru-RU" altLang="ru-RU" sz="3100" b="0" i="0" u="none" strike="noStrike" cap="none" normalizeH="0" baseline="0" dirty="0">
                <a:ln>
                  <a:noFill/>
                </a:ln>
                <a:solidFill>
                  <a:schemeClr val="tx1"/>
                </a:solidFill>
                <a:effectLst/>
                <a:latin typeface="Verdana" panose="020B0604030504040204" pitchFamily="34" charset="0"/>
              </a:rPr>
              <a:t> </a:t>
            </a:r>
            <a:r>
              <a:rPr kumimoji="0" lang="ru-RU" altLang="ru-RU" sz="3100" b="0" i="0" u="none" strike="noStrike" cap="none" normalizeH="0" baseline="0" dirty="0" err="1">
                <a:ln>
                  <a:noFill/>
                </a:ln>
                <a:solidFill>
                  <a:schemeClr val="tx1"/>
                </a:solidFill>
                <a:effectLst/>
                <a:latin typeface="Verdana" panose="020B0604030504040204" pitchFamily="34" charset="0"/>
              </a:rPr>
              <a:t>rekordów</a:t>
            </a:r>
            <a:r>
              <a:rPr kumimoji="0" lang="ru-RU" altLang="ru-RU" sz="3100" b="0" i="0" u="none" strike="noStrike" cap="none" normalizeH="0" baseline="0" dirty="0">
                <a:ln>
                  <a:noFill/>
                </a:ln>
                <a:solidFill>
                  <a:schemeClr val="tx1"/>
                </a:solidFill>
                <a:effectLst/>
                <a:latin typeface="Verdana" panose="020B0604030504040204" pitchFamily="34" charset="0"/>
              </a:rPr>
              <a:t> </a:t>
            </a:r>
            <a:r>
              <a:rPr kumimoji="0" lang="ru-RU" altLang="ru-RU" sz="3100" b="0" i="0" u="none" strike="noStrike" cap="none" normalizeH="0" baseline="0" dirty="0" err="1">
                <a:ln>
                  <a:noFill/>
                </a:ln>
                <a:solidFill>
                  <a:schemeClr val="tx1"/>
                </a:solidFill>
                <a:effectLst/>
                <a:latin typeface="Verdana" panose="020B0604030504040204" pitchFamily="34" charset="0"/>
              </a:rPr>
              <a:t>do</a:t>
            </a:r>
            <a:r>
              <a:rPr kumimoji="0" lang="ru-RU" altLang="ru-RU" sz="3100" b="0" i="0" u="none" strike="noStrike" cap="none" normalizeH="0" baseline="0" dirty="0">
                <a:ln>
                  <a:noFill/>
                </a:ln>
                <a:solidFill>
                  <a:schemeClr val="tx1"/>
                </a:solidFill>
                <a:effectLst/>
                <a:latin typeface="Verdana" panose="020B0604030504040204" pitchFamily="34" charset="0"/>
              </a:rPr>
              <a:t> </a:t>
            </a:r>
            <a:r>
              <a:rPr kumimoji="0" lang="ru-RU" altLang="ru-RU" sz="3100" b="0" i="0" u="none" strike="noStrike" cap="none" normalizeH="0" baseline="0" dirty="0" err="1">
                <a:ln>
                  <a:noFill/>
                </a:ln>
                <a:solidFill>
                  <a:schemeClr val="tx1"/>
                </a:solidFill>
                <a:effectLst/>
                <a:latin typeface="Verdana" panose="020B0604030504040204" pitchFamily="34" charset="0"/>
              </a:rPr>
              <a:t>tabeli</a:t>
            </a:r>
            <a:r>
              <a:rPr kumimoji="0" lang="ru-RU" altLang="ru-RU" sz="3100" b="0" i="0" u="none" strike="noStrike" cap="none" normalizeH="0" baseline="0" dirty="0">
                <a:ln>
                  <a:noFill/>
                </a:ln>
                <a:solidFill>
                  <a:schemeClr val="tx1"/>
                </a:solidFill>
                <a:effectLst/>
                <a:latin typeface="Verdana" panose="020B0604030504040204" pitchFamily="34" charset="0"/>
              </a:rPr>
              <a:t>.</a:t>
            </a:r>
            <a:endParaRPr kumimoji="0" lang="pl-PL" altLang="ru-RU" sz="3100" b="0" i="0" u="none" strike="noStrike" cap="none" normalizeH="0" baseline="0" dirty="0">
              <a:ln>
                <a:noFill/>
              </a:ln>
              <a:solidFill>
                <a:schemeClr val="tx1"/>
              </a:solidFill>
              <a:effectLst/>
              <a:latin typeface="Verdana" panose="020B060403050404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ru-RU" altLang="ru-RU" sz="3100" b="0" i="0" u="none" strike="noStrike" cap="none" normalizeH="0" baseline="0" dirty="0" err="1">
                <a:ln>
                  <a:noFill/>
                </a:ln>
                <a:solidFill>
                  <a:schemeClr val="tx1"/>
                </a:solidFill>
                <a:effectLst/>
                <a:latin typeface="Verdana" panose="020B0604030504040204" pitchFamily="34" charset="0"/>
              </a:rPr>
              <a:t>Oświadczenie</a:t>
            </a:r>
            <a:r>
              <a:rPr kumimoji="0" lang="ru-RU" altLang="ru-RU" sz="3100" b="0" i="0" u="none" strike="noStrike" cap="none" normalizeH="0" baseline="0" dirty="0">
                <a:ln>
                  <a:noFill/>
                </a:ln>
                <a:solidFill>
                  <a:schemeClr val="tx1"/>
                </a:solidFill>
                <a:effectLst/>
                <a:latin typeface="Verdana" panose="020B0604030504040204" pitchFamily="34" charset="0"/>
              </a:rPr>
              <a:t> </a:t>
            </a:r>
            <a:r>
              <a:rPr kumimoji="0" lang="ru-RU" altLang="ru-RU" sz="3100" b="0" i="0" u="none" strike="noStrike" cap="none" normalizeH="0" baseline="0" dirty="0" err="1">
                <a:ln>
                  <a:noFill/>
                </a:ln>
                <a:solidFill>
                  <a:schemeClr val="tx1"/>
                </a:solidFill>
                <a:effectLst/>
                <a:latin typeface="Verdana" panose="020B0604030504040204" pitchFamily="34" charset="0"/>
              </a:rPr>
              <a:t>można</a:t>
            </a:r>
            <a:r>
              <a:rPr kumimoji="0" lang="ru-RU" altLang="ru-RU" sz="3100" b="0" i="0" u="none" strike="noStrike" cap="none" normalizeH="0" baseline="0" dirty="0">
                <a:ln>
                  <a:noFill/>
                </a:ln>
                <a:solidFill>
                  <a:schemeClr val="tx1"/>
                </a:solidFill>
                <a:effectLst/>
                <a:latin typeface="Verdana" panose="020B0604030504040204" pitchFamily="34" charset="0"/>
              </a:rPr>
              <a:t> </a:t>
            </a:r>
            <a:r>
              <a:rPr kumimoji="0" lang="ru-RU" altLang="ru-RU" sz="3100" b="0" i="0" u="none" strike="noStrike" cap="none" normalizeH="0" baseline="0" dirty="0" err="1">
                <a:ln>
                  <a:noFill/>
                </a:ln>
                <a:solidFill>
                  <a:schemeClr val="tx1"/>
                </a:solidFill>
                <a:effectLst/>
                <a:latin typeface="Verdana" panose="020B0604030504040204" pitchFamily="34" charset="0"/>
              </a:rPr>
              <a:t>napisać</a:t>
            </a:r>
            <a:r>
              <a:rPr kumimoji="0" lang="ru-RU" altLang="ru-RU" sz="3100" b="0" i="0" u="none" strike="noStrike" cap="none" normalizeH="0" baseline="0" dirty="0">
                <a:ln>
                  <a:noFill/>
                </a:ln>
                <a:solidFill>
                  <a:schemeClr val="tx1"/>
                </a:solidFill>
                <a:effectLst/>
                <a:latin typeface="Verdana" panose="020B0604030504040204" pitchFamily="34" charset="0"/>
              </a:rPr>
              <a:t> </a:t>
            </a:r>
            <a:r>
              <a:rPr kumimoji="0" lang="ru-RU" altLang="ru-RU" sz="3100" b="0" i="0" u="none" strike="noStrike" cap="none" normalizeH="0" baseline="0" dirty="0">
                <a:ln>
                  <a:noFill/>
                </a:ln>
                <a:solidFill>
                  <a:schemeClr val="tx1"/>
                </a:solidFill>
                <a:effectLst/>
                <a:latin typeface="Consolas" panose="020B0609020204030204" pitchFamily="49" charset="0"/>
              </a:rPr>
              <a:t>INSERT INTO</a:t>
            </a:r>
            <a:r>
              <a:rPr kumimoji="0" lang="ru-RU" altLang="ru-RU" sz="3100" b="0" i="0" u="none" strike="noStrike" cap="none" normalizeH="0" baseline="0" dirty="0">
                <a:ln>
                  <a:noFill/>
                </a:ln>
                <a:solidFill>
                  <a:schemeClr val="tx1"/>
                </a:solidFill>
                <a:effectLst/>
                <a:latin typeface="Verdana" panose="020B0604030504040204" pitchFamily="34" charset="0"/>
              </a:rPr>
              <a:t> </a:t>
            </a:r>
            <a:r>
              <a:rPr kumimoji="0" lang="ru-RU" altLang="ru-RU" sz="3100" b="0" i="0" u="none" strike="noStrike" cap="none" normalizeH="0" baseline="0" dirty="0" err="1">
                <a:ln>
                  <a:noFill/>
                </a:ln>
                <a:solidFill>
                  <a:schemeClr val="tx1"/>
                </a:solidFill>
                <a:effectLst/>
                <a:latin typeface="Verdana" panose="020B0604030504040204" pitchFamily="34" charset="0"/>
              </a:rPr>
              <a:t>na</a:t>
            </a:r>
            <a:r>
              <a:rPr kumimoji="0" lang="ru-RU" altLang="ru-RU" sz="3100" b="0" i="0" u="none" strike="noStrike" cap="none" normalizeH="0" baseline="0" dirty="0">
                <a:ln>
                  <a:noFill/>
                </a:ln>
                <a:solidFill>
                  <a:schemeClr val="tx1"/>
                </a:solidFill>
                <a:effectLst/>
                <a:latin typeface="Verdana" panose="020B0604030504040204" pitchFamily="34" charset="0"/>
              </a:rPr>
              <a:t> </a:t>
            </a:r>
            <a:r>
              <a:rPr kumimoji="0" lang="ru-RU" altLang="ru-RU" sz="3100" b="0" i="0" u="none" strike="noStrike" cap="none" normalizeH="0" baseline="0" dirty="0" err="1">
                <a:ln>
                  <a:noFill/>
                </a:ln>
                <a:solidFill>
                  <a:schemeClr val="tx1"/>
                </a:solidFill>
                <a:effectLst/>
                <a:latin typeface="Verdana" panose="020B0604030504040204" pitchFamily="34" charset="0"/>
              </a:rPr>
              <a:t>dwa</a:t>
            </a:r>
            <a:r>
              <a:rPr kumimoji="0" lang="ru-RU" altLang="ru-RU" sz="3100" b="0" i="0" u="none" strike="noStrike" cap="none" normalizeH="0" baseline="0" dirty="0">
                <a:ln>
                  <a:noFill/>
                </a:ln>
                <a:solidFill>
                  <a:schemeClr val="tx1"/>
                </a:solidFill>
                <a:effectLst/>
                <a:latin typeface="Verdana" panose="020B0604030504040204" pitchFamily="34" charset="0"/>
              </a:rPr>
              <a:t> </a:t>
            </a:r>
            <a:r>
              <a:rPr kumimoji="0" lang="ru-RU" altLang="ru-RU" sz="3100" b="0" i="0" u="none" strike="noStrike" cap="none" normalizeH="0" baseline="0" dirty="0" err="1">
                <a:ln>
                  <a:noFill/>
                </a:ln>
                <a:solidFill>
                  <a:schemeClr val="tx1"/>
                </a:solidFill>
                <a:effectLst/>
                <a:latin typeface="Verdana" panose="020B0604030504040204" pitchFamily="34" charset="0"/>
              </a:rPr>
              <a:t>sposoby</a:t>
            </a:r>
            <a:r>
              <a:rPr kumimoji="0" lang="ru-RU" altLang="ru-RU" sz="3100" b="0" i="0" u="none" strike="noStrike" cap="none" normalizeH="0" baseline="0" dirty="0">
                <a:ln>
                  <a:noFill/>
                </a:ln>
                <a:solidFill>
                  <a:schemeClr val="tx1"/>
                </a:solidFill>
                <a:effectLst/>
                <a:latin typeface="Verdana" panose="020B0604030504040204" pitchFamily="34" charset="0"/>
              </a:rPr>
              <a:t>:</a:t>
            </a:r>
            <a:endParaRPr kumimoji="0" lang="ru-RU" altLang="ru-RU" sz="3100" b="0" i="0" u="none" strike="noStrike" cap="none" normalizeH="0" baseline="0" dirty="0">
              <a:ln>
                <a:noFill/>
              </a:ln>
              <a:solidFill>
                <a:schemeClr val="tx1"/>
              </a:solidFill>
              <a:effectLst/>
            </a:endParaRPr>
          </a:p>
          <a:p>
            <a:pPr marL="0" indent="0" eaLnBrk="0" fontAlgn="base" hangingPunct="0">
              <a:lnSpc>
                <a:spcPct val="90000"/>
              </a:lnSpc>
              <a:spcBef>
                <a:spcPct val="0"/>
              </a:spcBef>
              <a:spcAft>
                <a:spcPts val="600"/>
              </a:spcAft>
              <a:buClrTx/>
              <a:buNone/>
            </a:pPr>
            <a:endParaRPr kumimoji="0" lang="pl-PL" altLang="ru-RU" sz="3800" b="0" i="0" u="none" strike="noStrike" cap="none" normalizeH="0" baseline="0" dirty="0">
              <a:ln>
                <a:noFill/>
              </a:ln>
              <a:solidFill>
                <a:schemeClr val="bg1"/>
              </a:solidFill>
              <a:effectLst/>
              <a:latin typeface="Verdana" panose="020B0604030504040204" pitchFamily="34" charset="0"/>
            </a:endParaRPr>
          </a:p>
        </p:txBody>
      </p:sp>
      <p:sp>
        <p:nvSpPr>
          <p:cNvPr id="7" name="TextBox 6">
            <a:extLst>
              <a:ext uri="{FF2B5EF4-FFF2-40B4-BE49-F238E27FC236}">
                <a16:creationId xmlns:a16="http://schemas.microsoft.com/office/drawing/2014/main" id="{589B2B67-0795-B413-41DA-EB65FCE27FDA}"/>
              </a:ext>
            </a:extLst>
          </p:cNvPr>
          <p:cNvSpPr txBox="1"/>
          <p:nvPr/>
        </p:nvSpPr>
        <p:spPr>
          <a:xfrm>
            <a:off x="6288425" y="3830084"/>
            <a:ext cx="4334934" cy="800219"/>
          </a:xfrm>
          <a:prstGeom prst="rect">
            <a:avLst/>
          </a:prstGeom>
          <a:noFill/>
        </p:spPr>
        <p:txBody>
          <a:bodyPr wrap="square" rtlCol="0">
            <a:spAutoFit/>
          </a:bodyPr>
          <a:lstStyle/>
          <a:p>
            <a:r>
              <a:rPr kumimoji="0" lang="ru-RU" altLang="ru-RU" sz="1400" b="0" i="0" u="none" strike="noStrike" cap="none" normalizeH="0" baseline="0" dirty="0" err="1">
                <a:ln>
                  <a:noFill/>
                </a:ln>
                <a:solidFill>
                  <a:schemeClr val="bg1"/>
                </a:solidFill>
                <a:effectLst/>
                <a:latin typeface="Verdana" panose="020B0604030504040204" pitchFamily="34" charset="0"/>
              </a:rPr>
              <a:t>Określ</a:t>
            </a:r>
            <a:r>
              <a:rPr kumimoji="0" lang="ru-RU" altLang="ru-RU" sz="1400" b="0" i="0" u="none" strike="noStrike" cap="none" normalizeH="0" baseline="0" dirty="0">
                <a:ln>
                  <a:noFill/>
                </a:ln>
                <a:solidFill>
                  <a:schemeClr val="bg1"/>
                </a:solidFill>
                <a:effectLst/>
                <a:latin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rPr>
              <a:t>zarówno</a:t>
            </a:r>
            <a:r>
              <a:rPr kumimoji="0" lang="ru-RU" altLang="ru-RU" sz="1400" b="0" i="0" u="none" strike="noStrike" cap="none" normalizeH="0" baseline="0" dirty="0">
                <a:ln>
                  <a:noFill/>
                </a:ln>
                <a:solidFill>
                  <a:schemeClr val="bg1"/>
                </a:solidFill>
                <a:effectLst/>
                <a:latin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rPr>
              <a:t>nazwy</a:t>
            </a:r>
            <a:r>
              <a:rPr kumimoji="0" lang="ru-RU" altLang="ru-RU" sz="1400" b="0" i="0" u="none" strike="noStrike" cap="none" normalizeH="0" baseline="0" dirty="0">
                <a:ln>
                  <a:noFill/>
                </a:ln>
                <a:solidFill>
                  <a:schemeClr val="bg1"/>
                </a:solidFill>
                <a:effectLst/>
                <a:latin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rPr>
              <a:t>kolumn</a:t>
            </a:r>
            <a:r>
              <a:rPr kumimoji="0" lang="ru-RU" altLang="ru-RU" sz="1400" b="0" i="0" u="none" strike="noStrike" cap="none" normalizeH="0" baseline="0" dirty="0">
                <a:ln>
                  <a:noFill/>
                </a:ln>
                <a:solidFill>
                  <a:schemeClr val="bg1"/>
                </a:solidFill>
                <a:effectLst/>
                <a:latin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rPr>
              <a:t>jak</a:t>
            </a:r>
            <a:r>
              <a:rPr kumimoji="0" lang="ru-RU" altLang="ru-RU" sz="1400" b="0" i="0" u="none" strike="noStrike" cap="none" normalizeH="0" baseline="0" dirty="0">
                <a:ln>
                  <a:noFill/>
                </a:ln>
                <a:solidFill>
                  <a:schemeClr val="bg1"/>
                </a:solidFill>
                <a:effectLst/>
                <a:latin typeface="Verdana" panose="020B0604030504040204" pitchFamily="34" charset="0"/>
              </a:rPr>
              <a:t> i </a:t>
            </a:r>
            <a:r>
              <a:rPr kumimoji="0" lang="ru-RU" altLang="ru-RU" sz="1400" b="0" i="0" u="none" strike="noStrike" cap="none" normalizeH="0" baseline="0" dirty="0" err="1">
                <a:ln>
                  <a:noFill/>
                </a:ln>
                <a:solidFill>
                  <a:schemeClr val="bg1"/>
                </a:solidFill>
                <a:effectLst/>
                <a:latin typeface="Verdana" panose="020B0604030504040204" pitchFamily="34" charset="0"/>
              </a:rPr>
              <a:t>wartości</a:t>
            </a:r>
            <a:r>
              <a:rPr kumimoji="0" lang="ru-RU" altLang="ru-RU" sz="1400" b="0" i="0" u="none" strike="noStrike" cap="none" normalizeH="0" baseline="0" dirty="0">
                <a:ln>
                  <a:noFill/>
                </a:ln>
                <a:solidFill>
                  <a:schemeClr val="bg1"/>
                </a:solidFill>
                <a:effectLst/>
                <a:latin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rPr>
              <a:t>które</a:t>
            </a:r>
            <a:r>
              <a:rPr kumimoji="0" lang="ru-RU" altLang="ru-RU" sz="1400" b="0" i="0" u="none" strike="noStrike" cap="none" normalizeH="0" baseline="0" dirty="0">
                <a:ln>
                  <a:noFill/>
                </a:ln>
                <a:solidFill>
                  <a:schemeClr val="bg1"/>
                </a:solidFill>
                <a:effectLst/>
                <a:latin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rPr>
              <a:t>mają</a:t>
            </a:r>
            <a:r>
              <a:rPr kumimoji="0" lang="ru-RU" altLang="ru-RU" sz="1400" b="0" i="0" u="none" strike="noStrike" cap="none" normalizeH="0" baseline="0" dirty="0">
                <a:ln>
                  <a:noFill/>
                </a:ln>
                <a:solidFill>
                  <a:schemeClr val="bg1"/>
                </a:solidFill>
                <a:effectLst/>
                <a:latin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rPr>
              <a:t>zostać</a:t>
            </a:r>
            <a:r>
              <a:rPr kumimoji="0" lang="ru-RU" altLang="ru-RU" sz="1400" b="0" i="0" u="none" strike="noStrike" cap="none" normalizeH="0" baseline="0" dirty="0">
                <a:ln>
                  <a:noFill/>
                </a:ln>
                <a:solidFill>
                  <a:schemeClr val="bg1"/>
                </a:solidFill>
                <a:effectLst/>
                <a:latin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rPr>
              <a:t>wstawione</a:t>
            </a:r>
            <a:r>
              <a:rPr kumimoji="0" lang="ru-RU" altLang="ru-RU" sz="1400" b="0" i="0" u="none" strike="noStrike" cap="none" normalizeH="0" baseline="0" dirty="0">
                <a:ln>
                  <a:noFill/>
                </a:ln>
                <a:solidFill>
                  <a:schemeClr val="bg1"/>
                </a:solidFill>
                <a:effectLst/>
                <a:latin typeface="Verdana" panose="020B0604030504040204" pitchFamily="34" charset="0"/>
              </a:rPr>
              <a:t>:</a:t>
            </a:r>
            <a:endParaRPr kumimoji="0" lang="pl-PL" altLang="ru-RU" sz="1400" b="0" i="0" u="none" strike="noStrike" cap="none" normalizeH="0" baseline="0" dirty="0">
              <a:ln>
                <a:noFill/>
              </a:ln>
              <a:solidFill>
                <a:schemeClr val="bg1"/>
              </a:solidFill>
              <a:effectLst/>
              <a:latin typeface="Verdana" panose="020B0604030504040204" pitchFamily="34" charset="0"/>
            </a:endParaRPr>
          </a:p>
          <a:p>
            <a:endParaRPr lang="ru-RU" dirty="0"/>
          </a:p>
        </p:txBody>
      </p:sp>
      <p:sp>
        <p:nvSpPr>
          <p:cNvPr id="8" name="TextBox 7">
            <a:extLst>
              <a:ext uri="{FF2B5EF4-FFF2-40B4-BE49-F238E27FC236}">
                <a16:creationId xmlns:a16="http://schemas.microsoft.com/office/drawing/2014/main" id="{E95A000B-F4C5-9092-51D3-B79C2EAE3B94}"/>
              </a:ext>
            </a:extLst>
          </p:cNvPr>
          <p:cNvSpPr txBox="1"/>
          <p:nvPr/>
        </p:nvSpPr>
        <p:spPr>
          <a:xfrm>
            <a:off x="1051788" y="3845383"/>
            <a:ext cx="4394203" cy="1661993"/>
          </a:xfrm>
          <a:prstGeom prst="rect">
            <a:avLst/>
          </a:prstGeom>
          <a:noFill/>
        </p:spPr>
        <p:txBody>
          <a:bodyPr wrap="square" rtlCol="0">
            <a:spAutoFit/>
          </a:bodyPr>
          <a:lstStyle/>
          <a:p>
            <a:r>
              <a:rPr kumimoji="0" lang="ru-RU" altLang="ru-RU" sz="1400"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Jeśli</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dodajesz</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wartości</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dla</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wszystkich</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kolumn</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tabeli</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nie</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musisz</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określać</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nazw</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kolumn</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w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zapytaniu</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SQL.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Należy</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jednak</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upewnić</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się</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że</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kolejność</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wartości</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jest</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taka</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sama</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jak</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w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kolumnach</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w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tabeli</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Tutaj</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a:ln>
                  <a:noFill/>
                </a:ln>
                <a:solidFill>
                  <a:srgbClr val="00B050"/>
                </a:solidFill>
                <a:effectLst/>
                <a:latin typeface="Verdana" panose="020B0604030504040204" pitchFamily="34" charset="0"/>
                <a:ea typeface="Verdana" panose="020B0604030504040204" pitchFamily="34" charset="0"/>
              </a:rPr>
              <a:t>INSERT INTO</a:t>
            </a:r>
            <a:r>
              <a:rPr kumimoji="0" lang="pl-PL" altLang="ru-RU" sz="1400" b="0" i="0" u="none" strike="noStrike" cap="none" normalizeH="0" baseline="0" dirty="0">
                <a:ln>
                  <a:noFill/>
                </a:ln>
                <a:solidFill>
                  <a:srgbClr val="00B050"/>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składnia</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byłaby</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kumimoji="0" lang="ru-RU" altLang="ru-RU" sz="14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następująca</a:t>
            </a:r>
            <a:r>
              <a:rPr kumimoji="0" lang="ru-RU" altLang="ru-RU" sz="14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a:t>
            </a:r>
            <a:r>
              <a:rPr kumimoji="0" lang="ru-RU" altLang="ru-RU" sz="1400" b="0" i="0" u="none" strike="noStrike" cap="none" normalizeH="0" baseline="0" dirty="0">
                <a:ln>
                  <a:noFill/>
                </a:ln>
                <a:effectLst/>
                <a:latin typeface="Verdana" panose="020B0604030504040204" pitchFamily="34" charset="0"/>
                <a:ea typeface="Verdana" panose="020B0604030504040204" pitchFamily="34" charset="0"/>
              </a:rPr>
              <a:t> </a:t>
            </a:r>
            <a:endParaRPr kumimoji="0" lang="pl-PL" altLang="ru-RU" sz="1400" b="0" i="0" u="none" strike="noStrike" cap="none" normalizeH="0" baseline="0" dirty="0">
              <a:ln>
                <a:noFill/>
              </a:ln>
              <a:effectLst/>
              <a:latin typeface="Verdana" panose="020B0604030504040204" pitchFamily="34" charset="0"/>
              <a:ea typeface="Verdana" panose="020B0604030504040204" pitchFamily="34" charset="0"/>
            </a:endParaRPr>
          </a:p>
          <a:p>
            <a:endParaRPr lang="ru-RU" dirty="0"/>
          </a:p>
        </p:txBody>
      </p:sp>
    </p:spTree>
    <p:extLst>
      <p:ext uri="{BB962C8B-B14F-4D97-AF65-F5344CB8AC3E}">
        <p14:creationId xmlns:p14="http://schemas.microsoft.com/office/powerpoint/2010/main" val="810762730"/>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21FFF7-7A6A-0D2F-F2EF-7B06AB12DC27}"/>
              </a:ext>
            </a:extLst>
          </p:cNvPr>
          <p:cNvSpPr>
            <a:spLocks noGrp="1"/>
          </p:cNvSpPr>
          <p:nvPr>
            <p:ph type="title"/>
          </p:nvPr>
        </p:nvSpPr>
        <p:spPr>
          <a:xfrm>
            <a:off x="2231136" y="969310"/>
            <a:ext cx="7729728" cy="1188720"/>
          </a:xfrm>
        </p:spPr>
        <p:txBody>
          <a:bodyPr/>
          <a:lstStyle/>
          <a:p>
            <a:r>
              <a:rPr lang="pl-PL" b="0" i="0" dirty="0">
                <a:solidFill>
                  <a:srgbClr val="000000"/>
                </a:solidFill>
                <a:effectLst/>
                <a:latin typeface="Verdana" panose="020B0604030504040204" pitchFamily="34" charset="0"/>
                <a:ea typeface="Verdana" panose="020B0604030504040204" pitchFamily="34" charset="0"/>
              </a:rPr>
              <a:t>Co to jest wartość </a:t>
            </a:r>
            <a:r>
              <a:rPr lang="pl-PL" b="0" i="0" dirty="0">
                <a:solidFill>
                  <a:srgbClr val="00B050"/>
                </a:solidFill>
                <a:effectLst/>
                <a:latin typeface="Verdana" panose="020B0604030504040204" pitchFamily="34" charset="0"/>
                <a:ea typeface="Verdana" panose="020B0604030504040204" pitchFamily="34" charset="0"/>
              </a:rPr>
              <a:t>NULL</a:t>
            </a:r>
            <a:r>
              <a:rPr lang="pl-PL" b="0" i="0" dirty="0">
                <a:solidFill>
                  <a:srgbClr val="000000"/>
                </a:solidFill>
                <a:effectLst/>
                <a:latin typeface="Verdana" panose="020B0604030504040204" pitchFamily="34" charset="0"/>
                <a:ea typeface="Verdana" panose="020B0604030504040204" pitchFamily="34" charset="0"/>
              </a:rPr>
              <a:t>?</a:t>
            </a:r>
            <a:endParaRPr lang="ru-RU" dirty="0">
              <a:latin typeface="Verdana" panose="020B0604030504040204" pitchFamily="34" charset="0"/>
              <a:ea typeface="Verdana" panose="020B0604030504040204" pitchFamily="34" charset="0"/>
            </a:endParaRPr>
          </a:p>
        </p:txBody>
      </p:sp>
      <p:graphicFrame>
        <p:nvGraphicFramePr>
          <p:cNvPr id="5" name="Объект 2">
            <a:extLst>
              <a:ext uri="{FF2B5EF4-FFF2-40B4-BE49-F238E27FC236}">
                <a16:creationId xmlns:a16="http://schemas.microsoft.com/office/drawing/2014/main" id="{143751CB-D232-BBAA-04A9-78B28CA2BE76}"/>
              </a:ext>
            </a:extLst>
          </p:cNvPr>
          <p:cNvGraphicFramePr>
            <a:graphicFrameLocks noGrp="1"/>
          </p:cNvGraphicFramePr>
          <p:nvPr>
            <p:ph idx="1"/>
            <p:extLst>
              <p:ext uri="{D42A27DB-BD31-4B8C-83A1-F6EECF244321}">
                <p14:modId xmlns:p14="http://schemas.microsoft.com/office/powerpoint/2010/main" val="558618654"/>
              </p:ext>
            </p:extLst>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0393014"/>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F82D52-BE87-827D-F78E-656AEE25B95E}"/>
              </a:ext>
            </a:extLst>
          </p:cNvPr>
          <p:cNvSpPr>
            <a:spLocks noGrp="1"/>
          </p:cNvSpPr>
          <p:nvPr>
            <p:ph type="title"/>
          </p:nvPr>
        </p:nvSpPr>
        <p:spPr>
          <a:xfrm>
            <a:off x="804672" y="978776"/>
            <a:ext cx="5925310" cy="1174991"/>
          </a:xfrm>
        </p:spPr>
        <p:txBody>
          <a:bodyPr>
            <a:normAutofit/>
          </a:bodyPr>
          <a:lstStyle/>
          <a:p>
            <a:r>
              <a:rPr lang="en-US" sz="2400" b="0" i="0" dirty="0">
                <a:effectLst/>
                <a:latin typeface="Verdana" panose="020B0604030504040204" pitchFamily="34" charset="0"/>
                <a:ea typeface="Verdana" panose="020B0604030504040204" pitchFamily="34" charset="0"/>
              </a:rPr>
              <a:t>Jak </a:t>
            </a:r>
            <a:r>
              <a:rPr lang="en-US" sz="2400" b="0" i="0" dirty="0" err="1">
                <a:effectLst/>
                <a:latin typeface="Verdana" panose="020B0604030504040204" pitchFamily="34" charset="0"/>
                <a:ea typeface="Verdana" panose="020B0604030504040204" pitchFamily="34" charset="0"/>
              </a:rPr>
              <a:t>przetestować</a:t>
            </a:r>
            <a:r>
              <a:rPr lang="en-US" sz="2400" b="0" i="0" dirty="0">
                <a:effectLst/>
                <a:latin typeface="Verdana" panose="020B0604030504040204" pitchFamily="34" charset="0"/>
                <a:ea typeface="Verdana" panose="020B0604030504040204" pitchFamily="34" charset="0"/>
              </a:rPr>
              <a:t> </a:t>
            </a:r>
            <a:r>
              <a:rPr lang="en-US" sz="2400" b="0" i="0" dirty="0" err="1">
                <a:effectLst/>
                <a:latin typeface="Verdana" panose="020B0604030504040204" pitchFamily="34" charset="0"/>
                <a:ea typeface="Verdana" panose="020B0604030504040204" pitchFamily="34" charset="0"/>
              </a:rPr>
              <a:t>wartości</a:t>
            </a:r>
            <a:r>
              <a:rPr lang="en-US" sz="2400" b="0" i="0" dirty="0">
                <a:effectLst/>
                <a:latin typeface="Verdana" panose="020B0604030504040204" pitchFamily="34" charset="0"/>
                <a:ea typeface="Verdana" panose="020B0604030504040204" pitchFamily="34" charset="0"/>
              </a:rPr>
              <a:t> NULL?</a:t>
            </a:r>
            <a:endParaRPr lang="ru-RU" sz="2400" dirty="0">
              <a:latin typeface="Verdana" panose="020B0604030504040204" pitchFamily="34" charset="0"/>
              <a:ea typeface="Verdana" panose="020B0604030504040204" pitchFamily="34" charset="0"/>
            </a:endParaRPr>
          </a:p>
        </p:txBody>
      </p:sp>
      <p:sp>
        <p:nvSpPr>
          <p:cNvPr id="19" name="Rectangle 1">
            <a:extLst>
              <a:ext uri="{FF2B5EF4-FFF2-40B4-BE49-F238E27FC236}">
                <a16:creationId xmlns:a16="http://schemas.microsoft.com/office/drawing/2014/main" id="{025C27A7-3932-88D2-1E44-B1A25F7B58F1}"/>
              </a:ext>
            </a:extLst>
          </p:cNvPr>
          <p:cNvSpPr>
            <a:spLocks noGrp="1" noChangeArrowheads="1"/>
          </p:cNvSpPr>
          <p:nvPr>
            <p:ph idx="1"/>
          </p:nvPr>
        </p:nvSpPr>
        <p:spPr bwMode="auto">
          <a:xfrm>
            <a:off x="804672" y="2640692"/>
            <a:ext cx="5925310" cy="325525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Nie</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jest</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możliwe</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testowanie</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wartości</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a:ln>
                  <a:noFill/>
                </a:ln>
                <a:solidFill>
                  <a:srgbClr val="00B050"/>
                </a:solidFill>
                <a:effectLst/>
                <a:latin typeface="Verdana" panose="020B0604030504040204" pitchFamily="34" charset="0"/>
                <a:ea typeface="Verdana" panose="020B0604030504040204" pitchFamily="34" charset="0"/>
              </a:rPr>
              <a:t>NULL</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za</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pomocą</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operatorów</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porównania</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takich</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jak</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 &lt;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lub</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&lt;&gt;.</a:t>
            </a:r>
          </a:p>
          <a:p>
            <a:pPr marL="0" marR="0" lvl="0" indent="0" defTabSz="914400" rtl="0" eaLnBrk="0" fontAlgn="base" latinLnBrk="0" hangingPunct="0">
              <a:spcBef>
                <a:spcPct val="0"/>
              </a:spcBef>
              <a:spcAft>
                <a:spcPts val="600"/>
              </a:spcAft>
              <a:buClrTx/>
              <a:buSzTx/>
              <a:buFontTx/>
              <a:buNone/>
              <a:tabLst/>
            </a:pP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Zamiast</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tego</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będziemy</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musieli</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użyć</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err="1">
                <a:ln>
                  <a:noFill/>
                </a:ln>
                <a:effectLst/>
                <a:latin typeface="Verdana" panose="020B0604030504040204" pitchFamily="34" charset="0"/>
                <a:ea typeface="Verdana" panose="020B0604030504040204" pitchFamily="34" charset="0"/>
              </a:rPr>
              <a:t>operatorów</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 </a:t>
            </a:r>
            <a:r>
              <a:rPr kumimoji="0" lang="ru-RU" altLang="ru-RU" b="0" i="0" u="none" strike="noStrike" cap="none" normalizeH="0" baseline="0" dirty="0">
                <a:ln>
                  <a:noFill/>
                </a:ln>
                <a:solidFill>
                  <a:srgbClr val="00B050"/>
                </a:solidFill>
                <a:effectLst/>
                <a:latin typeface="Verdana" panose="020B0604030504040204" pitchFamily="34" charset="0"/>
                <a:ea typeface="Verdana" panose="020B0604030504040204" pitchFamily="34" charset="0"/>
              </a:rPr>
              <a:t>IS NULL</a:t>
            </a:r>
            <a:r>
              <a:rPr kumimoji="0" lang="pl-PL" altLang="ru-RU" b="0" i="0" u="none" strike="noStrike" cap="none" normalizeH="0" baseline="0" dirty="0">
                <a:ln>
                  <a:noFill/>
                </a:ln>
                <a:solidFill>
                  <a:srgbClr val="00B050"/>
                </a:solidFill>
                <a:effectLst/>
                <a:latin typeface="Verdana" panose="020B0604030504040204" pitchFamily="34" charset="0"/>
                <a:ea typeface="Verdana" panose="020B0604030504040204" pitchFamily="34" charset="0"/>
              </a:rPr>
              <a:t> </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i </a:t>
            </a:r>
            <a:r>
              <a:rPr kumimoji="0" lang="ru-RU" altLang="ru-RU" b="0" i="0" u="none" strike="noStrike" cap="none" normalizeH="0" baseline="0" dirty="0">
                <a:ln>
                  <a:noFill/>
                </a:ln>
                <a:solidFill>
                  <a:srgbClr val="00B050"/>
                </a:solidFill>
                <a:effectLst/>
                <a:latin typeface="Verdana" panose="020B0604030504040204" pitchFamily="34" charset="0"/>
                <a:ea typeface="Verdana" panose="020B0604030504040204" pitchFamily="34" charset="0"/>
              </a:rPr>
              <a:t>IS NOT NULL</a:t>
            </a:r>
            <a:r>
              <a:rPr kumimoji="0" lang="ru-RU" altLang="ru-RU" b="0" i="0" u="none" strike="noStrike" cap="none" normalizeH="0" baseline="0" dirty="0">
                <a:ln>
                  <a:noFill/>
                </a:ln>
                <a:effectLst/>
                <a:latin typeface="Verdana" panose="020B0604030504040204" pitchFamily="34" charset="0"/>
                <a:ea typeface="Verdana" panose="020B0604030504040204" pitchFamily="34" charset="0"/>
              </a:rPr>
              <a:t>.</a:t>
            </a:r>
          </a:p>
        </p:txBody>
      </p:sp>
      <p:pic>
        <p:nvPicPr>
          <p:cNvPr id="6" name="Picture 5" descr="Znak zapytania na zielonym pastelowym tle">
            <a:extLst>
              <a:ext uri="{FF2B5EF4-FFF2-40B4-BE49-F238E27FC236}">
                <a16:creationId xmlns:a16="http://schemas.microsoft.com/office/drawing/2014/main" id="{7601689B-FFDC-A155-7331-A3796EE2152D}"/>
              </a:ext>
            </a:extLst>
          </p:cNvPr>
          <p:cNvPicPr>
            <a:picLocks noChangeAspect="1"/>
          </p:cNvPicPr>
          <p:nvPr/>
        </p:nvPicPr>
        <p:blipFill rotWithShape="1">
          <a:blip r:embed="rId2"/>
          <a:srcRect l="44529" r="4537"/>
          <a:stretch/>
        </p:blipFill>
        <p:spPr>
          <a:xfrm>
            <a:off x="7534654" y="10"/>
            <a:ext cx="4657345" cy="6857990"/>
          </a:xfrm>
          <a:prstGeom prst="rect">
            <a:avLst/>
          </a:prstGeom>
        </p:spPr>
      </p:pic>
    </p:spTree>
    <p:extLst>
      <p:ext uri="{BB962C8B-B14F-4D97-AF65-F5344CB8AC3E}">
        <p14:creationId xmlns:p14="http://schemas.microsoft.com/office/powerpoint/2010/main" val="175039748"/>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72440E-1F5E-C0DA-585A-4D0DFA5D9D4E}"/>
              </a:ext>
            </a:extLst>
          </p:cNvPr>
          <p:cNvSpPr>
            <a:spLocks noGrp="1"/>
          </p:cNvSpPr>
          <p:nvPr>
            <p:ph type="title"/>
          </p:nvPr>
        </p:nvSpPr>
        <p:spPr>
          <a:xfrm>
            <a:off x="1920240" y="298853"/>
            <a:ext cx="8770571" cy="1787489"/>
          </a:xfrm>
        </p:spPr>
        <p:txBody>
          <a:bodyPr>
            <a:normAutofit/>
          </a:bodyPr>
          <a:lstStyle/>
          <a:p>
            <a:r>
              <a:rPr lang="pl-PL" dirty="0"/>
              <a:t>Dzisiaj powiem ci, jak poprawnie używać SQL w aplikacji XMPP. Nauczysz się również dzisiaj:</a:t>
            </a:r>
            <a:endParaRPr lang="ru-RU" dirty="0"/>
          </a:p>
        </p:txBody>
      </p:sp>
      <p:sp>
        <p:nvSpPr>
          <p:cNvPr id="3" name="Объект 2">
            <a:extLst>
              <a:ext uri="{FF2B5EF4-FFF2-40B4-BE49-F238E27FC236}">
                <a16:creationId xmlns:a16="http://schemas.microsoft.com/office/drawing/2014/main" id="{8C762994-81F3-7910-083C-2EDBF57C476F}"/>
              </a:ext>
            </a:extLst>
          </p:cNvPr>
          <p:cNvSpPr>
            <a:spLocks noGrp="1"/>
          </p:cNvSpPr>
          <p:nvPr>
            <p:ph idx="1"/>
          </p:nvPr>
        </p:nvSpPr>
        <p:spPr/>
        <p:txBody>
          <a:bodyPr>
            <a:normAutofit/>
          </a:bodyPr>
          <a:lstStyle/>
          <a:p>
            <a:pPr marL="285750" indent="-285750">
              <a:buFont typeface="Arial" panose="020B0604020202020204" pitchFamily="34" charset="0"/>
              <a:buChar char="•"/>
            </a:pPr>
            <a:r>
              <a:rPr lang="pl-PL" dirty="0">
                <a:solidFill>
                  <a:srgbClr val="252424"/>
                </a:solidFill>
                <a:latin typeface="Segoe UI Web"/>
              </a:rPr>
              <a:t>Co to jest: </a:t>
            </a:r>
            <a:r>
              <a:rPr lang="en-US" dirty="0" err="1">
                <a:latin typeface="inherit"/>
              </a:rPr>
              <a:t>Normalizacja</a:t>
            </a:r>
            <a:r>
              <a:rPr lang="en-US" dirty="0">
                <a:latin typeface="inherit"/>
              </a:rPr>
              <a:t> Baz </a:t>
            </a:r>
            <a:r>
              <a:rPr lang="en-US" dirty="0" err="1">
                <a:latin typeface="inherit"/>
              </a:rPr>
              <a:t>Danych</a:t>
            </a:r>
            <a:endParaRPr lang="en-US" dirty="0">
              <a:latin typeface="inherit"/>
            </a:endParaRPr>
          </a:p>
          <a:p>
            <a:pPr marL="285750" indent="-285750">
              <a:buFont typeface="Arial" panose="020B0604020202020204" pitchFamily="34" charset="0"/>
              <a:buChar char="•"/>
            </a:pPr>
            <a:r>
              <a:rPr lang="en-US" dirty="0" err="1">
                <a:solidFill>
                  <a:srgbClr val="252424"/>
                </a:solidFill>
                <a:latin typeface="Segoe UI Web"/>
              </a:rPr>
              <a:t>Rodzaje</a:t>
            </a:r>
            <a:r>
              <a:rPr lang="en-US" dirty="0">
                <a:solidFill>
                  <a:srgbClr val="252424"/>
                </a:solidFill>
                <a:latin typeface="Segoe UI Web"/>
              </a:rPr>
              <a:t> </a:t>
            </a:r>
            <a:r>
              <a:rPr lang="en-US" dirty="0" err="1">
                <a:solidFill>
                  <a:srgbClr val="252424"/>
                </a:solidFill>
                <a:latin typeface="Segoe UI Web"/>
              </a:rPr>
              <a:t>zmiennych</a:t>
            </a:r>
            <a:r>
              <a:rPr lang="en-US" dirty="0">
                <a:solidFill>
                  <a:srgbClr val="252424"/>
                </a:solidFill>
                <a:latin typeface="Segoe UI Web"/>
              </a:rPr>
              <a:t>: char, varchar, int </a:t>
            </a:r>
            <a:r>
              <a:rPr lang="en-US" dirty="0" err="1">
                <a:solidFill>
                  <a:srgbClr val="252424"/>
                </a:solidFill>
                <a:latin typeface="Segoe UI Web"/>
              </a:rPr>
              <a:t>i</a:t>
            </a:r>
            <a:r>
              <a:rPr lang="en-US" dirty="0">
                <a:solidFill>
                  <a:srgbClr val="252424"/>
                </a:solidFill>
                <a:latin typeface="Segoe UI Web"/>
              </a:rPr>
              <a:t> </a:t>
            </a:r>
            <a:r>
              <a:rPr lang="en-US" dirty="0" err="1">
                <a:solidFill>
                  <a:srgbClr val="252424"/>
                </a:solidFill>
                <a:latin typeface="Segoe UI Web"/>
              </a:rPr>
              <a:t>inne</a:t>
            </a:r>
            <a:endParaRPr lang="en-US" dirty="0">
              <a:latin typeface="inherit"/>
            </a:endParaRPr>
          </a:p>
          <a:p>
            <a:pPr marL="285750" indent="-285750">
              <a:buFont typeface="Arial" panose="020B0604020202020204" pitchFamily="34" charset="0"/>
              <a:buChar char="•"/>
            </a:pPr>
            <a:r>
              <a:rPr lang="pl-PL" b="0" i="0" dirty="0">
                <a:solidFill>
                  <a:srgbClr val="252424"/>
                </a:solidFill>
                <a:effectLst/>
                <a:latin typeface="Segoe UI Web"/>
              </a:rPr>
              <a:t>Co to jest: </a:t>
            </a:r>
            <a:r>
              <a:rPr lang="en-US" b="0" i="0" dirty="0">
                <a:solidFill>
                  <a:srgbClr val="252424"/>
                </a:solidFill>
                <a:effectLst/>
                <a:latin typeface="Segoe UI Web"/>
              </a:rPr>
              <a:t>INSERT, UPDATE, DELETE</a:t>
            </a:r>
          </a:p>
          <a:p>
            <a:pPr marL="285750" indent="-285750" algn="l">
              <a:buFont typeface="Arial" panose="020B0604020202020204" pitchFamily="34" charset="0"/>
              <a:buChar char="•"/>
            </a:pPr>
            <a:r>
              <a:rPr lang="pl-PL" b="0" i="0" dirty="0">
                <a:solidFill>
                  <a:srgbClr val="252424"/>
                </a:solidFill>
                <a:effectLst/>
                <a:latin typeface="Segoe UI Web"/>
              </a:rPr>
              <a:t>Co to jest: </a:t>
            </a:r>
            <a:r>
              <a:rPr lang="en-US" b="0" i="0" dirty="0">
                <a:solidFill>
                  <a:srgbClr val="252424"/>
                </a:solidFill>
                <a:effectLst/>
                <a:latin typeface="Segoe UI Web"/>
              </a:rPr>
              <a:t>GRANT, REVOKE, DENY</a:t>
            </a:r>
          </a:p>
          <a:p>
            <a:pPr marL="285750" indent="-285750" algn="l">
              <a:buFont typeface="Arial" panose="020B0604020202020204" pitchFamily="34" charset="0"/>
              <a:buChar char="•"/>
            </a:pPr>
            <a:r>
              <a:rPr lang="en-US" b="0" i="0" dirty="0" err="1">
                <a:solidFill>
                  <a:srgbClr val="252424"/>
                </a:solidFill>
                <a:effectLst/>
                <a:latin typeface="Segoe UI Web"/>
              </a:rPr>
              <a:t>Klucze</a:t>
            </a:r>
            <a:r>
              <a:rPr lang="en-US" b="0" i="0" dirty="0">
                <a:solidFill>
                  <a:srgbClr val="252424"/>
                </a:solidFill>
                <a:effectLst/>
                <a:latin typeface="Segoe UI Web"/>
              </a:rPr>
              <a:t> w SQL </a:t>
            </a:r>
            <a:r>
              <a:rPr lang="en-US" b="0" i="0" dirty="0" err="1">
                <a:solidFill>
                  <a:srgbClr val="252424"/>
                </a:solidFill>
                <a:effectLst/>
                <a:latin typeface="Segoe UI Web"/>
              </a:rPr>
              <a:t>oraz</a:t>
            </a:r>
            <a:r>
              <a:rPr lang="en-US" b="0" i="0" dirty="0">
                <a:solidFill>
                  <a:srgbClr val="252424"/>
                </a:solidFill>
                <a:effectLst/>
                <a:latin typeface="Segoe UI Web"/>
              </a:rPr>
              <a:t> co to jest: CHARACTER SET,  COLLATE</a:t>
            </a:r>
          </a:p>
          <a:p>
            <a:pPr marL="285750" indent="-285750">
              <a:buFont typeface="Arial" panose="020B0604020202020204" pitchFamily="34" charset="0"/>
              <a:buChar char="•"/>
            </a:pPr>
            <a:r>
              <a:rPr lang="pl-PL" dirty="0">
                <a:solidFill>
                  <a:srgbClr val="252424"/>
                </a:solidFill>
                <a:latin typeface="Segoe UI Web"/>
              </a:rPr>
              <a:t>Co to jest: </a:t>
            </a:r>
            <a:r>
              <a:rPr lang="en-US" dirty="0">
                <a:solidFill>
                  <a:srgbClr val="252424"/>
                </a:solidFill>
                <a:latin typeface="Segoe UI Web"/>
              </a:rPr>
              <a:t>CREATE, DROP, ALTER</a:t>
            </a:r>
            <a:endParaRPr lang="en-US" b="0" i="0" dirty="0">
              <a:effectLst/>
              <a:latin typeface="inherit"/>
            </a:endParaRPr>
          </a:p>
          <a:p>
            <a:pPr marL="285750" indent="-285750" algn="l">
              <a:buFont typeface="Arial" panose="020B0604020202020204" pitchFamily="34" charset="0"/>
              <a:buChar char="•"/>
            </a:pPr>
            <a:r>
              <a:rPr lang="en-US" b="0" i="0" dirty="0" err="1">
                <a:effectLst/>
                <a:latin typeface="inherit"/>
              </a:rPr>
              <a:t>Złączenia</a:t>
            </a:r>
            <a:r>
              <a:rPr lang="en-US" b="0" i="0" dirty="0">
                <a:effectLst/>
                <a:latin typeface="inherit"/>
              </a:rPr>
              <a:t> - </a:t>
            </a:r>
            <a:r>
              <a:rPr lang="en-US" b="0" i="0" dirty="0" err="1">
                <a:effectLst/>
                <a:latin typeface="inherit"/>
              </a:rPr>
              <a:t>łączenie</a:t>
            </a:r>
            <a:r>
              <a:rPr lang="en-US" b="0" i="0" dirty="0">
                <a:effectLst/>
                <a:latin typeface="inherit"/>
              </a:rPr>
              <a:t> </a:t>
            </a:r>
            <a:r>
              <a:rPr lang="en-US" b="0" i="0" dirty="0" err="1">
                <a:effectLst/>
                <a:latin typeface="inherit"/>
              </a:rPr>
              <a:t>tabel</a:t>
            </a:r>
            <a:r>
              <a:rPr lang="en-US" b="0" i="0" dirty="0">
                <a:effectLst/>
                <a:latin typeface="inherit"/>
              </a:rPr>
              <a:t> SQL</a:t>
            </a:r>
          </a:p>
          <a:p>
            <a:pPr marL="285750" indent="-285750">
              <a:buFont typeface="Arial" panose="020B0604020202020204" pitchFamily="34" charset="0"/>
              <a:buChar char="•"/>
            </a:pPr>
            <a:endParaRPr lang="ru-RU" dirty="0"/>
          </a:p>
        </p:txBody>
      </p:sp>
    </p:spTree>
    <p:extLst>
      <p:ext uri="{BB962C8B-B14F-4D97-AF65-F5344CB8AC3E}">
        <p14:creationId xmlns:p14="http://schemas.microsoft.com/office/powerpoint/2010/main" val="590154743"/>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A81C83-D274-B1E9-FFC3-65E60E0C347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F8CE4AE-DC28-6BF6-9A8A-9AE3EDA2D479}"/>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851305391"/>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4556A5-F547-385C-F827-48F2AF20C500}"/>
              </a:ext>
            </a:extLst>
          </p:cNvPr>
          <p:cNvSpPr>
            <a:spLocks noGrp="1"/>
          </p:cNvSpPr>
          <p:nvPr>
            <p:ph type="title"/>
          </p:nvPr>
        </p:nvSpPr>
        <p:spPr>
          <a:xfrm>
            <a:off x="1325418" y="1990436"/>
            <a:ext cx="4217777" cy="2057914"/>
          </a:xfrm>
        </p:spPr>
        <p:txBody>
          <a:bodyPr vert="horz" lIns="109728" tIns="109728" rIns="109728" bIns="91440" rtlCol="0" anchor="b">
            <a:normAutofit fontScale="90000"/>
          </a:bodyPr>
          <a:lstStyle/>
          <a:p>
            <a:pPr algn="ctr">
              <a:lnSpc>
                <a:spcPct val="110000"/>
              </a:lnSpc>
            </a:pPr>
            <a:r>
              <a:rPr lang="en-US" sz="4100"/>
              <a:t>Zacznijmy od normalizacji baz danych</a:t>
            </a:r>
          </a:p>
        </p:txBody>
      </p:sp>
      <p:pic>
        <p:nvPicPr>
          <p:cNvPr id="5" name="Объект 4">
            <a:extLst>
              <a:ext uri="{FF2B5EF4-FFF2-40B4-BE49-F238E27FC236}">
                <a16:creationId xmlns:a16="http://schemas.microsoft.com/office/drawing/2014/main" id="{E490BE1D-2CAD-50F9-92D7-95C094E778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3487" y="1276508"/>
            <a:ext cx="4304983" cy="4304983"/>
          </a:xfrm>
          <a:prstGeom prst="rect">
            <a:avLst/>
          </a:prstGeom>
        </p:spPr>
      </p:pic>
    </p:spTree>
    <p:extLst>
      <p:ext uri="{BB962C8B-B14F-4D97-AF65-F5344CB8AC3E}">
        <p14:creationId xmlns:p14="http://schemas.microsoft.com/office/powerpoint/2010/main" val="1982863477"/>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934F18-3330-BD63-FF06-1201F46E6DB7}"/>
              </a:ext>
            </a:extLst>
          </p:cNvPr>
          <p:cNvSpPr>
            <a:spLocks noGrp="1"/>
          </p:cNvSpPr>
          <p:nvPr>
            <p:ph type="title"/>
          </p:nvPr>
        </p:nvSpPr>
        <p:spPr/>
        <p:txBody>
          <a:bodyPr>
            <a:normAutofit fontScale="90000"/>
          </a:bodyPr>
          <a:lstStyle/>
          <a:p>
            <a:r>
              <a:rPr lang="pl-PL" dirty="0"/>
              <a:t>Wszystkie bazy danych są podzielone na 2 typy: relacyjne, a nierelacyjne.</a:t>
            </a:r>
            <a:endParaRPr lang="ru-RU" dirty="0"/>
          </a:p>
        </p:txBody>
      </p:sp>
      <p:sp>
        <p:nvSpPr>
          <p:cNvPr id="3" name="Объект 2">
            <a:extLst>
              <a:ext uri="{FF2B5EF4-FFF2-40B4-BE49-F238E27FC236}">
                <a16:creationId xmlns:a16="http://schemas.microsoft.com/office/drawing/2014/main" id="{6AC33671-E188-36D3-DD6D-371EFE94DC76}"/>
              </a:ext>
            </a:extLst>
          </p:cNvPr>
          <p:cNvSpPr>
            <a:spLocks noGrp="1"/>
          </p:cNvSpPr>
          <p:nvPr>
            <p:ph sz="half" idx="1"/>
          </p:nvPr>
        </p:nvSpPr>
        <p:spPr/>
        <p:txBody>
          <a:bodyPr>
            <a:normAutofit/>
          </a:bodyPr>
          <a:lstStyle/>
          <a:p>
            <a:r>
              <a:rPr lang="pl-PL" b="0" i="0" dirty="0">
                <a:solidFill>
                  <a:schemeClr val="tx1"/>
                </a:solidFill>
                <a:effectLst/>
                <a:latin typeface="Google Sans"/>
              </a:rPr>
              <a:t>Nierelacyjna baza danych to baza danych, która nie korzysta ze schematu tabelarycznego wierszy i kolumn znalezionych w większości tradycyjnych systemów baz danych. Zamiast tego nierelacyjne bazy danych używają modelu magazynu zoptymalizowanego pod kątem określonych wymagań dotyczących typu przechowywanych danych.</a:t>
            </a:r>
            <a:endParaRPr lang="ru-RU" dirty="0">
              <a:solidFill>
                <a:schemeClr val="tx1"/>
              </a:solidFill>
            </a:endParaRPr>
          </a:p>
        </p:txBody>
      </p:sp>
      <p:sp>
        <p:nvSpPr>
          <p:cNvPr id="4" name="Объект 3">
            <a:extLst>
              <a:ext uri="{FF2B5EF4-FFF2-40B4-BE49-F238E27FC236}">
                <a16:creationId xmlns:a16="http://schemas.microsoft.com/office/drawing/2014/main" id="{FE3FB489-A697-2CEB-C07B-B66FEF5E1A04}"/>
              </a:ext>
            </a:extLst>
          </p:cNvPr>
          <p:cNvSpPr>
            <a:spLocks noGrp="1"/>
          </p:cNvSpPr>
          <p:nvPr>
            <p:ph sz="half" idx="2"/>
          </p:nvPr>
        </p:nvSpPr>
        <p:spPr/>
        <p:txBody>
          <a:bodyPr>
            <a:normAutofit/>
          </a:bodyPr>
          <a:lstStyle/>
          <a:p>
            <a:r>
              <a:rPr lang="pl-PL" b="0" i="0" dirty="0">
                <a:solidFill>
                  <a:schemeClr val="tx1"/>
                </a:solidFill>
                <a:effectLst/>
                <a:latin typeface="Google Sans"/>
              </a:rPr>
              <a:t>Relacyjna baza danych to rodzaj bazy danych, który pozwala przechowywać powiązane ze sobą elementy danych i zapewnia do nich dostęp. Relacyjne bazy danych są oparte na modelu relacyjnym — jest to prosty i intuicyjny sposób przedstawiania danych w tabelach</a:t>
            </a:r>
            <a:r>
              <a:rPr lang="en-US" dirty="0">
                <a:solidFill>
                  <a:schemeClr val="tx1"/>
                </a:solidFill>
                <a:latin typeface="Google Sans"/>
              </a:rPr>
              <a:t>.</a:t>
            </a:r>
            <a:endParaRPr lang="ru-RU" dirty="0"/>
          </a:p>
        </p:txBody>
      </p:sp>
    </p:spTree>
    <p:extLst>
      <p:ext uri="{BB962C8B-B14F-4D97-AF65-F5344CB8AC3E}">
        <p14:creationId xmlns:p14="http://schemas.microsoft.com/office/powerpoint/2010/main" val="1210942207"/>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30EE9CC6-B9ED-896A-CDC1-74592EABF138}"/>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400" b="0" i="0">
                <a:effectLst/>
              </a:rPr>
              <a:t>Nierelacyjna baza danych</a:t>
            </a:r>
            <a:endParaRPr lang="en-US" sz="2400"/>
          </a:p>
        </p:txBody>
      </p:sp>
      <p:pic>
        <p:nvPicPr>
          <p:cNvPr id="5" name="Объект 4">
            <a:extLst>
              <a:ext uri="{FF2B5EF4-FFF2-40B4-BE49-F238E27FC236}">
                <a16:creationId xmlns:a16="http://schemas.microsoft.com/office/drawing/2014/main" id="{D59708DC-4C77-CDB8-9703-58E69B4B2B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7306" y="831272"/>
            <a:ext cx="7190944" cy="5195455"/>
          </a:xfrm>
          <a:prstGeom prst="rect">
            <a:avLst/>
          </a:prstGeom>
        </p:spPr>
      </p:pic>
    </p:spTree>
    <p:extLst>
      <p:ext uri="{BB962C8B-B14F-4D97-AF65-F5344CB8AC3E}">
        <p14:creationId xmlns:p14="http://schemas.microsoft.com/office/powerpoint/2010/main" val="2917851711"/>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CD2B33-5EC0-C3AE-1990-B80D580DA596}"/>
              </a:ext>
            </a:extLst>
          </p:cNvPr>
          <p:cNvSpPr>
            <a:spLocks noGrp="1"/>
          </p:cNvSpPr>
          <p:nvPr>
            <p:ph type="title"/>
          </p:nvPr>
        </p:nvSpPr>
        <p:spPr>
          <a:xfrm>
            <a:off x="8787865" y="2921173"/>
            <a:ext cx="2745667" cy="1015663"/>
          </a:xfrm>
        </p:spPr>
        <p:txBody>
          <a:bodyPr vert="horz" lIns="182880" tIns="182880" rIns="182880" bIns="182880" rtlCol="0" anchor="ctr">
            <a:normAutofit/>
          </a:bodyPr>
          <a:lstStyle/>
          <a:p>
            <a:r>
              <a:rPr lang="en-US" sz="2000" i="0">
                <a:effectLst/>
              </a:rPr>
              <a:t>Relacyjna baza danych</a:t>
            </a:r>
            <a:endParaRPr lang="en-US" sz="2000"/>
          </a:p>
        </p:txBody>
      </p:sp>
      <p:sp>
        <p:nvSpPr>
          <p:cNvPr id="19" name="Rectangle 18">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Объект 4">
            <a:extLst>
              <a:ext uri="{FF2B5EF4-FFF2-40B4-BE49-F238E27FC236}">
                <a16:creationId xmlns:a16="http://schemas.microsoft.com/office/drawing/2014/main" id="{1F615621-499D-D204-6ACD-8B3EDE1070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276" y="834022"/>
            <a:ext cx="8044872" cy="5189955"/>
          </a:xfrm>
          <a:prstGeom prst="rect">
            <a:avLst/>
          </a:prstGeom>
        </p:spPr>
      </p:pic>
    </p:spTree>
    <p:extLst>
      <p:ext uri="{BB962C8B-B14F-4D97-AF65-F5344CB8AC3E}">
        <p14:creationId xmlns:p14="http://schemas.microsoft.com/office/powerpoint/2010/main" val="2973726250"/>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shade val="100000"/>
                <a:satMod val="185000"/>
                <a:lumMod val="120000"/>
              </a:schemeClr>
            </a:gs>
            <a:gs pos="100000">
              <a:schemeClr val="bg1">
                <a:tint val="96000"/>
                <a:shade val="95000"/>
                <a:satMod val="215000"/>
                <a:lumMod val="80000"/>
              </a:schemeClr>
            </a:gs>
          </a:gsLst>
          <a:path path="circle">
            <a:fillToRect l="50000" t="55000" r="125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535479-735F-425C-820F-EE2A1625F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0045F11-FD3D-6AB5-CD6C-4F41B42D0982}"/>
              </a:ext>
            </a:extLst>
          </p:cNvPr>
          <p:cNvSpPr>
            <a:spLocks noGrp="1"/>
          </p:cNvSpPr>
          <p:nvPr>
            <p:ph type="title"/>
          </p:nvPr>
        </p:nvSpPr>
        <p:spPr>
          <a:xfrm>
            <a:off x="2231136" y="964692"/>
            <a:ext cx="7729728" cy="1188720"/>
          </a:xfrm>
          <a:solidFill>
            <a:schemeClr val="accent1"/>
          </a:solidFill>
          <a:ln w="177800" cmpd="thinThick">
            <a:solidFill>
              <a:schemeClr val="accent1"/>
            </a:solidFill>
          </a:ln>
        </p:spPr>
        <p:txBody>
          <a:bodyPr>
            <a:normAutofit/>
          </a:bodyPr>
          <a:lstStyle/>
          <a:p>
            <a:r>
              <a:rPr lang="pl-PL" dirty="0">
                <a:solidFill>
                  <a:srgbClr val="FFFFFF"/>
                </a:solidFill>
                <a:latin typeface="Verdana" panose="020B0604030504040204" pitchFamily="34" charset="0"/>
                <a:ea typeface="Verdana" panose="020B0604030504040204" pitchFamily="34" charset="0"/>
              </a:rPr>
              <a:t>Po co normalizować bazę danych?</a:t>
            </a:r>
            <a:endParaRPr lang="ru-RU" dirty="0">
              <a:solidFill>
                <a:srgbClr val="FFFFFF"/>
              </a:solidFill>
              <a:latin typeface="Verdana" panose="020B0604030504040204" pitchFamily="34" charset="0"/>
              <a:ea typeface="Verdana" panose="020B0604030504040204" pitchFamily="34" charset="0"/>
            </a:endParaRPr>
          </a:p>
        </p:txBody>
      </p:sp>
      <p:sp>
        <p:nvSpPr>
          <p:cNvPr id="3" name="Объект 2">
            <a:extLst>
              <a:ext uri="{FF2B5EF4-FFF2-40B4-BE49-F238E27FC236}">
                <a16:creationId xmlns:a16="http://schemas.microsoft.com/office/drawing/2014/main" id="{DA4D4048-7F58-797C-64DE-74EDEAF2C7B5}"/>
              </a:ext>
            </a:extLst>
          </p:cNvPr>
          <p:cNvSpPr>
            <a:spLocks noGrp="1"/>
          </p:cNvSpPr>
          <p:nvPr>
            <p:ph idx="1"/>
          </p:nvPr>
        </p:nvSpPr>
        <p:spPr>
          <a:xfrm>
            <a:off x="2231136" y="2638044"/>
            <a:ext cx="7729728" cy="3101983"/>
          </a:xfrm>
        </p:spPr>
        <p:txBody>
          <a:bodyPr>
            <a:normAutofit/>
          </a:bodyPr>
          <a:lstStyle/>
          <a:p>
            <a:pPr marL="0" indent="0">
              <a:buNone/>
            </a:pPr>
            <a:r>
              <a:rPr lang="pl-PL" dirty="0">
                <a:latin typeface="Verdana" panose="020B0604030504040204" pitchFamily="34" charset="0"/>
                <a:ea typeface="Verdana" panose="020B0604030504040204" pitchFamily="34" charset="0"/>
              </a:rPr>
              <a:t>Faktem jest, że nadmiarowość danych stwarza warunki do pojawienia się różnych anomalii, zmniejsza produktywność i sprawia, że ​​zarządzanie danymi jest nieelastyczne i mało wygodne. Z tego możemy wywnioskować, że normalizacja jest potrzebna dla:</a:t>
            </a:r>
          </a:p>
          <a:p>
            <a:r>
              <a:rPr lang="pl-PL" dirty="0">
                <a:latin typeface="Verdana" panose="020B0604030504040204" pitchFamily="34" charset="0"/>
                <a:ea typeface="Verdana" panose="020B0604030504040204" pitchFamily="34" charset="0"/>
              </a:rPr>
              <a:t>Eliminacja anomalii</a:t>
            </a:r>
          </a:p>
          <a:p>
            <a:r>
              <a:rPr lang="pl-PL" dirty="0">
                <a:latin typeface="Verdana" panose="020B0604030504040204" pitchFamily="34" charset="0"/>
                <a:ea typeface="Verdana" panose="020B0604030504040204" pitchFamily="34" charset="0"/>
              </a:rPr>
              <a:t>Ulepszenia w wydajności</a:t>
            </a:r>
          </a:p>
          <a:p>
            <a:r>
              <a:rPr lang="pl-PL" dirty="0">
                <a:latin typeface="Verdana" panose="020B0604030504040204" pitchFamily="34" charset="0"/>
                <a:ea typeface="Verdana" panose="020B0604030504040204" pitchFamily="34" charset="0"/>
              </a:rPr>
              <a:t>Poprawa łatwości zarządzania danymi</a:t>
            </a:r>
            <a:endParaRPr lang="ru-RU"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236016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ED6E042-693B-E0AF-E7B5-2451168AB9CC}"/>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a:t>Rodzaje zmiennych w sql</a:t>
            </a:r>
          </a:p>
        </p:txBody>
      </p:sp>
      <p:pic>
        <p:nvPicPr>
          <p:cNvPr id="5" name="Объект 4">
            <a:extLst>
              <a:ext uri="{FF2B5EF4-FFF2-40B4-BE49-F238E27FC236}">
                <a16:creationId xmlns:a16="http://schemas.microsoft.com/office/drawing/2014/main" id="{0069C447-02A1-6C26-F62E-BE38543CF2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101" y="2341419"/>
            <a:ext cx="10183797" cy="3182435"/>
          </a:xfrm>
          <a:prstGeom prst="rect">
            <a:avLst/>
          </a:prstGeom>
        </p:spPr>
      </p:pic>
    </p:spTree>
    <p:extLst>
      <p:ext uri="{BB962C8B-B14F-4D97-AF65-F5344CB8AC3E}">
        <p14:creationId xmlns:p14="http://schemas.microsoft.com/office/powerpoint/2010/main" val="1573357200"/>
      </p:ext>
    </p:extLst>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theme/theme1.xml><?xml version="1.0" encoding="utf-8"?>
<a:theme xmlns:a="http://schemas.openxmlformats.org/drawingml/2006/main" name="Посылка">
  <a:themeElements>
    <a:clrScheme name="Посылка">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Посылк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осылка">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TM10001115[[fn=Посылка]]</Template>
  <TotalTime>798</TotalTime>
  <Words>1195</Words>
  <Application>Microsoft Office PowerPoint</Application>
  <PresentationFormat>Широкоэкранный</PresentationFormat>
  <Paragraphs>91</Paragraphs>
  <Slides>30</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30</vt:i4>
      </vt:variant>
    </vt:vector>
  </HeadingPairs>
  <TitlesOfParts>
    <vt:vector size="40" baseType="lpstr">
      <vt:lpstr>Arial</vt:lpstr>
      <vt:lpstr>Consolas</vt:lpstr>
      <vt:lpstr>Corbel</vt:lpstr>
      <vt:lpstr>Gill Sans MT</vt:lpstr>
      <vt:lpstr>Google Sans</vt:lpstr>
      <vt:lpstr>inherit</vt:lpstr>
      <vt:lpstr>Segoe UI</vt:lpstr>
      <vt:lpstr>Segoe UI Web</vt:lpstr>
      <vt:lpstr>Verdana</vt:lpstr>
      <vt:lpstr>Посылка</vt:lpstr>
      <vt:lpstr>SQL</vt:lpstr>
      <vt:lpstr>Co to jest SQL?</vt:lpstr>
      <vt:lpstr>Dzisiaj powiem ci, jak poprawnie używać SQL w aplikacji XMPP. Nauczysz się również dzisiaj:</vt:lpstr>
      <vt:lpstr>Zacznijmy od normalizacji baz danych</vt:lpstr>
      <vt:lpstr>Wszystkie bazy danych są podzielone na 2 typy: relacyjne, a nierelacyjne.</vt:lpstr>
      <vt:lpstr>Nierelacyjna baza danych</vt:lpstr>
      <vt:lpstr>Relacyjna baza danych</vt:lpstr>
      <vt:lpstr>Po co normalizować bazę danych?</vt:lpstr>
      <vt:lpstr>Rodzaje zmiennych w sql</vt:lpstr>
      <vt:lpstr> Liczbowe typy danych </vt:lpstr>
      <vt:lpstr>Typy danych string</vt:lpstr>
      <vt:lpstr>Typy danych string Unicode</vt:lpstr>
      <vt:lpstr>Typy danych binarnych</vt:lpstr>
      <vt:lpstr>Typy danych daty i godziny</vt:lpstr>
      <vt:lpstr>Różne instrukcji sql</vt:lpstr>
      <vt:lpstr>Instrukcja SQL SELECT</vt:lpstr>
      <vt:lpstr>Instrukcja SQL SELECT DISTINCT</vt:lpstr>
      <vt:lpstr>SELECT DISTINCT Przykład</vt:lpstr>
      <vt:lpstr>Klauzula SQL WHERE</vt:lpstr>
      <vt:lpstr>Operatory SQL AND, OR i NOT</vt:lpstr>
      <vt:lpstr>Operator SQL AND</vt:lpstr>
      <vt:lpstr>Operator SQL or</vt:lpstr>
      <vt:lpstr>Operator SQL not</vt:lpstr>
      <vt:lpstr>Słowo kluczowe SQL ORDER BY</vt:lpstr>
      <vt:lpstr>ORDER BY Przykład</vt:lpstr>
      <vt:lpstr>ORDER BY DESC przykład</vt:lpstr>
      <vt:lpstr>Instrukcja SQL INSERT INTO</vt:lpstr>
      <vt:lpstr>Co to jest wartość NULL?</vt:lpstr>
      <vt:lpstr>Jak przetestować wartości NULL?</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Anton Ivanejczyk</dc:creator>
  <cp:lastModifiedBy>Anton Ivanejczyk</cp:lastModifiedBy>
  <cp:revision>6</cp:revision>
  <dcterms:created xsi:type="dcterms:W3CDTF">2023-03-05T08:58:42Z</dcterms:created>
  <dcterms:modified xsi:type="dcterms:W3CDTF">2023-03-06T14:39:11Z</dcterms:modified>
</cp:coreProperties>
</file>