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1" r:id="rId13"/>
    <p:sldId id="270" r:id="rId14"/>
    <p:sldId id="269" r:id="rId15"/>
    <p:sldId id="273" r:id="rId16"/>
    <p:sldId id="27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4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543800" cy="2152650"/>
          </a:xfrm>
        </p:spPr>
        <p:txBody>
          <a:bodyPr/>
          <a:lstStyle/>
          <a:p>
            <a:pPr algn="ctr"/>
            <a:r>
              <a:rPr lang="ru-RU" dirty="0" smtClean="0"/>
              <a:t>Од</a:t>
            </a:r>
            <a:r>
              <a:rPr lang="uk-UA" dirty="0" err="1" smtClean="0"/>
              <a:t>носкладні</a:t>
            </a:r>
            <a:r>
              <a:rPr lang="uk-UA" dirty="0" smtClean="0"/>
              <a:t>  речення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3375491"/>
            <a:ext cx="6408712" cy="685800"/>
          </a:xfrm>
        </p:spPr>
        <p:txBody>
          <a:bodyPr/>
          <a:lstStyle/>
          <a:p>
            <a:r>
              <a:rPr lang="uk-UA" dirty="0" smtClean="0"/>
              <a:t>Речення з одним головним членом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789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01217022"/>
              </p:ext>
            </p:extLst>
          </p:nvPr>
        </p:nvGraphicFramePr>
        <p:xfrm>
          <a:off x="107504" y="332656"/>
          <a:ext cx="8928992" cy="546845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451543"/>
                <a:gridCol w="5477449"/>
              </a:tblGrid>
              <a:tr h="68222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400" b="1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3200" b="1" dirty="0" smtClean="0">
                          <a:solidFill>
                            <a:srgbClr val="FF0000"/>
                          </a:solidFill>
                          <a:effectLst/>
                        </a:rPr>
                        <a:t>ОДНОСКЛАДНІ  </a:t>
                      </a:r>
                      <a:r>
                        <a:rPr lang="uk-UA" sz="3200" b="1" dirty="0">
                          <a:solidFill>
                            <a:srgbClr val="FF0000"/>
                          </a:solidFill>
                          <a:effectLst/>
                        </a:rPr>
                        <a:t>РЕЧЕННЯ</a:t>
                      </a:r>
                      <a:endParaRPr lang="uk-UA" sz="3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19820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0" dirty="0">
                          <a:effectLst/>
                        </a:rPr>
                        <a:t>  </a:t>
                      </a:r>
                      <a:r>
                        <a:rPr lang="uk-UA" sz="3200" b="0" dirty="0">
                          <a:effectLst/>
                        </a:rPr>
                        <a:t>з головним членом </a:t>
                      </a:r>
                      <a:r>
                        <a:rPr lang="uk-UA" sz="3200" b="0" dirty="0" smtClean="0">
                          <a:effectLst/>
                        </a:rPr>
                        <a:t>речення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3200" b="0" dirty="0" smtClean="0">
                          <a:effectLst/>
                        </a:rPr>
                        <a:t>у </a:t>
                      </a:r>
                      <a:r>
                        <a:rPr lang="uk-UA" sz="3200" b="0" dirty="0">
                          <a:effectLst/>
                        </a:rPr>
                        <a:t>формі </a:t>
                      </a:r>
                      <a:r>
                        <a:rPr lang="uk-UA" sz="3200" b="1" u="none" dirty="0" smtClean="0">
                          <a:solidFill>
                            <a:srgbClr val="800000"/>
                          </a:solidFill>
                          <a:effectLst/>
                        </a:rPr>
                        <a:t>підмета</a:t>
                      </a:r>
                      <a:endParaRPr lang="uk-UA" sz="2800" b="1" u="none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з головним членом  речення </a:t>
                      </a:r>
                      <a:r>
                        <a:rPr lang="uk-UA" sz="3200" dirty="0" smtClean="0">
                          <a:effectLst/>
                        </a:rPr>
                        <a:t>у </a:t>
                      </a:r>
                      <a:r>
                        <a:rPr lang="uk-UA" sz="3200" dirty="0">
                          <a:effectLst/>
                        </a:rPr>
                        <a:t>формі </a:t>
                      </a:r>
                      <a:r>
                        <a:rPr lang="uk-UA" sz="3200" b="1" u="none" dirty="0">
                          <a:solidFill>
                            <a:srgbClr val="800000"/>
                          </a:solidFill>
                          <a:effectLst/>
                        </a:rPr>
                        <a:t>присудка</a:t>
                      </a:r>
                      <a:endParaRPr lang="uk-UA" sz="2800" b="1" u="none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називні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означено-особові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 smtClean="0">
                          <a:solidFill>
                            <a:srgbClr val="FF0000"/>
                          </a:solidFill>
                          <a:effectLst/>
                        </a:rPr>
                        <a:t>узагальнено-особові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неозначено-особові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безособові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88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5589240"/>
            <a:ext cx="7543800" cy="914400"/>
          </a:xfrm>
        </p:spPr>
        <p:txBody>
          <a:bodyPr/>
          <a:lstStyle/>
          <a:p>
            <a:r>
              <a:rPr lang="uk-UA" sz="4400" dirty="0" smtClean="0"/>
              <a:t>Види односкладних речень</a:t>
            </a:r>
            <a:endParaRPr lang="uk-UA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25127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Спосіб вираження головного члена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2915816" y="291239"/>
            <a:ext cx="3024336" cy="92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5400" b="1" dirty="0" smtClean="0">
                <a:solidFill>
                  <a:srgbClr val="FF0000"/>
                </a:solidFill>
                <a:effectLst/>
              </a:rPr>
              <a:t>Називні</a:t>
            </a:r>
            <a:endParaRPr lang="uk-UA" sz="54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6507" y="2074286"/>
            <a:ext cx="78128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rgbClr val="FFFF00"/>
                </a:solidFill>
              </a:rPr>
              <a:t>іменник</a:t>
            </a:r>
            <a:r>
              <a:rPr lang="ru-RU" sz="4000" b="1" dirty="0">
                <a:solidFill>
                  <a:srgbClr val="FFFF00"/>
                </a:solidFill>
              </a:rPr>
              <a:t> </a:t>
            </a:r>
            <a:endParaRPr lang="ru-RU" sz="4000" b="1" dirty="0" smtClean="0">
              <a:solidFill>
                <a:srgbClr val="FFFF00"/>
              </a:solidFill>
            </a:endParaRPr>
          </a:p>
          <a:p>
            <a:pPr algn="ctr"/>
            <a:r>
              <a:rPr lang="ru-RU" sz="4000" b="1" dirty="0" err="1" smtClean="0">
                <a:solidFill>
                  <a:srgbClr val="FFFF00"/>
                </a:solidFill>
              </a:rPr>
              <a:t>або</a:t>
            </a:r>
            <a:r>
              <a:rPr lang="ru-RU" sz="4000" b="1" dirty="0" smtClean="0">
                <a:solidFill>
                  <a:srgbClr val="FFFF00"/>
                </a:solidFill>
              </a:rPr>
              <a:t> </a:t>
            </a:r>
            <a:r>
              <a:rPr lang="ru-RU" sz="4000" b="1" dirty="0" err="1">
                <a:solidFill>
                  <a:srgbClr val="FFFF00"/>
                </a:solidFill>
              </a:rPr>
              <a:t>займенник</a:t>
            </a:r>
            <a:r>
              <a:rPr lang="ru-RU" sz="4000" b="1" dirty="0">
                <a:solidFill>
                  <a:srgbClr val="FFFF00"/>
                </a:solidFill>
              </a:rPr>
              <a:t> у </a:t>
            </a:r>
            <a:r>
              <a:rPr lang="ru-RU" sz="4000" b="1" dirty="0" err="1">
                <a:solidFill>
                  <a:srgbClr val="FFFF00"/>
                </a:solidFill>
              </a:rPr>
              <a:t>Н.в</a:t>
            </a:r>
            <a:r>
              <a:rPr lang="ru-RU" sz="4000" b="1" dirty="0">
                <a:solidFill>
                  <a:srgbClr val="FFFF00"/>
                </a:solidFill>
              </a:rPr>
              <a:t>., </a:t>
            </a:r>
            <a:endParaRPr lang="ru-RU" sz="4000" b="1" dirty="0" smtClean="0">
              <a:solidFill>
                <a:srgbClr val="FFFF00"/>
              </a:solidFill>
            </a:endParaRPr>
          </a:p>
          <a:p>
            <a:pPr algn="ctr"/>
            <a:r>
              <a:rPr lang="ru-RU" sz="4000" b="1" dirty="0" err="1" smtClean="0">
                <a:solidFill>
                  <a:srgbClr val="FFFF00"/>
                </a:solidFill>
              </a:rPr>
              <a:t>іменне</a:t>
            </a:r>
            <a:r>
              <a:rPr lang="ru-RU" sz="4000" b="1" dirty="0" smtClean="0">
                <a:solidFill>
                  <a:srgbClr val="FFFF00"/>
                </a:solidFill>
              </a:rPr>
              <a:t> </a:t>
            </a:r>
            <a:r>
              <a:rPr lang="ru-RU" sz="4000" b="1" dirty="0" err="1">
                <a:solidFill>
                  <a:srgbClr val="FFFF00"/>
                </a:solidFill>
              </a:rPr>
              <a:t>словосполучення</a:t>
            </a:r>
            <a:endParaRPr lang="uk-UA" sz="4000" b="1" dirty="0">
              <a:solidFill>
                <a:srgbClr val="FFFF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4215864"/>
            <a:ext cx="77768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Безлюдний, похмурий </a:t>
            </a:r>
            <a:r>
              <a:rPr lang="uk-UA" sz="44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край</a:t>
            </a:r>
            <a:r>
              <a:rPr lang="uk-UA" sz="4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endParaRPr lang="uk-UA" sz="4400" b="1" i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uk-UA" sz="4400" b="1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Тиша</a:t>
            </a:r>
            <a:r>
              <a:rPr lang="uk-UA" sz="4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r>
              <a:rPr lang="uk-UA" sz="44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Ніч</a:t>
            </a:r>
            <a:r>
              <a:rPr lang="uk-UA" sz="4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uk-UA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147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5639432"/>
            <a:ext cx="7543800" cy="914400"/>
          </a:xfrm>
        </p:spPr>
        <p:txBody>
          <a:bodyPr/>
          <a:lstStyle/>
          <a:p>
            <a:r>
              <a:rPr lang="uk-UA" sz="4400" dirty="0" smtClean="0"/>
              <a:t>Види односкладних речень</a:t>
            </a:r>
            <a:endParaRPr lang="uk-UA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25127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Спосіб вираження головного члена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403648" y="291239"/>
            <a:ext cx="7085726" cy="92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5400" b="1" dirty="0" smtClean="0">
                <a:solidFill>
                  <a:srgbClr val="FF0000"/>
                </a:solidFill>
                <a:effectLst/>
              </a:rPr>
              <a:t>Означено-особові</a:t>
            </a:r>
            <a:endParaRPr lang="uk-UA" sz="54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6507" y="2258952"/>
            <a:ext cx="78128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FF00"/>
                </a:solidFill>
              </a:rPr>
              <a:t>1) І та ІІ особи </a:t>
            </a:r>
            <a:r>
              <a:rPr lang="ru-RU" sz="3200" b="1" dirty="0" err="1" smtClean="0">
                <a:solidFill>
                  <a:srgbClr val="FFFF00"/>
                </a:solidFill>
              </a:rPr>
              <a:t>однини</a:t>
            </a:r>
            <a:r>
              <a:rPr lang="ru-RU" sz="3200" b="1" dirty="0" smtClean="0">
                <a:solidFill>
                  <a:srgbClr val="FFFF00"/>
                </a:solidFill>
              </a:rPr>
              <a:t> й </a:t>
            </a:r>
            <a:r>
              <a:rPr lang="ru-RU" sz="3200" b="1" dirty="0" err="1" smtClean="0">
                <a:solidFill>
                  <a:srgbClr val="FFFF00"/>
                </a:solidFill>
              </a:rPr>
              <a:t>множини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теперішнього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й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майбутнього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smtClean="0">
                <a:solidFill>
                  <a:srgbClr val="FFFF00"/>
                </a:solidFill>
              </a:rPr>
              <a:t>часу;</a:t>
            </a:r>
            <a:endParaRPr lang="uk-UA" sz="3200" b="1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76112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err="1">
                <a:solidFill>
                  <a:srgbClr val="FFFF00"/>
                </a:solidFill>
              </a:rPr>
              <a:t>Дієслово</a:t>
            </a:r>
            <a:r>
              <a:rPr lang="ru-RU" sz="2400" b="1" dirty="0">
                <a:solidFill>
                  <a:srgbClr val="FFFF00"/>
                </a:solidFill>
              </a:rPr>
              <a:t> у </a:t>
            </a:r>
            <a:r>
              <a:rPr lang="ru-RU" sz="2400" b="1" dirty="0" err="1">
                <a:solidFill>
                  <a:srgbClr val="FFFF00"/>
                </a:solidFill>
              </a:rPr>
              <a:t>формі</a:t>
            </a:r>
            <a:r>
              <a:rPr lang="ru-RU" b="1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28907" y="3501008"/>
            <a:ext cx="67674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FF00"/>
                </a:solidFill>
              </a:rPr>
              <a:t>2</a:t>
            </a:r>
            <a:r>
              <a:rPr lang="ru-RU" sz="3200" b="1" dirty="0" smtClean="0">
                <a:solidFill>
                  <a:srgbClr val="FFFF00"/>
                </a:solidFill>
              </a:rPr>
              <a:t>) ІІ особи </a:t>
            </a:r>
            <a:r>
              <a:rPr lang="ru-RU" sz="3200" b="1" dirty="0" err="1" smtClean="0">
                <a:solidFill>
                  <a:srgbClr val="FFFF00"/>
                </a:solidFill>
              </a:rPr>
              <a:t>наказового</a:t>
            </a:r>
            <a:r>
              <a:rPr lang="ru-RU" sz="3200" b="1" dirty="0" smtClean="0">
                <a:solidFill>
                  <a:srgbClr val="FFFF00"/>
                </a:solidFill>
              </a:rPr>
              <a:t> способу. </a:t>
            </a:r>
            <a:endParaRPr lang="uk-UA" sz="3200" b="1" dirty="0">
              <a:solidFill>
                <a:srgbClr val="FFFF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17387" y="4221088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i="1" u="db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Люблю</a:t>
            </a:r>
            <a:r>
              <a:rPr lang="uk-UA" sz="4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чернігівську </a:t>
            </a:r>
            <a:r>
              <a:rPr lang="uk-UA" sz="4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дорогу. </a:t>
            </a:r>
            <a:endParaRPr lang="uk-UA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Заголовок 2"/>
          <p:cNvSpPr txBox="1">
            <a:spLocks/>
          </p:cNvSpPr>
          <p:nvPr/>
        </p:nvSpPr>
        <p:spPr>
          <a:xfrm rot="920567">
            <a:off x="7606378" y="159750"/>
            <a:ext cx="1386511" cy="13289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9600" b="1" dirty="0" smtClean="0">
                <a:solidFill>
                  <a:srgbClr val="FF00FF"/>
                </a:solidFill>
                <a:effectLst/>
              </a:rPr>
              <a:t>Я</a:t>
            </a:r>
            <a:endParaRPr lang="uk-UA" sz="9600" b="1" dirty="0">
              <a:solidFill>
                <a:srgbClr val="FF00FF"/>
              </a:solidFill>
            </a:endParaRPr>
          </a:p>
        </p:txBody>
      </p:sp>
      <p:sp>
        <p:nvSpPr>
          <p:cNvPr id="13" name="Заголовок 2"/>
          <p:cNvSpPr txBox="1">
            <a:spLocks/>
          </p:cNvSpPr>
          <p:nvPr/>
        </p:nvSpPr>
        <p:spPr>
          <a:xfrm rot="920567">
            <a:off x="7245525" y="3043274"/>
            <a:ext cx="2141782" cy="1767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9600" b="1" dirty="0" smtClean="0">
                <a:solidFill>
                  <a:srgbClr val="FF00FF"/>
                </a:solidFill>
                <a:effectLst/>
              </a:rPr>
              <a:t>Ти</a:t>
            </a:r>
            <a:endParaRPr lang="uk-UA" sz="9600" b="1" dirty="0">
              <a:solidFill>
                <a:srgbClr val="FF00FF"/>
              </a:solidFill>
            </a:endParaRPr>
          </a:p>
        </p:txBody>
      </p:sp>
      <p:sp>
        <p:nvSpPr>
          <p:cNvPr id="14" name="Заголовок 2"/>
          <p:cNvSpPr txBox="1">
            <a:spLocks/>
          </p:cNvSpPr>
          <p:nvPr/>
        </p:nvSpPr>
        <p:spPr>
          <a:xfrm rot="920567">
            <a:off x="7028013" y="4616955"/>
            <a:ext cx="2141782" cy="1767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9600" b="1" dirty="0">
                <a:solidFill>
                  <a:srgbClr val="FF00FF"/>
                </a:solidFill>
                <a:effectLst/>
              </a:rPr>
              <a:t>В</a:t>
            </a:r>
            <a:r>
              <a:rPr lang="uk-UA" sz="9600" b="1" dirty="0" smtClean="0">
                <a:solidFill>
                  <a:srgbClr val="FF00FF"/>
                </a:solidFill>
                <a:effectLst/>
              </a:rPr>
              <a:t>и</a:t>
            </a:r>
            <a:endParaRPr lang="uk-UA" sz="9600" b="1" dirty="0">
              <a:solidFill>
                <a:srgbClr val="FF00FF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5062761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i="1" u="db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Люби</a:t>
            </a:r>
            <a:r>
              <a:rPr lang="uk-UA" sz="4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sz="4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чернігівську </a:t>
            </a:r>
            <a:r>
              <a:rPr lang="uk-UA" sz="4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дорогу. </a:t>
            </a:r>
            <a:endParaRPr lang="uk-UA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Заголовок 2"/>
          <p:cNvSpPr txBox="1">
            <a:spLocks/>
          </p:cNvSpPr>
          <p:nvPr/>
        </p:nvSpPr>
        <p:spPr>
          <a:xfrm rot="920567">
            <a:off x="6621833" y="1506785"/>
            <a:ext cx="2388918" cy="13289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9600" b="1" dirty="0" smtClean="0">
                <a:solidFill>
                  <a:srgbClr val="FF00FF"/>
                </a:solidFill>
                <a:effectLst/>
              </a:rPr>
              <a:t>Ми</a:t>
            </a:r>
            <a:endParaRPr lang="uk-UA" sz="96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0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5589240"/>
            <a:ext cx="7543800" cy="914400"/>
          </a:xfrm>
        </p:spPr>
        <p:txBody>
          <a:bodyPr/>
          <a:lstStyle/>
          <a:p>
            <a:r>
              <a:rPr lang="uk-UA" sz="4400" dirty="0" smtClean="0"/>
              <a:t>Види односкладних речень</a:t>
            </a:r>
            <a:endParaRPr lang="uk-UA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25127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Спосіб вираження головного члена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043609" y="291239"/>
            <a:ext cx="7445766" cy="92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5400" b="1" dirty="0" smtClean="0">
                <a:solidFill>
                  <a:srgbClr val="FF0000"/>
                </a:solidFill>
                <a:effectLst/>
              </a:rPr>
              <a:t>Неозначено-особові</a:t>
            </a:r>
            <a:endParaRPr lang="uk-UA" sz="54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6507" y="2074286"/>
            <a:ext cx="78128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</a:rPr>
              <a:t>1) ІІІ особи </a:t>
            </a:r>
            <a:r>
              <a:rPr lang="ru-RU" sz="3200" b="1" dirty="0" err="1" smtClean="0">
                <a:solidFill>
                  <a:srgbClr val="FFFF00"/>
                </a:solidFill>
              </a:rPr>
              <a:t>множини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тепрерішнього</a:t>
            </a:r>
            <a:endParaRPr lang="ru-RU" sz="3200" b="1" dirty="0" smtClean="0">
              <a:solidFill>
                <a:srgbClr val="FFFF00"/>
              </a:solidFill>
            </a:endParaRPr>
          </a:p>
          <a:p>
            <a:r>
              <a:rPr lang="ru-RU" sz="3200" b="1" dirty="0" smtClean="0">
                <a:solidFill>
                  <a:srgbClr val="FFFF00"/>
                </a:solidFill>
              </a:rPr>
              <a:t>    </a:t>
            </a:r>
            <a:r>
              <a:rPr lang="ru-RU" sz="3200" b="1" dirty="0" err="1" smtClean="0">
                <a:solidFill>
                  <a:srgbClr val="FFFF00"/>
                </a:solidFill>
              </a:rPr>
              <a:t>чи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майбутнього</a:t>
            </a:r>
            <a:r>
              <a:rPr lang="ru-RU" sz="3200" b="1" dirty="0" smtClean="0">
                <a:solidFill>
                  <a:srgbClr val="FFFF00"/>
                </a:solidFill>
              </a:rPr>
              <a:t> часу;</a:t>
            </a:r>
            <a:endParaRPr lang="uk-UA" sz="3200" b="1" dirty="0">
              <a:solidFill>
                <a:srgbClr val="FFFF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215864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uk-U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76112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err="1">
                <a:solidFill>
                  <a:srgbClr val="FFFF00"/>
                </a:solidFill>
              </a:rPr>
              <a:t>Дієслово</a:t>
            </a:r>
            <a:r>
              <a:rPr lang="ru-RU" sz="2400" b="1" dirty="0">
                <a:solidFill>
                  <a:srgbClr val="FFFF00"/>
                </a:solidFill>
              </a:rPr>
              <a:t> у </a:t>
            </a:r>
            <a:r>
              <a:rPr lang="ru-RU" sz="2400" b="1" dirty="0" err="1">
                <a:solidFill>
                  <a:srgbClr val="FFFF00"/>
                </a:solidFill>
              </a:rPr>
              <a:t>формі</a:t>
            </a:r>
            <a:r>
              <a:rPr lang="ru-RU" b="1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9955" y="2996952"/>
            <a:ext cx="7812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FF00"/>
                </a:solidFill>
              </a:rPr>
              <a:t>2</a:t>
            </a:r>
            <a:r>
              <a:rPr lang="ru-RU" sz="3200" b="1" dirty="0" smtClean="0">
                <a:solidFill>
                  <a:srgbClr val="FFFF00"/>
                </a:solidFill>
              </a:rPr>
              <a:t>) </a:t>
            </a:r>
            <a:r>
              <a:rPr lang="ru-RU" sz="3200" b="1" dirty="0" err="1">
                <a:solidFill>
                  <a:srgbClr val="FFFF00"/>
                </a:solidFill>
              </a:rPr>
              <a:t>м</a:t>
            </a:r>
            <a:r>
              <a:rPr lang="ru-RU" sz="3200" b="1" dirty="0" err="1" smtClean="0">
                <a:solidFill>
                  <a:srgbClr val="FFFF00"/>
                </a:solidFill>
              </a:rPr>
              <a:t>ножини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минулого</a:t>
            </a:r>
            <a:r>
              <a:rPr lang="ru-RU" sz="3200" b="1" dirty="0" smtClean="0">
                <a:solidFill>
                  <a:srgbClr val="FFFF00"/>
                </a:solidFill>
              </a:rPr>
              <a:t> часу;</a:t>
            </a:r>
            <a:endParaRPr lang="uk-UA" sz="3200" b="1" dirty="0">
              <a:solidFill>
                <a:srgbClr val="FFFF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0844" y="3581727"/>
            <a:ext cx="7812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</a:rPr>
              <a:t>3) </a:t>
            </a:r>
            <a:r>
              <a:rPr lang="ru-RU" sz="3200" b="1" dirty="0" err="1">
                <a:solidFill>
                  <a:srgbClr val="FFFF00"/>
                </a:solidFill>
              </a:rPr>
              <a:t>м</a:t>
            </a:r>
            <a:r>
              <a:rPr lang="ru-RU" sz="3200" b="1" dirty="0" err="1" smtClean="0">
                <a:solidFill>
                  <a:srgbClr val="FFFF00"/>
                </a:solidFill>
              </a:rPr>
              <a:t>ножини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умовного</a:t>
            </a:r>
            <a:r>
              <a:rPr lang="ru-RU" sz="3200" b="1" dirty="0" smtClean="0">
                <a:solidFill>
                  <a:srgbClr val="FFFF00"/>
                </a:solidFill>
              </a:rPr>
              <a:t> способу.</a:t>
            </a:r>
            <a:endParaRPr lang="uk-UA" sz="3200" b="1" dirty="0">
              <a:solidFill>
                <a:srgbClr val="FFFF00"/>
              </a:solidFill>
            </a:endParaRPr>
          </a:p>
        </p:txBody>
      </p:sp>
      <p:sp>
        <p:nvSpPr>
          <p:cNvPr id="12" name="Заголовок 2"/>
          <p:cNvSpPr txBox="1">
            <a:spLocks/>
          </p:cNvSpPr>
          <p:nvPr/>
        </p:nvSpPr>
        <p:spPr>
          <a:xfrm rot="920567">
            <a:off x="5750649" y="2113135"/>
            <a:ext cx="3553039" cy="1767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9600" b="1" dirty="0" smtClean="0">
                <a:solidFill>
                  <a:srgbClr val="FF00FF"/>
                </a:solidFill>
              </a:rPr>
              <a:t>Вони </a:t>
            </a:r>
            <a:endParaRPr lang="uk-UA" sz="9600" b="1" dirty="0">
              <a:solidFill>
                <a:srgbClr val="FF00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4360" y="4509120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Нас </a:t>
            </a:r>
            <a:r>
              <a:rPr lang="uk-UA" sz="4400" b="1" i="1" u="db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зустрічають</a:t>
            </a:r>
            <a:r>
              <a:rPr lang="uk-UA" sz="4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хлібом-сіллю.</a:t>
            </a:r>
            <a:endParaRPr lang="uk-U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0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/>
      <p:bldP spid="10" grpId="0"/>
      <p:bldP spid="11" grpId="0"/>
      <p:bldP spid="1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5589240"/>
            <a:ext cx="7543800" cy="914400"/>
          </a:xfrm>
        </p:spPr>
        <p:txBody>
          <a:bodyPr/>
          <a:lstStyle/>
          <a:p>
            <a:r>
              <a:rPr lang="uk-UA" sz="4400" dirty="0" smtClean="0"/>
              <a:t>Види односкладних речень</a:t>
            </a:r>
            <a:endParaRPr lang="uk-UA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25127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Спосіб вираження головного члена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291239"/>
            <a:ext cx="8352928" cy="92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5400" b="1" dirty="0" smtClean="0">
                <a:solidFill>
                  <a:srgbClr val="FF0000"/>
                </a:solidFill>
                <a:effectLst/>
              </a:rPr>
              <a:t>Узагальнено-особові</a:t>
            </a:r>
            <a:endParaRPr lang="uk-UA" sz="54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1" y="2074286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дієслово</a:t>
            </a:r>
            <a:r>
              <a:rPr lang="ru-RU" sz="3600" b="1" dirty="0" smtClean="0">
                <a:solidFill>
                  <a:srgbClr val="FFFF00"/>
                </a:solidFill>
              </a:rPr>
              <a:t> у </a:t>
            </a:r>
            <a:r>
              <a:rPr lang="ru-RU" sz="3600" b="1" dirty="0" err="1" smtClean="0">
                <a:solidFill>
                  <a:srgbClr val="FFFF00"/>
                </a:solidFill>
              </a:rPr>
              <a:t>формі</a:t>
            </a:r>
            <a:r>
              <a:rPr lang="ru-RU" sz="3600" b="1" dirty="0" smtClean="0">
                <a:solidFill>
                  <a:srgbClr val="FFFF00"/>
                </a:solidFill>
              </a:rPr>
              <a:t> ІІ особи </a:t>
            </a:r>
            <a:r>
              <a:rPr lang="ru-RU" sz="3600" b="1" dirty="0" err="1" smtClean="0">
                <a:solidFill>
                  <a:srgbClr val="FFFF00"/>
                </a:solidFill>
              </a:rPr>
              <a:t>однини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теперішнього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чи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майбутнього</a:t>
            </a:r>
            <a:r>
              <a:rPr lang="ru-RU" sz="3600" b="1" dirty="0" smtClean="0">
                <a:solidFill>
                  <a:srgbClr val="FFFF00"/>
                </a:solidFill>
              </a:rPr>
              <a:t> часу</a:t>
            </a:r>
            <a:endParaRPr lang="uk-UA" sz="3600" b="1" dirty="0">
              <a:solidFill>
                <a:srgbClr val="FFFF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4215864"/>
            <a:ext cx="77768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uk-U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4865" y="3704735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>
                <a:solidFill>
                  <a:srgbClr val="FFFF00"/>
                </a:solidFill>
              </a:rPr>
              <a:t>р</a:t>
            </a:r>
            <a:r>
              <a:rPr lang="ru-RU" sz="3600" b="1" dirty="0" err="1" smtClean="0">
                <a:solidFill>
                  <a:srgbClr val="FFFF00"/>
                </a:solidFill>
              </a:rPr>
              <a:t>ідше</a:t>
            </a:r>
            <a:r>
              <a:rPr lang="ru-RU" sz="3600" b="1" dirty="0" smtClean="0">
                <a:solidFill>
                  <a:srgbClr val="FFFF00"/>
                </a:solidFill>
              </a:rPr>
              <a:t> – </a:t>
            </a:r>
            <a:r>
              <a:rPr lang="ru-RU" sz="3600" b="1" dirty="0" err="1" smtClean="0">
                <a:solidFill>
                  <a:srgbClr val="FFFF00"/>
                </a:solidFill>
              </a:rPr>
              <a:t>інші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форми</a:t>
            </a:r>
            <a:endParaRPr lang="uk-UA" sz="3600" b="1" dirty="0">
              <a:solidFill>
                <a:srgbClr val="FFFF00"/>
              </a:solidFill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 rot="920567">
            <a:off x="7359973" y="1004111"/>
            <a:ext cx="2141782" cy="1767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9600" b="1" dirty="0" smtClean="0">
                <a:solidFill>
                  <a:srgbClr val="FF00FF"/>
                </a:solidFill>
                <a:effectLst/>
              </a:rPr>
              <a:t>Ти</a:t>
            </a:r>
            <a:endParaRPr lang="uk-UA" sz="9600" b="1" dirty="0">
              <a:solidFill>
                <a:srgbClr val="FF00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1" y="4720746"/>
            <a:ext cx="8712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i="1" u="db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Учись</a:t>
            </a:r>
            <a:r>
              <a:rPr lang="uk-UA" sz="4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не до старості, а до смерті.</a:t>
            </a:r>
            <a:endParaRPr lang="uk-UA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Заголовок 2"/>
          <p:cNvSpPr txBox="1">
            <a:spLocks/>
          </p:cNvSpPr>
          <p:nvPr/>
        </p:nvSpPr>
        <p:spPr>
          <a:xfrm rot="20728283">
            <a:off x="85685" y="2860686"/>
            <a:ext cx="3147342" cy="10843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b="1" dirty="0" smtClean="0">
                <a:solidFill>
                  <a:srgbClr val="FF00FF"/>
                </a:solidFill>
                <a:effectLst/>
              </a:rPr>
              <a:t>Ви, ми</a:t>
            </a:r>
            <a:endParaRPr lang="uk-UA" sz="6000" b="1" dirty="0">
              <a:solidFill>
                <a:srgbClr val="FF00FF"/>
              </a:solidFill>
            </a:endParaRPr>
          </a:p>
        </p:txBody>
      </p:sp>
      <p:sp>
        <p:nvSpPr>
          <p:cNvPr id="13" name="Заголовок 2"/>
          <p:cNvSpPr txBox="1">
            <a:spLocks/>
          </p:cNvSpPr>
          <p:nvPr/>
        </p:nvSpPr>
        <p:spPr>
          <a:xfrm rot="920567">
            <a:off x="3365010" y="2845590"/>
            <a:ext cx="5674670" cy="1718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8000" b="1" dirty="0" smtClean="0">
                <a:solidFill>
                  <a:srgbClr val="FF00FF"/>
                </a:solidFill>
                <a:effectLst/>
              </a:rPr>
              <a:t>повчально</a:t>
            </a:r>
            <a:endParaRPr lang="uk-UA" sz="80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0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/>
      <p:bldP spid="10" grpId="0"/>
      <p:bldP spid="2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5589240"/>
            <a:ext cx="7543800" cy="914400"/>
          </a:xfrm>
        </p:spPr>
        <p:txBody>
          <a:bodyPr/>
          <a:lstStyle/>
          <a:p>
            <a:r>
              <a:rPr lang="uk-UA" sz="4400" dirty="0" smtClean="0"/>
              <a:t>Види односкладних речень</a:t>
            </a:r>
            <a:endParaRPr lang="uk-UA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251270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Спосіб вираження головного члена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043609" y="291239"/>
            <a:ext cx="7445766" cy="92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5400" b="1" dirty="0" smtClean="0">
                <a:solidFill>
                  <a:srgbClr val="FF0000"/>
                </a:solidFill>
                <a:effectLst/>
              </a:rPr>
              <a:t>Безособові</a:t>
            </a:r>
            <a:endParaRPr lang="uk-UA" sz="54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22589" y="1832149"/>
            <a:ext cx="7812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</a:rPr>
              <a:t>1) </a:t>
            </a:r>
            <a:r>
              <a:rPr lang="ru-RU" sz="3200" b="1" dirty="0" err="1">
                <a:solidFill>
                  <a:srgbClr val="FFFF00"/>
                </a:solidFill>
              </a:rPr>
              <a:t>б</a:t>
            </a:r>
            <a:r>
              <a:rPr lang="ru-RU" sz="3200" b="1" dirty="0" err="1" smtClean="0">
                <a:solidFill>
                  <a:srgbClr val="FFFF00"/>
                </a:solidFill>
              </a:rPr>
              <a:t>езособова</a:t>
            </a:r>
            <a:r>
              <a:rPr lang="ru-RU" sz="3200" b="1" dirty="0" smtClean="0">
                <a:solidFill>
                  <a:srgbClr val="FFFF00"/>
                </a:solidFill>
              </a:rPr>
              <a:t> форма на –но, -то;</a:t>
            </a:r>
            <a:endParaRPr lang="uk-UA" sz="3200" b="1" dirty="0">
              <a:solidFill>
                <a:srgbClr val="FFFF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215864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uk-U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29129" y="2385230"/>
            <a:ext cx="7812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FF00"/>
                </a:solidFill>
              </a:rPr>
              <a:t>2</a:t>
            </a:r>
            <a:r>
              <a:rPr lang="ru-RU" sz="3200" b="1" dirty="0" smtClean="0">
                <a:solidFill>
                  <a:srgbClr val="FFFF00"/>
                </a:solidFill>
              </a:rPr>
              <a:t>) </a:t>
            </a:r>
            <a:r>
              <a:rPr lang="ru-RU" sz="3200" b="1" dirty="0" err="1" smtClean="0">
                <a:solidFill>
                  <a:srgbClr val="FFFF00"/>
                </a:solidFill>
              </a:rPr>
              <a:t>прислівник</a:t>
            </a:r>
            <a:r>
              <a:rPr lang="ru-RU" sz="3200" b="1" dirty="0" smtClean="0">
                <a:solidFill>
                  <a:srgbClr val="FFFF00"/>
                </a:solidFill>
              </a:rPr>
              <a:t>;</a:t>
            </a:r>
            <a:endParaRPr lang="uk-UA" sz="3200" b="1" dirty="0">
              <a:solidFill>
                <a:srgbClr val="FFFF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29129" y="2852936"/>
            <a:ext cx="7812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</a:rPr>
              <a:t>3) </a:t>
            </a:r>
            <a:r>
              <a:rPr lang="ru-RU" sz="3200" b="1" dirty="0" err="1" smtClean="0">
                <a:solidFill>
                  <a:srgbClr val="FFFF00"/>
                </a:solidFill>
              </a:rPr>
              <a:t>інфінітив</a:t>
            </a:r>
            <a:r>
              <a:rPr lang="ru-RU" sz="3200" b="1" dirty="0" smtClean="0">
                <a:solidFill>
                  <a:srgbClr val="FFFF00"/>
                </a:solidFill>
              </a:rPr>
              <a:t>;</a:t>
            </a:r>
            <a:endParaRPr lang="uk-UA" sz="3200" b="1" dirty="0">
              <a:solidFill>
                <a:srgbClr val="FFFF00"/>
              </a:solidFill>
            </a:endParaRPr>
          </a:p>
        </p:txBody>
      </p:sp>
      <p:sp>
        <p:nvSpPr>
          <p:cNvPr id="12" name="Заголовок 2"/>
          <p:cNvSpPr txBox="1">
            <a:spLocks/>
          </p:cNvSpPr>
          <p:nvPr/>
        </p:nvSpPr>
        <p:spPr>
          <a:xfrm rot="920567">
            <a:off x="5430118" y="2409891"/>
            <a:ext cx="3553039" cy="1767635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9600" b="1" dirty="0" smtClean="0">
                <a:solidFill>
                  <a:srgbClr val="FF00FF"/>
                </a:solidFill>
              </a:rPr>
              <a:t> </a:t>
            </a:r>
            <a:endParaRPr lang="uk-UA" sz="9600" b="1" dirty="0">
              <a:solidFill>
                <a:srgbClr val="FF00FF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4166" y="3321283"/>
            <a:ext cx="7812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FF00"/>
                </a:solidFill>
              </a:rPr>
              <a:t>4</a:t>
            </a:r>
            <a:r>
              <a:rPr lang="ru-RU" sz="3200" b="1" dirty="0" smtClean="0">
                <a:solidFill>
                  <a:srgbClr val="FFFF00"/>
                </a:solidFill>
              </a:rPr>
              <a:t>) слова </a:t>
            </a:r>
            <a:r>
              <a:rPr lang="ru-RU" sz="3600" b="1" i="1" dirty="0" smtClean="0">
                <a:solidFill>
                  <a:srgbClr val="FFFF00"/>
                </a:solidFill>
              </a:rPr>
              <a:t>нема, не </a:t>
            </a:r>
            <a:r>
              <a:rPr lang="ru-RU" sz="3600" b="1" i="1" dirty="0" err="1" smtClean="0">
                <a:solidFill>
                  <a:srgbClr val="FFFF00"/>
                </a:solidFill>
              </a:rPr>
              <a:t>було</a:t>
            </a:r>
            <a:r>
              <a:rPr lang="ru-RU" sz="3600" b="1" i="1" dirty="0" smtClean="0">
                <a:solidFill>
                  <a:srgbClr val="FFFF00"/>
                </a:solidFill>
              </a:rPr>
              <a:t>, не буде</a:t>
            </a:r>
            <a:r>
              <a:rPr lang="ru-RU" sz="3200" b="1" i="1" dirty="0" smtClean="0">
                <a:solidFill>
                  <a:srgbClr val="FFFF00"/>
                </a:solidFill>
              </a:rPr>
              <a:t>… </a:t>
            </a:r>
            <a:endParaRPr lang="uk-UA" sz="3200" b="1" i="1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668" y="3940049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лузі траву </a:t>
            </a:r>
            <a:r>
              <a:rPr lang="uk-UA" sz="3600" b="1" i="1" u="db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скошено.</a:t>
            </a:r>
            <a:endParaRPr lang="uk-UA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7584" y="4616082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i="1" u="db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Можна побачити </a:t>
            </a:r>
            <a:r>
              <a:rPr lang="uk-UA" sz="36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все.</a:t>
            </a:r>
            <a:endParaRPr lang="uk-UA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836115" y="5301208"/>
            <a:ext cx="5352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вулиці </a:t>
            </a:r>
            <a:r>
              <a:rPr lang="uk-UA" sz="3600" b="1" i="1" u="db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було</a:t>
            </a:r>
            <a:r>
              <a:rPr lang="uk-UA" sz="36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sz="3600" b="1" i="1" u="db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темно</a:t>
            </a:r>
            <a:r>
              <a:rPr lang="uk-UA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endParaRPr lang="uk-UA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607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 animBg="1"/>
      <p:bldP spid="13" grpId="0"/>
      <p:bldP spid="4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73117379"/>
              </p:ext>
            </p:extLst>
          </p:nvPr>
        </p:nvGraphicFramePr>
        <p:xfrm>
          <a:off x="107504" y="332656"/>
          <a:ext cx="8928992" cy="546845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451543"/>
                <a:gridCol w="5477449"/>
              </a:tblGrid>
              <a:tr h="68222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400" b="1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3200" b="1" dirty="0" smtClean="0">
                          <a:solidFill>
                            <a:srgbClr val="FF0000"/>
                          </a:solidFill>
                          <a:effectLst/>
                        </a:rPr>
                        <a:t>ОДНОСКЛАДНІ  </a:t>
                      </a:r>
                      <a:r>
                        <a:rPr lang="uk-UA" sz="3200" b="1" dirty="0">
                          <a:solidFill>
                            <a:srgbClr val="FF0000"/>
                          </a:solidFill>
                          <a:effectLst/>
                        </a:rPr>
                        <a:t>РЕЧЕННЯ</a:t>
                      </a:r>
                      <a:endParaRPr lang="uk-UA" sz="3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19820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0" dirty="0">
                          <a:effectLst/>
                        </a:rPr>
                        <a:t>  </a:t>
                      </a:r>
                      <a:r>
                        <a:rPr lang="uk-UA" sz="3200" b="0" dirty="0">
                          <a:effectLst/>
                        </a:rPr>
                        <a:t>з головним членом </a:t>
                      </a:r>
                      <a:r>
                        <a:rPr lang="uk-UA" sz="3200" b="0" dirty="0" smtClean="0">
                          <a:effectLst/>
                        </a:rPr>
                        <a:t>речення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3200" b="0" dirty="0" smtClean="0">
                          <a:effectLst/>
                        </a:rPr>
                        <a:t>у </a:t>
                      </a:r>
                      <a:r>
                        <a:rPr lang="uk-UA" sz="3200" b="0" dirty="0">
                          <a:effectLst/>
                        </a:rPr>
                        <a:t>формі </a:t>
                      </a:r>
                      <a:r>
                        <a:rPr lang="uk-UA" sz="3200" b="1" u="none" dirty="0" smtClean="0">
                          <a:solidFill>
                            <a:srgbClr val="800000"/>
                          </a:solidFill>
                          <a:effectLst/>
                        </a:rPr>
                        <a:t>підмета</a:t>
                      </a:r>
                      <a:endParaRPr lang="uk-UA" sz="2800" b="1" u="none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з головним членом  речення </a:t>
                      </a:r>
                      <a:r>
                        <a:rPr lang="uk-UA" sz="3200" dirty="0" smtClean="0">
                          <a:effectLst/>
                        </a:rPr>
                        <a:t>у </a:t>
                      </a:r>
                      <a:r>
                        <a:rPr lang="uk-UA" sz="3200" dirty="0">
                          <a:effectLst/>
                        </a:rPr>
                        <a:t>формі </a:t>
                      </a:r>
                      <a:r>
                        <a:rPr lang="uk-UA" sz="3200" b="1" u="none" dirty="0">
                          <a:solidFill>
                            <a:srgbClr val="800000"/>
                          </a:solidFill>
                          <a:effectLst/>
                        </a:rPr>
                        <a:t>присудка</a:t>
                      </a:r>
                      <a:endParaRPr lang="uk-UA" sz="2800" b="1" u="none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називні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означено-особові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 smtClean="0">
                          <a:solidFill>
                            <a:srgbClr val="FF0000"/>
                          </a:solidFill>
                          <a:effectLst/>
                        </a:rPr>
                        <a:t>узагальнено-особові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неозначено-особові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безособові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25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255" y="4005026"/>
            <a:ext cx="7543800" cy="914400"/>
          </a:xfrm>
        </p:spPr>
        <p:txBody>
          <a:bodyPr/>
          <a:lstStyle/>
          <a:p>
            <a:r>
              <a:rPr lang="uk-UA" sz="4400" dirty="0" smtClean="0"/>
              <a:t>Граматична основа речення</a:t>
            </a:r>
            <a:endParaRPr lang="uk-UA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5" y="1600847"/>
            <a:ext cx="2969009" cy="139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1"/>
          <p:cNvSpPr txBox="1">
            <a:spLocks/>
          </p:cNvSpPr>
          <p:nvPr/>
        </p:nvSpPr>
        <p:spPr>
          <a:xfrm>
            <a:off x="1340718" y="1664804"/>
            <a:ext cx="32304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 ________</a:t>
            </a:r>
            <a:endParaRPr lang="uk-UA" sz="4400" dirty="0"/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4788024" y="1556792"/>
            <a:ext cx="3374504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Присудок </a:t>
            </a:r>
            <a:endParaRPr lang="uk-UA" sz="4400" dirty="0"/>
          </a:p>
        </p:txBody>
      </p:sp>
      <p:sp>
        <p:nvSpPr>
          <p:cNvPr id="10" name="Объект 1"/>
          <p:cNvSpPr txBox="1">
            <a:spLocks/>
          </p:cNvSpPr>
          <p:nvPr/>
        </p:nvSpPr>
        <p:spPr>
          <a:xfrm>
            <a:off x="4762155" y="2384884"/>
            <a:ext cx="3374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20000"/>
              </a:lnSpc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 __________</a:t>
            </a:r>
          </a:p>
          <a:p>
            <a:pPr marL="18288" indent="0">
              <a:lnSpc>
                <a:spcPct val="20000"/>
              </a:lnSpc>
              <a:buFont typeface="Wingdings" pitchFamily="2" charset="2"/>
              <a:buNone/>
            </a:pPr>
            <a:r>
              <a:rPr lang="uk-UA" sz="4400" b="1" dirty="0" smtClean="0">
                <a:solidFill>
                  <a:srgbClr val="FFFF00"/>
                </a:solidFill>
              </a:rPr>
              <a:t> ___________</a:t>
            </a:r>
          </a:p>
          <a:p>
            <a:pPr marL="18288" indent="0">
              <a:buFont typeface="Wingdings" pitchFamily="2" charset="2"/>
              <a:buNone/>
            </a:pPr>
            <a:endParaRPr lang="uk-UA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636838"/>
            <a:ext cx="57610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авая фигурная скобка 11"/>
          <p:cNvSpPr/>
          <p:nvPr/>
        </p:nvSpPr>
        <p:spPr>
          <a:xfrm rot="5400000">
            <a:off x="4211997" y="49560"/>
            <a:ext cx="1152053" cy="6758879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Заголовок 2"/>
          <p:cNvSpPr txBox="1">
            <a:spLocks/>
          </p:cNvSpPr>
          <p:nvPr/>
        </p:nvSpPr>
        <p:spPr>
          <a:xfrm>
            <a:off x="394742" y="332656"/>
            <a:ext cx="8352928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b="1" dirty="0" smtClean="0">
                <a:solidFill>
                  <a:srgbClr val="FF0000"/>
                </a:solidFill>
              </a:rPr>
              <a:t>Двоскладне  речення</a:t>
            </a:r>
            <a:endParaRPr lang="uk-UA" sz="6000" b="1" dirty="0">
              <a:solidFill>
                <a:srgbClr val="FF0000"/>
              </a:solidFill>
            </a:endParaRPr>
          </a:p>
        </p:txBody>
      </p:sp>
      <p:sp>
        <p:nvSpPr>
          <p:cNvPr id="14" name="Заголовок 2"/>
          <p:cNvSpPr txBox="1">
            <a:spLocks/>
          </p:cNvSpPr>
          <p:nvPr/>
        </p:nvSpPr>
        <p:spPr>
          <a:xfrm>
            <a:off x="395536" y="4876800"/>
            <a:ext cx="8352928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Зима  прийшла. </a:t>
            </a:r>
            <a:endParaRPr lang="uk-UA" sz="5400" b="1" dirty="0">
              <a:solidFill>
                <a:srgbClr val="FFFF00"/>
              </a:solidFill>
            </a:endParaRPr>
          </a:p>
        </p:txBody>
      </p:sp>
      <p:sp>
        <p:nvSpPr>
          <p:cNvPr id="17" name="Объект 1"/>
          <p:cNvSpPr txBox="1">
            <a:spLocks/>
          </p:cNvSpPr>
          <p:nvPr/>
        </p:nvSpPr>
        <p:spPr>
          <a:xfrm>
            <a:off x="1187624" y="4876800"/>
            <a:ext cx="32304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   ______</a:t>
            </a:r>
            <a:endParaRPr lang="uk-UA" sz="4400" dirty="0"/>
          </a:p>
        </p:txBody>
      </p:sp>
      <p:sp>
        <p:nvSpPr>
          <p:cNvPr id="18" name="Объект 1"/>
          <p:cNvSpPr txBox="1">
            <a:spLocks/>
          </p:cNvSpPr>
          <p:nvPr/>
        </p:nvSpPr>
        <p:spPr>
          <a:xfrm>
            <a:off x="3995936" y="5179132"/>
            <a:ext cx="3374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20000"/>
              </a:lnSpc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 __________</a:t>
            </a:r>
          </a:p>
          <a:p>
            <a:pPr marL="18288" indent="0">
              <a:lnSpc>
                <a:spcPct val="20000"/>
              </a:lnSpc>
              <a:buFont typeface="Wingdings" pitchFamily="2" charset="2"/>
              <a:buNone/>
            </a:pPr>
            <a:r>
              <a:rPr lang="uk-UA" sz="4400" b="1" dirty="0" smtClean="0">
                <a:solidFill>
                  <a:srgbClr val="FFFF00"/>
                </a:solidFill>
              </a:rPr>
              <a:t> ___________</a:t>
            </a:r>
          </a:p>
        </p:txBody>
      </p:sp>
    </p:spTree>
    <p:extLst>
      <p:ext uri="{BB962C8B-B14F-4D97-AF65-F5344CB8AC3E}">
        <p14:creationId xmlns:p14="http://schemas.microsoft.com/office/powerpoint/2010/main" xmlns="" val="326590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2" grpId="0" animBg="1"/>
      <p:bldP spid="13" grpId="0"/>
      <p:bldP spid="14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1" y="4221088"/>
            <a:ext cx="7776864" cy="914400"/>
          </a:xfrm>
        </p:spPr>
        <p:txBody>
          <a:bodyPr/>
          <a:lstStyle/>
          <a:p>
            <a:r>
              <a:rPr lang="uk-UA" sz="4400" dirty="0" smtClean="0"/>
              <a:t>Граматична основа речення</a:t>
            </a:r>
            <a:endParaRPr lang="uk-UA" sz="4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2969009" cy="139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1"/>
          <p:cNvSpPr txBox="1">
            <a:spLocks/>
          </p:cNvSpPr>
          <p:nvPr/>
        </p:nvSpPr>
        <p:spPr>
          <a:xfrm>
            <a:off x="1691680" y="1844824"/>
            <a:ext cx="32304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 ________</a:t>
            </a:r>
            <a:endParaRPr lang="uk-UA" sz="4400" dirty="0"/>
          </a:p>
        </p:txBody>
      </p:sp>
      <p:sp>
        <p:nvSpPr>
          <p:cNvPr id="7" name="Правая фигурная скобка 6"/>
          <p:cNvSpPr/>
          <p:nvPr/>
        </p:nvSpPr>
        <p:spPr>
          <a:xfrm rot="5400000">
            <a:off x="4211997" y="49560"/>
            <a:ext cx="1152053" cy="6758879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179512" y="332656"/>
            <a:ext cx="8784976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5800" b="1" dirty="0" smtClean="0">
                <a:solidFill>
                  <a:srgbClr val="FF0000"/>
                </a:solidFill>
              </a:rPr>
              <a:t>Односкладне  речення</a:t>
            </a:r>
            <a:endParaRPr lang="uk-UA" sz="5800" b="1" dirty="0">
              <a:solidFill>
                <a:srgbClr val="FF0000"/>
              </a:solidFill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395536" y="4876800"/>
            <a:ext cx="8352928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Зима. </a:t>
            </a:r>
            <a:endParaRPr lang="uk-UA" sz="5400" b="1" dirty="0">
              <a:solidFill>
                <a:srgbClr val="FFFF00"/>
              </a:solidFill>
            </a:endParaRPr>
          </a:p>
        </p:txBody>
      </p:sp>
      <p:sp>
        <p:nvSpPr>
          <p:cNvPr id="10" name="Объект 1"/>
          <p:cNvSpPr txBox="1">
            <a:spLocks/>
          </p:cNvSpPr>
          <p:nvPr/>
        </p:nvSpPr>
        <p:spPr>
          <a:xfrm>
            <a:off x="2962048" y="4721932"/>
            <a:ext cx="32304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   ______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xmlns="" val="18058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16123" y="4005026"/>
            <a:ext cx="7543800" cy="914400"/>
          </a:xfrm>
        </p:spPr>
        <p:txBody>
          <a:bodyPr/>
          <a:lstStyle/>
          <a:p>
            <a:r>
              <a:rPr lang="uk-UA" sz="4400" dirty="0" smtClean="0"/>
              <a:t>Граматична основа речення</a:t>
            </a:r>
            <a:endParaRPr lang="uk-UA" sz="4400" dirty="0"/>
          </a:p>
        </p:txBody>
      </p:sp>
      <p:sp>
        <p:nvSpPr>
          <p:cNvPr id="5" name="Объект 1"/>
          <p:cNvSpPr txBox="1">
            <a:spLocks noGrp="1"/>
          </p:cNvSpPr>
          <p:nvPr>
            <p:ph idx="1"/>
          </p:nvPr>
        </p:nvSpPr>
        <p:spPr>
          <a:xfrm>
            <a:off x="4680275" y="1340768"/>
            <a:ext cx="3456384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Присудок </a:t>
            </a:r>
            <a:endParaRPr lang="uk-UA" sz="4400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4735934" y="2420888"/>
            <a:ext cx="3374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20000"/>
              </a:lnSpc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 __________</a:t>
            </a:r>
          </a:p>
          <a:p>
            <a:pPr marL="18288" indent="0">
              <a:lnSpc>
                <a:spcPct val="20000"/>
              </a:lnSpc>
              <a:buFont typeface="Wingdings" pitchFamily="2" charset="2"/>
              <a:buNone/>
            </a:pPr>
            <a:r>
              <a:rPr lang="uk-UA" sz="4400" b="1" dirty="0" smtClean="0">
                <a:solidFill>
                  <a:srgbClr val="FFFF00"/>
                </a:solidFill>
              </a:rPr>
              <a:t> ___________</a:t>
            </a:r>
          </a:p>
          <a:p>
            <a:pPr marL="18288" indent="0">
              <a:buFont typeface="Wingdings" pitchFamily="2" charset="2"/>
              <a:buNone/>
            </a:pPr>
            <a:endParaRPr lang="uk-UA" sz="4400" dirty="0"/>
          </a:p>
        </p:txBody>
      </p:sp>
      <p:sp>
        <p:nvSpPr>
          <p:cNvPr id="7" name="Правая фигурная скобка 6"/>
          <p:cNvSpPr/>
          <p:nvPr/>
        </p:nvSpPr>
        <p:spPr>
          <a:xfrm rot="5400000">
            <a:off x="4211997" y="49560"/>
            <a:ext cx="1152053" cy="6758879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179512" y="332656"/>
            <a:ext cx="8784976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5800" b="1" dirty="0" smtClean="0">
                <a:solidFill>
                  <a:srgbClr val="FF0000"/>
                </a:solidFill>
              </a:rPr>
              <a:t>Односкладне  речення</a:t>
            </a:r>
            <a:endParaRPr lang="uk-UA" sz="5800" b="1" dirty="0">
              <a:solidFill>
                <a:srgbClr val="FF0000"/>
              </a:solidFill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395536" y="4876800"/>
            <a:ext cx="8352928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Нарешті  прийшла. </a:t>
            </a:r>
            <a:endParaRPr lang="uk-UA" sz="5400" b="1" dirty="0">
              <a:solidFill>
                <a:srgbClr val="FFFF00"/>
              </a:solidFill>
            </a:endParaRPr>
          </a:p>
        </p:txBody>
      </p:sp>
      <p:sp>
        <p:nvSpPr>
          <p:cNvPr id="10" name="Объект 1"/>
          <p:cNvSpPr txBox="1">
            <a:spLocks/>
          </p:cNvSpPr>
          <p:nvPr/>
        </p:nvSpPr>
        <p:spPr>
          <a:xfrm>
            <a:off x="4552140" y="5157873"/>
            <a:ext cx="3374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20000"/>
              </a:lnSpc>
              <a:buFont typeface="Wingdings" pitchFamily="2" charset="2"/>
              <a:buNone/>
            </a:pPr>
            <a:r>
              <a:rPr lang="uk-UA" sz="4800" b="1" dirty="0" smtClean="0">
                <a:solidFill>
                  <a:srgbClr val="FFFF00"/>
                </a:solidFill>
              </a:rPr>
              <a:t> __________</a:t>
            </a:r>
          </a:p>
          <a:p>
            <a:pPr marL="18288" indent="0">
              <a:lnSpc>
                <a:spcPct val="20000"/>
              </a:lnSpc>
              <a:buFont typeface="Wingdings" pitchFamily="2" charset="2"/>
              <a:buNone/>
            </a:pPr>
            <a:r>
              <a:rPr lang="uk-UA" sz="4400" b="1" dirty="0" smtClean="0">
                <a:solidFill>
                  <a:srgbClr val="FFFF00"/>
                </a:solidFill>
              </a:rPr>
              <a:t> ___________</a:t>
            </a:r>
          </a:p>
        </p:txBody>
      </p:sp>
    </p:spTree>
    <p:extLst>
      <p:ext uri="{BB962C8B-B14F-4D97-AF65-F5344CB8AC3E}">
        <p14:creationId xmlns:p14="http://schemas.microsoft.com/office/powerpoint/2010/main" xmlns="" val="42333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685801"/>
            <a:ext cx="7848872" cy="4615407"/>
          </a:xfrm>
        </p:spPr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uk-UA" sz="3200" b="1" dirty="0" smtClean="0">
                <a:solidFill>
                  <a:srgbClr val="FFFF00"/>
                </a:solidFill>
                <a:effectLst/>
              </a:rPr>
              <a:t>Головний </a:t>
            </a:r>
            <a:r>
              <a:rPr lang="uk-UA" sz="3200" b="1" dirty="0">
                <a:solidFill>
                  <a:srgbClr val="FFFF00"/>
                </a:solidFill>
                <a:effectLst/>
              </a:rPr>
              <a:t>член односкладного речення </a:t>
            </a:r>
            <a:r>
              <a:rPr lang="uk-UA" sz="3200" b="1" u="sng" dirty="0">
                <a:solidFill>
                  <a:srgbClr val="FFFF00"/>
                </a:solidFill>
                <a:effectLst/>
              </a:rPr>
              <a:t>не можна називати підметом або присудком</a:t>
            </a:r>
            <a:r>
              <a:rPr lang="uk-UA" sz="3200" b="1" dirty="0">
                <a:solidFill>
                  <a:srgbClr val="FFFF00"/>
                </a:solidFill>
                <a:effectLst/>
              </a:rPr>
              <a:t>. </a:t>
            </a:r>
          </a:p>
          <a:p>
            <a:pPr marL="18288" indent="0">
              <a:buNone/>
            </a:pPr>
            <a:r>
              <a:rPr lang="uk-UA" sz="3200" b="1" dirty="0" smtClean="0">
                <a:solidFill>
                  <a:srgbClr val="FFFF00"/>
                </a:solidFill>
                <a:effectLst/>
              </a:rPr>
              <a:t>Це </a:t>
            </a:r>
            <a:r>
              <a:rPr lang="uk-UA" sz="3200" b="1" dirty="0">
                <a:solidFill>
                  <a:srgbClr val="FFFF00"/>
                </a:solidFill>
                <a:effectLst/>
              </a:rPr>
              <a:t>головний член речення, який поєднує в собі функції і підмета, і присудка</a:t>
            </a:r>
            <a:r>
              <a:rPr lang="uk-UA" sz="3200" b="1" dirty="0" smtClean="0">
                <a:solidFill>
                  <a:srgbClr val="FFFF00"/>
                </a:solidFill>
                <a:effectLst/>
              </a:rPr>
              <a:t>.</a:t>
            </a:r>
            <a:endParaRPr lang="uk-UA" sz="3200" b="1" dirty="0">
              <a:solidFill>
                <a:srgbClr val="FFFF00"/>
              </a:solidFill>
              <a:effectLst/>
            </a:endParaRPr>
          </a:p>
          <a:p>
            <a:pPr marL="18288" indent="0">
              <a:buNone/>
            </a:pPr>
            <a:r>
              <a:rPr lang="uk-UA" sz="3200" b="1" dirty="0">
                <a:solidFill>
                  <a:srgbClr val="FFFF00"/>
                </a:solidFill>
                <a:effectLst/>
              </a:rPr>
              <a:t>Тому правильно казати так: односкладне речення з головним членом речення </a:t>
            </a:r>
            <a:r>
              <a:rPr lang="uk-UA" sz="3200" b="1" u="sng" dirty="0">
                <a:solidFill>
                  <a:srgbClr val="FFFF00"/>
                </a:solidFill>
                <a:effectLst/>
              </a:rPr>
              <a:t>у формі </a:t>
            </a:r>
            <a:r>
              <a:rPr lang="uk-UA" sz="3200" b="1" dirty="0">
                <a:solidFill>
                  <a:srgbClr val="FFFF00"/>
                </a:solidFill>
                <a:effectLst/>
              </a:rPr>
              <a:t>підмета (присудка)</a:t>
            </a:r>
          </a:p>
          <a:p>
            <a:pPr marL="18288" indent="0">
              <a:buNone/>
            </a:pPr>
            <a:endParaRPr lang="uk-UA" dirty="0">
              <a:effectLst/>
            </a:endParaRPr>
          </a:p>
          <a:p>
            <a:endParaRPr lang="uk-UA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3568" y="5373216"/>
            <a:ext cx="7543800" cy="914400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Увага!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999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260648"/>
            <a:ext cx="7560840" cy="3888432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uk-UA" sz="3200" b="1" dirty="0">
                <a:solidFill>
                  <a:srgbClr val="FFFF00"/>
                </a:solidFill>
                <a:effectLst/>
              </a:rPr>
              <a:t>Односкладні речення, як і двоскладні, можуть бути поширеними  і непоширеними, а також можуть виступати частинами складного речення. </a:t>
            </a:r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5589240"/>
            <a:ext cx="7543800" cy="914400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Увага!</a:t>
            </a:r>
            <a:endParaRPr lang="uk-UA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467544" y="3429000"/>
            <a:ext cx="8496944" cy="850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4000" b="1" i="1" u="dbl" dirty="0" smtClean="0">
                <a:solidFill>
                  <a:srgbClr val="FFFF00"/>
                </a:solidFill>
                <a:effectLst/>
              </a:rPr>
              <a:t>Стало  радісно</a:t>
            </a:r>
            <a:r>
              <a:rPr lang="uk-UA" sz="4000" b="1" i="1" dirty="0" smtClean="0">
                <a:solidFill>
                  <a:srgbClr val="FFFF00"/>
                </a:solidFill>
                <a:effectLst/>
              </a:rPr>
              <a:t>,  </a:t>
            </a:r>
            <a:r>
              <a:rPr lang="uk-UA" sz="4000" b="1" i="1" u="sng" dirty="0" smtClean="0">
                <a:solidFill>
                  <a:srgbClr val="FFFF00"/>
                </a:solidFill>
                <a:effectLst/>
              </a:rPr>
              <a:t>я</a:t>
            </a:r>
            <a:r>
              <a:rPr lang="uk-UA" sz="4000" b="1" i="1" dirty="0" smtClean="0">
                <a:solidFill>
                  <a:srgbClr val="FFFF00"/>
                </a:solidFill>
                <a:effectLst/>
              </a:rPr>
              <a:t>  </a:t>
            </a:r>
            <a:r>
              <a:rPr lang="uk-UA" sz="4000" b="1" i="1" u="dbl" dirty="0" smtClean="0">
                <a:solidFill>
                  <a:srgbClr val="FFFF00"/>
                </a:solidFill>
                <a:effectLst/>
              </a:rPr>
              <a:t>засміявся</a:t>
            </a:r>
            <a:r>
              <a:rPr lang="uk-UA" sz="4000" b="1" dirty="0" smtClean="0">
                <a:solidFill>
                  <a:srgbClr val="FFFF00"/>
                </a:solidFill>
                <a:effectLst/>
              </a:rPr>
              <a:t>. </a:t>
            </a:r>
            <a:endParaRPr lang="uk-UA" sz="4000" b="1" dirty="0">
              <a:solidFill>
                <a:srgbClr val="FFFF00"/>
              </a:solidFill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271392"/>
            <a:ext cx="8496944" cy="92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4000" b="1" i="1" u="dash" dirty="0" smtClean="0">
                <a:solidFill>
                  <a:srgbClr val="FFFF00"/>
                </a:solidFill>
                <a:effectLst/>
              </a:rPr>
              <a:t>Мені</a:t>
            </a:r>
            <a:r>
              <a:rPr lang="uk-UA" sz="4000" b="1" i="1" dirty="0" smtClean="0">
                <a:solidFill>
                  <a:srgbClr val="FFFF00"/>
                </a:solidFill>
                <a:effectLst/>
              </a:rPr>
              <a:t>  </a:t>
            </a:r>
            <a:r>
              <a:rPr lang="uk-UA" sz="4000" b="1" i="1" u="dbl" dirty="0" smtClean="0">
                <a:solidFill>
                  <a:srgbClr val="FFFF00"/>
                </a:solidFill>
                <a:effectLst/>
              </a:rPr>
              <a:t>стало  радісно</a:t>
            </a:r>
            <a:r>
              <a:rPr lang="uk-UA" sz="4000" b="1" i="1" dirty="0" smtClean="0">
                <a:solidFill>
                  <a:srgbClr val="FFFF00"/>
                </a:solidFill>
                <a:effectLst/>
              </a:rPr>
              <a:t>,  </a:t>
            </a:r>
            <a:r>
              <a:rPr lang="uk-UA" sz="4000" b="1" i="1" u="sng" dirty="0" smtClean="0">
                <a:solidFill>
                  <a:srgbClr val="FFFF00"/>
                </a:solidFill>
                <a:effectLst/>
              </a:rPr>
              <a:t>я</a:t>
            </a:r>
            <a:r>
              <a:rPr lang="uk-UA" sz="4000" b="1" i="1" dirty="0" smtClean="0">
                <a:solidFill>
                  <a:srgbClr val="FFFF00"/>
                </a:solidFill>
                <a:effectLst/>
              </a:rPr>
              <a:t>  </a:t>
            </a:r>
            <a:r>
              <a:rPr lang="uk-UA" sz="4000" b="1" i="1" u="dbl" dirty="0" smtClean="0">
                <a:solidFill>
                  <a:srgbClr val="FFFF00"/>
                </a:solidFill>
                <a:effectLst/>
              </a:rPr>
              <a:t>засміявся</a:t>
            </a:r>
            <a:r>
              <a:rPr lang="uk-UA" sz="4000" b="1" dirty="0" smtClean="0">
                <a:solidFill>
                  <a:srgbClr val="FFFF00"/>
                </a:solidFill>
                <a:effectLst/>
              </a:rPr>
              <a:t>. </a:t>
            </a:r>
            <a:endParaRPr lang="uk-UA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2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8828321"/>
              </p:ext>
            </p:extLst>
          </p:nvPr>
        </p:nvGraphicFramePr>
        <p:xfrm>
          <a:off x="107504" y="332656"/>
          <a:ext cx="8928992" cy="546845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451543"/>
                <a:gridCol w="5477449"/>
              </a:tblGrid>
              <a:tr h="68222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400" b="1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3200" b="1" dirty="0" smtClean="0">
                          <a:solidFill>
                            <a:srgbClr val="FF0000"/>
                          </a:solidFill>
                          <a:effectLst/>
                        </a:rPr>
                        <a:t>ОДНОСКЛАДНІ  </a:t>
                      </a:r>
                      <a:r>
                        <a:rPr lang="uk-UA" sz="3200" b="1" dirty="0">
                          <a:solidFill>
                            <a:srgbClr val="FF0000"/>
                          </a:solidFill>
                          <a:effectLst/>
                        </a:rPr>
                        <a:t>РЕЧЕННЯ</a:t>
                      </a:r>
                      <a:endParaRPr lang="uk-UA" sz="3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19820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0" dirty="0">
                          <a:effectLst/>
                        </a:rPr>
                        <a:t>  </a:t>
                      </a:r>
                      <a:r>
                        <a:rPr lang="uk-UA" sz="3200" b="0" dirty="0">
                          <a:effectLst/>
                        </a:rPr>
                        <a:t>з головним членом </a:t>
                      </a:r>
                      <a:r>
                        <a:rPr lang="uk-UA" sz="3200" b="0" dirty="0" smtClean="0">
                          <a:effectLst/>
                        </a:rPr>
                        <a:t>речення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3200" b="0" dirty="0" smtClean="0">
                          <a:effectLst/>
                        </a:rPr>
                        <a:t>у </a:t>
                      </a:r>
                      <a:r>
                        <a:rPr lang="uk-UA" sz="3200" b="0" dirty="0">
                          <a:effectLst/>
                        </a:rPr>
                        <a:t>формі </a:t>
                      </a:r>
                      <a:r>
                        <a:rPr lang="uk-UA" sz="3200" b="1" u="none" dirty="0" smtClean="0">
                          <a:solidFill>
                            <a:srgbClr val="800000"/>
                          </a:solidFill>
                          <a:effectLst/>
                        </a:rPr>
                        <a:t>підмета</a:t>
                      </a:r>
                      <a:endParaRPr lang="uk-UA" sz="2800" b="1" u="none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з головним членом  речення </a:t>
                      </a:r>
                      <a:r>
                        <a:rPr lang="uk-UA" sz="3200" dirty="0" smtClean="0">
                          <a:effectLst/>
                        </a:rPr>
                        <a:t>у </a:t>
                      </a:r>
                      <a:r>
                        <a:rPr lang="uk-UA" sz="3200" dirty="0">
                          <a:effectLst/>
                        </a:rPr>
                        <a:t>формі </a:t>
                      </a:r>
                      <a:r>
                        <a:rPr lang="uk-UA" sz="3200" b="1" u="none" dirty="0">
                          <a:solidFill>
                            <a:srgbClr val="800000"/>
                          </a:solidFill>
                          <a:effectLst/>
                        </a:rPr>
                        <a:t>присудка</a:t>
                      </a:r>
                      <a:endParaRPr lang="uk-UA" sz="2800" b="1" u="none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називні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означено-особові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 smtClean="0">
                          <a:solidFill>
                            <a:srgbClr val="FF0000"/>
                          </a:solidFill>
                          <a:effectLst/>
                        </a:rPr>
                        <a:t>узагальнено-особові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неозначено-особові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4000" b="1" dirty="0">
                          <a:solidFill>
                            <a:srgbClr val="FF0000"/>
                          </a:solidFill>
                          <a:effectLst/>
                        </a:rPr>
                        <a:t>безособові</a:t>
                      </a:r>
                      <a:endParaRPr lang="uk-UA" sz="4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975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49606035"/>
              </p:ext>
            </p:extLst>
          </p:nvPr>
        </p:nvGraphicFramePr>
        <p:xfrm>
          <a:off x="1187624" y="908720"/>
          <a:ext cx="6912769" cy="367240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924109"/>
                <a:gridCol w="2493299"/>
                <a:gridCol w="2495361"/>
              </a:tblGrid>
              <a:tr h="58067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</a:rPr>
                        <a:t>Особові</a:t>
                      </a:r>
                      <a:r>
                        <a:rPr lang="ru-RU" sz="2800" dirty="0">
                          <a:effectLst/>
                        </a:rPr>
                        <a:t> </a:t>
                      </a:r>
                      <a:r>
                        <a:rPr lang="ru-RU" sz="2800" dirty="0" err="1">
                          <a:effectLst/>
                        </a:rPr>
                        <a:t>займенники</a:t>
                      </a:r>
                      <a:endParaRPr lang="uk-UA" sz="2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580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uk-UA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однина</a:t>
                      </a:r>
                      <a:endParaRPr lang="uk-UA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множина</a:t>
                      </a:r>
                      <a:endParaRPr lang="uk-UA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83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І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</a:rPr>
                        <a:t>я</a:t>
                      </a:r>
                      <a:endParaRPr lang="uk-UA" sz="2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</a:rPr>
                        <a:t>ми</a:t>
                      </a:r>
                      <a:endParaRPr lang="uk-UA" sz="28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83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ІІ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</a:rPr>
                        <a:t>ти</a:t>
                      </a:r>
                      <a:endParaRPr lang="uk-UA" sz="2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</a:rPr>
                        <a:t>ви</a:t>
                      </a:r>
                      <a:endParaRPr lang="uk-UA" sz="2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74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ІІІ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</a:rPr>
                        <a:t>він, вона</a:t>
                      </a:r>
                      <a:endParaRPr lang="uk-UA" sz="2800" b="1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</a:rPr>
                        <a:t>воно</a:t>
                      </a:r>
                      <a:endParaRPr lang="uk-UA" sz="28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</a:rPr>
                        <a:t>вони</a:t>
                      </a:r>
                      <a:endParaRPr lang="uk-UA" sz="2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Особові займенники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668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6797674"/>
              </p:ext>
            </p:extLst>
          </p:nvPr>
        </p:nvGraphicFramePr>
        <p:xfrm>
          <a:off x="1115616" y="908722"/>
          <a:ext cx="6984776" cy="367240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882821"/>
                <a:gridCol w="3101955"/>
              </a:tblGrid>
              <a:tr h="63164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solidFill>
                            <a:schemeClr val="bg1"/>
                          </a:solidFill>
                          <a:effectLst/>
                        </a:rPr>
                        <a:t>Часи</a:t>
                      </a:r>
                      <a:r>
                        <a:rPr lang="ru-RU" sz="28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та  </a:t>
                      </a:r>
                      <a:r>
                        <a:rPr lang="ru-RU" sz="28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способи</a:t>
                      </a:r>
                      <a:r>
                        <a:rPr lang="ru-RU" sz="28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28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д</a:t>
                      </a:r>
                      <a:r>
                        <a:rPr lang="ru-RU" sz="2800" dirty="0" err="1" smtClean="0">
                          <a:solidFill>
                            <a:schemeClr val="bg1"/>
                          </a:solidFill>
                          <a:effectLst/>
                        </a:rPr>
                        <a:t>ієслів</a:t>
                      </a:r>
                      <a:endParaRPr lang="uk-UA" sz="2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631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 err="1">
                          <a:solidFill>
                            <a:srgbClr val="800000"/>
                          </a:solidFill>
                          <a:effectLst/>
                        </a:rPr>
                        <a:t>теперішній</a:t>
                      </a:r>
                      <a:r>
                        <a:rPr lang="ru-RU" sz="3200" b="1" dirty="0">
                          <a:solidFill>
                            <a:srgbClr val="800000"/>
                          </a:solidFill>
                          <a:effectLst/>
                        </a:rPr>
                        <a:t> час</a:t>
                      </a:r>
                      <a:endParaRPr lang="uk-UA" sz="3200" b="1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читаю</a:t>
                      </a:r>
                      <a:endParaRPr lang="uk-UA" sz="3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 err="1">
                          <a:solidFill>
                            <a:srgbClr val="800000"/>
                          </a:solidFill>
                          <a:effectLst/>
                        </a:rPr>
                        <a:t>минулий</a:t>
                      </a:r>
                      <a:r>
                        <a:rPr lang="ru-RU" sz="3200" b="1" dirty="0">
                          <a:solidFill>
                            <a:srgbClr val="800000"/>
                          </a:solidFill>
                          <a:effectLst/>
                        </a:rPr>
                        <a:t> час</a:t>
                      </a:r>
                      <a:endParaRPr lang="uk-UA" sz="3200" b="1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читав</a:t>
                      </a:r>
                      <a:endParaRPr lang="uk-UA" sz="3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 err="1">
                          <a:solidFill>
                            <a:srgbClr val="800000"/>
                          </a:solidFill>
                          <a:effectLst/>
                        </a:rPr>
                        <a:t>майбутній</a:t>
                      </a:r>
                      <a:r>
                        <a:rPr lang="ru-RU" sz="3200" b="1" dirty="0">
                          <a:solidFill>
                            <a:srgbClr val="800000"/>
                          </a:solidFill>
                          <a:effectLst/>
                        </a:rPr>
                        <a:t> час</a:t>
                      </a:r>
                      <a:endParaRPr lang="uk-UA" sz="3200" b="1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err="1">
                          <a:effectLst/>
                        </a:rPr>
                        <a:t>читатиму</a:t>
                      </a:r>
                      <a:endParaRPr lang="uk-UA" sz="3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5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 err="1">
                          <a:solidFill>
                            <a:srgbClr val="800000"/>
                          </a:solidFill>
                          <a:effectLst/>
                        </a:rPr>
                        <a:t>умовний</a:t>
                      </a:r>
                      <a:r>
                        <a:rPr lang="ru-RU" sz="3200" b="1" dirty="0">
                          <a:solidFill>
                            <a:srgbClr val="800000"/>
                          </a:solidFill>
                          <a:effectLst/>
                        </a:rPr>
                        <a:t> </a:t>
                      </a:r>
                      <a:r>
                        <a:rPr lang="ru-RU" sz="3200" b="1" dirty="0" err="1">
                          <a:solidFill>
                            <a:srgbClr val="800000"/>
                          </a:solidFill>
                          <a:effectLst/>
                        </a:rPr>
                        <a:t>спосіб</a:t>
                      </a:r>
                      <a:endParaRPr lang="uk-UA" sz="3200" b="1" dirty="0">
                        <a:solidFill>
                          <a:srgbClr val="8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читав </a:t>
                      </a:r>
                      <a:r>
                        <a:rPr lang="ru-RU" sz="3200" dirty="0" err="1">
                          <a:effectLst/>
                        </a:rPr>
                        <a:t>би</a:t>
                      </a:r>
                      <a:endParaRPr lang="uk-UA" sz="3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Дієслова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8968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102</TotalTime>
  <Words>443</Words>
  <Application>Microsoft Office PowerPoint</Application>
  <PresentationFormat>Экран (4:3)</PresentationFormat>
  <Paragraphs>141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Базовая</vt:lpstr>
      <vt:lpstr>Односкладні  речення</vt:lpstr>
      <vt:lpstr>Граматична основа речення</vt:lpstr>
      <vt:lpstr>Граматична основа речення</vt:lpstr>
      <vt:lpstr>Граматична основа речення</vt:lpstr>
      <vt:lpstr>Увага! </vt:lpstr>
      <vt:lpstr>Увага!</vt:lpstr>
      <vt:lpstr>Слайд 7</vt:lpstr>
      <vt:lpstr>Особові займенники</vt:lpstr>
      <vt:lpstr>Дієслова </vt:lpstr>
      <vt:lpstr>Слайд 10</vt:lpstr>
      <vt:lpstr>Види односкладних речень</vt:lpstr>
      <vt:lpstr>Види односкладних речень</vt:lpstr>
      <vt:lpstr>Види односкладних речень</vt:lpstr>
      <vt:lpstr>Види односкладних речень</vt:lpstr>
      <vt:lpstr>Види односкладних речень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Односкладні  речення</dc:title>
  <dc:creator>Валя</dc:creator>
  <cp:lastModifiedBy>Валя</cp:lastModifiedBy>
  <cp:revision>24</cp:revision>
  <dcterms:created xsi:type="dcterms:W3CDTF">2013-12-01T12:40:53Z</dcterms:created>
  <dcterms:modified xsi:type="dcterms:W3CDTF">2018-12-08T18:18:50Z</dcterms:modified>
</cp:coreProperties>
</file>