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0" r:id="rId6"/>
    <p:sldId id="266" r:id="rId7"/>
    <p:sldId id="273" r:id="rId8"/>
    <p:sldId id="261" r:id="rId9"/>
    <p:sldId id="267" r:id="rId10"/>
    <p:sldId id="285" r:id="rId11"/>
    <p:sldId id="290" r:id="rId12"/>
    <p:sldId id="262" r:id="rId13"/>
    <p:sldId id="278" r:id="rId14"/>
    <p:sldId id="288" r:id="rId15"/>
    <p:sldId id="289" r:id="rId16"/>
    <p:sldId id="263" r:id="rId17"/>
    <p:sldId id="279" r:id="rId18"/>
    <p:sldId id="264" r:id="rId19"/>
    <p:sldId id="286" r:id="rId20"/>
    <p:sldId id="28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2C4466"/>
    <a:srgbClr val="9FA6AA"/>
    <a:srgbClr val="BFC3C7"/>
    <a:srgbClr val="CCCED2"/>
    <a:srgbClr val="A0A5A9"/>
    <a:srgbClr val="CDCED0"/>
    <a:srgbClr val="D8D8D6"/>
    <a:srgbClr val="AEB0AF"/>
    <a:srgbClr val="ADAF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showGuides="1">
      <p:cViewPr varScale="1">
        <p:scale>
          <a:sx n="89" d="100"/>
          <a:sy n="89" d="100"/>
        </p:scale>
        <p:origin x="-828" y="-108"/>
      </p:cViewPr>
      <p:guideLst>
        <p:guide orient="horz" pos="2160"/>
        <p:guide pos="3840"/>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1" y="0"/>
            <a:ext cx="12234571"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3" y="365129"/>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3"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2017/5/26</a:t>
            </a:fld>
            <a:endParaRPr lang="zh-CN" altLang="en-US"/>
          </a:p>
        </p:txBody>
      </p:sp>
      <p:sp>
        <p:nvSpPr>
          <p:cNvPr id="5" name="页脚占位符 4"/>
          <p:cNvSpPr>
            <a:spLocks noGrp="1"/>
          </p:cNvSpPr>
          <p:nvPr>
            <p:ph type="ftr" sz="quarter" idx="3"/>
          </p:nvPr>
        </p:nvSpPr>
        <p:spPr>
          <a:xfrm>
            <a:off x="4038602" y="6356354"/>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3"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3" y="0"/>
            <a:ext cx="1360975"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2" name="文本框 11"/>
          <p:cNvSpPr txBox="1"/>
          <p:nvPr/>
        </p:nvSpPr>
        <p:spPr>
          <a:xfrm>
            <a:off x="2893040" y="2680790"/>
            <a:ext cx="6405921"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基于</a:t>
            </a:r>
            <a:r>
              <a:rPr lang="en-US" altLang="zh-CN" sz="4400" b="1" dirty="0">
                <a:solidFill>
                  <a:schemeClr val="bg1"/>
                </a:solidFill>
                <a:latin typeface="微软雅黑" panose="020B0503020204020204" pitchFamily="34" charset="-122"/>
                <a:ea typeface="微软雅黑" panose="020B0503020204020204" pitchFamily="34" charset="-122"/>
              </a:rPr>
              <a:t>SSH</a:t>
            </a:r>
            <a:r>
              <a:rPr lang="zh-CN" altLang="en-US" sz="4400" b="1" dirty="0">
                <a:solidFill>
                  <a:schemeClr val="bg1"/>
                </a:solidFill>
                <a:latin typeface="微软雅黑" panose="020B0503020204020204" pitchFamily="34" charset="-122"/>
                <a:ea typeface="微软雅黑" panose="020B0503020204020204" pitchFamily="34" charset="-122"/>
              </a:rPr>
              <a:t>的视频教学平台</a:t>
            </a:r>
          </a:p>
        </p:txBody>
      </p:sp>
      <p:sp>
        <p:nvSpPr>
          <p:cNvPr id="13" name="文本框 12"/>
          <p:cNvSpPr txBox="1"/>
          <p:nvPr/>
        </p:nvSpPr>
        <p:spPr>
          <a:xfrm>
            <a:off x="3876065" y="3490841"/>
            <a:ext cx="4439869" cy="369332"/>
          </a:xfrm>
          <a:prstGeom prst="rect">
            <a:avLst/>
          </a:prstGeom>
          <a:noFill/>
        </p:spPr>
        <p:txBody>
          <a:bodyPr wrap="non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Based </a:t>
            </a:r>
            <a:r>
              <a:rPr lang="en-US" altLang="zh-CN" dirty="0">
                <a:solidFill>
                  <a:schemeClr val="bg1"/>
                </a:solidFill>
                <a:latin typeface="微软雅黑" panose="020B0503020204020204" pitchFamily="34" charset="-122"/>
                <a:ea typeface="微软雅黑" panose="020B0503020204020204" pitchFamily="34" charset="-122"/>
              </a:rPr>
              <a:t>on SSH video teaching platform</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1" y="1478637"/>
            <a:ext cx="952735"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0" name="文本框 19"/>
          <p:cNvSpPr txBox="1"/>
          <p:nvPr/>
        </p:nvSpPr>
        <p:spPr>
          <a:xfrm>
            <a:off x="5105987" y="5574873"/>
            <a:ext cx="1980029"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zh-CN" altLang="en-US" sz="2000" dirty="0" smtClean="0">
                <a:solidFill>
                  <a:schemeClr val="bg1"/>
                </a:solidFill>
                <a:latin typeface="微软雅黑" panose="020B0503020204020204" pitchFamily="34" charset="-122"/>
                <a:ea typeface="微软雅黑" panose="020B0503020204020204" pitchFamily="34" charset="-122"/>
              </a:rPr>
              <a:t>：宾桀锋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977746" y="5974983"/>
            <a:ext cx="2236510"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指导老师</a:t>
            </a:r>
            <a:r>
              <a:rPr lang="zh-CN" altLang="en-US" sz="2000" dirty="0" smtClean="0">
                <a:solidFill>
                  <a:schemeClr val="bg1"/>
                </a:solidFill>
                <a:latin typeface="微软雅黑" panose="020B0503020204020204" pitchFamily="34" charset="-122"/>
                <a:ea typeface="微软雅黑" panose="020B0503020204020204" pitchFamily="34" charset="-122"/>
              </a:rPr>
              <a:t>：曾华朴</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3" y="3111500"/>
            <a:ext cx="28300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367737" y="3111500"/>
            <a:ext cx="28091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9634" y="4446448"/>
            <a:ext cx="831967" cy="831967"/>
          </a:xfrm>
          <a:prstGeom prst="rect">
            <a:avLst/>
          </a:prstGeom>
        </p:spPr>
      </p:pic>
      <p:sp>
        <p:nvSpPr>
          <p:cNvPr id="18" name="矩形 17"/>
          <p:cNvSpPr/>
          <p:nvPr/>
        </p:nvSpPr>
        <p:spPr>
          <a:xfrm rot="18810572">
            <a:off x="-274139" y="363390"/>
            <a:ext cx="1415772" cy="338554"/>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600" dirty="0">
                <a:solidFill>
                  <a:prstClr val="white"/>
                </a:solidFill>
                <a:latin typeface="微软雅黑" panose="020B0503020204020204" pitchFamily="34" charset="-122"/>
                <a:ea typeface="微软雅黑" panose="020B0503020204020204" pitchFamily="34" charset="-122"/>
              </a:rPr>
              <a:t>毕业论文答辩</a:t>
            </a:r>
          </a:p>
        </p:txBody>
      </p:sp>
    </p:spTree>
    <p:extLst>
      <p:ext uri="{BB962C8B-B14F-4D97-AF65-F5344CB8AC3E}">
        <p14:creationId xmlns:p14="http://schemas.microsoft.com/office/powerpoint/2010/main" val="227707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分析设计</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1" y="207468"/>
            <a:ext cx="1822935" cy="307777"/>
          </a:xfrm>
          <a:prstGeom prst="rect">
            <a:avLst/>
          </a:prstGeom>
        </p:spPr>
        <p:txBody>
          <a:bodyPr wrap="none">
            <a:spAutoFit/>
          </a:bodyPr>
          <a:lstStyle/>
          <a:p>
            <a:pPr>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altLang="zh-CN" sz="1400" kern="0" cap="all" dirty="0">
                <a:latin typeface="微软雅黑" panose="020B0503020204020204" pitchFamily="34" charset="-122"/>
                <a:ea typeface="微软雅黑" panose="020B0503020204020204" pitchFamily="34" charset="-122"/>
              </a:rPr>
              <a:t>Analysis </a:t>
            </a:r>
            <a:r>
              <a:rPr lang="en-US" altLang="zh-CN" sz="1400" kern="0" cap="all" dirty="0" smtClean="0">
                <a:latin typeface="微软雅黑" panose="020B0503020204020204" pitchFamily="34" charset="-122"/>
                <a:ea typeface="微软雅黑" panose="020B0503020204020204" pitchFamily="34" charset="-122"/>
              </a:rPr>
              <a:t>design</a:t>
            </a:r>
            <a:endParaRPr lang="en-US" altLang="zh-CN" sz="1400" kern="0" cap="all" dirty="0">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4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flipV="1">
            <a:off x="3679116" y="361354"/>
            <a:ext cx="8335085"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6251" y="1676375"/>
            <a:ext cx="2944623" cy="4197300"/>
          </a:xfrm>
          <a:prstGeom prst="rect">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p:nvPr/>
        </p:nvPicPr>
        <p:blipFill>
          <a:blip r:embed="rId2">
            <a:extLst>
              <a:ext uri="{28A0092B-C50C-407E-A947-70E740481C1C}">
                <a14:useLocalDpi xmlns:a14="http://schemas.microsoft.com/office/drawing/2010/main" val="0"/>
              </a:ext>
            </a:extLst>
          </a:blip>
          <a:srcRect/>
          <a:stretch>
            <a:fillRect/>
          </a:stretch>
        </p:blipFill>
        <p:spPr bwMode="auto">
          <a:xfrm>
            <a:off x="989266" y="1676375"/>
            <a:ext cx="2944624" cy="4197300"/>
          </a:xfrm>
          <a:prstGeom prst="rect">
            <a:avLst/>
          </a:prstGeom>
          <a:noFill/>
          <a:ln>
            <a:noFill/>
          </a:ln>
        </p:spPr>
      </p:pic>
      <p:sp>
        <p:nvSpPr>
          <p:cNvPr id="22" name="矩形 21"/>
          <p:cNvSpPr/>
          <p:nvPr/>
        </p:nvSpPr>
        <p:spPr>
          <a:xfrm>
            <a:off x="4505795" y="1676375"/>
            <a:ext cx="2944623" cy="4197300"/>
          </a:xfrm>
          <a:prstGeom prst="rect">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101432" y="1676375"/>
            <a:ext cx="2944623" cy="4197300"/>
          </a:xfrm>
          <a:prstGeom prst="rect">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p:nvPr/>
        </p:nvPicPr>
        <p:blipFill>
          <a:blip r:embed="rId3">
            <a:extLst>
              <a:ext uri="{28A0092B-C50C-407E-A947-70E740481C1C}">
                <a14:useLocalDpi xmlns:a14="http://schemas.microsoft.com/office/drawing/2010/main" val="0"/>
              </a:ext>
            </a:extLst>
          </a:blip>
          <a:srcRect/>
          <a:stretch>
            <a:fillRect/>
          </a:stretch>
        </p:blipFill>
        <p:spPr bwMode="auto">
          <a:xfrm>
            <a:off x="4505795" y="1676375"/>
            <a:ext cx="2944623" cy="4197300"/>
          </a:xfrm>
          <a:prstGeom prst="rect">
            <a:avLst/>
          </a:prstGeom>
          <a:noFill/>
          <a:ln>
            <a:noFill/>
          </a:ln>
        </p:spPr>
      </p:pic>
      <p:pic>
        <p:nvPicPr>
          <p:cNvPr id="26" name="图片 25"/>
          <p:cNvPicPr/>
          <p:nvPr/>
        </p:nvPicPr>
        <p:blipFill>
          <a:blip r:embed="rId4">
            <a:extLst>
              <a:ext uri="{28A0092B-C50C-407E-A947-70E740481C1C}">
                <a14:useLocalDpi xmlns:a14="http://schemas.microsoft.com/office/drawing/2010/main" val="0"/>
              </a:ext>
            </a:extLst>
          </a:blip>
          <a:srcRect/>
          <a:stretch>
            <a:fillRect/>
          </a:stretch>
        </p:blipFill>
        <p:spPr bwMode="auto">
          <a:xfrm>
            <a:off x="8101432" y="1676375"/>
            <a:ext cx="2944623" cy="4197300"/>
          </a:xfrm>
          <a:prstGeom prst="rect">
            <a:avLst/>
          </a:prstGeom>
          <a:noFill/>
          <a:ln>
            <a:noFill/>
          </a:ln>
        </p:spPr>
      </p:pic>
      <p:sp>
        <p:nvSpPr>
          <p:cNvPr id="27" name="矩形 26"/>
          <p:cNvSpPr/>
          <p:nvPr/>
        </p:nvSpPr>
        <p:spPr>
          <a:xfrm>
            <a:off x="440603" y="911912"/>
            <a:ext cx="877163" cy="369332"/>
          </a:xfrm>
          <a:prstGeom prst="rect">
            <a:avLst/>
          </a:prstGeom>
          <a:solidFill>
            <a:schemeClr val="accent2"/>
          </a:solidFill>
        </p:spPr>
        <p:txBody>
          <a:bodyPr wrap="none">
            <a:spAutoFit/>
          </a:bodyPr>
          <a:lstStyle/>
          <a:p>
            <a:pPr defTabSz="609585"/>
            <a:r>
              <a:rPr lang="zh-CN" altLang="en-US" sz="1800" dirty="0" smtClean="0">
                <a:solidFill>
                  <a:schemeClr val="bg1"/>
                </a:solidFill>
                <a:latin typeface="Segoe UI Light"/>
                <a:ea typeface="微软雅黑"/>
                <a:cs typeface="Segoe UI Light"/>
              </a:rPr>
              <a:t>用例图</a:t>
            </a:r>
          </a:p>
        </p:txBody>
      </p:sp>
    </p:spTree>
    <p:extLst>
      <p:ext uri="{BB962C8B-B14F-4D97-AF65-F5344CB8AC3E}">
        <p14:creationId xmlns:p14="http://schemas.microsoft.com/office/powerpoint/2010/main" val="1955670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分析设计</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1" y="207468"/>
            <a:ext cx="1822935" cy="307777"/>
          </a:xfrm>
          <a:prstGeom prst="rect">
            <a:avLst/>
          </a:prstGeom>
        </p:spPr>
        <p:txBody>
          <a:bodyPr wrap="none">
            <a:spAutoFit/>
          </a:bodyPr>
          <a:lstStyle/>
          <a:p>
            <a:pPr>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a:t>
            </a:r>
            <a:r>
              <a:rPr lang="en-US" altLang="zh-CN" sz="1400" kern="0" cap="all" dirty="0">
                <a:latin typeface="微软雅黑" panose="020B0503020204020204" pitchFamily="34" charset="-122"/>
                <a:ea typeface="微软雅黑" panose="020B0503020204020204" pitchFamily="34" charset="-122"/>
              </a:rPr>
              <a:t>Analysis </a:t>
            </a:r>
            <a:r>
              <a:rPr lang="en-US" altLang="zh-CN" sz="1400" kern="0" cap="all" dirty="0" smtClean="0">
                <a:latin typeface="微软雅黑" panose="020B0503020204020204" pitchFamily="34" charset="-122"/>
                <a:ea typeface="微软雅黑" panose="020B0503020204020204" pitchFamily="34" charset="-122"/>
              </a:rPr>
              <a:t>design</a:t>
            </a:r>
            <a:endParaRPr lang="en-US" altLang="zh-CN" sz="1400" kern="0" cap="all" dirty="0">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4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flipV="1">
            <a:off x="3679116" y="361354"/>
            <a:ext cx="8335085"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58352" y="1281244"/>
            <a:ext cx="7906871" cy="4915161"/>
          </a:xfrm>
          <a:prstGeom prst="rect">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40603" y="911912"/>
            <a:ext cx="2031325" cy="369332"/>
          </a:xfrm>
          <a:prstGeom prst="rect">
            <a:avLst/>
          </a:prstGeom>
          <a:solidFill>
            <a:schemeClr val="accent2"/>
          </a:solidFill>
        </p:spPr>
        <p:txBody>
          <a:bodyPr wrap="none">
            <a:spAutoFit/>
          </a:bodyPr>
          <a:lstStyle/>
          <a:p>
            <a:pPr defTabSz="609585"/>
            <a:r>
              <a:rPr lang="zh-CN" altLang="en-US" dirty="0" smtClean="0">
                <a:solidFill>
                  <a:schemeClr val="bg1"/>
                </a:solidFill>
                <a:latin typeface="Segoe UI Light"/>
                <a:ea typeface="微软雅黑"/>
                <a:cs typeface="Segoe UI Light"/>
              </a:rPr>
              <a:t>数据库概念结构图</a:t>
            </a:r>
            <a:endParaRPr lang="zh-CN" altLang="en-US" sz="1800" dirty="0" smtClean="0">
              <a:solidFill>
                <a:schemeClr val="bg1"/>
              </a:solidFill>
              <a:latin typeface="Segoe UI Light"/>
              <a:ea typeface="微软雅黑"/>
              <a:cs typeface="Segoe UI Light"/>
            </a:endParaRPr>
          </a:p>
        </p:txBody>
      </p:sp>
      <p:pic>
        <p:nvPicPr>
          <p:cNvPr id="20" name="图片 19"/>
          <p:cNvPicPr/>
          <p:nvPr/>
        </p:nvPicPr>
        <p:blipFill>
          <a:blip r:embed="rId2">
            <a:extLst>
              <a:ext uri="{28A0092B-C50C-407E-A947-70E740481C1C}">
                <a14:useLocalDpi xmlns:a14="http://schemas.microsoft.com/office/drawing/2010/main" val="0"/>
              </a:ext>
            </a:extLst>
          </a:blip>
          <a:srcRect/>
          <a:stretch>
            <a:fillRect/>
          </a:stretch>
        </p:blipFill>
        <p:spPr bwMode="auto">
          <a:xfrm>
            <a:off x="2958352" y="1281243"/>
            <a:ext cx="7906871" cy="4915162"/>
          </a:xfrm>
          <a:prstGeom prst="rect">
            <a:avLst/>
          </a:prstGeom>
          <a:noFill/>
          <a:ln>
            <a:noFill/>
          </a:ln>
        </p:spPr>
      </p:pic>
    </p:spTree>
    <p:extLst>
      <p:ext uri="{BB962C8B-B14F-4D97-AF65-F5344CB8AC3E}">
        <p14:creationId xmlns:p14="http://schemas.microsoft.com/office/powerpoint/2010/main" val="148030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7"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17201"/>
            <a:ext cx="2788539" cy="727144"/>
            <a:chOff x="4647692" y="4088617"/>
            <a:chExt cx="2788538" cy="727144"/>
          </a:xfrm>
        </p:grpSpPr>
        <p:grpSp>
          <p:nvGrpSpPr>
            <p:cNvPr id="12" name="组合 11"/>
            <p:cNvGrpSpPr/>
            <p:nvPr/>
          </p:nvGrpSpPr>
          <p:grpSpPr>
            <a:xfrm>
              <a:off x="5517158" y="4088617"/>
              <a:ext cx="1919072" cy="727144"/>
              <a:chOff x="5517158" y="4014051"/>
              <a:chExt cx="1919072" cy="727144"/>
            </a:xfrm>
          </p:grpSpPr>
          <p:sp>
            <p:nvSpPr>
              <p:cNvPr id="16" name="矩形 15"/>
              <p:cNvSpPr/>
              <p:nvPr/>
            </p:nvSpPr>
            <p:spPr>
              <a:xfrm>
                <a:off x="5517158" y="4014051"/>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latin typeface="微软雅黑" panose="020B0503020204020204" pitchFamily="34" charset="-122"/>
                    <a:ea typeface="微软雅黑" panose="020B0503020204020204" pitchFamily="34" charset="-122"/>
                    <a:cs typeface="微软雅黑"/>
                  </a:rPr>
                  <a:t>项目</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展示</a:t>
                </a:r>
              </a:p>
            </p:txBody>
          </p:sp>
          <p:sp>
            <p:nvSpPr>
              <p:cNvPr id="17" name="矩形 16"/>
              <p:cNvSpPr/>
              <p:nvPr/>
            </p:nvSpPr>
            <p:spPr>
              <a:xfrm>
                <a:off x="5517158" y="4464196"/>
                <a:ext cx="1420581"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a:t>
                </a:r>
                <a:r>
                  <a:rPr kumimoji="0" lang="en-US" altLang="zh-CN" sz="12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PROJECT</a:t>
                </a:r>
                <a:r>
                  <a:rPr kumimoji="0" lang="en-US" altLang="zh-CN" sz="1200" b="0" i="0" u="none" strike="noStrike" kern="0" cap="none" spc="0" normalizeH="0" noProof="0" dirty="0" smtClean="0">
                    <a:ln>
                      <a:noFill/>
                    </a:ln>
                    <a:effectLst/>
                    <a:uLnTx/>
                    <a:uFillTx/>
                    <a:latin typeface="微软雅黑" panose="020B0503020204020204" pitchFamily="34" charset="-122"/>
                    <a:ea typeface="微软雅黑" panose="020B0503020204020204" pitchFamily="34" charset="-122"/>
                  </a:rPr>
                  <a:t> </a:t>
                </a:r>
                <a:r>
                  <a:rPr kumimoji="0" lang="en-US" altLang="zh-CN" sz="12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SHOW</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647692" y="4092189"/>
              <a:ext cx="891717" cy="720000"/>
              <a:chOff x="4380992" y="4020050"/>
              <a:chExt cx="891717" cy="720000"/>
            </a:xfrm>
          </p:grpSpPr>
          <p:sp>
            <p:nvSpPr>
              <p:cNvPr id="14" name="矩形 13"/>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538817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项目展示</a:t>
            </a:r>
          </a:p>
        </p:txBody>
      </p:sp>
      <p:sp>
        <p:nvSpPr>
          <p:cNvPr id="16" name="矩形 15"/>
          <p:cNvSpPr/>
          <p:nvPr/>
        </p:nvSpPr>
        <p:spPr>
          <a:xfrm>
            <a:off x="1734829" y="207468"/>
            <a:ext cx="1576072" cy="307777"/>
          </a:xfrm>
          <a:prstGeom prst="rect">
            <a:avLst/>
          </a:prstGeom>
        </p:spPr>
        <p:txBody>
          <a:bodyPr wrap="none">
            <a:spAutoFit/>
          </a:bodyPr>
          <a:lstStyle/>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PROJECT</a:t>
            </a:r>
            <a:r>
              <a:rPr kumimoji="0" lang="en-US" altLang="zh-CN" sz="1400" b="0" i="0" u="none" strike="noStrike" kern="0" cap="none" spc="0" normalizeH="0" noProof="0" dirty="0" smtClean="0">
                <a:ln>
                  <a:noFill/>
                </a:ln>
                <a:effectLst/>
                <a:uLnTx/>
                <a:uFillTx/>
                <a:latin typeface="微软雅黑" panose="020B0503020204020204" pitchFamily="34" charset="-122"/>
                <a:ea typeface="微软雅黑" panose="020B0503020204020204" pitchFamily="34" charset="-122"/>
              </a:rPr>
              <a:t> </a:t>
            </a:r>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SHOW</a:t>
            </a: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1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1"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203168" y="1253669"/>
            <a:ext cx="2572766"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1642921" y="2143580"/>
            <a:ext cx="1694163" cy="400110"/>
          </a:xfrm>
          <a:prstGeom prst="rect">
            <a:avLst/>
          </a:prstGeom>
        </p:spPr>
        <p:txBody>
          <a:bodyPr wrap="square">
            <a:spAutoFit/>
          </a:bodyPr>
          <a:lstStyle/>
          <a:p>
            <a:pPr algn="ctr" defTabSz="1219170">
              <a:defRPr/>
            </a:pPr>
            <a:r>
              <a:rPr lang="zh-CN" altLang="en-US" sz="2000" b="1" kern="0" dirty="0" smtClean="0">
                <a:solidFill>
                  <a:schemeClr val="bg1"/>
                </a:solidFill>
                <a:ea typeface="微软雅黑" charset="0"/>
              </a:rPr>
              <a:t>首页介绍</a:t>
            </a:r>
            <a:endParaRPr lang="en-US" altLang="zh-CN" sz="2000" b="1" kern="0" dirty="0">
              <a:solidFill>
                <a:schemeClr val="bg1"/>
              </a:solidFill>
              <a:ea typeface="微软雅黑" charset="0"/>
            </a:endParaRPr>
          </a:p>
        </p:txBody>
      </p:sp>
      <p:sp>
        <p:nvSpPr>
          <p:cNvPr id="18" name="矩形 17"/>
          <p:cNvSpPr/>
          <p:nvPr/>
        </p:nvSpPr>
        <p:spPr>
          <a:xfrm>
            <a:off x="1484976" y="2941690"/>
            <a:ext cx="2010051" cy="2052870"/>
          </a:xfrm>
          <a:prstGeom prst="rect">
            <a:avLst/>
          </a:prstGeom>
        </p:spPr>
        <p:txBody>
          <a:bodyPr wrap="square">
            <a:spAutoFit/>
          </a:bodyPr>
          <a:lstStyle/>
          <a:p>
            <a:pPr algn="ctr" defTabSz="1219170">
              <a:lnSpc>
                <a:spcPct val="130000"/>
              </a:lnSpc>
              <a:defRPr/>
            </a:pPr>
            <a:r>
              <a:rPr lang="zh-CN" altLang="en-US" sz="1400" kern="0" dirty="0" smtClean="0">
                <a:solidFill>
                  <a:schemeClr val="bg1"/>
                </a:solidFill>
                <a:ea typeface="微软雅黑" charset="0"/>
              </a:rPr>
              <a:t>首页顶部为平台名称和导航条，右侧有注册和登陆按钮；中间部分为课程轮播和课程</a:t>
            </a:r>
            <a:r>
              <a:rPr lang="zh-CN" altLang="en-US" sz="1400" kern="0" dirty="0" smtClean="0">
                <a:solidFill>
                  <a:schemeClr val="bg1"/>
                </a:solidFill>
                <a:ea typeface="微软雅黑" charset="0"/>
              </a:rPr>
              <a:t>列表，课程可以按最新和点击量最高排序；</a:t>
            </a:r>
            <a:r>
              <a:rPr lang="zh-CN" altLang="en-US" sz="1400" kern="0" dirty="0" smtClean="0">
                <a:solidFill>
                  <a:schemeClr val="bg1"/>
                </a:solidFill>
                <a:ea typeface="微软雅黑" charset="0"/>
              </a:rPr>
              <a:t>底部为版权信息。</a:t>
            </a:r>
            <a:endParaRPr lang="en-US" altLang="zh-CN" sz="1400" kern="0" dirty="0">
              <a:solidFill>
                <a:schemeClr val="bg1"/>
              </a:solidFill>
              <a:ea typeface="微软雅黑" charset="0"/>
            </a:endParaRPr>
          </a:p>
        </p:txBody>
      </p:sp>
      <p:cxnSp>
        <p:nvCxnSpPr>
          <p:cNvPr id="20" name="直接连接符 19"/>
          <p:cNvCxnSpPr/>
          <p:nvPr/>
        </p:nvCxnSpPr>
        <p:spPr>
          <a:xfrm>
            <a:off x="1484976" y="2612405"/>
            <a:ext cx="2010051"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1" name="图片 20"/>
          <p:cNvPicPr/>
          <p:nvPr/>
        </p:nvPicPr>
        <p:blipFill>
          <a:blip r:embed="rId2"/>
          <a:stretch>
            <a:fillRect/>
          </a:stretch>
        </p:blipFill>
        <p:spPr>
          <a:xfrm>
            <a:off x="4937760" y="1506071"/>
            <a:ext cx="6443831" cy="4335926"/>
          </a:xfrm>
          <a:prstGeom prst="rect">
            <a:avLst/>
          </a:prstGeom>
        </p:spPr>
      </p:pic>
      <p:sp>
        <p:nvSpPr>
          <p:cNvPr id="22" name="矩形 21"/>
          <p:cNvSpPr/>
          <p:nvPr/>
        </p:nvSpPr>
        <p:spPr>
          <a:xfrm>
            <a:off x="4937760" y="686572"/>
            <a:ext cx="1569660" cy="369332"/>
          </a:xfrm>
          <a:prstGeom prst="rect">
            <a:avLst/>
          </a:prstGeom>
          <a:solidFill>
            <a:schemeClr val="accent2"/>
          </a:solidFill>
        </p:spPr>
        <p:txBody>
          <a:bodyPr wrap="none">
            <a:spAutoFit/>
          </a:bodyPr>
          <a:lstStyle/>
          <a:p>
            <a:pPr defTabSz="609585"/>
            <a:r>
              <a:rPr lang="zh-CN" altLang="en-US" sz="1800" dirty="0" smtClean="0">
                <a:solidFill>
                  <a:schemeClr val="bg1"/>
                </a:solidFill>
                <a:latin typeface="Segoe UI Light"/>
                <a:ea typeface="微软雅黑"/>
                <a:cs typeface="Segoe UI Light"/>
              </a:rPr>
              <a:t>首页截图展示</a:t>
            </a:r>
            <a:endParaRPr lang="zh-CN" altLang="en-US" sz="1800" dirty="0" smtClean="0">
              <a:solidFill>
                <a:schemeClr val="bg1"/>
              </a:solidFill>
              <a:latin typeface="Segoe UI Light"/>
              <a:ea typeface="微软雅黑"/>
              <a:cs typeface="Segoe UI Light"/>
            </a:endParaRPr>
          </a:p>
        </p:txBody>
      </p:sp>
    </p:spTree>
    <p:extLst>
      <p:ext uri="{BB962C8B-B14F-4D97-AF65-F5344CB8AC3E}">
        <p14:creationId xmlns:p14="http://schemas.microsoft.com/office/powerpoint/2010/main" val="766963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项目展示</a:t>
            </a:r>
          </a:p>
        </p:txBody>
      </p:sp>
      <p:sp>
        <p:nvSpPr>
          <p:cNvPr id="16" name="矩形 15"/>
          <p:cNvSpPr/>
          <p:nvPr/>
        </p:nvSpPr>
        <p:spPr>
          <a:xfrm>
            <a:off x="1734829" y="207468"/>
            <a:ext cx="1576072" cy="307777"/>
          </a:xfrm>
          <a:prstGeom prst="rect">
            <a:avLst/>
          </a:prstGeom>
        </p:spPr>
        <p:txBody>
          <a:bodyPr wrap="none">
            <a:spAutoFit/>
          </a:bodyPr>
          <a:lstStyle/>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PROJECT</a:t>
            </a:r>
            <a:r>
              <a:rPr kumimoji="0" lang="en-US" altLang="zh-CN" sz="1400" b="0" i="0" u="none" strike="noStrike" kern="0" cap="none" spc="0" normalizeH="0" noProof="0" dirty="0" smtClean="0">
                <a:ln>
                  <a:noFill/>
                </a:ln>
                <a:effectLst/>
                <a:uLnTx/>
                <a:uFillTx/>
                <a:latin typeface="微软雅黑" panose="020B0503020204020204" pitchFamily="34" charset="-122"/>
                <a:ea typeface="微软雅黑" panose="020B0503020204020204" pitchFamily="34" charset="-122"/>
              </a:rPr>
              <a:t> </a:t>
            </a:r>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SHOW</a:t>
            </a: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1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1"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203167" y="1253669"/>
            <a:ext cx="2594281"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1642921" y="2115282"/>
            <a:ext cx="1694163" cy="400110"/>
          </a:xfrm>
          <a:prstGeom prst="rect">
            <a:avLst/>
          </a:prstGeom>
        </p:spPr>
        <p:txBody>
          <a:bodyPr wrap="square">
            <a:spAutoFit/>
          </a:bodyPr>
          <a:lstStyle/>
          <a:p>
            <a:pPr algn="ctr" defTabSz="1219170">
              <a:defRPr/>
            </a:pPr>
            <a:r>
              <a:rPr lang="zh-CN" altLang="en-US" sz="2000" b="1" kern="0" dirty="0" smtClean="0">
                <a:solidFill>
                  <a:schemeClr val="bg1"/>
                </a:solidFill>
                <a:ea typeface="微软雅黑" charset="0"/>
              </a:rPr>
              <a:t>课程详情</a:t>
            </a:r>
            <a:endParaRPr lang="en-US" altLang="zh-CN" sz="2000" b="1" kern="0" dirty="0">
              <a:solidFill>
                <a:schemeClr val="bg1"/>
              </a:solidFill>
              <a:ea typeface="微软雅黑" charset="0"/>
            </a:endParaRPr>
          </a:p>
        </p:txBody>
      </p:sp>
      <p:sp>
        <p:nvSpPr>
          <p:cNvPr id="18" name="矩形 17"/>
          <p:cNvSpPr/>
          <p:nvPr/>
        </p:nvSpPr>
        <p:spPr>
          <a:xfrm>
            <a:off x="1517839" y="2887902"/>
            <a:ext cx="2010052" cy="1212640"/>
          </a:xfrm>
          <a:prstGeom prst="rect">
            <a:avLst/>
          </a:prstGeom>
        </p:spPr>
        <p:txBody>
          <a:bodyPr wrap="square">
            <a:spAutoFit/>
          </a:bodyPr>
          <a:lstStyle/>
          <a:p>
            <a:pPr algn="ctr" defTabSz="1219170">
              <a:lnSpc>
                <a:spcPct val="130000"/>
              </a:lnSpc>
              <a:defRPr/>
            </a:pPr>
            <a:r>
              <a:rPr lang="zh-CN" altLang="en-US" sz="1400" kern="0" dirty="0" smtClean="0">
                <a:solidFill>
                  <a:schemeClr val="bg1"/>
                </a:solidFill>
                <a:ea typeface="微软雅黑" charset="0"/>
              </a:rPr>
              <a:t>课程详情有课程的详细介绍、教师信息、章节、课程评论、课程</a:t>
            </a:r>
            <a:r>
              <a:rPr lang="zh-CN" altLang="en-US" sz="1400" kern="0" dirty="0" smtClean="0">
                <a:solidFill>
                  <a:schemeClr val="bg1"/>
                </a:solidFill>
                <a:ea typeface="微软雅黑" charset="0"/>
              </a:rPr>
              <a:t>资料</a:t>
            </a:r>
            <a:r>
              <a:rPr lang="zh-CN" altLang="en-US" sz="1400" kern="0" smtClean="0">
                <a:solidFill>
                  <a:schemeClr val="bg1"/>
                </a:solidFill>
                <a:ea typeface="微软雅黑" charset="0"/>
              </a:rPr>
              <a:t>、练习题和课程相关推荐。</a:t>
            </a:r>
            <a:endParaRPr lang="en-US" altLang="zh-CN" sz="1400" kern="0" dirty="0">
              <a:solidFill>
                <a:schemeClr val="bg1"/>
              </a:solidFill>
              <a:ea typeface="微软雅黑" charset="0"/>
            </a:endParaRPr>
          </a:p>
        </p:txBody>
      </p:sp>
      <p:cxnSp>
        <p:nvCxnSpPr>
          <p:cNvPr id="20" name="直接连接符 19"/>
          <p:cNvCxnSpPr/>
          <p:nvPr/>
        </p:nvCxnSpPr>
        <p:spPr>
          <a:xfrm>
            <a:off x="1517839" y="2599944"/>
            <a:ext cx="2010051"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2" name="图片 21"/>
          <p:cNvPicPr/>
          <p:nvPr/>
        </p:nvPicPr>
        <p:blipFill>
          <a:blip r:embed="rId2"/>
          <a:stretch>
            <a:fillRect/>
          </a:stretch>
        </p:blipFill>
        <p:spPr>
          <a:xfrm>
            <a:off x="4260028" y="1688951"/>
            <a:ext cx="6755803" cy="4153046"/>
          </a:xfrm>
          <a:prstGeom prst="rect">
            <a:avLst/>
          </a:prstGeom>
        </p:spPr>
      </p:pic>
      <p:sp>
        <p:nvSpPr>
          <p:cNvPr id="21" name="矩形 20"/>
          <p:cNvSpPr/>
          <p:nvPr/>
        </p:nvSpPr>
        <p:spPr>
          <a:xfrm>
            <a:off x="5013064" y="783391"/>
            <a:ext cx="2031325" cy="369332"/>
          </a:xfrm>
          <a:prstGeom prst="rect">
            <a:avLst/>
          </a:prstGeom>
          <a:solidFill>
            <a:schemeClr val="accent2"/>
          </a:solidFill>
        </p:spPr>
        <p:txBody>
          <a:bodyPr wrap="none">
            <a:spAutoFit/>
          </a:bodyPr>
          <a:lstStyle/>
          <a:p>
            <a:pPr defTabSz="609585"/>
            <a:r>
              <a:rPr lang="zh-CN" altLang="en-US" sz="1800" dirty="0" smtClean="0">
                <a:solidFill>
                  <a:schemeClr val="bg1"/>
                </a:solidFill>
                <a:latin typeface="Segoe UI Light"/>
                <a:ea typeface="微软雅黑"/>
                <a:cs typeface="Segoe UI Light"/>
              </a:rPr>
              <a:t>课程详情截图展示</a:t>
            </a:r>
            <a:endParaRPr lang="zh-CN" altLang="en-US" sz="1800" dirty="0" smtClean="0">
              <a:solidFill>
                <a:schemeClr val="bg1"/>
              </a:solidFill>
              <a:latin typeface="Segoe UI Light"/>
              <a:ea typeface="微软雅黑"/>
              <a:cs typeface="Segoe UI Light"/>
            </a:endParaRPr>
          </a:p>
        </p:txBody>
      </p:sp>
    </p:spTree>
    <p:extLst>
      <p:ext uri="{BB962C8B-B14F-4D97-AF65-F5344CB8AC3E}">
        <p14:creationId xmlns:p14="http://schemas.microsoft.com/office/powerpoint/2010/main" val="1148281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项目展示</a:t>
            </a:r>
          </a:p>
        </p:txBody>
      </p:sp>
      <p:sp>
        <p:nvSpPr>
          <p:cNvPr id="16" name="矩形 15"/>
          <p:cNvSpPr/>
          <p:nvPr/>
        </p:nvSpPr>
        <p:spPr>
          <a:xfrm>
            <a:off x="1734829" y="207468"/>
            <a:ext cx="1576072" cy="307777"/>
          </a:xfrm>
          <a:prstGeom prst="rect">
            <a:avLst/>
          </a:prstGeom>
        </p:spPr>
        <p:txBody>
          <a:bodyPr wrap="none">
            <a:spAutoFit/>
          </a:bodyPr>
          <a:lstStyle/>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PROJECT</a:t>
            </a:r>
            <a:r>
              <a:rPr kumimoji="0" lang="en-US" altLang="zh-CN" sz="1400" b="0" i="0" u="none" strike="noStrike" kern="0" cap="none" spc="0" normalizeH="0" noProof="0" dirty="0" smtClean="0">
                <a:ln>
                  <a:noFill/>
                </a:ln>
                <a:effectLst/>
                <a:uLnTx/>
                <a:uFillTx/>
                <a:latin typeface="微软雅黑" panose="020B0503020204020204" pitchFamily="34" charset="-122"/>
                <a:ea typeface="微软雅黑" panose="020B0503020204020204" pitchFamily="34" charset="-122"/>
              </a:rPr>
              <a:t> </a:t>
            </a:r>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SHOW</a:t>
            </a: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1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1"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203168" y="1253669"/>
            <a:ext cx="2594281"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1640412" y="2115282"/>
            <a:ext cx="1694163" cy="400110"/>
          </a:xfrm>
          <a:prstGeom prst="rect">
            <a:avLst/>
          </a:prstGeom>
        </p:spPr>
        <p:txBody>
          <a:bodyPr wrap="square">
            <a:spAutoFit/>
          </a:bodyPr>
          <a:lstStyle/>
          <a:p>
            <a:pPr algn="ctr" defTabSz="1219170">
              <a:defRPr/>
            </a:pPr>
            <a:r>
              <a:rPr lang="zh-CN" altLang="en-US" sz="2000" b="1" kern="0" dirty="0" smtClean="0">
                <a:solidFill>
                  <a:schemeClr val="bg1"/>
                </a:solidFill>
                <a:ea typeface="微软雅黑" charset="0"/>
              </a:rPr>
              <a:t>教师用户</a:t>
            </a:r>
            <a:endParaRPr lang="en-US" altLang="zh-CN" sz="2000" b="1" kern="0" dirty="0">
              <a:solidFill>
                <a:schemeClr val="bg1"/>
              </a:solidFill>
              <a:ea typeface="微软雅黑" charset="0"/>
            </a:endParaRPr>
          </a:p>
        </p:txBody>
      </p:sp>
      <p:sp>
        <p:nvSpPr>
          <p:cNvPr id="18" name="矩形 17"/>
          <p:cNvSpPr/>
          <p:nvPr/>
        </p:nvSpPr>
        <p:spPr>
          <a:xfrm>
            <a:off x="1482467" y="2906991"/>
            <a:ext cx="2010052" cy="1212640"/>
          </a:xfrm>
          <a:prstGeom prst="rect">
            <a:avLst/>
          </a:prstGeom>
        </p:spPr>
        <p:txBody>
          <a:bodyPr wrap="square">
            <a:spAutoFit/>
          </a:bodyPr>
          <a:lstStyle/>
          <a:p>
            <a:pPr algn="ctr" defTabSz="1219170">
              <a:lnSpc>
                <a:spcPct val="130000"/>
              </a:lnSpc>
              <a:defRPr/>
            </a:pPr>
            <a:r>
              <a:rPr lang="zh-CN" altLang="en-US" sz="1400" kern="0" dirty="0" smtClean="0">
                <a:solidFill>
                  <a:schemeClr val="bg1"/>
                </a:solidFill>
                <a:ea typeface="微软雅黑" charset="0"/>
              </a:rPr>
              <a:t>教师用户“个人中心”维护个人信息，“课程管理”中有五大功能模块。</a:t>
            </a:r>
            <a:endParaRPr lang="en-US" altLang="zh-CN" sz="1400" kern="0" dirty="0">
              <a:solidFill>
                <a:schemeClr val="bg1"/>
              </a:solidFill>
              <a:ea typeface="微软雅黑" charset="0"/>
            </a:endParaRPr>
          </a:p>
        </p:txBody>
      </p:sp>
      <p:cxnSp>
        <p:nvCxnSpPr>
          <p:cNvPr id="20" name="直接连接符 19"/>
          <p:cNvCxnSpPr/>
          <p:nvPr/>
        </p:nvCxnSpPr>
        <p:spPr>
          <a:xfrm>
            <a:off x="1482467" y="2618053"/>
            <a:ext cx="2010051"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2" name="图片 21"/>
          <p:cNvPicPr/>
          <p:nvPr/>
        </p:nvPicPr>
        <p:blipFill>
          <a:blip r:embed="rId2"/>
          <a:stretch>
            <a:fillRect/>
          </a:stretch>
        </p:blipFill>
        <p:spPr>
          <a:xfrm>
            <a:off x="4528968" y="1828800"/>
            <a:ext cx="6874137" cy="4013198"/>
          </a:xfrm>
          <a:prstGeom prst="rect">
            <a:avLst/>
          </a:prstGeom>
        </p:spPr>
      </p:pic>
      <p:sp>
        <p:nvSpPr>
          <p:cNvPr id="21" name="矩形 20"/>
          <p:cNvSpPr/>
          <p:nvPr/>
        </p:nvSpPr>
        <p:spPr>
          <a:xfrm>
            <a:off x="4937760" y="686572"/>
            <a:ext cx="2031325" cy="369332"/>
          </a:xfrm>
          <a:prstGeom prst="rect">
            <a:avLst/>
          </a:prstGeom>
          <a:solidFill>
            <a:schemeClr val="accent2"/>
          </a:solidFill>
        </p:spPr>
        <p:txBody>
          <a:bodyPr wrap="none">
            <a:spAutoFit/>
          </a:bodyPr>
          <a:lstStyle/>
          <a:p>
            <a:pPr defTabSz="609585"/>
            <a:r>
              <a:rPr lang="zh-CN" altLang="en-US" sz="1800" dirty="0" smtClean="0">
                <a:solidFill>
                  <a:schemeClr val="bg1"/>
                </a:solidFill>
                <a:latin typeface="Segoe UI Light"/>
                <a:ea typeface="微软雅黑"/>
                <a:cs typeface="Segoe UI Light"/>
              </a:rPr>
              <a:t>教师用户截图展示</a:t>
            </a:r>
            <a:endParaRPr lang="zh-CN" altLang="en-US" sz="1800" dirty="0" smtClean="0">
              <a:solidFill>
                <a:schemeClr val="bg1"/>
              </a:solidFill>
              <a:latin typeface="Segoe UI Light"/>
              <a:ea typeface="微软雅黑"/>
              <a:cs typeface="Segoe UI Light"/>
            </a:endParaRPr>
          </a:p>
        </p:txBody>
      </p:sp>
    </p:spTree>
    <p:extLst>
      <p:ext uri="{BB962C8B-B14F-4D97-AF65-F5344CB8AC3E}">
        <p14:creationId xmlns:p14="http://schemas.microsoft.com/office/powerpoint/2010/main" val="1148281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7"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1"/>
            <a:ext cx="2725037" cy="720000"/>
            <a:chOff x="8437508" y="2825759"/>
            <a:chExt cx="2725037" cy="720000"/>
          </a:xfrm>
        </p:grpSpPr>
        <p:grpSp>
          <p:nvGrpSpPr>
            <p:cNvPr id="19" name="组合 18"/>
            <p:cNvGrpSpPr/>
            <p:nvPr/>
          </p:nvGrpSpPr>
          <p:grpSpPr>
            <a:xfrm>
              <a:off x="9243473" y="2828537"/>
              <a:ext cx="1919072" cy="714444"/>
              <a:chOff x="9243473" y="2936506"/>
              <a:chExt cx="1919072" cy="714444"/>
            </a:xfrm>
          </p:grpSpPr>
          <p:sp>
            <p:nvSpPr>
              <p:cNvPr id="23" name="矩形 22"/>
              <p:cNvSpPr/>
              <p:nvPr/>
            </p:nvSpPr>
            <p:spPr>
              <a:xfrm>
                <a:off x="9243473" y="2936506"/>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总结回顾</a:t>
                </a:r>
              </a:p>
            </p:txBody>
          </p:sp>
          <p:sp>
            <p:nvSpPr>
              <p:cNvPr id="24" name="矩形 23"/>
              <p:cNvSpPr/>
              <p:nvPr/>
            </p:nvSpPr>
            <p:spPr>
              <a:xfrm>
                <a:off x="9243473" y="3373951"/>
                <a:ext cx="761747" cy="276999"/>
              </a:xfrm>
              <a:prstGeom prst="rect">
                <a:avLst/>
              </a:prstGeom>
            </p:spPr>
            <p:txBody>
              <a:bodyPr wrap="none">
                <a:spAutoFit/>
              </a:bodyPr>
              <a:lstStyle/>
              <a:p>
                <a:pPr lvl="0"/>
                <a:r>
                  <a:rPr kumimoji="0" lang="en-US" altLang="zh-CN" sz="12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REVIEW</a:t>
                </a:r>
              </a:p>
            </p:txBody>
          </p:sp>
        </p:grpSp>
        <p:grpSp>
          <p:nvGrpSpPr>
            <p:cNvPr id="20" name="组合 19"/>
            <p:cNvGrpSpPr/>
            <p:nvPr/>
          </p:nvGrpSpPr>
          <p:grpSpPr>
            <a:xfrm>
              <a:off x="8437508" y="2825759"/>
              <a:ext cx="822524" cy="720000"/>
              <a:chOff x="8132708" y="2905159"/>
              <a:chExt cx="822524" cy="720000"/>
            </a:xfrm>
          </p:grpSpPr>
          <p:sp>
            <p:nvSpPr>
              <p:cNvPr id="21" name="矩形 20"/>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25486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总结回顾</a:t>
            </a:r>
          </a:p>
        </p:txBody>
      </p:sp>
      <p:sp>
        <p:nvSpPr>
          <p:cNvPr id="16" name="矩形 15"/>
          <p:cNvSpPr/>
          <p:nvPr/>
        </p:nvSpPr>
        <p:spPr>
          <a:xfrm>
            <a:off x="1734831" y="207468"/>
            <a:ext cx="857927" cy="307777"/>
          </a:xfrm>
          <a:prstGeom prst="rect">
            <a:avLst/>
          </a:prstGeom>
        </p:spPr>
        <p:txBody>
          <a:bodyPr wrap="none">
            <a:spAutoFit/>
          </a:bodyPr>
          <a:lstStyle/>
          <a:p>
            <a:pPr lvl="0"/>
            <a:r>
              <a:rPr lang="en-US" altLang="zh-CN" sz="1400" kern="0" dirty="0" smtClean="0">
                <a:latin typeface="微软雅黑" panose="020B0503020204020204" pitchFamily="34" charset="-122"/>
                <a:ea typeface="微软雅黑" panose="020B0503020204020204" pitchFamily="34" charset="-122"/>
              </a:rPr>
              <a:t>REVIEW</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1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2705101" y="361354"/>
            <a:ext cx="9309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790041" y="1732028"/>
            <a:ext cx="2443588" cy="4360588"/>
            <a:chOff x="790040" y="1732028"/>
            <a:chExt cx="2443588" cy="4360588"/>
          </a:xfrm>
        </p:grpSpPr>
        <p:sp>
          <p:nvSpPr>
            <p:cNvPr id="49" name="梯形 48"/>
            <p:cNvSpPr/>
            <p:nvPr/>
          </p:nvSpPr>
          <p:spPr bwMode="auto">
            <a:xfrm rot="16200000">
              <a:off x="-138152" y="2720836"/>
              <a:ext cx="4299972"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Rectangle 1"/>
            <p:cNvSpPr>
              <a:spLocks noChangeArrowheads="1"/>
            </p:cNvSpPr>
            <p:nvPr/>
          </p:nvSpPr>
          <p:spPr bwMode="auto">
            <a:xfrm>
              <a:off x="915923" y="3420176"/>
              <a:ext cx="2275065" cy="1772793"/>
            </a:xfrm>
            <a:prstGeom prst="rect">
              <a:avLst/>
            </a:prstGeom>
            <a:noFill/>
            <a:ln w="9525">
              <a:noFill/>
              <a:miter lim="800000"/>
              <a:headEnd/>
              <a:tailEnd/>
            </a:ln>
          </p:spPr>
          <p:txBody>
            <a:bodyPr anchor="ctr">
              <a:spAutoFit/>
            </a:bodyPr>
            <a:lstStyle/>
            <a:p>
              <a:pPr>
                <a:lnSpc>
                  <a:spcPct val="130000"/>
                </a:lnSpc>
              </a:pPr>
              <a:r>
                <a:rPr lang="zh-CN" altLang="en-US" sz="1400" dirty="0" smtClean="0">
                  <a:solidFill>
                    <a:schemeClr val="bg1"/>
                  </a:solidFill>
                  <a:latin typeface="微软雅黑" pitchFamily="34" charset="-122"/>
                  <a:ea typeface="微软雅黑" pitchFamily="34" charset="-122"/>
                  <a:cs typeface="Calibri" pitchFamily="34" charset="0"/>
                </a:rPr>
                <a:t>前期设计要把核心的内容设计好。在这次设计中，因为前期只是简单设计，以为自己有点思路就行，导致后面表结构出现很多问题，只能重新设计。</a:t>
              </a:r>
              <a:endParaRPr lang="en-US" altLang="zh-CN" sz="1400" dirty="0">
                <a:solidFill>
                  <a:schemeClr val="bg1"/>
                </a:solidFill>
                <a:latin typeface="微软雅黑" pitchFamily="34" charset="-122"/>
                <a:ea typeface="微软雅黑" pitchFamily="34" charset="-122"/>
                <a:cs typeface="Calibri" pitchFamily="34" charset="0"/>
              </a:endParaRPr>
            </a:p>
          </p:txBody>
        </p:sp>
        <p:sp>
          <p:nvSpPr>
            <p:cNvPr id="52" name="TextBox 27"/>
            <p:cNvSpPr txBox="1">
              <a:spLocks noChangeArrowheads="1"/>
            </p:cNvSpPr>
            <p:nvPr/>
          </p:nvSpPr>
          <p:spPr bwMode="auto">
            <a:xfrm>
              <a:off x="1328817" y="2889991"/>
              <a:ext cx="1210588" cy="400110"/>
            </a:xfrm>
            <a:prstGeom prst="rect">
              <a:avLst/>
            </a:prstGeom>
            <a:noFill/>
            <a:ln w="9525">
              <a:noFill/>
              <a:miter lim="800000"/>
              <a:headEnd/>
              <a:tailEnd/>
            </a:ln>
          </p:spPr>
          <p:txBody>
            <a:bodyPr wrap="none">
              <a:spAutoFit/>
            </a:bodyPr>
            <a:lstStyle/>
            <a:p>
              <a:r>
                <a:rPr lang="zh-CN" altLang="en-US" sz="2000" b="1" dirty="0" smtClean="0">
                  <a:solidFill>
                    <a:schemeClr val="bg1"/>
                  </a:solidFill>
                  <a:latin typeface="微软雅黑" pitchFamily="34" charset="-122"/>
                  <a:ea typeface="微软雅黑" pitchFamily="34" charset="-122"/>
                </a:rPr>
                <a:t>分析设计</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2026111"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1</a:t>
              </a:r>
              <a:endParaRPr lang="zh-CN" altLang="en-US" sz="2000" dirty="0"/>
            </a:p>
          </p:txBody>
        </p:sp>
        <p:sp>
          <p:nvSpPr>
            <p:cNvPr id="4" name="椭圆 3"/>
            <p:cNvSpPr/>
            <p:nvPr/>
          </p:nvSpPr>
          <p:spPr>
            <a:xfrm>
              <a:off x="1049162"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295536" y="1975774"/>
              <a:ext cx="495130" cy="500385"/>
              <a:chOff x="5451475" y="4286250"/>
              <a:chExt cx="1346200" cy="1360488"/>
            </a:xfrm>
            <a:solidFill>
              <a:schemeClr val="bg1"/>
            </a:solidFill>
          </p:grpSpPr>
          <p:sp>
            <p:nvSpPr>
              <p:cNvPr id="74"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p:nvCxnSpPr>
          <p:spPr>
            <a:xfrm>
              <a:off x="1953655"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3486205" y="1732028"/>
            <a:ext cx="2529068" cy="4360586"/>
            <a:chOff x="3486204" y="1732028"/>
            <a:chExt cx="2529068" cy="4360586"/>
          </a:xfrm>
        </p:grpSpPr>
        <p:sp>
          <p:nvSpPr>
            <p:cNvPr id="54" name="梯形 53"/>
            <p:cNvSpPr/>
            <p:nvPr/>
          </p:nvSpPr>
          <p:spPr bwMode="auto">
            <a:xfrm rot="5400000">
              <a:off x="2601681" y="2679023"/>
              <a:ext cx="4298114" cy="2529068"/>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矩形 67"/>
            <p:cNvSpPr/>
            <p:nvPr/>
          </p:nvSpPr>
          <p:spPr>
            <a:xfrm>
              <a:off x="4821975" y="2311079"/>
              <a:ext cx="848309" cy="400110"/>
            </a:xfrm>
            <a:prstGeom prst="rect">
              <a:avLst/>
            </a:prstGeom>
          </p:spPr>
          <p:txBody>
            <a:bodyPr wrap="none">
              <a:spAutoFit/>
            </a:bodyPr>
            <a:lstStyle/>
            <a:p>
              <a:r>
                <a:rPr lang="zh-CN" altLang="en-US" sz="2000" dirty="0" smtClean="0">
                  <a:solidFill>
                    <a:prstClr val="white"/>
                  </a:solidFill>
                  <a:latin typeface="微软雅黑" pitchFamily="34" charset="-122"/>
                  <a:ea typeface="微软雅黑" pitchFamily="34" charset="-122"/>
                </a:rPr>
                <a:t>结论</a:t>
              </a:r>
              <a:r>
                <a:rPr lang="en-US" altLang="zh-CN" sz="2000" dirty="0" smtClean="0">
                  <a:solidFill>
                    <a:prstClr val="white"/>
                  </a:solidFill>
                  <a:latin typeface="微软雅黑" pitchFamily="34" charset="-122"/>
                  <a:ea typeface="微软雅黑" pitchFamily="34" charset="-122"/>
                </a:rPr>
                <a:t>2</a:t>
              </a:r>
              <a:endParaRPr lang="zh-CN" altLang="en-US" sz="2000" dirty="0"/>
            </a:p>
          </p:txBody>
        </p:sp>
        <p:sp>
          <p:nvSpPr>
            <p:cNvPr id="70" name="Rectangle 1"/>
            <p:cNvSpPr>
              <a:spLocks noChangeArrowheads="1"/>
            </p:cNvSpPr>
            <p:nvPr/>
          </p:nvSpPr>
          <p:spPr bwMode="auto">
            <a:xfrm>
              <a:off x="3655307" y="3560215"/>
              <a:ext cx="2275065" cy="1492716"/>
            </a:xfrm>
            <a:prstGeom prst="rect">
              <a:avLst/>
            </a:prstGeom>
            <a:noFill/>
            <a:ln w="9525">
              <a:noFill/>
              <a:miter lim="800000"/>
              <a:headEnd/>
              <a:tailEnd/>
            </a:ln>
          </p:spPr>
          <p:txBody>
            <a:bodyPr anchor="ctr">
              <a:spAutoFit/>
            </a:bodyPr>
            <a:lstStyle/>
            <a:p>
              <a:pPr>
                <a:lnSpc>
                  <a:spcPct val="130000"/>
                </a:lnSpc>
              </a:pPr>
              <a:r>
                <a:rPr lang="zh-CN" altLang="en-US" sz="1400" dirty="0" smtClean="0">
                  <a:solidFill>
                    <a:schemeClr val="bg1"/>
                  </a:solidFill>
                  <a:latin typeface="微软雅黑" pitchFamily="34" charset="-122"/>
                  <a:ea typeface="微软雅黑" pitchFamily="34" charset="-122"/>
                  <a:cs typeface="Calibri" pitchFamily="34" charset="0"/>
                </a:rPr>
                <a:t>项目进度要安排好，因为在做项目的过程中总是会遇到各种各样的问题。一定要合理安排进度，以防止项目进度不可控。</a:t>
              </a:r>
              <a:endParaRPr lang="en-US" altLang="zh-CN" sz="1400" dirty="0">
                <a:solidFill>
                  <a:schemeClr val="bg1"/>
                </a:solidFill>
                <a:latin typeface="微软雅黑" pitchFamily="34" charset="-122"/>
                <a:ea typeface="微软雅黑" pitchFamily="34" charset="-122"/>
                <a:cs typeface="Calibri" pitchFamily="34" charset="0"/>
              </a:endParaRPr>
            </a:p>
          </p:txBody>
        </p:sp>
        <p:sp>
          <p:nvSpPr>
            <p:cNvPr id="71" name="TextBox 27"/>
            <p:cNvSpPr txBox="1">
              <a:spLocks noChangeArrowheads="1"/>
            </p:cNvSpPr>
            <p:nvPr/>
          </p:nvSpPr>
          <p:spPr bwMode="auto">
            <a:xfrm>
              <a:off x="4139937" y="2889991"/>
              <a:ext cx="1210588" cy="400110"/>
            </a:xfrm>
            <a:prstGeom prst="rect">
              <a:avLst/>
            </a:prstGeom>
            <a:noFill/>
            <a:ln w="9525">
              <a:noFill/>
              <a:miter lim="800000"/>
              <a:headEnd/>
              <a:tailEnd/>
            </a:ln>
          </p:spPr>
          <p:txBody>
            <a:bodyPr wrap="none">
              <a:spAutoFit/>
            </a:bodyPr>
            <a:lstStyle/>
            <a:p>
              <a:r>
                <a:rPr lang="zh-CN" altLang="en-US" sz="2000" b="1" dirty="0" smtClean="0">
                  <a:solidFill>
                    <a:schemeClr val="bg1"/>
                  </a:solidFill>
                  <a:latin typeface="微软雅黑" pitchFamily="34" charset="-122"/>
                  <a:ea typeface="微软雅黑" pitchFamily="34" charset="-122"/>
                </a:rPr>
                <a:t>项目进度</a:t>
              </a:r>
              <a:endParaRPr lang="zh-CN" altLang="en-US" sz="2000" b="1" dirty="0">
                <a:solidFill>
                  <a:schemeClr val="bg1"/>
                </a:solidFill>
                <a:latin typeface="微软雅黑" pitchFamily="34" charset="-122"/>
                <a:ea typeface="微软雅黑" pitchFamily="34" charset="-122"/>
              </a:endParaRPr>
            </a:p>
          </p:txBody>
        </p:sp>
        <p:sp>
          <p:nvSpPr>
            <p:cNvPr id="72" name="椭圆 71"/>
            <p:cNvSpPr/>
            <p:nvPr/>
          </p:nvSpPr>
          <p:spPr>
            <a:xfrm>
              <a:off x="3847411"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4139937" y="1922893"/>
              <a:ext cx="425047" cy="528490"/>
              <a:chOff x="1668463" y="-2081213"/>
              <a:chExt cx="8858250" cy="11014076"/>
            </a:xfrm>
            <a:solidFill>
              <a:schemeClr val="bg1"/>
            </a:solidFill>
          </p:grpSpPr>
          <p:sp>
            <p:nvSpPr>
              <p:cNvPr id="84"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43" name="直接连接符 142"/>
            <p:cNvCxnSpPr/>
            <p:nvPr/>
          </p:nvCxnSpPr>
          <p:spPr>
            <a:xfrm>
              <a:off x="4785747"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6291579" y="1732028"/>
            <a:ext cx="2443588" cy="4360588"/>
            <a:chOff x="6291578" y="1732028"/>
            <a:chExt cx="2443588" cy="4360588"/>
          </a:xfrm>
        </p:grpSpPr>
        <p:sp>
          <p:nvSpPr>
            <p:cNvPr id="113" name="梯形 112"/>
            <p:cNvSpPr/>
            <p:nvPr/>
          </p:nvSpPr>
          <p:spPr bwMode="auto">
            <a:xfrm rot="16200000">
              <a:off x="5363386" y="2720836"/>
              <a:ext cx="4299972"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4" name="Rectangle 1"/>
            <p:cNvSpPr>
              <a:spLocks noChangeArrowheads="1"/>
            </p:cNvSpPr>
            <p:nvPr/>
          </p:nvSpPr>
          <p:spPr bwMode="auto">
            <a:xfrm>
              <a:off x="6417461" y="4134024"/>
              <a:ext cx="2275065" cy="345094"/>
            </a:xfrm>
            <a:prstGeom prst="rect">
              <a:avLst/>
            </a:prstGeom>
            <a:noFill/>
            <a:ln w="9525">
              <a:noFill/>
              <a:miter lim="800000"/>
              <a:headEnd/>
              <a:tailEnd/>
            </a:ln>
          </p:spPr>
          <p:txBody>
            <a:bodyPr anchor="ctr">
              <a:spAutoFit/>
            </a:bodyPr>
            <a:lstStyle/>
            <a:p>
              <a:pPr>
                <a:lnSpc>
                  <a:spcPct val="130000"/>
                </a:lnSpc>
              </a:pPr>
              <a:endParaRPr lang="en-US" altLang="zh-CN" sz="1400" dirty="0">
                <a:solidFill>
                  <a:schemeClr val="bg1"/>
                </a:solidFill>
                <a:latin typeface="微软雅黑" pitchFamily="34" charset="-122"/>
                <a:ea typeface="微软雅黑" pitchFamily="34" charset="-122"/>
                <a:cs typeface="Calibri" pitchFamily="34" charset="0"/>
              </a:endParaRPr>
            </a:p>
          </p:txBody>
        </p:sp>
        <p:sp>
          <p:nvSpPr>
            <p:cNvPr id="115" name="TextBox 27"/>
            <p:cNvSpPr txBox="1">
              <a:spLocks noChangeArrowheads="1"/>
            </p:cNvSpPr>
            <p:nvPr/>
          </p:nvSpPr>
          <p:spPr bwMode="auto">
            <a:xfrm>
              <a:off x="6908078" y="2889991"/>
              <a:ext cx="1210588" cy="400110"/>
            </a:xfrm>
            <a:prstGeom prst="rect">
              <a:avLst/>
            </a:prstGeom>
            <a:noFill/>
            <a:ln w="9525">
              <a:noFill/>
              <a:miter lim="800000"/>
              <a:headEnd/>
              <a:tailEnd/>
            </a:ln>
          </p:spPr>
          <p:txBody>
            <a:bodyPr wrap="none">
              <a:spAutoFit/>
            </a:bodyPr>
            <a:lstStyle/>
            <a:p>
              <a:r>
                <a:rPr lang="zh-CN" altLang="en-US" sz="2000" b="1" dirty="0" smtClean="0">
                  <a:solidFill>
                    <a:schemeClr val="bg1"/>
                  </a:solidFill>
                  <a:latin typeface="微软雅黑" pitchFamily="34" charset="-122"/>
                  <a:ea typeface="微软雅黑" pitchFamily="34" charset="-122"/>
                </a:rPr>
                <a:t>沟通交流</a:t>
              </a:r>
              <a:endParaRPr lang="zh-CN" altLang="en-US" sz="2000" b="1" dirty="0">
                <a:solidFill>
                  <a:schemeClr val="bg1"/>
                </a:solidFill>
                <a:latin typeface="微软雅黑" pitchFamily="34" charset="-122"/>
                <a:ea typeface="微软雅黑" pitchFamily="34" charset="-122"/>
              </a:endParaRPr>
            </a:p>
          </p:txBody>
        </p:sp>
        <p:sp>
          <p:nvSpPr>
            <p:cNvPr id="117" name="矩形 116"/>
            <p:cNvSpPr/>
            <p:nvPr/>
          </p:nvSpPr>
          <p:spPr>
            <a:xfrm>
              <a:off x="7527649" y="2311079"/>
              <a:ext cx="848309" cy="400110"/>
            </a:xfrm>
            <a:prstGeom prst="rect">
              <a:avLst/>
            </a:prstGeom>
          </p:spPr>
          <p:txBody>
            <a:bodyPr wrap="none">
              <a:spAutoFit/>
            </a:bodyPr>
            <a:lstStyle/>
            <a:p>
              <a:r>
                <a:rPr lang="zh-CN" altLang="en-US" sz="2000" dirty="0" smtClean="0">
                  <a:solidFill>
                    <a:prstClr val="white"/>
                  </a:solidFill>
                  <a:latin typeface="微软雅黑" pitchFamily="34" charset="-122"/>
                  <a:ea typeface="微软雅黑" pitchFamily="34" charset="-122"/>
                </a:rPr>
                <a:t>结论</a:t>
              </a:r>
              <a:r>
                <a:rPr lang="en-US" altLang="zh-CN" sz="2000" dirty="0" smtClean="0">
                  <a:solidFill>
                    <a:prstClr val="white"/>
                  </a:solidFill>
                  <a:latin typeface="微软雅黑" pitchFamily="34" charset="-122"/>
                  <a:ea typeface="微软雅黑" pitchFamily="34" charset="-122"/>
                </a:rPr>
                <a:t>3</a:t>
              </a:r>
              <a:endParaRPr lang="zh-CN" altLang="en-US" sz="2000" dirty="0"/>
            </a:p>
          </p:txBody>
        </p:sp>
        <p:sp>
          <p:nvSpPr>
            <p:cNvPr id="121" name="椭圆 120"/>
            <p:cNvSpPr/>
            <p:nvPr/>
          </p:nvSpPr>
          <p:spPr>
            <a:xfrm>
              <a:off x="6550700"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22"/>
            <p:cNvSpPr>
              <a:spLocks noEditPoints="1"/>
            </p:cNvSpPr>
            <p:nvPr/>
          </p:nvSpPr>
          <p:spPr bwMode="auto">
            <a:xfrm>
              <a:off x="6787589" y="1993036"/>
              <a:ext cx="501004" cy="501004"/>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44" name="直接连接符 143"/>
            <p:cNvCxnSpPr/>
            <p:nvPr/>
          </p:nvCxnSpPr>
          <p:spPr>
            <a:xfrm>
              <a:off x="7491420"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987743" y="1732028"/>
            <a:ext cx="2529068" cy="4360586"/>
            <a:chOff x="8987742" y="1732028"/>
            <a:chExt cx="2529068" cy="4360586"/>
          </a:xfrm>
        </p:grpSpPr>
        <p:sp>
          <p:nvSpPr>
            <p:cNvPr id="116" name="梯形 115"/>
            <p:cNvSpPr/>
            <p:nvPr/>
          </p:nvSpPr>
          <p:spPr bwMode="auto">
            <a:xfrm rot="5400000">
              <a:off x="8103219" y="2679023"/>
              <a:ext cx="4298114" cy="2529068"/>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矩形 117"/>
            <p:cNvSpPr/>
            <p:nvPr/>
          </p:nvSpPr>
          <p:spPr>
            <a:xfrm>
              <a:off x="10323513" y="2311079"/>
              <a:ext cx="848309" cy="400110"/>
            </a:xfrm>
            <a:prstGeom prst="rect">
              <a:avLst/>
            </a:prstGeom>
          </p:spPr>
          <p:txBody>
            <a:bodyPr wrap="none">
              <a:spAutoFit/>
            </a:bodyPr>
            <a:lstStyle/>
            <a:p>
              <a:r>
                <a:rPr lang="zh-CN" altLang="en-US" sz="2000" dirty="0" smtClean="0">
                  <a:solidFill>
                    <a:prstClr val="white"/>
                  </a:solidFill>
                  <a:latin typeface="微软雅黑" pitchFamily="34" charset="-122"/>
                  <a:ea typeface="微软雅黑" pitchFamily="34" charset="-122"/>
                </a:rPr>
                <a:t>结论</a:t>
              </a:r>
              <a:r>
                <a:rPr lang="en-US" altLang="zh-CN" sz="2000" dirty="0" smtClean="0">
                  <a:solidFill>
                    <a:prstClr val="white"/>
                  </a:solidFill>
                  <a:latin typeface="微软雅黑" pitchFamily="34" charset="-122"/>
                  <a:ea typeface="微软雅黑" pitchFamily="34" charset="-122"/>
                </a:rPr>
                <a:t>4</a:t>
              </a:r>
              <a:endParaRPr lang="zh-CN" altLang="en-US" sz="2000" dirty="0"/>
            </a:p>
          </p:txBody>
        </p:sp>
        <p:sp>
          <p:nvSpPr>
            <p:cNvPr id="119" name="Rectangle 1"/>
            <p:cNvSpPr>
              <a:spLocks noChangeArrowheads="1"/>
            </p:cNvSpPr>
            <p:nvPr/>
          </p:nvSpPr>
          <p:spPr bwMode="auto">
            <a:xfrm>
              <a:off x="9156845" y="3700252"/>
              <a:ext cx="2275065" cy="1212640"/>
            </a:xfrm>
            <a:prstGeom prst="rect">
              <a:avLst/>
            </a:prstGeom>
            <a:noFill/>
            <a:ln w="9525">
              <a:noFill/>
              <a:miter lim="800000"/>
              <a:headEnd/>
              <a:tailEnd/>
            </a:ln>
          </p:spPr>
          <p:txBody>
            <a:bodyPr anchor="ctr">
              <a:spAutoFit/>
            </a:bodyPr>
            <a:lstStyle/>
            <a:p>
              <a:pPr>
                <a:lnSpc>
                  <a:spcPct val="130000"/>
                </a:lnSpc>
              </a:pPr>
              <a:r>
                <a:rPr lang="zh-CN" altLang="en-US" sz="1400" dirty="0" smtClean="0">
                  <a:solidFill>
                    <a:schemeClr val="bg1"/>
                  </a:solidFill>
                  <a:latin typeface="微软雅黑" pitchFamily="34" charset="-122"/>
                  <a:ea typeface="微软雅黑" pitchFamily="34" charset="-122"/>
                  <a:cs typeface="Calibri" pitchFamily="34" charset="0"/>
                </a:rPr>
                <a:t>不要低估自己的能力，不要高估自己的毅力。项目一定要按计划来完成，不能拖，有付出才有收获。</a:t>
              </a:r>
              <a:endParaRPr lang="en-US" altLang="zh-CN" sz="1400" dirty="0">
                <a:solidFill>
                  <a:schemeClr val="bg1"/>
                </a:solidFill>
                <a:latin typeface="微软雅黑" pitchFamily="34" charset="-122"/>
                <a:ea typeface="微软雅黑" pitchFamily="34" charset="-122"/>
                <a:cs typeface="Calibri" pitchFamily="34" charset="0"/>
              </a:endParaRPr>
            </a:p>
          </p:txBody>
        </p:sp>
        <p:sp>
          <p:nvSpPr>
            <p:cNvPr id="120" name="TextBox 27"/>
            <p:cNvSpPr txBox="1">
              <a:spLocks noChangeArrowheads="1"/>
            </p:cNvSpPr>
            <p:nvPr/>
          </p:nvSpPr>
          <p:spPr bwMode="auto">
            <a:xfrm>
              <a:off x="9646982" y="2889991"/>
              <a:ext cx="1210588" cy="400110"/>
            </a:xfrm>
            <a:prstGeom prst="rect">
              <a:avLst/>
            </a:prstGeom>
            <a:noFill/>
            <a:ln w="9525">
              <a:noFill/>
              <a:miter lim="800000"/>
              <a:headEnd/>
              <a:tailEnd/>
            </a:ln>
          </p:spPr>
          <p:txBody>
            <a:bodyPr wrap="none">
              <a:spAutoFit/>
            </a:bodyPr>
            <a:lstStyle/>
            <a:p>
              <a:r>
                <a:rPr lang="zh-CN" altLang="en-US" sz="2000" b="1" dirty="0" smtClean="0">
                  <a:solidFill>
                    <a:schemeClr val="bg1"/>
                  </a:solidFill>
                  <a:latin typeface="微软雅黑" pitchFamily="34" charset="-122"/>
                  <a:ea typeface="微软雅黑" pitchFamily="34" charset="-122"/>
                </a:rPr>
                <a:t>个人因素</a:t>
              </a:r>
              <a:endParaRPr lang="zh-CN" altLang="en-US" sz="2000" b="1" dirty="0">
                <a:solidFill>
                  <a:schemeClr val="bg1"/>
                </a:solidFill>
                <a:latin typeface="微软雅黑" pitchFamily="34" charset="-122"/>
                <a:ea typeface="微软雅黑" pitchFamily="34" charset="-122"/>
              </a:endParaRPr>
            </a:p>
          </p:txBody>
        </p:sp>
        <p:sp>
          <p:nvSpPr>
            <p:cNvPr id="122" name="椭圆 121"/>
            <p:cNvSpPr/>
            <p:nvPr/>
          </p:nvSpPr>
          <p:spPr>
            <a:xfrm>
              <a:off x="9348949"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9627228" y="1945891"/>
              <a:ext cx="559099" cy="549444"/>
              <a:chOff x="2452688" y="-266700"/>
              <a:chExt cx="7721600" cy="7588251"/>
            </a:xfrm>
            <a:solidFill>
              <a:schemeClr val="bg1"/>
            </a:solidFill>
          </p:grpSpPr>
          <p:sp>
            <p:nvSpPr>
              <p:cNvPr id="13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145" name="直接连接符 144"/>
            <p:cNvCxnSpPr/>
            <p:nvPr/>
          </p:nvCxnSpPr>
          <p:spPr>
            <a:xfrm>
              <a:off x="10294376"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Rectangle 1"/>
          <p:cNvSpPr>
            <a:spLocks noChangeArrowheads="1"/>
          </p:cNvSpPr>
          <p:nvPr/>
        </p:nvSpPr>
        <p:spPr bwMode="auto">
          <a:xfrm>
            <a:off x="6375840" y="3560217"/>
            <a:ext cx="2275065" cy="1492716"/>
          </a:xfrm>
          <a:prstGeom prst="rect">
            <a:avLst/>
          </a:prstGeom>
          <a:noFill/>
          <a:ln w="9525">
            <a:noFill/>
            <a:miter lim="800000"/>
            <a:headEnd/>
            <a:tailEnd/>
          </a:ln>
        </p:spPr>
        <p:txBody>
          <a:bodyPr anchor="ctr">
            <a:spAutoFit/>
          </a:bodyPr>
          <a:lstStyle/>
          <a:p>
            <a:pPr>
              <a:lnSpc>
                <a:spcPct val="130000"/>
              </a:lnSpc>
            </a:pPr>
            <a:r>
              <a:rPr lang="zh-CN" altLang="en-US" sz="1400" dirty="0" smtClean="0">
                <a:solidFill>
                  <a:schemeClr val="bg1"/>
                </a:solidFill>
                <a:latin typeface="微软雅黑" pitchFamily="34" charset="-122"/>
                <a:ea typeface="微软雅黑" pitchFamily="34" charset="-122"/>
                <a:cs typeface="Calibri" pitchFamily="34" charset="0"/>
              </a:rPr>
              <a:t>遇到问题，自己查找和思考仍然无法得到答案时，要及时与老师或同学沟通。一是可以节约时间，二是可能得到不一样的思路。</a:t>
            </a:r>
            <a:endParaRPr lang="en-US" altLang="zh-CN" sz="1400" dirty="0">
              <a:solidFill>
                <a:schemeClr val="bg1"/>
              </a:solidFill>
              <a:latin typeface="微软雅黑" pitchFamily="34" charset="-122"/>
              <a:ea typeface="微软雅黑" pitchFamily="34" charset="-122"/>
              <a:cs typeface="Calibri" pitchFamily="34" charset="0"/>
            </a:endParaRPr>
          </a:p>
        </p:txBody>
      </p:sp>
    </p:spTree>
    <p:extLst>
      <p:ext uri="{BB962C8B-B14F-4D97-AF65-F5344CB8AC3E}">
        <p14:creationId xmlns:p14="http://schemas.microsoft.com/office/powerpoint/2010/main" val="3311608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7"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1"/>
            <a:ext cx="2756787" cy="802996"/>
            <a:chOff x="8405758" y="4092189"/>
            <a:chExt cx="2756787" cy="802996"/>
          </a:xfrm>
        </p:grpSpPr>
        <p:grpSp>
          <p:nvGrpSpPr>
            <p:cNvPr id="19" name="组合 18"/>
            <p:cNvGrpSpPr/>
            <p:nvPr/>
          </p:nvGrpSpPr>
          <p:grpSpPr>
            <a:xfrm>
              <a:off x="9243472" y="4094967"/>
              <a:ext cx="1919073" cy="800218"/>
              <a:chOff x="9243472" y="4086984"/>
              <a:chExt cx="1919073" cy="800218"/>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致</a:t>
                </a:r>
                <a:r>
                  <a:rPr kumimoji="0" lang="zh-CN" altLang="en-US" sz="2800" b="1" i="0" u="none" strike="noStrike" kern="0" cap="none" spc="0" normalizeH="0" noProof="0" dirty="0" smtClean="0">
                    <a:ln>
                      <a:noFill/>
                    </a:ln>
                    <a:effectLst/>
                    <a:uLnTx/>
                    <a:uFillTx/>
                    <a:latin typeface="微软雅黑" panose="020B0503020204020204" pitchFamily="34" charset="-122"/>
                    <a:ea typeface="微软雅黑" panose="020B0503020204020204" pitchFamily="34" charset="-122"/>
                    <a:cs typeface="微软雅黑"/>
                  </a:rPr>
                  <a:t> 谢</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endParaRPr>
              </a:p>
            </p:txBody>
          </p:sp>
          <p:sp>
            <p:nvSpPr>
              <p:cNvPr id="24" name="矩形 23"/>
              <p:cNvSpPr/>
              <p:nvPr/>
            </p:nvSpPr>
            <p:spPr>
              <a:xfrm>
                <a:off x="9243472" y="4610203"/>
                <a:ext cx="811441" cy="276999"/>
              </a:xfrm>
              <a:prstGeom prst="rect">
                <a:avLst/>
              </a:prstGeom>
            </p:spPr>
            <p:txBody>
              <a:bodyPr wrap="none">
                <a:spAutoFit/>
              </a:bodyPr>
              <a:lstStyle/>
              <a:p>
                <a:pPr lvl="0"/>
                <a:r>
                  <a:rPr kumimoji="0" lang="en-US" altLang="zh-CN" sz="12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THANKS</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nvGrpSpPr>
            <p:cNvPr id="20"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891928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致</a:t>
            </a:r>
            <a:r>
              <a:rPr kumimoji="0" lang="zh-CN" altLang="en-US" sz="2000" b="1" i="0" u="none" strike="noStrike" kern="0" cap="none" spc="0" normalizeH="0" noProof="0" dirty="0" smtClean="0">
                <a:ln>
                  <a:noFill/>
                </a:ln>
                <a:effectLst/>
                <a:uLnTx/>
                <a:uFillTx/>
                <a:latin typeface="微软雅黑" panose="020B0503020204020204" pitchFamily="34" charset="-122"/>
                <a:ea typeface="微软雅黑" panose="020B0503020204020204" pitchFamily="34" charset="-122"/>
                <a:cs typeface="微软雅黑"/>
              </a:rPr>
              <a:t>      谢</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1" y="207468"/>
            <a:ext cx="917239"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THANKS</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4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flipV="1">
            <a:off x="2743200" y="361354"/>
            <a:ext cx="9271001"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00491" y="2341510"/>
            <a:ext cx="8191019" cy="1532727"/>
          </a:xfrm>
          <a:prstGeom prst="rect">
            <a:avLst/>
          </a:prstGeom>
        </p:spPr>
        <p:txBody>
          <a:bodyPr wrap="square" anchor="ctr">
            <a:spAutoFit/>
          </a:bodyPr>
          <a:lstStyle/>
          <a:p>
            <a:pPr>
              <a:lnSpc>
                <a:spcPct val="130000"/>
              </a:lnSpc>
            </a:pPr>
            <a:r>
              <a:rPr lang="zh-CN" altLang="en-US" kern="0" dirty="0" smtClean="0">
                <a:latin typeface="微软雅黑" panose="020B0503020204020204" pitchFamily="34" charset="-122"/>
                <a:ea typeface="微软雅黑" panose="020B0503020204020204" pitchFamily="34" charset="-122"/>
                <a:cs typeface="微软雅黑"/>
              </a:rPr>
              <a:t>首先感谢曾华朴导师对我的指导和帮助，让我能够顺利完成本次毕业设计。同时，还要感谢软件专业所有的老师和同学们，谢谢你们三年来对我的指导和关心。特别是刚从文科转专业到计算机，对理科的东西还什么都不懂时，各位老师和同学对我的关心和帮助，非常感谢！</a:t>
            </a:r>
            <a:endParaRPr lang="zh-CN" altLang="en-US" kern="0" dirty="0">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1892364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8" y="591678"/>
            <a:ext cx="3270446"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5"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9"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800204" y="2796788"/>
            <a:ext cx="1919072" cy="831969"/>
            <a:chOff x="1800204" y="2885687"/>
            <a:chExt cx="1919072" cy="831969"/>
          </a:xfrm>
        </p:grpSpPr>
        <p:sp>
          <p:nvSpPr>
            <p:cNvPr id="76" name="矩形 75"/>
            <p:cNvSpPr/>
            <p:nvPr/>
          </p:nvSpPr>
          <p:spPr>
            <a:xfrm>
              <a:off x="1800204"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项目概述</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77" name="矩形 76"/>
            <p:cNvSpPr/>
            <p:nvPr/>
          </p:nvSpPr>
          <p:spPr>
            <a:xfrm>
              <a:off x="1826987" y="3440657"/>
              <a:ext cx="1431802"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960746" y="2825760"/>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nvGrpSpPr>
          <p:cNvPr id="132" name="组合 131"/>
          <p:cNvGrpSpPr/>
          <p:nvPr/>
        </p:nvGrpSpPr>
        <p:grpSpPr>
          <a:xfrm>
            <a:off x="1800204" y="4075918"/>
            <a:ext cx="1919072" cy="790440"/>
            <a:chOff x="1800204" y="4086984"/>
            <a:chExt cx="1919072" cy="790440"/>
          </a:xfrm>
        </p:grpSpPr>
        <p:sp>
          <p:nvSpPr>
            <p:cNvPr id="82" name="矩形 81"/>
            <p:cNvSpPr/>
            <p:nvPr/>
          </p:nvSpPr>
          <p:spPr>
            <a:xfrm>
              <a:off x="1800204"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smtClean="0">
                  <a:solidFill>
                    <a:schemeClr val="bg1"/>
                  </a:solidFill>
                  <a:latin typeface="微软雅黑" panose="020B0503020204020204" pitchFamily="34" charset="-122"/>
                  <a:ea typeface="微软雅黑" panose="020B0503020204020204" pitchFamily="34" charset="-122"/>
                  <a:cs typeface="微软雅黑"/>
                </a:rPr>
                <a:t>技术简介</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83" name="矩形 82"/>
            <p:cNvSpPr/>
            <p:nvPr/>
          </p:nvSpPr>
          <p:spPr>
            <a:xfrm>
              <a:off x="1826987" y="4600425"/>
              <a:ext cx="1239442" cy="276999"/>
            </a:xfrm>
            <a:prstGeom prst="rect">
              <a:avLst/>
            </a:prstGeom>
          </p:spPr>
          <p:txBody>
            <a:bodyPr wrap="none">
              <a:spAutoFit/>
            </a:bodyPr>
            <a:lstStyle/>
            <a:p>
              <a:pPr lvl="0">
                <a:defRPr/>
              </a:pPr>
              <a:r>
                <a:rPr lang="en-US" altLang="zh-CN" sz="1200" kern="0" cap="all" dirty="0" smtClean="0">
                  <a:solidFill>
                    <a:schemeClr val="bg1"/>
                  </a:solidFill>
                  <a:latin typeface="微软雅黑" panose="020B0503020204020204" pitchFamily="34" charset="-122"/>
                  <a:ea typeface="微软雅黑" panose="020B0503020204020204" pitchFamily="34" charset="-122"/>
                </a:rPr>
                <a:t>technology</a:t>
              </a:r>
              <a:endParaRPr kumimoji="1" lang="zh-CN" altLang="en-US" sz="1200" b="0" i="0" u="none" strike="noStrike" kern="0" cap="all" spc="0" normalizeH="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1024783" y="4092190"/>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nvGrpSpPr>
          <p:cNvPr id="140" name="组合 139"/>
          <p:cNvGrpSpPr/>
          <p:nvPr/>
        </p:nvGrpSpPr>
        <p:grpSpPr>
          <a:xfrm>
            <a:off x="4694849" y="2805285"/>
            <a:ext cx="2741382" cy="819367"/>
            <a:chOff x="4694848" y="2805284"/>
            <a:chExt cx="2741382" cy="819367"/>
          </a:xfrm>
        </p:grpSpPr>
        <p:grpSp>
          <p:nvGrpSpPr>
            <p:cNvPr id="134" name="组合 133"/>
            <p:cNvGrpSpPr/>
            <p:nvPr/>
          </p:nvGrpSpPr>
          <p:grpSpPr>
            <a:xfrm>
              <a:off x="5510413" y="2805284"/>
              <a:ext cx="1925817" cy="819367"/>
              <a:chOff x="5510413" y="2885687"/>
              <a:chExt cx="1925817" cy="819367"/>
            </a:xfrm>
          </p:grpSpPr>
          <p:sp>
            <p:nvSpPr>
              <p:cNvPr id="88" name="矩形 87"/>
              <p:cNvSpPr/>
              <p:nvPr/>
            </p:nvSpPr>
            <p:spPr>
              <a:xfrm>
                <a:off x="5517158"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分析设计</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89" name="矩形 88"/>
              <p:cNvSpPr/>
              <p:nvPr/>
            </p:nvSpPr>
            <p:spPr>
              <a:xfrm>
                <a:off x="5510413" y="3428055"/>
                <a:ext cx="1584088" cy="276999"/>
              </a:xfrm>
              <a:prstGeom prst="rect">
                <a:avLst/>
              </a:prstGeom>
            </p:spPr>
            <p:txBody>
              <a:bodyPr wrap="none">
                <a:spAutoFit/>
              </a:bodyPr>
              <a:lstStyle/>
              <a:p>
                <a:pPr lvl="0">
                  <a:defRPr/>
                </a:pPr>
                <a:r>
                  <a:rPr kumimoji="0" lang="en-US" altLang="zh-CN" sz="1200" b="0" i="0" u="none" strike="noStrike" kern="0" cap="all"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 </a:t>
                </a:r>
                <a:r>
                  <a:rPr lang="en-US" altLang="zh-CN" sz="1200" kern="0" cap="all" dirty="0" smtClean="0">
                    <a:solidFill>
                      <a:schemeClr val="bg1"/>
                    </a:solidFill>
                    <a:latin typeface="微软雅黑" panose="020B0503020204020204" pitchFamily="34" charset="-122"/>
                    <a:ea typeface="微软雅黑" panose="020B0503020204020204" pitchFamily="34" charset="-122"/>
                  </a:rPr>
                  <a:t>Analysis design</a:t>
                </a:r>
                <a:endParaRPr kumimoji="1" lang="zh-CN" altLang="en-US" sz="1200" b="0" i="0" u="none" strike="noStrike" kern="0" cap="all"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141" name="组合 140"/>
          <p:cNvGrpSpPr/>
          <p:nvPr/>
        </p:nvGrpSpPr>
        <p:grpSpPr>
          <a:xfrm>
            <a:off x="4647692" y="4088618"/>
            <a:ext cx="2788539" cy="773584"/>
            <a:chOff x="4647692" y="4088617"/>
            <a:chExt cx="2788538" cy="773584"/>
          </a:xfrm>
        </p:grpSpPr>
        <p:grpSp>
          <p:nvGrpSpPr>
            <p:cNvPr id="133" name="组合 132"/>
            <p:cNvGrpSpPr/>
            <p:nvPr/>
          </p:nvGrpSpPr>
          <p:grpSpPr>
            <a:xfrm>
              <a:off x="5510414" y="4088617"/>
              <a:ext cx="1925816" cy="773584"/>
              <a:chOff x="5510414" y="4014051"/>
              <a:chExt cx="1925816" cy="773584"/>
            </a:xfrm>
          </p:grpSpPr>
          <p:sp>
            <p:nvSpPr>
              <p:cNvPr id="94" name="矩形 93"/>
              <p:cNvSpPr/>
              <p:nvPr/>
            </p:nvSpPr>
            <p:spPr>
              <a:xfrm>
                <a:off x="5517158" y="4014051"/>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项目展示</a:t>
                </a:r>
              </a:p>
            </p:txBody>
          </p:sp>
          <p:sp>
            <p:nvSpPr>
              <p:cNvPr id="95" name="矩形 94"/>
              <p:cNvSpPr/>
              <p:nvPr/>
            </p:nvSpPr>
            <p:spPr>
              <a:xfrm>
                <a:off x="5510414" y="4510636"/>
                <a:ext cx="1465465" cy="276999"/>
              </a:xfrm>
              <a:prstGeom prst="rect">
                <a:avLst/>
              </a:prstGeom>
            </p:spPr>
            <p:txBody>
              <a:bodyPr wrap="none">
                <a:spAutoFit/>
              </a:bodyPr>
              <a:lstStyle/>
              <a:p>
                <a:pPr lvl="0">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a:t>
                </a:r>
                <a:r>
                  <a:rPr lang="en-US" altLang="zh-CN" sz="1200" kern="0" cap="all" dirty="0">
                    <a:solidFill>
                      <a:schemeClr val="bg1"/>
                    </a:solidFill>
                    <a:latin typeface="微软雅黑" panose="020B0503020204020204" pitchFamily="34" charset="-122"/>
                    <a:ea typeface="微软雅黑" panose="020B0503020204020204" pitchFamily="34" charset="-122"/>
                  </a:rPr>
                  <a:t>project</a:t>
                </a:r>
                <a:r>
                  <a:rPr lang="en-US" altLang="zh-CN" sz="1200" kern="0" dirty="0">
                    <a:solidFill>
                      <a:schemeClr val="bg1"/>
                    </a:solidFill>
                    <a:latin typeface="微软雅黑" panose="020B0503020204020204" pitchFamily="34" charset="-122"/>
                    <a:ea typeface="微软雅黑" panose="020B0503020204020204" pitchFamily="34" charset="-122"/>
                  </a:rPr>
                  <a:t> </a:t>
                </a:r>
                <a:r>
                  <a:rPr lang="en-US" altLang="zh-CN" sz="1200" kern="0" dirty="0" smtClean="0">
                    <a:solidFill>
                      <a:schemeClr val="bg1"/>
                    </a:solidFill>
                    <a:latin typeface="微软雅黑" panose="020B0503020204020204" pitchFamily="34" charset="-122"/>
                    <a:ea typeface="微软雅黑" panose="020B0503020204020204" pitchFamily="34" charset="-122"/>
                  </a:rPr>
                  <a:t> SHOW</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142" name="组合 141"/>
          <p:cNvGrpSpPr/>
          <p:nvPr/>
        </p:nvGrpSpPr>
        <p:grpSpPr>
          <a:xfrm>
            <a:off x="8437508" y="2825760"/>
            <a:ext cx="2725037" cy="798891"/>
            <a:chOff x="8437508" y="2825759"/>
            <a:chExt cx="2725037" cy="798891"/>
          </a:xfrm>
        </p:grpSpPr>
        <p:grpSp>
          <p:nvGrpSpPr>
            <p:cNvPr id="135" name="组合 134"/>
            <p:cNvGrpSpPr/>
            <p:nvPr/>
          </p:nvGrpSpPr>
          <p:grpSpPr>
            <a:xfrm>
              <a:off x="9243473" y="2828537"/>
              <a:ext cx="1919072" cy="796113"/>
              <a:chOff x="9243473" y="2936506"/>
              <a:chExt cx="1919072" cy="796113"/>
            </a:xfrm>
          </p:grpSpPr>
          <p:sp>
            <p:nvSpPr>
              <p:cNvPr id="100" name="矩形 99"/>
              <p:cNvSpPr/>
              <p:nvPr/>
            </p:nvSpPr>
            <p:spPr>
              <a:xfrm>
                <a:off x="9243473" y="2936506"/>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总结回顾</a:t>
                </a:r>
              </a:p>
            </p:txBody>
          </p:sp>
          <p:sp>
            <p:nvSpPr>
              <p:cNvPr id="101" name="矩形 100"/>
              <p:cNvSpPr/>
              <p:nvPr/>
            </p:nvSpPr>
            <p:spPr>
              <a:xfrm>
                <a:off x="9291783" y="3455620"/>
                <a:ext cx="761747" cy="276999"/>
              </a:xfrm>
              <a:prstGeom prst="rect">
                <a:avLst/>
              </a:prstGeom>
            </p:spPr>
            <p:txBody>
              <a:bodyPr wrap="none">
                <a:spAutoFit/>
              </a:bodyPr>
              <a:lstStyle/>
              <a:p>
                <a:pPr lvl="0"/>
                <a:r>
                  <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REVIEW</a:t>
                </a: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143" name="组合 142"/>
          <p:cNvGrpSpPr/>
          <p:nvPr/>
        </p:nvGrpSpPr>
        <p:grpSpPr>
          <a:xfrm>
            <a:off x="8405759" y="4092190"/>
            <a:ext cx="2756787" cy="796647"/>
            <a:chOff x="8405758" y="4092189"/>
            <a:chExt cx="2756787" cy="796647"/>
          </a:xfrm>
        </p:grpSpPr>
        <p:grpSp>
          <p:nvGrpSpPr>
            <p:cNvPr id="136" name="组合 135"/>
            <p:cNvGrpSpPr/>
            <p:nvPr/>
          </p:nvGrpSpPr>
          <p:grpSpPr>
            <a:xfrm>
              <a:off x="9243473" y="4094967"/>
              <a:ext cx="1919072" cy="793869"/>
              <a:chOff x="9243473" y="4086984"/>
              <a:chExt cx="1919072" cy="793869"/>
            </a:xfrm>
          </p:grpSpPr>
          <p:sp>
            <p:nvSpPr>
              <p:cNvPr id="108" name="矩形 107"/>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致 谢</a:t>
                </a:r>
              </a:p>
            </p:txBody>
          </p:sp>
          <p:sp>
            <p:nvSpPr>
              <p:cNvPr id="109" name="矩形 108"/>
              <p:cNvSpPr/>
              <p:nvPr/>
            </p:nvSpPr>
            <p:spPr>
              <a:xfrm>
                <a:off x="9274332" y="4603854"/>
                <a:ext cx="811441" cy="276999"/>
              </a:xfrm>
              <a:prstGeom prst="rect">
                <a:avLst/>
              </a:prstGeom>
            </p:spPr>
            <p:txBody>
              <a:bodyPr wrap="none">
                <a:spAutoFit/>
              </a:bodyPr>
              <a:lstStyle/>
              <a:p>
                <a:pPr lvl="0"/>
                <a:r>
                  <a:rPr lang="en-US" altLang="zh-CN" sz="1200" kern="0" cap="all" dirty="0">
                    <a:solidFill>
                      <a:schemeClr val="bg1"/>
                    </a:solidFill>
                    <a:latin typeface="微软雅黑" panose="020B0503020204020204" pitchFamily="34" charset="-122"/>
                    <a:ea typeface="微软雅黑" panose="020B0503020204020204" pitchFamily="34" charset="-122"/>
                    <a:cs typeface="微软雅黑"/>
                  </a:rPr>
                  <a:t>Thanks</a:t>
                </a:r>
                <a:endParaRPr kumimoji="0" lang="zh-CN" altLang="en-US" sz="1200" b="0" i="0" u="none" strike="noStrike" kern="0" cap="all" spc="0" normalizeH="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904393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283409" y="5559028"/>
            <a:ext cx="1620957"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zh-CN" altLang="en-US" sz="1600" dirty="0" smtClean="0">
                <a:solidFill>
                  <a:schemeClr val="bg1"/>
                </a:solidFill>
                <a:latin typeface="微软雅黑" panose="020B0503020204020204" pitchFamily="34" charset="-122"/>
                <a:ea typeface="微软雅黑" panose="020B0503020204020204" pitchFamily="34" charset="-122"/>
              </a:rPr>
              <a:t>：宾桀锋</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180818" y="5893821"/>
            <a:ext cx="1826142"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指导老师</a:t>
            </a:r>
            <a:r>
              <a:rPr lang="zh-CN" altLang="en-US" sz="1600" dirty="0" smtClean="0">
                <a:solidFill>
                  <a:schemeClr val="bg1"/>
                </a:solidFill>
                <a:latin typeface="微软雅黑" panose="020B0503020204020204" pitchFamily="34" charset="-122"/>
                <a:ea typeface="微软雅黑" panose="020B0503020204020204" pitchFamily="34" charset="-122"/>
              </a:rPr>
              <a:t>：曾华朴</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825888" y="2709529"/>
            <a:ext cx="4536000" cy="1380931"/>
            <a:chOff x="3825885" y="2756938"/>
            <a:chExt cx="4536000" cy="1380931"/>
          </a:xfrm>
        </p:grpSpPr>
        <p:sp>
          <p:nvSpPr>
            <p:cNvPr id="12" name="文本框 11"/>
            <p:cNvSpPr txBox="1"/>
            <p:nvPr/>
          </p:nvSpPr>
          <p:spPr>
            <a:xfrm>
              <a:off x="3944608" y="2904723"/>
              <a:ext cx="4302781" cy="769441"/>
            </a:xfrm>
            <a:prstGeom prst="rect">
              <a:avLst/>
            </a:prstGeom>
            <a:noFill/>
          </p:spPr>
          <p:txBody>
            <a:bodyPr wrap="non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4395" y="1156854"/>
            <a:ext cx="1138984" cy="1138984"/>
          </a:xfrm>
          <a:prstGeom prst="rect">
            <a:avLst/>
          </a:prstGeom>
        </p:spPr>
      </p:pic>
      <p:sp>
        <p:nvSpPr>
          <p:cNvPr id="3" name="矩形 2"/>
          <p:cNvSpPr/>
          <p:nvPr/>
        </p:nvSpPr>
        <p:spPr>
          <a:xfrm>
            <a:off x="4962808" y="2061156"/>
            <a:ext cx="2262158" cy="369332"/>
          </a:xfrm>
          <a:prstGeom prst="rect">
            <a:avLst/>
          </a:prstGeom>
          <a:solidFill>
            <a:schemeClr val="accent2"/>
          </a:solidFill>
        </p:spPr>
        <p:txBody>
          <a:bodyPr wrap="none">
            <a:spAutoFit/>
          </a:bodyPr>
          <a:lstStyle/>
          <a:p>
            <a:pPr lvl="0" algn="ctr"/>
            <a:r>
              <a:rPr lang="zh-CN" altLang="en-US" b="1" dirty="0">
                <a:solidFill>
                  <a:schemeClr val="bg1"/>
                </a:solidFill>
                <a:latin typeface="微软雅黑" panose="020B0503020204020204" pitchFamily="34" charset="-122"/>
                <a:ea typeface="微软雅黑" panose="020B0503020204020204" pitchFamily="34" charset="-122"/>
                <a:cs typeface="微软雅黑"/>
              </a:rPr>
              <a:t>感谢老师们精心培养</a:t>
            </a:r>
          </a:p>
        </p:txBody>
      </p:sp>
    </p:spTree>
    <p:extLst>
      <p:ext uri="{BB962C8B-B14F-4D97-AF65-F5344CB8AC3E}">
        <p14:creationId xmlns:p14="http://schemas.microsoft.com/office/powerpoint/2010/main" val="3997436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288"/>
            <a:ext cx="2758531" cy="823892"/>
            <a:chOff x="1163945" y="1717287"/>
            <a:chExt cx="2758531" cy="823892"/>
          </a:xfrm>
        </p:grpSpPr>
        <p:grpSp>
          <p:nvGrpSpPr>
            <p:cNvPr id="44" name="组合 43"/>
            <p:cNvGrpSpPr/>
            <p:nvPr/>
          </p:nvGrpSpPr>
          <p:grpSpPr>
            <a:xfrm>
              <a:off x="2003404" y="1717287"/>
              <a:ext cx="1919072" cy="823892"/>
              <a:chOff x="1800204" y="2885687"/>
              <a:chExt cx="1919072" cy="823892"/>
            </a:xfrm>
          </p:grpSpPr>
          <p:sp>
            <p:nvSpPr>
              <p:cNvPr id="45" name="矩形 44"/>
              <p:cNvSpPr/>
              <p:nvPr/>
            </p:nvSpPr>
            <p:spPr>
              <a:xfrm>
                <a:off x="1800204"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项目概述</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46" name="矩形 45"/>
              <p:cNvSpPr/>
              <p:nvPr/>
            </p:nvSpPr>
            <p:spPr>
              <a:xfrm>
                <a:off x="1800204" y="3432580"/>
                <a:ext cx="1431802"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cxnSp>
        <p:nvCxnSpPr>
          <p:cNvPr id="3" name="直接连接符 2"/>
          <p:cNvCxnSpPr/>
          <p:nvPr/>
        </p:nvCxnSpPr>
        <p:spPr>
          <a:xfrm>
            <a:off x="3922477"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38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项目概述</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1" y="207468"/>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4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1"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61226" y="2175224"/>
            <a:ext cx="2029775"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项目概述</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961723"/>
            <a:ext cx="8278175" cy="1172629"/>
          </a:xfrm>
          <a:prstGeom prst="rect">
            <a:avLst/>
          </a:prstGeom>
        </p:spPr>
        <p:txBody>
          <a:bodyPr wrap="square" anchor="ctr">
            <a:spAutoFit/>
          </a:bodyPr>
          <a:lstStyle/>
          <a:p>
            <a:pPr lvl="0">
              <a:lnSpc>
                <a:spcPct val="130000"/>
              </a:lnSpc>
              <a:defRPr/>
            </a:pPr>
            <a:r>
              <a:rPr lang="zh-CN" altLang="zh-CN" dirty="0" smtClean="0">
                <a:latin typeface="微软雅黑" pitchFamily="34" charset="-122"/>
                <a:ea typeface="微软雅黑" pitchFamily="34" charset="-122"/>
              </a:rPr>
              <a:t>随着</a:t>
            </a:r>
            <a:r>
              <a:rPr lang="zh-CN" altLang="zh-CN" dirty="0">
                <a:latin typeface="微软雅黑" pitchFamily="34" charset="-122"/>
                <a:ea typeface="微软雅黑" pitchFamily="34" charset="-122"/>
              </a:rPr>
              <a:t>网络的进一步发展，网络课堂已经</a:t>
            </a:r>
            <a:r>
              <a:rPr lang="zh-CN" altLang="zh-CN" dirty="0" smtClean="0">
                <a:latin typeface="微软雅黑" pitchFamily="34" charset="-122"/>
                <a:ea typeface="微软雅黑" pitchFamily="34" charset="-122"/>
              </a:rPr>
              <a:t>成为必然趋势。</a:t>
            </a:r>
            <a:r>
              <a:rPr lang="zh-CN" altLang="en-US" dirty="0" smtClean="0">
                <a:latin typeface="微软雅黑" pitchFamily="34" charset="-122"/>
                <a:ea typeface="微软雅黑" pitchFamily="34" charset="-122"/>
              </a:rPr>
              <a:t>项目</a:t>
            </a:r>
            <a:r>
              <a:rPr lang="zh-CN" altLang="zh-CN" dirty="0" smtClean="0">
                <a:latin typeface="微软雅黑" pitchFamily="34" charset="-122"/>
                <a:ea typeface="微软雅黑" pitchFamily="34" charset="-122"/>
              </a:rPr>
              <a:t>使用</a:t>
            </a:r>
            <a:r>
              <a:rPr lang="zh-CN" altLang="zh-CN" dirty="0">
                <a:latin typeface="微软雅黑" pitchFamily="34" charset="-122"/>
                <a:ea typeface="微软雅黑" pitchFamily="34" charset="-122"/>
              </a:rPr>
              <a:t>面向对象设计的</a:t>
            </a:r>
            <a:r>
              <a:rPr lang="zh-CN" altLang="zh-CN" dirty="0" smtClean="0">
                <a:latin typeface="微软雅黑" pitchFamily="34" charset="-122"/>
                <a:ea typeface="微软雅黑" pitchFamily="34" charset="-122"/>
              </a:rPr>
              <a:t>方法</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SSH</a:t>
            </a:r>
            <a:r>
              <a:rPr lang="zh-CN" altLang="en-US" dirty="0" smtClean="0">
                <a:latin typeface="微软雅黑" pitchFamily="34" charset="-122"/>
                <a:ea typeface="微软雅黑" pitchFamily="34" charset="-122"/>
              </a:rPr>
              <a:t>框架，</a:t>
            </a:r>
            <a:r>
              <a:rPr lang="zh-CN" altLang="zh-CN" dirty="0" smtClean="0">
                <a:latin typeface="微软雅黑" pitchFamily="34" charset="-122"/>
                <a:ea typeface="微软雅黑" pitchFamily="34" charset="-122"/>
              </a:rPr>
              <a:t>实现</a:t>
            </a:r>
            <a:r>
              <a:rPr lang="zh-CN" altLang="en-US" dirty="0" smtClean="0">
                <a:latin typeface="微软雅黑" pitchFamily="34" charset="-122"/>
                <a:ea typeface="微软雅黑" pitchFamily="34" charset="-122"/>
              </a:rPr>
              <a:t>一个视频教学网站平台</a:t>
            </a:r>
            <a:r>
              <a:rPr lang="zh-CN" altLang="zh-CN" dirty="0" smtClean="0">
                <a:latin typeface="微软雅黑" pitchFamily="34" charset="-122"/>
                <a:ea typeface="微软雅黑" pitchFamily="34" charset="-122"/>
              </a:rPr>
              <a:t>，以实现教育资源的共享的目的。</a:t>
            </a:r>
            <a:r>
              <a:rPr lang="zh-CN" altLang="en-US" dirty="0" smtClean="0">
                <a:latin typeface="微软雅黑" pitchFamily="34" charset="-122"/>
                <a:ea typeface="微软雅黑" pitchFamily="34" charset="-122"/>
              </a:rPr>
              <a:t>项目基本</a:t>
            </a:r>
            <a:r>
              <a:rPr lang="zh-CN" altLang="zh-CN" dirty="0" smtClean="0">
                <a:latin typeface="微软雅黑" pitchFamily="34" charset="-122"/>
                <a:ea typeface="微软雅黑" pitchFamily="34" charset="-122"/>
              </a:rPr>
              <a:t>完成了视频</a:t>
            </a:r>
            <a:r>
              <a:rPr lang="zh-CN" altLang="zh-CN" dirty="0">
                <a:latin typeface="微软雅黑" pitchFamily="34" charset="-122"/>
                <a:ea typeface="微软雅黑" pitchFamily="34" charset="-122"/>
              </a:rPr>
              <a:t>教学平台的基本功能。</a:t>
            </a:r>
            <a:endParaRPr lang="en-US" altLang="zh-CN"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2023971"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84258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7"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17201"/>
            <a:ext cx="2694495" cy="811993"/>
            <a:chOff x="1181643" y="1742687"/>
            <a:chExt cx="2694494" cy="811993"/>
          </a:xfrm>
        </p:grpSpPr>
        <p:grpSp>
          <p:nvGrpSpPr>
            <p:cNvPr id="25" name="组合 24"/>
            <p:cNvGrpSpPr/>
            <p:nvPr/>
          </p:nvGrpSpPr>
          <p:grpSpPr>
            <a:xfrm>
              <a:off x="1957065" y="1742687"/>
              <a:ext cx="1919072" cy="811993"/>
              <a:chOff x="1800204" y="4086984"/>
              <a:chExt cx="1919072" cy="811993"/>
            </a:xfrm>
          </p:grpSpPr>
          <p:sp>
            <p:nvSpPr>
              <p:cNvPr id="29" name="矩形 28"/>
              <p:cNvSpPr/>
              <p:nvPr/>
            </p:nvSpPr>
            <p:spPr>
              <a:xfrm>
                <a:off x="1800204"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技术简介</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30" name="矩形 29"/>
              <p:cNvSpPr/>
              <p:nvPr/>
            </p:nvSpPr>
            <p:spPr>
              <a:xfrm>
                <a:off x="1800204" y="4621978"/>
                <a:ext cx="1239441" cy="276999"/>
              </a:xfrm>
              <a:prstGeom prst="rect">
                <a:avLst/>
              </a:prstGeom>
            </p:spPr>
            <p:txBody>
              <a:bodyPr wrap="none">
                <a:spAutoFit/>
              </a:bodyPr>
              <a:lstStyle/>
              <a:p>
                <a:pPr lvl="0">
                  <a:defRPr/>
                </a:pPr>
                <a:r>
                  <a:rPr lang="en-US" altLang="zh-CN" sz="1200" kern="0" cap="all" dirty="0" smtClean="0">
                    <a:latin typeface="微软雅黑" panose="020B0503020204020204" pitchFamily="34" charset="-122"/>
                    <a:ea typeface="微软雅黑" panose="020B0503020204020204" pitchFamily="34" charset="-122"/>
                  </a:rPr>
                  <a:t>technology</a:t>
                </a:r>
                <a:endParaRPr lang="zh-CN" altLang="en-US" sz="1200" kern="0" cap="all"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090323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技术简介</a:t>
            </a:r>
          </a:p>
        </p:txBody>
      </p:sp>
      <p:sp>
        <p:nvSpPr>
          <p:cNvPr id="16" name="矩形 15"/>
          <p:cNvSpPr/>
          <p:nvPr/>
        </p:nvSpPr>
        <p:spPr>
          <a:xfrm>
            <a:off x="1734829" y="207468"/>
            <a:ext cx="1417376" cy="307777"/>
          </a:xfrm>
          <a:prstGeom prst="rect">
            <a:avLst/>
          </a:prstGeom>
        </p:spPr>
        <p:txBody>
          <a:bodyPr wrap="none">
            <a:spAutoFit/>
          </a:bodyPr>
          <a:lstStyle/>
          <a:p>
            <a:pPr lvl="0"/>
            <a:r>
              <a:rPr lang="en-US" altLang="zh-CN" sz="1400" kern="0" cap="all" dirty="0">
                <a:latin typeface="微软雅黑" panose="020B0503020204020204" pitchFamily="34" charset="-122"/>
                <a:ea typeface="微软雅黑" panose="020B0503020204020204" pitchFamily="34" charset="-122"/>
              </a:rPr>
              <a:t>technology</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1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a:stCxn id="16" idx="3"/>
          </p:cNvCxnSpPr>
          <p:nvPr/>
        </p:nvCxnSpPr>
        <p:spPr>
          <a:xfrm flipV="1">
            <a:off x="3152205" y="361354"/>
            <a:ext cx="8861996"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8270" y="1918025"/>
            <a:ext cx="5100663" cy="1172629"/>
          </a:xfrm>
          <a:prstGeom prst="rect">
            <a:avLst/>
          </a:prstGeom>
          <a:ln>
            <a:noFill/>
            <a:prstDash val="dash"/>
          </a:ln>
        </p:spPr>
        <p:txBody>
          <a:bodyPr wrap="square">
            <a:spAutoFit/>
          </a:bodyPr>
          <a:lstStyle/>
          <a:p>
            <a:pPr defTabSz="713232">
              <a:lnSpc>
                <a:spcPct val="130000"/>
              </a:lnSpc>
            </a:pPr>
            <a:r>
              <a:rPr lang="en-US" altLang="zh-CN" dirty="0">
                <a:latin typeface="微软雅黑" pitchFamily="34" charset="-122"/>
                <a:ea typeface="微软雅黑" pitchFamily="34" charset="-122"/>
              </a:rPr>
              <a:t>Struts2</a:t>
            </a:r>
            <a:r>
              <a:rPr lang="zh-CN" altLang="zh-CN" dirty="0">
                <a:latin typeface="微软雅黑" pitchFamily="34" charset="-122"/>
                <a:ea typeface="微软雅黑" pitchFamily="34" charset="-122"/>
              </a:rPr>
              <a:t>是一个以</a:t>
            </a:r>
            <a:r>
              <a:rPr lang="en-US" altLang="zh-CN" dirty="0">
                <a:latin typeface="微软雅黑" pitchFamily="34" charset="-122"/>
                <a:ea typeface="微软雅黑" pitchFamily="34" charset="-122"/>
              </a:rPr>
              <a:t>MVC</a:t>
            </a:r>
            <a:r>
              <a:rPr lang="zh-CN" altLang="zh-CN" dirty="0">
                <a:latin typeface="微软雅黑" pitchFamily="34" charset="-122"/>
                <a:ea typeface="微软雅黑" pitchFamily="34" charset="-122"/>
              </a:rPr>
              <a:t>设计模式为基础的</a:t>
            </a:r>
            <a:r>
              <a:rPr lang="en-US" altLang="zh-CN" dirty="0">
                <a:latin typeface="微软雅黑" pitchFamily="34" charset="-122"/>
                <a:ea typeface="微软雅黑" pitchFamily="34" charset="-122"/>
              </a:rPr>
              <a:t>Web</a:t>
            </a:r>
            <a:r>
              <a:rPr lang="zh-CN" altLang="zh-CN" dirty="0">
                <a:latin typeface="微软雅黑" pitchFamily="34" charset="-122"/>
                <a:ea typeface="微软雅黑" pitchFamily="34" charset="-122"/>
              </a:rPr>
              <a:t>应用型框架 </a:t>
            </a:r>
            <a:r>
              <a:rPr lang="zh-CN" altLang="zh-CN"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Struts2</a:t>
            </a:r>
            <a:r>
              <a:rPr lang="zh-CN" altLang="zh-CN" dirty="0" smtClean="0">
                <a:latin typeface="微软雅黑" pitchFamily="34" charset="-122"/>
                <a:ea typeface="微软雅黑" pitchFamily="34" charset="-122"/>
              </a:rPr>
              <a:t>负责</a:t>
            </a:r>
            <a:r>
              <a:rPr lang="zh-CN" altLang="zh-CN" dirty="0">
                <a:latin typeface="微软雅黑" pitchFamily="34" charset="-122"/>
                <a:ea typeface="微软雅黑" pitchFamily="34" charset="-122"/>
              </a:rPr>
              <a:t>进行对系统进行</a:t>
            </a:r>
            <a:r>
              <a:rPr lang="en-US" altLang="zh-CN" dirty="0">
                <a:latin typeface="微软雅黑" pitchFamily="34" charset="-122"/>
                <a:ea typeface="微软雅黑" pitchFamily="34" charset="-122"/>
              </a:rPr>
              <a:t>MVC</a:t>
            </a:r>
            <a:r>
              <a:rPr lang="zh-CN" altLang="zh-CN" dirty="0">
                <a:latin typeface="微软雅黑" pitchFamily="34" charset="-122"/>
                <a:ea typeface="微软雅黑" pitchFamily="34" charset="-122"/>
              </a:rPr>
              <a:t>分离</a:t>
            </a:r>
            <a:r>
              <a:rPr lang="zh-CN"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并作为系统的控制器调用业务层和页面跳转。</a:t>
            </a:r>
            <a:endParaRPr lang="en-US" altLang="zh-CN" dirty="0">
              <a:latin typeface="微软雅黑" pitchFamily="34" charset="-122"/>
              <a:ea typeface="微软雅黑" pitchFamily="34" charset="-122"/>
            </a:endParaRPr>
          </a:p>
        </p:txBody>
      </p:sp>
      <p:sp>
        <p:nvSpPr>
          <p:cNvPr id="9" name="矩形 8"/>
          <p:cNvSpPr/>
          <p:nvPr/>
        </p:nvSpPr>
        <p:spPr>
          <a:xfrm>
            <a:off x="572922"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867023"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1" name="矩形 10"/>
          <p:cNvSpPr/>
          <p:nvPr/>
        </p:nvSpPr>
        <p:spPr>
          <a:xfrm>
            <a:off x="867023" y="1502632"/>
            <a:ext cx="2277325" cy="400110"/>
          </a:xfrm>
          <a:prstGeom prst="rect">
            <a:avLst/>
          </a:prstGeom>
        </p:spPr>
        <p:txBody>
          <a:bodyPr wrap="square">
            <a:spAutoFit/>
          </a:bodyPr>
          <a:lstStyle/>
          <a:p>
            <a:r>
              <a:rPr lang="en-US" altLang="zh-CN" sz="2000" b="1" dirty="0" smtClean="0">
                <a:latin typeface="微软雅黑" pitchFamily="34" charset="-122"/>
                <a:ea typeface="微软雅黑" pitchFamily="34" charset="-122"/>
              </a:rPr>
              <a:t>Struts2</a:t>
            </a:r>
            <a:endParaRPr lang="zh-CN" altLang="en-US" sz="2000" b="1" dirty="0"/>
          </a:p>
        </p:txBody>
      </p:sp>
      <p:sp>
        <p:nvSpPr>
          <p:cNvPr id="12" name="矩形 11"/>
          <p:cNvSpPr/>
          <p:nvPr/>
        </p:nvSpPr>
        <p:spPr>
          <a:xfrm>
            <a:off x="688270" y="4276215"/>
            <a:ext cx="5100663" cy="1172629"/>
          </a:xfrm>
          <a:prstGeom prst="rect">
            <a:avLst/>
          </a:prstGeom>
          <a:ln>
            <a:noFill/>
            <a:prstDash val="dash"/>
          </a:ln>
        </p:spPr>
        <p:txBody>
          <a:bodyPr wrap="square">
            <a:spAutoFit/>
          </a:bodyPr>
          <a:lstStyle/>
          <a:p>
            <a:pPr defTabSz="713232">
              <a:lnSpc>
                <a:spcPct val="130000"/>
              </a:lnSpc>
            </a:pPr>
            <a:r>
              <a:rPr lang="en-US" altLang="zh-CN" dirty="0">
                <a:latin typeface="微软雅黑" pitchFamily="34" charset="-122"/>
                <a:ea typeface="微软雅黑" pitchFamily="34" charset="-122"/>
              </a:rPr>
              <a:t>Hibernate</a:t>
            </a:r>
            <a:r>
              <a:rPr lang="zh-CN" altLang="zh-CN" dirty="0">
                <a:latin typeface="微软雅黑" pitchFamily="34" charset="-122"/>
                <a:ea typeface="微软雅黑" pitchFamily="34" charset="-122"/>
              </a:rPr>
              <a:t>提供面向对象的方法对持久化的数据进行存取，使程序员可以采用面向对象的方法来操作</a:t>
            </a:r>
            <a:r>
              <a:rPr lang="zh-CN" altLang="zh-CN" dirty="0" smtClean="0">
                <a:latin typeface="微软雅黑" pitchFamily="34" charset="-122"/>
                <a:ea typeface="微软雅黑" pitchFamily="34" charset="-122"/>
              </a:rPr>
              <a:t>数据库</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18" name="矩形 17"/>
          <p:cNvSpPr/>
          <p:nvPr/>
        </p:nvSpPr>
        <p:spPr>
          <a:xfrm>
            <a:off x="572922" y="405998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867023" y="383862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1" name="矩形 20"/>
          <p:cNvSpPr/>
          <p:nvPr/>
        </p:nvSpPr>
        <p:spPr>
          <a:xfrm>
            <a:off x="867023" y="3860822"/>
            <a:ext cx="2277325" cy="400110"/>
          </a:xfrm>
          <a:prstGeom prst="rect">
            <a:avLst/>
          </a:prstGeom>
        </p:spPr>
        <p:txBody>
          <a:bodyPr wrap="square">
            <a:spAutoFit/>
          </a:bodyPr>
          <a:lstStyle/>
          <a:p>
            <a:r>
              <a:rPr lang="en-US" altLang="zh-CN" sz="2000" b="1" dirty="0" smtClean="0">
                <a:latin typeface="微软雅黑" pitchFamily="34" charset="-122"/>
                <a:ea typeface="微软雅黑" pitchFamily="34" charset="-122"/>
              </a:rPr>
              <a:t>Hibernate</a:t>
            </a:r>
            <a:endParaRPr lang="zh-CN" altLang="en-US" sz="2000" b="1" dirty="0"/>
          </a:p>
        </p:txBody>
      </p:sp>
      <p:sp>
        <p:nvSpPr>
          <p:cNvPr id="22" name="矩形 21"/>
          <p:cNvSpPr/>
          <p:nvPr/>
        </p:nvSpPr>
        <p:spPr>
          <a:xfrm>
            <a:off x="6313731" y="1918025"/>
            <a:ext cx="5100663" cy="1532727"/>
          </a:xfrm>
          <a:prstGeom prst="rect">
            <a:avLst/>
          </a:prstGeom>
          <a:ln>
            <a:noFill/>
            <a:prstDash val="dash"/>
          </a:ln>
        </p:spPr>
        <p:txBody>
          <a:bodyPr wrap="square">
            <a:spAutoFit/>
          </a:bodyPr>
          <a:lstStyle/>
          <a:p>
            <a:pPr defTabSz="713232">
              <a:lnSpc>
                <a:spcPct val="130000"/>
              </a:lnSpc>
            </a:pPr>
            <a:r>
              <a:rPr lang="en-US" altLang="zh-CN" dirty="0">
                <a:latin typeface="微软雅黑" pitchFamily="34" charset="-122"/>
                <a:ea typeface="微软雅黑" pitchFamily="34" charset="-122"/>
              </a:rPr>
              <a:t>Spring</a:t>
            </a:r>
            <a:r>
              <a:rPr lang="zh-CN" altLang="en-US" dirty="0">
                <a:latin typeface="微软雅黑" pitchFamily="34" charset="-122"/>
                <a:ea typeface="微软雅黑" pitchFamily="34" charset="-122"/>
              </a:rPr>
              <a:t>是一个分层的</a:t>
            </a:r>
            <a:r>
              <a:rPr lang="en-US" altLang="zh-CN" dirty="0" err="1" smtClean="0">
                <a:latin typeface="微软雅黑" pitchFamily="34" charset="-122"/>
                <a:ea typeface="微软雅黑" pitchFamily="34" charset="-122"/>
              </a:rPr>
              <a:t>JavaSE</a:t>
            </a:r>
            <a:r>
              <a:rPr lang="en-US" altLang="zh-CN" dirty="0" smtClean="0">
                <a:latin typeface="微软雅黑" pitchFamily="34" charset="-122"/>
                <a:ea typeface="微软雅黑" pitchFamily="34" charset="-122"/>
              </a:rPr>
              <a:t>/EE full-stack</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一站式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 轻量级开源框架</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Spring</a:t>
            </a:r>
            <a:r>
              <a:rPr lang="zh-CN" altLang="en-US" dirty="0" smtClean="0">
                <a:latin typeface="微软雅黑" pitchFamily="34" charset="-122"/>
                <a:ea typeface="微软雅黑" pitchFamily="34" charset="-122"/>
              </a:rPr>
              <a:t>作为容器，来管理</a:t>
            </a:r>
            <a:r>
              <a:rPr lang="en-US" altLang="zh-CN" dirty="0" smtClean="0">
                <a:latin typeface="微软雅黑" pitchFamily="34" charset="-122"/>
                <a:ea typeface="微软雅黑" pitchFamily="34" charset="-122"/>
              </a:rPr>
              <a:t>struts</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hibernate</a:t>
            </a:r>
            <a:r>
              <a:rPr lang="zh-CN" altLang="en-US" dirty="0" smtClean="0">
                <a:latin typeface="微软雅黑" pitchFamily="34" charset="-122"/>
                <a:ea typeface="微软雅黑" pitchFamily="34" charset="-122"/>
              </a:rPr>
              <a:t>之间的工作。</a:t>
            </a:r>
            <a:r>
              <a:rPr lang="en-US" altLang="zh-CN" dirty="0" smtClean="0">
                <a:latin typeface="微软雅黑" pitchFamily="34" charset="-122"/>
                <a:ea typeface="微软雅黑" pitchFamily="34" charset="-122"/>
              </a:rPr>
              <a:t>Spring</a:t>
            </a:r>
            <a:r>
              <a:rPr lang="zh-CN" altLang="en-US" dirty="0" smtClean="0">
                <a:latin typeface="微软雅黑" pitchFamily="34" charset="-122"/>
                <a:ea typeface="微软雅黑" pitchFamily="34" charset="-122"/>
              </a:rPr>
              <a:t>常用的是</a:t>
            </a:r>
            <a:r>
              <a:rPr lang="en-US" altLang="zh-CN" dirty="0" err="1" smtClean="0">
                <a:latin typeface="微软雅黑" pitchFamily="34" charset="-122"/>
                <a:ea typeface="微软雅黑" pitchFamily="34" charset="-122"/>
              </a:rPr>
              <a:t>IoC</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控制反转</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23" name="矩形 22"/>
          <p:cNvSpPr/>
          <p:nvPr/>
        </p:nvSpPr>
        <p:spPr>
          <a:xfrm>
            <a:off x="6198382"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6492485"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矩形 24"/>
          <p:cNvSpPr/>
          <p:nvPr/>
        </p:nvSpPr>
        <p:spPr>
          <a:xfrm>
            <a:off x="6492484" y="1502632"/>
            <a:ext cx="2277325" cy="400110"/>
          </a:xfrm>
          <a:prstGeom prst="rect">
            <a:avLst/>
          </a:prstGeom>
        </p:spPr>
        <p:txBody>
          <a:bodyPr wrap="square">
            <a:spAutoFit/>
          </a:bodyPr>
          <a:lstStyle/>
          <a:p>
            <a:r>
              <a:rPr lang="en-US" altLang="zh-CN" sz="2000" b="1" dirty="0" smtClean="0">
                <a:latin typeface="微软雅黑" pitchFamily="34" charset="-122"/>
                <a:ea typeface="微软雅黑" pitchFamily="34" charset="-122"/>
              </a:rPr>
              <a:t>Spring</a:t>
            </a:r>
            <a:endParaRPr lang="zh-CN" altLang="en-US" sz="2000" b="1" dirty="0"/>
          </a:p>
        </p:txBody>
      </p:sp>
      <p:sp>
        <p:nvSpPr>
          <p:cNvPr id="5" name="图文框 4"/>
          <p:cNvSpPr/>
          <p:nvPr/>
        </p:nvSpPr>
        <p:spPr>
          <a:xfrm>
            <a:off x="6970016" y="4059988"/>
            <a:ext cx="2690351" cy="1469443"/>
          </a:xfrm>
          <a:prstGeom prst="frame">
            <a:avLst/>
          </a:prstGeom>
          <a:solidFill>
            <a:srgbClr val="ED7D31">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矩形 29"/>
          <p:cNvSpPr/>
          <p:nvPr/>
        </p:nvSpPr>
        <p:spPr>
          <a:xfrm>
            <a:off x="7176528" y="4594654"/>
            <a:ext cx="2277325" cy="400110"/>
          </a:xfrm>
          <a:prstGeom prst="rect">
            <a:avLst/>
          </a:prstGeom>
        </p:spPr>
        <p:txBody>
          <a:bodyPr wrap="square">
            <a:spAutoFit/>
          </a:bodyPr>
          <a:lstStyle/>
          <a:p>
            <a:pPr algn="ctr"/>
            <a:r>
              <a:rPr lang="zh-CN" altLang="en-US" sz="2000" b="1" dirty="0" smtClean="0"/>
              <a:t>后端框架</a:t>
            </a:r>
            <a:r>
              <a:rPr lang="en-US" altLang="zh-CN" sz="2000" b="1" dirty="0" smtClean="0"/>
              <a:t>SSH</a:t>
            </a:r>
            <a:endParaRPr lang="zh-CN" altLang="en-US" sz="2000" b="1" dirty="0"/>
          </a:p>
        </p:txBody>
      </p:sp>
    </p:spTree>
    <p:extLst>
      <p:ext uri="{BB962C8B-B14F-4D97-AF65-F5344CB8AC3E}">
        <p14:creationId xmlns:p14="http://schemas.microsoft.com/office/powerpoint/2010/main" val="2821926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r>
              <a:rPr lang="zh-CN" altLang="en-US" sz="2000" b="1" kern="0" dirty="0">
                <a:latin typeface="微软雅黑" panose="020B0503020204020204" pitchFamily="34" charset="-122"/>
                <a:ea typeface="微软雅黑" panose="020B0503020204020204" pitchFamily="34" charset="-122"/>
                <a:cs typeface="微软雅黑"/>
              </a:rPr>
              <a:t>技术</a:t>
            </a:r>
            <a:r>
              <a:rPr lang="zh-CN" altLang="en-US" sz="2000" b="1" kern="0" dirty="0" smtClean="0">
                <a:latin typeface="微软雅黑" panose="020B0503020204020204" pitchFamily="34" charset="-122"/>
                <a:ea typeface="微软雅黑" panose="020B0503020204020204" pitchFamily="34" charset="-122"/>
                <a:cs typeface="微软雅黑"/>
              </a:rPr>
              <a:t>简介</a:t>
            </a:r>
            <a:endParaRPr lang="zh-CN" altLang="en-US" sz="2000" b="1" kern="0" dirty="0">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29" y="207468"/>
            <a:ext cx="1417376" cy="307777"/>
          </a:xfrm>
          <a:prstGeom prst="rect">
            <a:avLst/>
          </a:prstGeom>
        </p:spPr>
        <p:txBody>
          <a:bodyPr wrap="none">
            <a:spAutoFit/>
          </a:bodyPr>
          <a:lstStyle/>
          <a:p>
            <a:pPr lvl="0"/>
            <a:r>
              <a:rPr lang="en-US" altLang="zh-CN" sz="1400" kern="0" cap="all" dirty="0">
                <a:latin typeface="微软雅黑" panose="020B0503020204020204" pitchFamily="34" charset="-122"/>
                <a:ea typeface="微软雅黑" panose="020B0503020204020204" pitchFamily="34" charset="-122"/>
              </a:rPr>
              <a:t>technology</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1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190070" y="361354"/>
            <a:ext cx="88241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198290" y="2288369"/>
            <a:ext cx="1656953"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198289" y="4565553"/>
            <a:ext cx="1541451"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575202" y="2361824"/>
            <a:ext cx="1418511" cy="0"/>
          </a:xfrm>
          <a:prstGeom prst="line">
            <a:avLst/>
          </a:prstGeom>
          <a:ln>
            <a:solidFill>
              <a:schemeClr val="tx1"/>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74239" y="4567240"/>
            <a:ext cx="1685151" cy="0"/>
          </a:xfrm>
          <a:prstGeom prst="line">
            <a:avLst/>
          </a:prstGeom>
          <a:ln>
            <a:solidFill>
              <a:schemeClr val="tx1"/>
            </a:solidFill>
            <a:prstDash val="dash"/>
            <a:headEnd type="oval"/>
            <a:tailEnd type="none"/>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750826" y="1600496"/>
            <a:ext cx="4603783" cy="3657008"/>
            <a:chOff x="3636734" y="1927331"/>
            <a:chExt cx="4603783" cy="3657008"/>
          </a:xfrm>
        </p:grpSpPr>
        <p:sp>
          <p:nvSpPr>
            <p:cNvPr id="31" name="任意多边形 30"/>
            <p:cNvSpPr/>
            <p:nvPr/>
          </p:nvSpPr>
          <p:spPr>
            <a:xfrm>
              <a:off x="5931330" y="3764259"/>
              <a:ext cx="2309187" cy="1820080"/>
            </a:xfrm>
            <a:custGeom>
              <a:avLst/>
              <a:gdLst>
                <a:gd name="connsiteX0" fmla="*/ 1446355 w 2483644"/>
                <a:gd name="connsiteY0" fmla="*/ 0 h 1957586"/>
                <a:gd name="connsiteX1" fmla="*/ 1957528 w 2483644"/>
                <a:gd name="connsiteY1" fmla="*/ 0 h 1957586"/>
                <a:gd name="connsiteX2" fmla="*/ 1957515 w 2483644"/>
                <a:gd name="connsiteY2" fmla="*/ 268 h 1957586"/>
                <a:gd name="connsiteX3" fmla="*/ 2426230 w 2483644"/>
                <a:gd name="connsiteY3" fmla="*/ 268 h 1957586"/>
                <a:gd name="connsiteX4" fmla="*/ 2483644 w 2483644"/>
                <a:gd name="connsiteY4" fmla="*/ 57682 h 1957586"/>
                <a:gd name="connsiteX5" fmla="*/ 2483644 w 2483644"/>
                <a:gd name="connsiteY5" fmla="*/ 516990 h 1957586"/>
                <a:gd name="connsiteX6" fmla="*/ 2426230 w 2483644"/>
                <a:gd name="connsiteY6" fmla="*/ 574404 h 1957586"/>
                <a:gd name="connsiteX7" fmla="*/ 1866465 w 2483644"/>
                <a:gd name="connsiteY7" fmla="*/ 574404 h 1957586"/>
                <a:gd name="connsiteX8" fmla="*/ 1829255 w 2483644"/>
                <a:gd name="connsiteY8" fmla="*/ 686320 h 1957586"/>
                <a:gd name="connsiteX9" fmla="*/ 171610 w 2483644"/>
                <a:gd name="connsiteY9" fmla="*/ 1949461 h 1957586"/>
                <a:gd name="connsiteX10" fmla="*/ 0 w 2483644"/>
                <a:gd name="connsiteY10" fmla="*/ 1957586 h 1957586"/>
                <a:gd name="connsiteX11" fmla="*/ 0 w 2483644"/>
                <a:gd name="connsiteY11" fmla="*/ 1429264 h 1957586"/>
                <a:gd name="connsiteX12" fmla="*/ 1439792 w 2483644"/>
                <a:gd name="connsiteY12" fmla="*/ 129975 h 195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644" h="1957586">
                  <a:moveTo>
                    <a:pt x="1446355" y="0"/>
                  </a:moveTo>
                  <a:lnTo>
                    <a:pt x="1957528" y="0"/>
                  </a:lnTo>
                  <a:lnTo>
                    <a:pt x="1957515" y="268"/>
                  </a:lnTo>
                  <a:lnTo>
                    <a:pt x="2426230" y="268"/>
                  </a:lnTo>
                  <a:cubicBezTo>
                    <a:pt x="2457939" y="268"/>
                    <a:pt x="2483644" y="25973"/>
                    <a:pt x="2483644" y="57682"/>
                  </a:cubicBezTo>
                  <a:lnTo>
                    <a:pt x="2483644" y="516990"/>
                  </a:lnTo>
                  <a:cubicBezTo>
                    <a:pt x="2483644" y="548699"/>
                    <a:pt x="2457939" y="574404"/>
                    <a:pt x="2426230" y="574404"/>
                  </a:cubicBezTo>
                  <a:lnTo>
                    <a:pt x="1866465" y="574404"/>
                  </a:lnTo>
                  <a:lnTo>
                    <a:pt x="1829255" y="686320"/>
                  </a:lnTo>
                  <a:cubicBezTo>
                    <a:pt x="1567019" y="1373699"/>
                    <a:pt x="932144" y="1877072"/>
                    <a:pt x="171610" y="1949461"/>
                  </a:cubicBezTo>
                  <a:lnTo>
                    <a:pt x="0" y="1957586"/>
                  </a:lnTo>
                  <a:lnTo>
                    <a:pt x="0" y="1429264"/>
                  </a:lnTo>
                  <a:cubicBezTo>
                    <a:pt x="749346" y="1429264"/>
                    <a:pt x="1365678" y="859766"/>
                    <a:pt x="1439792" y="129975"/>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3636734" y="1927331"/>
              <a:ext cx="2272524" cy="1820078"/>
            </a:xfrm>
            <a:custGeom>
              <a:avLst/>
              <a:gdLst>
                <a:gd name="connsiteX0" fmla="*/ 2444212 w 2444212"/>
                <a:gd name="connsiteY0" fmla="*/ 0 h 1957584"/>
                <a:gd name="connsiteX1" fmla="*/ 2444212 w 2444212"/>
                <a:gd name="connsiteY1" fmla="*/ 530025 h 1957584"/>
                <a:gd name="connsiteX2" fmla="*/ 2341369 w 2444212"/>
                <a:gd name="connsiteY2" fmla="*/ 534894 h 1957584"/>
                <a:gd name="connsiteX3" fmla="*/ 1040420 w 2444212"/>
                <a:gd name="connsiteY3" fmla="*/ 1827610 h 1957584"/>
                <a:gd name="connsiteX4" fmla="*/ 1033857 w 2444212"/>
                <a:gd name="connsiteY4" fmla="*/ 1957584 h 1957584"/>
                <a:gd name="connsiteX5" fmla="*/ 975534 w 2444212"/>
                <a:gd name="connsiteY5" fmla="*/ 1957584 h 1957584"/>
                <a:gd name="connsiteX6" fmla="*/ 486684 w 2444212"/>
                <a:gd name="connsiteY6" fmla="*/ 1957584 h 1957584"/>
                <a:gd name="connsiteX7" fmla="*/ 57414 w 2444212"/>
                <a:gd name="connsiteY7" fmla="*/ 1957584 h 1957584"/>
                <a:gd name="connsiteX8" fmla="*/ 0 w 2444212"/>
                <a:gd name="connsiteY8" fmla="*/ 1900170 h 1957584"/>
                <a:gd name="connsiteX9" fmla="*/ 0 w 2444212"/>
                <a:gd name="connsiteY9" fmla="*/ 1440862 h 1957584"/>
                <a:gd name="connsiteX10" fmla="*/ 57414 w 2444212"/>
                <a:gd name="connsiteY10" fmla="*/ 1383448 h 1957584"/>
                <a:gd name="connsiteX11" fmla="*/ 577660 w 2444212"/>
                <a:gd name="connsiteY11" fmla="*/ 1383448 h 1957584"/>
                <a:gd name="connsiteX12" fmla="*/ 614958 w 2444212"/>
                <a:gd name="connsiteY12" fmla="*/ 1271266 h 1957584"/>
                <a:gd name="connsiteX13" fmla="*/ 2272602 w 2444212"/>
                <a:gd name="connsiteY13" fmla="*/ 8126 h 195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4212" h="1957584">
                  <a:moveTo>
                    <a:pt x="2444212" y="0"/>
                  </a:moveTo>
                  <a:lnTo>
                    <a:pt x="2444212" y="530025"/>
                  </a:lnTo>
                  <a:lnTo>
                    <a:pt x="2341369" y="534894"/>
                  </a:lnTo>
                  <a:cubicBezTo>
                    <a:pt x="1655943" y="600134"/>
                    <a:pt x="1109903" y="1143430"/>
                    <a:pt x="1040420" y="1827610"/>
                  </a:cubicBezTo>
                  <a:lnTo>
                    <a:pt x="1033857" y="1957584"/>
                  </a:lnTo>
                  <a:lnTo>
                    <a:pt x="975534" y="1957584"/>
                  </a:lnTo>
                  <a:lnTo>
                    <a:pt x="486684" y="1957584"/>
                  </a:lnTo>
                  <a:lnTo>
                    <a:pt x="57414" y="1957584"/>
                  </a:lnTo>
                  <a:cubicBezTo>
                    <a:pt x="25705" y="1957584"/>
                    <a:pt x="0" y="1931879"/>
                    <a:pt x="0" y="1900170"/>
                  </a:cubicBezTo>
                  <a:lnTo>
                    <a:pt x="0" y="1440862"/>
                  </a:lnTo>
                  <a:cubicBezTo>
                    <a:pt x="0" y="1409153"/>
                    <a:pt x="25705" y="1383448"/>
                    <a:pt x="57414" y="1383448"/>
                  </a:cubicBezTo>
                  <a:lnTo>
                    <a:pt x="577660" y="1383448"/>
                  </a:lnTo>
                  <a:lnTo>
                    <a:pt x="614958" y="1271266"/>
                  </a:lnTo>
                  <a:cubicBezTo>
                    <a:pt x="877194" y="583887"/>
                    <a:pt x="1512068" y="80514"/>
                    <a:pt x="2272602" y="8126"/>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5934088" y="1927331"/>
              <a:ext cx="2300222" cy="1820078"/>
            </a:xfrm>
            <a:custGeom>
              <a:avLst/>
              <a:gdLst>
                <a:gd name="connsiteX0" fmla="*/ 0 w 2474002"/>
                <a:gd name="connsiteY0" fmla="*/ 0 h 1957584"/>
                <a:gd name="connsiteX1" fmla="*/ 171610 w 2474002"/>
                <a:gd name="connsiteY1" fmla="*/ 8126 h 1957584"/>
                <a:gd name="connsiteX2" fmla="*/ 1829255 w 2474002"/>
                <a:gd name="connsiteY2" fmla="*/ 1271266 h 1957584"/>
                <a:gd name="connsiteX3" fmla="*/ 1866553 w 2474002"/>
                <a:gd name="connsiteY3" fmla="*/ 1383448 h 1957584"/>
                <a:gd name="connsiteX4" fmla="*/ 2416588 w 2474002"/>
                <a:gd name="connsiteY4" fmla="*/ 1383448 h 1957584"/>
                <a:gd name="connsiteX5" fmla="*/ 2474002 w 2474002"/>
                <a:gd name="connsiteY5" fmla="*/ 1440862 h 1957584"/>
                <a:gd name="connsiteX6" fmla="*/ 2474002 w 2474002"/>
                <a:gd name="connsiteY6" fmla="*/ 1900170 h 1957584"/>
                <a:gd name="connsiteX7" fmla="*/ 2416588 w 2474002"/>
                <a:gd name="connsiteY7" fmla="*/ 1957584 h 1957584"/>
                <a:gd name="connsiteX8" fmla="*/ 1957528 w 2474002"/>
                <a:gd name="connsiteY8" fmla="*/ 1957584 h 1957584"/>
                <a:gd name="connsiteX9" fmla="*/ 1498468 w 2474002"/>
                <a:gd name="connsiteY9" fmla="*/ 1957584 h 1957584"/>
                <a:gd name="connsiteX10" fmla="*/ 1446355 w 2474002"/>
                <a:gd name="connsiteY10" fmla="*/ 1957584 h 1957584"/>
                <a:gd name="connsiteX11" fmla="*/ 1444257 w 2474002"/>
                <a:gd name="connsiteY11" fmla="*/ 1916035 h 1957584"/>
                <a:gd name="connsiteX12" fmla="*/ 1441054 w 2474002"/>
                <a:gd name="connsiteY12" fmla="*/ 1900170 h 1957584"/>
                <a:gd name="connsiteX13" fmla="*/ 1441054 w 2474002"/>
                <a:gd name="connsiteY13" fmla="*/ 1852603 h 1957584"/>
                <a:gd name="connsiteX14" fmla="*/ 1439792 w 2474002"/>
                <a:gd name="connsiteY14" fmla="*/ 1827610 h 1957584"/>
                <a:gd name="connsiteX15" fmla="*/ 0 w 2474002"/>
                <a:gd name="connsiteY15" fmla="*/ 528320 h 195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74002" h="1957584">
                  <a:moveTo>
                    <a:pt x="0" y="0"/>
                  </a:moveTo>
                  <a:lnTo>
                    <a:pt x="171610" y="8126"/>
                  </a:lnTo>
                  <a:cubicBezTo>
                    <a:pt x="932144" y="80514"/>
                    <a:pt x="1567019" y="583887"/>
                    <a:pt x="1829255" y="1271266"/>
                  </a:cubicBezTo>
                  <a:lnTo>
                    <a:pt x="1866553" y="1383448"/>
                  </a:lnTo>
                  <a:lnTo>
                    <a:pt x="2416588" y="1383448"/>
                  </a:lnTo>
                  <a:cubicBezTo>
                    <a:pt x="2448297" y="1383448"/>
                    <a:pt x="2474002" y="1409153"/>
                    <a:pt x="2474002" y="1440862"/>
                  </a:cubicBezTo>
                  <a:lnTo>
                    <a:pt x="2474002" y="1900170"/>
                  </a:lnTo>
                  <a:cubicBezTo>
                    <a:pt x="2474002" y="1931879"/>
                    <a:pt x="2448297" y="1957584"/>
                    <a:pt x="2416588" y="1957584"/>
                  </a:cubicBezTo>
                  <a:lnTo>
                    <a:pt x="1957528" y="1957584"/>
                  </a:lnTo>
                  <a:lnTo>
                    <a:pt x="1498468" y="1957584"/>
                  </a:lnTo>
                  <a:lnTo>
                    <a:pt x="1446355" y="1957584"/>
                  </a:lnTo>
                  <a:lnTo>
                    <a:pt x="1444257" y="1916035"/>
                  </a:lnTo>
                  <a:lnTo>
                    <a:pt x="1441054" y="1900170"/>
                  </a:lnTo>
                  <a:lnTo>
                    <a:pt x="1441054" y="1852603"/>
                  </a:lnTo>
                  <a:lnTo>
                    <a:pt x="1439792" y="1827610"/>
                  </a:lnTo>
                  <a:cubicBezTo>
                    <a:pt x="1365678" y="1097818"/>
                    <a:pt x="749346" y="528320"/>
                    <a:pt x="0" y="528320"/>
                  </a:cubicBezTo>
                  <a:close/>
                </a:path>
              </a:pathLst>
            </a:cu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3636734" y="3764259"/>
              <a:ext cx="2272524" cy="1820080"/>
            </a:xfrm>
            <a:custGeom>
              <a:avLst/>
              <a:gdLst>
                <a:gd name="connsiteX0" fmla="*/ 57414 w 2444212"/>
                <a:gd name="connsiteY0" fmla="*/ 0 h 1957586"/>
                <a:gd name="connsiteX1" fmla="*/ 486684 w 2444212"/>
                <a:gd name="connsiteY1" fmla="*/ 0 h 1957586"/>
                <a:gd name="connsiteX2" fmla="*/ 975534 w 2444212"/>
                <a:gd name="connsiteY2" fmla="*/ 0 h 1957586"/>
                <a:gd name="connsiteX3" fmla="*/ 1033857 w 2444212"/>
                <a:gd name="connsiteY3" fmla="*/ 0 h 1957586"/>
                <a:gd name="connsiteX4" fmla="*/ 1040420 w 2444212"/>
                <a:gd name="connsiteY4" fmla="*/ 129975 h 1957586"/>
                <a:gd name="connsiteX5" fmla="*/ 2341369 w 2444212"/>
                <a:gd name="connsiteY5" fmla="*/ 1422690 h 1957586"/>
                <a:gd name="connsiteX6" fmla="*/ 2444212 w 2444212"/>
                <a:gd name="connsiteY6" fmla="*/ 1427560 h 1957586"/>
                <a:gd name="connsiteX7" fmla="*/ 2444212 w 2444212"/>
                <a:gd name="connsiteY7" fmla="*/ 1957586 h 1957586"/>
                <a:gd name="connsiteX8" fmla="*/ 2272602 w 2444212"/>
                <a:gd name="connsiteY8" fmla="*/ 1949461 h 1957586"/>
                <a:gd name="connsiteX9" fmla="*/ 614958 w 2444212"/>
                <a:gd name="connsiteY9" fmla="*/ 686320 h 1957586"/>
                <a:gd name="connsiteX10" fmla="*/ 577659 w 2444212"/>
                <a:gd name="connsiteY10" fmla="*/ 574136 h 1957586"/>
                <a:gd name="connsiteX11" fmla="*/ 57414 w 2444212"/>
                <a:gd name="connsiteY11" fmla="*/ 574136 h 1957586"/>
                <a:gd name="connsiteX12" fmla="*/ 0 w 2444212"/>
                <a:gd name="connsiteY12" fmla="*/ 516722 h 1957586"/>
                <a:gd name="connsiteX13" fmla="*/ 0 w 2444212"/>
                <a:gd name="connsiteY13" fmla="*/ 57414 h 1957586"/>
                <a:gd name="connsiteX14" fmla="*/ 57414 w 2444212"/>
                <a:gd name="connsiteY14" fmla="*/ 0 h 195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44212" h="1957586">
                  <a:moveTo>
                    <a:pt x="57414" y="0"/>
                  </a:moveTo>
                  <a:lnTo>
                    <a:pt x="486684" y="0"/>
                  </a:lnTo>
                  <a:lnTo>
                    <a:pt x="975534" y="0"/>
                  </a:lnTo>
                  <a:lnTo>
                    <a:pt x="1033857" y="0"/>
                  </a:lnTo>
                  <a:lnTo>
                    <a:pt x="1040420" y="129975"/>
                  </a:lnTo>
                  <a:cubicBezTo>
                    <a:pt x="1109903" y="814154"/>
                    <a:pt x="1655943" y="1357451"/>
                    <a:pt x="2341369" y="1422690"/>
                  </a:cubicBezTo>
                  <a:lnTo>
                    <a:pt x="2444212" y="1427560"/>
                  </a:lnTo>
                  <a:lnTo>
                    <a:pt x="2444212" y="1957586"/>
                  </a:lnTo>
                  <a:lnTo>
                    <a:pt x="2272602" y="1949461"/>
                  </a:lnTo>
                  <a:cubicBezTo>
                    <a:pt x="1512068" y="1877072"/>
                    <a:pt x="877194" y="1373699"/>
                    <a:pt x="614958" y="686320"/>
                  </a:cubicBezTo>
                  <a:lnTo>
                    <a:pt x="577659" y="574136"/>
                  </a:lnTo>
                  <a:lnTo>
                    <a:pt x="57414" y="574136"/>
                  </a:lnTo>
                  <a:cubicBezTo>
                    <a:pt x="25705" y="574136"/>
                    <a:pt x="0" y="548431"/>
                    <a:pt x="0" y="516722"/>
                  </a:cubicBezTo>
                  <a:lnTo>
                    <a:pt x="0" y="57414"/>
                  </a:lnTo>
                  <a:cubicBezTo>
                    <a:pt x="0" y="25705"/>
                    <a:pt x="25705" y="0"/>
                    <a:pt x="57414" y="0"/>
                  </a:cubicBezTo>
                  <a:close/>
                </a:path>
              </a:pathLst>
            </a:cu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320950" y="3902199"/>
              <a:ext cx="1260496" cy="400110"/>
            </a:xfrm>
            <a:prstGeom prst="rect">
              <a:avLst/>
            </a:prstGeom>
          </p:spPr>
          <p:txBody>
            <a:bodyPr wrap="square" anchor="ctr">
              <a:spAutoFit/>
            </a:bodyPr>
            <a:lstStyle/>
            <a:p>
              <a:pPr lvl="0"/>
              <a:r>
                <a:rPr lang="zh-CN" altLang="en-US" sz="2000" b="1" kern="0" dirty="0" smtClean="0">
                  <a:latin typeface="微软雅黑" panose="020B0503020204020204" pitchFamily="34" charset="-122"/>
                  <a:ea typeface="微软雅黑" panose="020B0503020204020204" pitchFamily="34" charset="-122"/>
                  <a:cs typeface="微软雅黑"/>
                </a:rPr>
                <a:t>其他技术</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41" name="组合 40"/>
            <p:cNvGrpSpPr/>
            <p:nvPr/>
          </p:nvGrpSpPr>
          <p:grpSpPr>
            <a:xfrm>
              <a:off x="5535973" y="3024048"/>
              <a:ext cx="830450" cy="777167"/>
              <a:chOff x="-749301" y="-2703513"/>
              <a:chExt cx="13731876" cy="12850814"/>
            </a:xfrm>
            <a:solidFill>
              <a:schemeClr val="tx2">
                <a:lumMod val="50000"/>
              </a:schemeClr>
            </a:solidFill>
          </p:grpSpPr>
          <p:sp>
            <p:nvSpPr>
              <p:cNvPr id="42"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4716346" y="2512557"/>
              <a:ext cx="2469704" cy="2469704"/>
              <a:chOff x="4716346" y="2512557"/>
              <a:chExt cx="2469704" cy="2469704"/>
            </a:xfrm>
          </p:grpSpPr>
          <p:sp>
            <p:nvSpPr>
              <p:cNvPr id="30" name="任意多边形 29"/>
              <p:cNvSpPr/>
              <p:nvPr/>
            </p:nvSpPr>
            <p:spPr>
              <a:xfrm>
                <a:off x="4716346" y="2512557"/>
                <a:ext cx="2469704" cy="2469704"/>
              </a:xfrm>
              <a:custGeom>
                <a:avLst/>
                <a:gdLst>
                  <a:gd name="connsiteX0" fmla="*/ 1447264 w 2894528"/>
                  <a:gd name="connsiteY0" fmla="*/ 0 h 2894528"/>
                  <a:gd name="connsiteX1" fmla="*/ 2894528 w 2894528"/>
                  <a:gd name="connsiteY1" fmla="*/ 1447264 h 2894528"/>
                  <a:gd name="connsiteX2" fmla="*/ 1447264 w 2894528"/>
                  <a:gd name="connsiteY2" fmla="*/ 2894528 h 2894528"/>
                  <a:gd name="connsiteX3" fmla="*/ 0 w 2894528"/>
                  <a:gd name="connsiteY3" fmla="*/ 1447264 h 2894528"/>
                  <a:gd name="connsiteX4" fmla="*/ 1447264 w 2894528"/>
                  <a:gd name="connsiteY4" fmla="*/ 0 h 289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528" h="2894528">
                    <a:moveTo>
                      <a:pt x="1447264" y="0"/>
                    </a:moveTo>
                    <a:cubicBezTo>
                      <a:pt x="2246566" y="0"/>
                      <a:pt x="2894528" y="647962"/>
                      <a:pt x="2894528" y="1447264"/>
                    </a:cubicBezTo>
                    <a:cubicBezTo>
                      <a:pt x="2894528" y="2246566"/>
                      <a:pt x="2246566" y="2894528"/>
                      <a:pt x="1447264" y="2894528"/>
                    </a:cubicBezTo>
                    <a:cubicBezTo>
                      <a:pt x="647962" y="2894528"/>
                      <a:pt x="0" y="2246566"/>
                      <a:pt x="0" y="1447264"/>
                    </a:cubicBezTo>
                    <a:cubicBezTo>
                      <a:pt x="0" y="647962"/>
                      <a:pt x="647962" y="0"/>
                      <a:pt x="1447264" y="0"/>
                    </a:cubicBezTo>
                    <a:close/>
                  </a:path>
                </a:pathLst>
              </a:custGeom>
              <a:noFill/>
              <a:ln w="190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b="1">
                  <a:solidFill>
                    <a:schemeClr val="tx1"/>
                  </a:solidFill>
                </a:endParaRPr>
              </a:p>
            </p:txBody>
          </p:sp>
          <p:sp>
            <p:nvSpPr>
              <p:cNvPr id="44" name="任意多边形 43"/>
              <p:cNvSpPr/>
              <p:nvPr/>
            </p:nvSpPr>
            <p:spPr>
              <a:xfrm>
                <a:off x="4768486" y="2564697"/>
                <a:ext cx="2365424" cy="2365424"/>
              </a:xfrm>
              <a:custGeom>
                <a:avLst/>
                <a:gdLst>
                  <a:gd name="connsiteX0" fmla="*/ 1447264 w 2894528"/>
                  <a:gd name="connsiteY0" fmla="*/ 0 h 2894528"/>
                  <a:gd name="connsiteX1" fmla="*/ 2894528 w 2894528"/>
                  <a:gd name="connsiteY1" fmla="*/ 1447264 h 2894528"/>
                  <a:gd name="connsiteX2" fmla="*/ 1447264 w 2894528"/>
                  <a:gd name="connsiteY2" fmla="*/ 2894528 h 2894528"/>
                  <a:gd name="connsiteX3" fmla="*/ 0 w 2894528"/>
                  <a:gd name="connsiteY3" fmla="*/ 1447264 h 2894528"/>
                  <a:gd name="connsiteX4" fmla="*/ 1447264 w 2894528"/>
                  <a:gd name="connsiteY4" fmla="*/ 0 h 289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528" h="2894528">
                    <a:moveTo>
                      <a:pt x="1447264" y="0"/>
                    </a:moveTo>
                    <a:cubicBezTo>
                      <a:pt x="2246566" y="0"/>
                      <a:pt x="2894528" y="647962"/>
                      <a:pt x="2894528" y="1447264"/>
                    </a:cubicBezTo>
                    <a:cubicBezTo>
                      <a:pt x="2894528" y="2246566"/>
                      <a:pt x="2246566" y="2894528"/>
                      <a:pt x="1447264" y="2894528"/>
                    </a:cubicBezTo>
                    <a:cubicBezTo>
                      <a:pt x="647962" y="2894528"/>
                      <a:pt x="0" y="2246566"/>
                      <a:pt x="0" y="1447264"/>
                    </a:cubicBezTo>
                    <a:cubicBezTo>
                      <a:pt x="0" y="647962"/>
                      <a:pt x="647962" y="0"/>
                      <a:pt x="1447264" y="0"/>
                    </a:cubicBezTo>
                    <a:close/>
                  </a:path>
                </a:pathLst>
              </a:custGeom>
              <a:noFill/>
              <a:ln w="63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b="1">
                  <a:solidFill>
                    <a:schemeClr val="tx1"/>
                  </a:solidFill>
                </a:endParaRPr>
              </a:p>
            </p:txBody>
          </p:sp>
        </p:grpSp>
      </p:grpSp>
      <p:sp>
        <p:nvSpPr>
          <p:cNvPr id="45" name="矩形 44"/>
          <p:cNvSpPr/>
          <p:nvPr/>
        </p:nvSpPr>
        <p:spPr>
          <a:xfrm>
            <a:off x="912745" y="1354665"/>
            <a:ext cx="2277325" cy="369332"/>
          </a:xfrm>
          <a:prstGeom prst="rect">
            <a:avLst/>
          </a:prstGeom>
        </p:spPr>
        <p:txBody>
          <a:bodyPr wrap="square">
            <a:spAutoFit/>
          </a:bodyPr>
          <a:lstStyle/>
          <a:p>
            <a:pPr algn="r"/>
            <a:r>
              <a:rPr lang="en-US" altLang="zh-CN" b="1" dirty="0">
                <a:latin typeface="微软雅黑" pitchFamily="34" charset="-122"/>
                <a:ea typeface="微软雅黑" pitchFamily="34" charset="-122"/>
              </a:rPr>
              <a:t>Bootstrap</a:t>
            </a:r>
            <a:endParaRPr lang="zh-CN" altLang="en-US" b="1" dirty="0">
              <a:latin typeface="微软雅黑" pitchFamily="34" charset="-122"/>
              <a:ea typeface="微软雅黑" pitchFamily="34" charset="-122"/>
            </a:endParaRPr>
          </a:p>
        </p:txBody>
      </p:sp>
      <p:sp>
        <p:nvSpPr>
          <p:cNvPr id="46" name="矩形 45"/>
          <p:cNvSpPr/>
          <p:nvPr/>
        </p:nvSpPr>
        <p:spPr>
          <a:xfrm>
            <a:off x="705415" y="1732226"/>
            <a:ext cx="2484655" cy="1772793"/>
          </a:xfrm>
          <a:prstGeom prst="rect">
            <a:avLst/>
          </a:prstGeom>
          <a:ln>
            <a:noFill/>
            <a:prstDash val="dash"/>
          </a:ln>
        </p:spPr>
        <p:txBody>
          <a:bodyPr wrap="square">
            <a:spAutoFit/>
          </a:bodyPr>
          <a:lstStyle/>
          <a:p>
            <a:pPr algn="just" defTabSz="713232">
              <a:lnSpc>
                <a:spcPct val="130000"/>
              </a:lnSpc>
            </a:pPr>
            <a:r>
              <a:rPr lang="en-US" altLang="zh-CN" sz="1400" dirty="0" smtClean="0">
                <a:latin typeface="微软雅黑" pitchFamily="34" charset="-122"/>
                <a:ea typeface="微软雅黑" pitchFamily="34" charset="-122"/>
              </a:rPr>
              <a:t>Bootstrap</a:t>
            </a:r>
            <a:r>
              <a:rPr lang="zh-CN" altLang="en-US" sz="1400" dirty="0" smtClean="0">
                <a:latin typeface="微软雅黑" pitchFamily="34" charset="-122"/>
                <a:ea typeface="微软雅黑" pitchFamily="34" charset="-122"/>
              </a:rPr>
              <a:t>是简洁</a:t>
            </a:r>
            <a:r>
              <a:rPr lang="zh-CN" altLang="en-US" sz="1400" dirty="0">
                <a:latin typeface="微软雅黑" pitchFamily="34" charset="-122"/>
                <a:ea typeface="微软雅黑" pitchFamily="34" charset="-122"/>
              </a:rPr>
              <a:t>、直观、强悍</a:t>
            </a:r>
            <a:r>
              <a:rPr lang="zh-CN" altLang="en-US" sz="1400" dirty="0" smtClean="0">
                <a:latin typeface="微软雅黑" pitchFamily="34" charset="-122"/>
                <a:ea typeface="微软雅黑" pitchFamily="34" charset="-122"/>
              </a:rPr>
              <a:t>的前端开发框架，让</a:t>
            </a:r>
            <a:r>
              <a:rPr lang="en-US" altLang="zh-CN" sz="1400" dirty="0" smtClean="0">
                <a:latin typeface="微软雅黑" pitchFamily="34" charset="-122"/>
                <a:ea typeface="微软雅黑" pitchFamily="34" charset="-122"/>
              </a:rPr>
              <a:t>web</a:t>
            </a:r>
            <a:r>
              <a:rPr lang="zh-CN" altLang="en-US" sz="1400" dirty="0" smtClean="0">
                <a:latin typeface="微软雅黑" pitchFamily="34" charset="-122"/>
                <a:ea typeface="微软雅黑" pitchFamily="34" charset="-122"/>
              </a:rPr>
              <a:t>开发更迅速</a:t>
            </a:r>
            <a:r>
              <a:rPr lang="zh-CN" altLang="en-US" sz="1400" dirty="0">
                <a:latin typeface="微软雅黑" pitchFamily="34" charset="-122"/>
                <a:ea typeface="微软雅黑" pitchFamily="34" charset="-122"/>
              </a:rPr>
              <a:t>、简单。</a:t>
            </a:r>
            <a:r>
              <a:rPr lang="zh-CN" altLang="zh-CN" sz="1400" dirty="0">
                <a:latin typeface="微软雅黑" pitchFamily="34" charset="-122"/>
                <a:ea typeface="微软雅黑" pitchFamily="34" charset="-122"/>
              </a:rPr>
              <a:t>有了</a:t>
            </a:r>
            <a:r>
              <a:rPr lang="en-US" altLang="zh-CN" sz="1400" dirty="0">
                <a:latin typeface="微软雅黑" pitchFamily="34" charset="-122"/>
                <a:ea typeface="微软雅黑" pitchFamily="34" charset="-122"/>
              </a:rPr>
              <a:t>bootstrap</a:t>
            </a:r>
            <a:r>
              <a:rPr lang="zh-CN" altLang="zh-CN" sz="1400" dirty="0">
                <a:latin typeface="微软雅黑" pitchFamily="34" charset="-122"/>
                <a:ea typeface="微软雅黑" pitchFamily="34" charset="-122"/>
              </a:rPr>
              <a:t>，程序员也可以快速地写出漂亮的前端页面，而不再完全需要美工的支持。</a:t>
            </a:r>
            <a:endParaRPr lang="en-US" altLang="zh-CN" sz="1400" dirty="0">
              <a:latin typeface="微软雅黑" pitchFamily="34" charset="-122"/>
              <a:ea typeface="微软雅黑" pitchFamily="34" charset="-122"/>
            </a:endParaRPr>
          </a:p>
        </p:txBody>
      </p:sp>
      <p:sp>
        <p:nvSpPr>
          <p:cNvPr id="49" name="矩形 48"/>
          <p:cNvSpPr/>
          <p:nvPr/>
        </p:nvSpPr>
        <p:spPr>
          <a:xfrm>
            <a:off x="912744" y="4025865"/>
            <a:ext cx="2277325" cy="369332"/>
          </a:xfrm>
          <a:prstGeom prst="rect">
            <a:avLst/>
          </a:prstGeom>
        </p:spPr>
        <p:txBody>
          <a:bodyPr wrap="square">
            <a:spAutoFit/>
          </a:bodyPr>
          <a:lstStyle/>
          <a:p>
            <a:pPr algn="r"/>
            <a:r>
              <a:rPr lang="en-US" altLang="zh-CN" b="1" dirty="0" smtClean="0">
                <a:latin typeface="微软雅黑" pitchFamily="34" charset="-122"/>
                <a:ea typeface="微软雅黑" pitchFamily="34" charset="-122"/>
              </a:rPr>
              <a:t>Tomcat</a:t>
            </a:r>
            <a:endParaRPr lang="zh-CN" altLang="en-US" b="1" dirty="0"/>
          </a:p>
        </p:txBody>
      </p:sp>
      <p:sp>
        <p:nvSpPr>
          <p:cNvPr id="50" name="矩形 49"/>
          <p:cNvSpPr/>
          <p:nvPr/>
        </p:nvSpPr>
        <p:spPr>
          <a:xfrm>
            <a:off x="705415" y="4403426"/>
            <a:ext cx="2484655" cy="2052870"/>
          </a:xfrm>
          <a:prstGeom prst="rect">
            <a:avLst/>
          </a:prstGeom>
          <a:ln>
            <a:noFill/>
            <a:prstDash val="dash"/>
          </a:ln>
        </p:spPr>
        <p:txBody>
          <a:bodyPr wrap="square">
            <a:spAutoFit/>
          </a:bodyPr>
          <a:lstStyle/>
          <a:p>
            <a:pPr algn="just" defTabSz="713232">
              <a:lnSpc>
                <a:spcPct val="130000"/>
              </a:lnSpc>
            </a:pPr>
            <a:r>
              <a:rPr lang="en-US" altLang="zh-CN" sz="1400" dirty="0">
                <a:latin typeface="微软雅黑" pitchFamily="34" charset="-122"/>
                <a:ea typeface="微软雅黑" pitchFamily="34" charset="-122"/>
              </a:rPr>
              <a:t>Tomcat</a:t>
            </a:r>
            <a:r>
              <a:rPr lang="zh-CN" altLang="zh-CN" sz="1400" dirty="0">
                <a:latin typeface="微软雅黑" pitchFamily="34" charset="-122"/>
                <a:ea typeface="微软雅黑" pitchFamily="34" charset="-122"/>
              </a:rPr>
              <a:t>是</a:t>
            </a:r>
            <a:r>
              <a:rPr lang="en-US" altLang="zh-CN" sz="1400" dirty="0">
                <a:latin typeface="微软雅黑" pitchFamily="34" charset="-122"/>
                <a:ea typeface="微软雅黑" pitchFamily="34" charset="-122"/>
              </a:rPr>
              <a:t>Java Web</a:t>
            </a:r>
            <a:r>
              <a:rPr lang="zh-CN" altLang="zh-CN" sz="1400" dirty="0">
                <a:latin typeface="微软雅黑" pitchFamily="34" charset="-122"/>
                <a:ea typeface="微软雅黑" pitchFamily="34" charset="-122"/>
              </a:rPr>
              <a:t>项目中最著名的开源的</a:t>
            </a:r>
            <a:r>
              <a:rPr lang="en-US" altLang="zh-CN" sz="1400" dirty="0">
                <a:latin typeface="微软雅黑" pitchFamily="34" charset="-122"/>
                <a:ea typeface="微软雅黑" pitchFamily="34" charset="-122"/>
              </a:rPr>
              <a:t>Web</a:t>
            </a:r>
            <a:r>
              <a:rPr lang="zh-CN" altLang="zh-CN" sz="1400" dirty="0">
                <a:latin typeface="微软雅黑" pitchFamily="34" charset="-122"/>
                <a:ea typeface="微软雅黑" pitchFamily="34" charset="-122"/>
              </a:rPr>
              <a:t>容器</a:t>
            </a:r>
            <a:r>
              <a:rPr lang="zh-CN" altLang="zh-CN" sz="1400" dirty="0" smtClean="0">
                <a:latin typeface="微软雅黑" pitchFamily="34" charset="-122"/>
                <a:ea typeface="微软雅黑" pitchFamily="34" charset="-122"/>
              </a:rPr>
              <a:t>，简单易用</a:t>
            </a:r>
            <a:r>
              <a:rPr lang="zh-CN" altLang="en-US" sz="1400" dirty="0" smtClean="0">
                <a:latin typeface="微软雅黑" pitchFamily="34" charset="-122"/>
                <a:ea typeface="微软雅黑" pitchFamily="34" charset="-122"/>
              </a:rPr>
              <a:t>、</a:t>
            </a:r>
            <a:r>
              <a:rPr lang="zh-CN" altLang="zh-CN" sz="1400" dirty="0" smtClean="0">
                <a:latin typeface="微软雅黑" pitchFamily="34" charset="-122"/>
                <a:ea typeface="微软雅黑" pitchFamily="34" charset="-122"/>
              </a:rPr>
              <a:t>稳定</a:t>
            </a:r>
            <a:r>
              <a:rPr lang="zh-CN" altLang="zh-CN" sz="1400" dirty="0">
                <a:latin typeface="微软雅黑" pitchFamily="34" charset="-122"/>
                <a:ea typeface="微软雅黑" pitchFamily="34" charset="-122"/>
              </a:rPr>
              <a:t>，既可以</a:t>
            </a:r>
            <a:r>
              <a:rPr lang="zh-CN" altLang="zh-CN" sz="1400" dirty="0" smtClean="0">
                <a:latin typeface="微软雅黑" pitchFamily="34" charset="-122"/>
                <a:ea typeface="微软雅黑" pitchFamily="34" charset="-122"/>
              </a:rPr>
              <a:t>拿</a:t>
            </a:r>
            <a:r>
              <a:rPr lang="zh-CN" altLang="en-US" sz="1400" dirty="0" smtClean="0">
                <a:latin typeface="微软雅黑" pitchFamily="34" charset="-122"/>
                <a:ea typeface="微软雅黑" pitchFamily="34" charset="-122"/>
              </a:rPr>
              <a:t>用来</a:t>
            </a:r>
            <a:r>
              <a:rPr lang="zh-CN" altLang="zh-CN" sz="1400" dirty="0" smtClean="0">
                <a:latin typeface="微软雅黑" pitchFamily="34" charset="-122"/>
                <a:ea typeface="微软雅黑" pitchFamily="34" charset="-122"/>
              </a:rPr>
              <a:t>学习</a:t>
            </a:r>
            <a:r>
              <a:rPr lang="zh-CN" altLang="zh-CN" sz="1400" dirty="0">
                <a:latin typeface="微软雅黑" pitchFamily="34" charset="-122"/>
                <a:ea typeface="微软雅黑" pitchFamily="34" charset="-122"/>
              </a:rPr>
              <a:t>，也可以用它对商业新产品进行发布</a:t>
            </a:r>
            <a:r>
              <a:rPr lang="zh-CN"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平台无关性、轻量级、占用系统资源少、扩展性好。</a:t>
            </a:r>
            <a:endParaRPr lang="en-US" altLang="zh-CN" sz="1400" dirty="0">
              <a:latin typeface="微软雅黑" pitchFamily="34" charset="-122"/>
              <a:ea typeface="微软雅黑" pitchFamily="34" charset="-122"/>
            </a:endParaRPr>
          </a:p>
        </p:txBody>
      </p:sp>
      <p:sp>
        <p:nvSpPr>
          <p:cNvPr id="51" name="矩形 50"/>
          <p:cNvSpPr/>
          <p:nvPr/>
        </p:nvSpPr>
        <p:spPr>
          <a:xfrm>
            <a:off x="9068031" y="4034093"/>
            <a:ext cx="2277325" cy="369332"/>
          </a:xfrm>
          <a:prstGeom prst="rect">
            <a:avLst/>
          </a:prstGeom>
        </p:spPr>
        <p:txBody>
          <a:bodyPr wrap="square">
            <a:spAutoFit/>
          </a:bodyPr>
          <a:lstStyle/>
          <a:p>
            <a:r>
              <a:rPr lang="en-US" altLang="zh-CN" b="1" dirty="0" smtClean="0">
                <a:latin typeface="微软雅黑" pitchFamily="34" charset="-122"/>
                <a:ea typeface="微软雅黑" pitchFamily="34" charset="-122"/>
              </a:rPr>
              <a:t>SVN</a:t>
            </a:r>
            <a:endParaRPr lang="zh-CN" altLang="en-US" b="1" dirty="0"/>
          </a:p>
        </p:txBody>
      </p:sp>
      <p:sp>
        <p:nvSpPr>
          <p:cNvPr id="52" name="矩形 51"/>
          <p:cNvSpPr/>
          <p:nvPr/>
        </p:nvSpPr>
        <p:spPr>
          <a:xfrm>
            <a:off x="9068030" y="4411654"/>
            <a:ext cx="2484655" cy="1815882"/>
          </a:xfrm>
          <a:prstGeom prst="rect">
            <a:avLst/>
          </a:prstGeom>
          <a:ln>
            <a:noFill/>
            <a:prstDash val="dash"/>
          </a:ln>
        </p:spPr>
        <p:txBody>
          <a:bodyPr wrap="square">
            <a:spAutoFit/>
          </a:bodyPr>
          <a:lstStyle/>
          <a:p>
            <a:r>
              <a:rPr lang="en-US" altLang="zh-CN" sz="1400" dirty="0">
                <a:latin typeface="微软雅黑" pitchFamily="34" charset="-122"/>
                <a:ea typeface="微软雅黑" pitchFamily="34" charset="-122"/>
              </a:rPr>
              <a:t>SVN</a:t>
            </a:r>
            <a:r>
              <a:rPr lang="zh-CN" altLang="en-US" sz="1400" dirty="0">
                <a:latin typeface="微软雅黑" pitchFamily="34" charset="-122"/>
                <a:ea typeface="微软雅黑" pitchFamily="34" charset="-122"/>
              </a:rPr>
              <a:t>是一个开放源代码的版本控制系统。用于多个人共同开发同一个项目，共用资源的目的</a:t>
            </a:r>
            <a:r>
              <a:rPr lang="zh-CN" altLang="en-US" sz="1400" dirty="0" smtClean="0">
                <a:latin typeface="微软雅黑" pitchFamily="34" charset="-122"/>
                <a:ea typeface="微软雅黑" pitchFamily="34" charset="-122"/>
              </a:rPr>
              <a:t>。本设计使用主要是为了 “后悔”时可以找到以前的代码。</a:t>
            </a:r>
            <a:endParaRPr lang="zh-CN" altLang="en-US" sz="1400" dirty="0">
              <a:latin typeface="微软雅黑" pitchFamily="34" charset="-122"/>
              <a:ea typeface="微软雅黑" pitchFamily="34" charset="-122"/>
            </a:endParaRPr>
          </a:p>
          <a:p>
            <a:r>
              <a:rPr lang="zh-CN" altLang="en-US" sz="1400" dirty="0"/>
              <a:t/>
            </a:r>
            <a:br>
              <a:rPr lang="zh-CN" altLang="en-US" sz="1400" dirty="0"/>
            </a:br>
            <a:endParaRPr lang="en-US" altLang="zh-CN" sz="1400" dirty="0">
              <a:latin typeface="微软雅黑" pitchFamily="34" charset="-122"/>
              <a:ea typeface="微软雅黑" pitchFamily="34" charset="-122"/>
            </a:endParaRPr>
          </a:p>
        </p:txBody>
      </p:sp>
      <p:sp>
        <p:nvSpPr>
          <p:cNvPr id="53" name="矩形 52"/>
          <p:cNvSpPr/>
          <p:nvPr/>
        </p:nvSpPr>
        <p:spPr>
          <a:xfrm>
            <a:off x="9068031" y="1334855"/>
            <a:ext cx="2277325" cy="369332"/>
          </a:xfrm>
          <a:prstGeom prst="rect">
            <a:avLst/>
          </a:prstGeom>
        </p:spPr>
        <p:txBody>
          <a:bodyPr wrap="square">
            <a:spAutoFit/>
          </a:bodyPr>
          <a:lstStyle/>
          <a:p>
            <a:r>
              <a:rPr lang="en-US" altLang="zh-CN" b="1" dirty="0" smtClean="0">
                <a:latin typeface="微软雅黑" pitchFamily="34" charset="-122"/>
                <a:ea typeface="微软雅黑" pitchFamily="34" charset="-122"/>
              </a:rPr>
              <a:t>Maven</a:t>
            </a:r>
            <a:endParaRPr lang="zh-CN" altLang="en-US" b="1" dirty="0"/>
          </a:p>
        </p:txBody>
      </p:sp>
      <p:sp>
        <p:nvSpPr>
          <p:cNvPr id="54" name="矩形 53"/>
          <p:cNvSpPr/>
          <p:nvPr/>
        </p:nvSpPr>
        <p:spPr>
          <a:xfrm>
            <a:off x="9068030" y="1712416"/>
            <a:ext cx="2484655" cy="1492716"/>
          </a:xfrm>
          <a:prstGeom prst="rect">
            <a:avLst/>
          </a:prstGeom>
          <a:ln>
            <a:noFill/>
            <a:prstDash val="dash"/>
          </a:ln>
        </p:spPr>
        <p:txBody>
          <a:bodyPr wrap="square">
            <a:spAutoFit/>
          </a:bodyPr>
          <a:lstStyle/>
          <a:p>
            <a:pPr algn="just" defTabSz="713232">
              <a:lnSpc>
                <a:spcPct val="130000"/>
              </a:lnSpc>
            </a:pPr>
            <a:r>
              <a:rPr lang="en-US" altLang="zh-CN" sz="1400" dirty="0">
                <a:latin typeface="微软雅黑" pitchFamily="34" charset="-122"/>
                <a:ea typeface="微软雅黑" pitchFamily="34" charset="-122"/>
              </a:rPr>
              <a:t>Maven</a:t>
            </a:r>
            <a:r>
              <a:rPr lang="zh-CN" altLang="zh-CN" sz="1400" dirty="0">
                <a:latin typeface="微软雅黑" pitchFamily="34" charset="-122"/>
                <a:ea typeface="微软雅黑" pitchFamily="34" charset="-122"/>
              </a:rPr>
              <a:t>是一个项目管理的工具，它管理项目的策略是“约定优于配置（</a:t>
            </a:r>
            <a:r>
              <a:rPr lang="en-US" altLang="zh-CN" sz="1400" dirty="0" err="1">
                <a:latin typeface="微软雅黑" pitchFamily="34" charset="-122"/>
                <a:ea typeface="微软雅黑" pitchFamily="34" charset="-122"/>
              </a:rPr>
              <a:t>CoC</a:t>
            </a:r>
            <a:r>
              <a:rPr lang="zh-CN" altLang="zh-CN" sz="1400" dirty="0">
                <a:latin typeface="微软雅黑" pitchFamily="34" charset="-122"/>
                <a:ea typeface="微软雅黑" pitchFamily="34" charset="-122"/>
              </a:rPr>
              <a:t>）”</a:t>
            </a:r>
            <a:r>
              <a:rPr lang="zh-CN"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使用</a:t>
            </a:r>
            <a:r>
              <a:rPr lang="en-US" altLang="zh-CN" sz="1400" dirty="0" smtClean="0">
                <a:latin typeface="微软雅黑" pitchFamily="34" charset="-122"/>
                <a:ea typeface="微软雅黑" pitchFamily="34" charset="-122"/>
              </a:rPr>
              <a:t>Maven</a:t>
            </a:r>
            <a:r>
              <a:rPr lang="zh-CN" altLang="en-US" sz="1400" dirty="0" smtClean="0">
                <a:latin typeface="微软雅黑" pitchFamily="34" charset="-122"/>
                <a:ea typeface="微软雅黑" pitchFamily="34" charset="-122"/>
              </a:rPr>
              <a:t>可以很方便对项目的</a:t>
            </a:r>
            <a:r>
              <a:rPr lang="en-US" altLang="zh-CN" sz="1400" dirty="0" smtClean="0">
                <a:latin typeface="微软雅黑" pitchFamily="34" charset="-122"/>
                <a:ea typeface="微软雅黑" pitchFamily="34" charset="-122"/>
              </a:rPr>
              <a:t>jar</a:t>
            </a:r>
            <a:r>
              <a:rPr lang="zh-CN" altLang="en-US" sz="1400" dirty="0" smtClean="0">
                <a:latin typeface="微软雅黑" pitchFamily="34" charset="-122"/>
                <a:ea typeface="微软雅黑" pitchFamily="34" charset="-122"/>
              </a:rPr>
              <a:t>包进行管理。</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4223765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7"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1" y="1717201"/>
            <a:ext cx="2741382" cy="800219"/>
            <a:chOff x="4694848" y="2805284"/>
            <a:chExt cx="2741382" cy="800219"/>
          </a:xfrm>
        </p:grpSpPr>
        <p:grpSp>
          <p:nvGrpSpPr>
            <p:cNvPr id="12" name="组合 11"/>
            <p:cNvGrpSpPr/>
            <p:nvPr/>
          </p:nvGrpSpPr>
          <p:grpSpPr>
            <a:xfrm>
              <a:off x="5517158" y="2805284"/>
              <a:ext cx="1919072" cy="800219"/>
              <a:chOff x="5517158" y="2885687"/>
              <a:chExt cx="1919072" cy="800219"/>
            </a:xfrm>
          </p:grpSpPr>
          <p:sp>
            <p:nvSpPr>
              <p:cNvPr id="16" name="矩形 15"/>
              <p:cNvSpPr/>
              <p:nvPr/>
            </p:nvSpPr>
            <p:spPr>
              <a:xfrm>
                <a:off x="5517158"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smtClean="0">
                    <a:latin typeface="微软雅黑" panose="020B0503020204020204" pitchFamily="34" charset="-122"/>
                    <a:ea typeface="微软雅黑" panose="020B0503020204020204" pitchFamily="34" charset="-122"/>
                    <a:cs typeface="微软雅黑"/>
                  </a:rPr>
                  <a:t>分析设计</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7" name="矩形 16"/>
              <p:cNvSpPr/>
              <p:nvPr/>
            </p:nvSpPr>
            <p:spPr>
              <a:xfrm>
                <a:off x="5517158" y="3408907"/>
                <a:ext cx="1539204" cy="276999"/>
              </a:xfrm>
              <a:prstGeom prst="rect">
                <a:avLst/>
              </a:prstGeom>
            </p:spPr>
            <p:txBody>
              <a:bodyPr wrap="none">
                <a:spAutoFit/>
              </a:bodyPr>
              <a:lstStyle/>
              <a:p>
                <a:pPr lvl="0">
                  <a:defRPr/>
                </a:pPr>
                <a:r>
                  <a:rPr lang="en-US" altLang="zh-CN" sz="1200" kern="0" cap="all" dirty="0">
                    <a:latin typeface="微软雅黑" panose="020B0503020204020204" pitchFamily="34" charset="-122"/>
                    <a:ea typeface="微软雅黑" panose="020B0503020204020204" pitchFamily="34" charset="-122"/>
                  </a:rPr>
                  <a:t>Analysis design</a:t>
                </a:r>
              </a:p>
            </p:txBody>
          </p:sp>
        </p:grpSp>
        <p:grpSp>
          <p:nvGrpSpPr>
            <p:cNvPr id="13"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2144380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4041" y="1612902"/>
            <a:ext cx="11477961" cy="2681295"/>
            <a:chOff x="714039" y="1612900"/>
            <a:chExt cx="11477961" cy="2681295"/>
          </a:xfrm>
        </p:grpSpPr>
        <p:grpSp>
          <p:nvGrpSpPr>
            <p:cNvPr id="89" name="组合 88"/>
            <p:cNvGrpSpPr/>
            <p:nvPr/>
          </p:nvGrpSpPr>
          <p:grpSpPr>
            <a:xfrm>
              <a:off x="1561058" y="3679597"/>
              <a:ext cx="10630942" cy="614598"/>
              <a:chOff x="1295860" y="3011613"/>
              <a:chExt cx="7848143" cy="453719"/>
            </a:xfrm>
          </p:grpSpPr>
          <p:cxnSp>
            <p:nvCxnSpPr>
              <p:cNvPr id="90" name="肘形连接符 89"/>
              <p:cNvCxnSpPr>
                <a:stCxn id="88" idx="2"/>
              </p:cNvCxnSpPr>
              <p:nvPr/>
            </p:nvCxnSpPr>
            <p:spPr>
              <a:xfrm rot="16200000" flipH="1">
                <a:off x="1522130" y="2907202"/>
                <a:ext cx="331860" cy="7844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肘形连接符 90"/>
              <p:cNvCxnSpPr/>
              <p:nvPr/>
            </p:nvCxnSpPr>
            <p:spPr>
              <a:xfrm flipV="1">
                <a:off x="2080261" y="3011613"/>
                <a:ext cx="7063742" cy="453717"/>
              </a:xfrm>
              <a:prstGeom prst="bentConnector3">
                <a:avLst>
                  <a:gd name="adj1" fmla="val -10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714039" y="1612900"/>
              <a:ext cx="1785690" cy="2231761"/>
              <a:chOff x="714039" y="1612900"/>
              <a:chExt cx="1785690" cy="2231761"/>
            </a:xfrm>
          </p:grpSpPr>
          <p:sp>
            <p:nvSpPr>
              <p:cNvPr id="86" name="任意多边形 85"/>
              <p:cNvSpPr/>
              <p:nvPr/>
            </p:nvSpPr>
            <p:spPr>
              <a:xfrm>
                <a:off x="714039" y="1612900"/>
                <a:ext cx="1785690" cy="1971484"/>
              </a:xfrm>
              <a:custGeom>
                <a:avLst/>
                <a:gdLst>
                  <a:gd name="connsiteX0" fmla="*/ 659130 w 1318260"/>
                  <a:gd name="connsiteY0" fmla="*/ 0 h 1455420"/>
                  <a:gd name="connsiteX1" fmla="*/ 1318260 w 1318260"/>
                  <a:gd name="connsiteY1" fmla="*/ 659130 h 1455420"/>
                  <a:gd name="connsiteX2" fmla="*/ 915693 w 1318260"/>
                  <a:gd name="connsiteY2" fmla="*/ 1266462 h 1455420"/>
                  <a:gd name="connsiteX3" fmla="*/ 901211 w 1318260"/>
                  <a:gd name="connsiteY3" fmla="*/ 1270958 h 1455420"/>
                  <a:gd name="connsiteX4" fmla="*/ 901211 w 1318260"/>
                  <a:gd name="connsiteY4" fmla="*/ 1455420 h 1455420"/>
                  <a:gd name="connsiteX5" fmla="*/ 356088 w 1318260"/>
                  <a:gd name="connsiteY5" fmla="*/ 1455420 h 1455420"/>
                  <a:gd name="connsiteX6" fmla="*/ 356088 w 1318260"/>
                  <a:gd name="connsiteY6" fmla="*/ 1241234 h 1455420"/>
                  <a:gd name="connsiteX7" fmla="*/ 290604 w 1318260"/>
                  <a:gd name="connsiteY7" fmla="*/ 1205691 h 1455420"/>
                  <a:gd name="connsiteX8" fmla="*/ 0 w 1318260"/>
                  <a:gd name="connsiteY8" fmla="*/ 659130 h 1455420"/>
                  <a:gd name="connsiteX9" fmla="*/ 659130 w 1318260"/>
                  <a:gd name="connsiteY9" fmla="*/ 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60" h="1455420">
                    <a:moveTo>
                      <a:pt x="659130" y="0"/>
                    </a:moveTo>
                    <a:cubicBezTo>
                      <a:pt x="1023157" y="0"/>
                      <a:pt x="1318260" y="295103"/>
                      <a:pt x="1318260" y="659130"/>
                    </a:cubicBezTo>
                    <a:cubicBezTo>
                      <a:pt x="1318260" y="932150"/>
                      <a:pt x="1152265" y="1166401"/>
                      <a:pt x="915693" y="1266462"/>
                    </a:cubicBezTo>
                    <a:lnTo>
                      <a:pt x="901211" y="1270958"/>
                    </a:lnTo>
                    <a:lnTo>
                      <a:pt x="901211" y="1455420"/>
                    </a:lnTo>
                    <a:lnTo>
                      <a:pt x="356088" y="1455420"/>
                    </a:lnTo>
                    <a:lnTo>
                      <a:pt x="356088" y="1241234"/>
                    </a:lnTo>
                    <a:lnTo>
                      <a:pt x="290604" y="1205691"/>
                    </a:lnTo>
                    <a:cubicBezTo>
                      <a:pt x="115275" y="1087240"/>
                      <a:pt x="0" y="886647"/>
                      <a:pt x="0" y="659130"/>
                    </a:cubicBezTo>
                    <a:cubicBezTo>
                      <a:pt x="0" y="295103"/>
                      <a:pt x="295103" y="0"/>
                      <a:pt x="65913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244087" y="3630832"/>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244087" y="3795896"/>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1244087" y="3711188"/>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dirty="0" smtClean="0">
                <a:latin typeface="微软雅黑" panose="020B0503020204020204" pitchFamily="34" charset="-122"/>
                <a:ea typeface="微软雅黑" panose="020B0503020204020204" pitchFamily="34" charset="-122"/>
                <a:cs typeface="微软雅黑"/>
              </a:rPr>
              <a:t>分析设计</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8"/>
            <a:ext cx="1770036" cy="307777"/>
          </a:xfrm>
          <a:prstGeom prst="rect">
            <a:avLst/>
          </a:prstGeom>
        </p:spPr>
        <p:txBody>
          <a:bodyPr wrap="none">
            <a:spAutoFit/>
          </a:bodyPr>
          <a:lstStyle/>
          <a:p>
            <a:pPr lvl="0">
              <a:defRPr/>
            </a:pPr>
            <a:r>
              <a:rPr lang="en-US" altLang="zh-CN" sz="1400" kern="0" cap="all" dirty="0">
                <a:latin typeface="微软雅黑" panose="020B0503020204020204" pitchFamily="34" charset="-122"/>
                <a:ea typeface="微软雅黑" panose="020B0503020204020204" pitchFamily="34" charset="-122"/>
              </a:rPr>
              <a:t>Analysis design</a:t>
            </a:r>
          </a:p>
        </p:txBody>
      </p:sp>
      <p:sp>
        <p:nvSpPr>
          <p:cNvPr id="13" name="矩形 12"/>
          <p:cNvSpPr/>
          <p:nvPr/>
        </p:nvSpPr>
        <p:spPr>
          <a:xfrm>
            <a:off x="169495" y="168076"/>
            <a:ext cx="374851"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199"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695701"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6" y="245879"/>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334947" y="3247597"/>
            <a:ext cx="864000" cy="864000"/>
            <a:chOff x="3766243" y="3247597"/>
            <a:chExt cx="864000" cy="864000"/>
          </a:xfrm>
        </p:grpSpPr>
        <p:sp>
          <p:nvSpPr>
            <p:cNvPr id="92" name="椭圆 91"/>
            <p:cNvSpPr/>
            <p:nvPr/>
          </p:nvSpPr>
          <p:spPr>
            <a:xfrm>
              <a:off x="376624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0" name="矩形 99"/>
            <p:cNvSpPr/>
            <p:nvPr/>
          </p:nvSpPr>
          <p:spPr>
            <a:xfrm>
              <a:off x="379019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4</a:t>
              </a:r>
              <a:endParaRPr lang="zh-CN" altLang="en-US" dirty="0">
                <a:solidFill>
                  <a:schemeClr val="bg1"/>
                </a:solidFill>
              </a:endParaRPr>
            </a:p>
          </p:txBody>
        </p:sp>
      </p:grpSp>
      <p:grpSp>
        <p:nvGrpSpPr>
          <p:cNvPr id="4" name="组合 3"/>
          <p:cNvGrpSpPr/>
          <p:nvPr/>
        </p:nvGrpSpPr>
        <p:grpSpPr>
          <a:xfrm>
            <a:off x="8215115" y="3247597"/>
            <a:ext cx="864000" cy="864000"/>
            <a:chOff x="6001948" y="3247597"/>
            <a:chExt cx="864000" cy="864000"/>
          </a:xfrm>
        </p:grpSpPr>
        <p:sp>
          <p:nvSpPr>
            <p:cNvPr id="93" name="椭圆 92"/>
            <p:cNvSpPr/>
            <p:nvPr/>
          </p:nvSpPr>
          <p:spPr>
            <a:xfrm>
              <a:off x="6001948"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矩形 100"/>
            <p:cNvSpPr/>
            <p:nvPr/>
          </p:nvSpPr>
          <p:spPr>
            <a:xfrm>
              <a:off x="6025896"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grpSp>
      <p:grpSp>
        <p:nvGrpSpPr>
          <p:cNvPr id="3" name="组合 2"/>
          <p:cNvGrpSpPr/>
          <p:nvPr/>
        </p:nvGrpSpPr>
        <p:grpSpPr>
          <a:xfrm>
            <a:off x="5973265" y="3247597"/>
            <a:ext cx="864000" cy="864000"/>
            <a:chOff x="8237653" y="3247597"/>
            <a:chExt cx="864000" cy="864000"/>
          </a:xfrm>
        </p:grpSpPr>
        <p:sp>
          <p:nvSpPr>
            <p:cNvPr id="95" name="椭圆 94"/>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 name="矩形 103"/>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grpSp>
      <p:grpSp>
        <p:nvGrpSpPr>
          <p:cNvPr id="2" name="组合 1"/>
          <p:cNvGrpSpPr/>
          <p:nvPr/>
        </p:nvGrpSpPr>
        <p:grpSpPr>
          <a:xfrm>
            <a:off x="3791855" y="3247597"/>
            <a:ext cx="864000" cy="864000"/>
            <a:chOff x="10473359" y="3247597"/>
            <a:chExt cx="864000" cy="864000"/>
          </a:xfrm>
        </p:grpSpPr>
        <p:sp>
          <p:nvSpPr>
            <p:cNvPr id="94" name="椭圆 93"/>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矩形 104"/>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grpSp>
      <p:sp>
        <p:nvSpPr>
          <p:cNvPr id="106" name="矩形 105"/>
          <p:cNvSpPr/>
          <p:nvPr/>
        </p:nvSpPr>
        <p:spPr>
          <a:xfrm>
            <a:off x="9385283" y="1485873"/>
            <a:ext cx="2277325" cy="369332"/>
          </a:xfrm>
          <a:prstGeom prst="rect">
            <a:avLst/>
          </a:prstGeom>
        </p:spPr>
        <p:txBody>
          <a:bodyPr wrap="square">
            <a:spAutoFit/>
          </a:bodyPr>
          <a:lstStyle/>
          <a:p>
            <a:pPr algn="ctr"/>
            <a:r>
              <a:rPr lang="zh-CN" altLang="en-US" b="1" dirty="0" smtClean="0"/>
              <a:t>实体</a:t>
            </a:r>
            <a:r>
              <a:rPr lang="en-US" altLang="zh-CN" b="1" dirty="0" smtClean="0"/>
              <a:t>-</a:t>
            </a:r>
            <a:r>
              <a:rPr lang="zh-CN" altLang="en-US" b="1" dirty="0" smtClean="0"/>
              <a:t>关系</a:t>
            </a:r>
            <a:endParaRPr lang="zh-CN" altLang="en-US" b="1" dirty="0"/>
          </a:p>
        </p:txBody>
      </p:sp>
      <p:sp>
        <p:nvSpPr>
          <p:cNvPr id="107" name="矩形 106"/>
          <p:cNvSpPr/>
          <p:nvPr/>
        </p:nvSpPr>
        <p:spPr>
          <a:xfrm>
            <a:off x="9384611" y="1855205"/>
            <a:ext cx="2569321" cy="1212640"/>
          </a:xfrm>
          <a:prstGeom prst="rect">
            <a:avLst/>
          </a:prstGeom>
          <a:ln>
            <a:noFill/>
            <a:prstDash val="dash"/>
          </a:ln>
        </p:spPr>
        <p:txBody>
          <a:bodyPr wrap="square">
            <a:spAutoFit/>
          </a:bodyPr>
          <a:lstStyle/>
          <a:p>
            <a:pPr algn="ctr" defTabSz="713232">
              <a:lnSpc>
                <a:spcPct val="130000"/>
              </a:lnSpc>
            </a:pPr>
            <a:r>
              <a:rPr lang="zh-CN" altLang="en-US" sz="1400" dirty="0">
                <a:latin typeface="微软雅黑" pitchFamily="34" charset="-122"/>
                <a:ea typeface="微软雅黑" pitchFamily="34" charset="-122"/>
              </a:rPr>
              <a:t>从现实世界中抽象</a:t>
            </a:r>
            <a:r>
              <a:rPr lang="zh-CN" altLang="en-US" sz="1400" dirty="0" smtClean="0">
                <a:latin typeface="微软雅黑" pitchFamily="34" charset="-122"/>
                <a:ea typeface="微软雅黑" pitchFamily="34" charset="-122"/>
              </a:rPr>
              <a:t>出实体类型和</a:t>
            </a:r>
            <a:r>
              <a:rPr lang="zh-CN" altLang="en-US" sz="1400" dirty="0">
                <a:latin typeface="微软雅黑" pitchFamily="34" charset="-122"/>
                <a:ea typeface="微软雅黑" pitchFamily="34" charset="-122"/>
              </a:rPr>
              <a:t>实体间联系，然后</a:t>
            </a:r>
            <a:r>
              <a:rPr lang="zh-CN" altLang="en-US" sz="1400" dirty="0" smtClean="0">
                <a:latin typeface="微软雅黑" pitchFamily="34" charset="-122"/>
                <a:ea typeface="微软雅黑" pitchFamily="34" charset="-122"/>
              </a:rPr>
              <a:t>用实体联系图</a:t>
            </a:r>
            <a:r>
              <a:rPr lang="en-US" altLang="zh-CN" sz="1400" dirty="0" smtClean="0">
                <a:latin typeface="微软雅黑" pitchFamily="34" charset="-122"/>
                <a:ea typeface="微软雅黑" pitchFamily="34" charset="-122"/>
              </a:rPr>
              <a:t>(E-R</a:t>
            </a:r>
            <a:r>
              <a:rPr lang="zh-CN" altLang="en-US" sz="1400" dirty="0" smtClean="0">
                <a:latin typeface="微软雅黑" pitchFamily="34" charset="-122"/>
                <a:ea typeface="微软雅黑" pitchFamily="34" charset="-122"/>
              </a:rPr>
              <a:t>图</a:t>
            </a:r>
            <a:r>
              <a:rPr lang="en-US" altLang="zh-CN" sz="1400"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表示数据模型，是描述概念世界，</a:t>
            </a:r>
            <a:r>
              <a:rPr lang="zh-CN" altLang="en-US" sz="1400" dirty="0" smtClean="0">
                <a:latin typeface="微软雅黑" pitchFamily="34" charset="-122"/>
                <a:ea typeface="微软雅黑" pitchFamily="34" charset="-122"/>
              </a:rPr>
              <a:t>建立概念模型。</a:t>
            </a:r>
            <a:endParaRPr lang="zh-CN" altLang="en-US" sz="1400" dirty="0">
              <a:latin typeface="微软雅黑" pitchFamily="34" charset="-122"/>
              <a:ea typeface="微软雅黑" pitchFamily="34" charset="-122"/>
            </a:endParaRPr>
          </a:p>
        </p:txBody>
      </p:sp>
      <p:sp>
        <p:nvSpPr>
          <p:cNvPr id="30" name="矩形 29"/>
          <p:cNvSpPr/>
          <p:nvPr/>
        </p:nvSpPr>
        <p:spPr>
          <a:xfrm>
            <a:off x="7476236" y="4376288"/>
            <a:ext cx="2277325" cy="369332"/>
          </a:xfrm>
          <a:prstGeom prst="rect">
            <a:avLst/>
          </a:prstGeom>
        </p:spPr>
        <p:txBody>
          <a:bodyPr wrap="square">
            <a:spAutoFit/>
          </a:bodyPr>
          <a:lstStyle/>
          <a:p>
            <a:pPr algn="ctr"/>
            <a:r>
              <a:rPr lang="zh-CN" altLang="en-US" b="1" dirty="0" smtClean="0"/>
              <a:t>顺序图</a:t>
            </a:r>
            <a:endParaRPr lang="zh-CN" altLang="en-US" b="1" dirty="0"/>
          </a:p>
        </p:txBody>
      </p:sp>
      <p:sp>
        <p:nvSpPr>
          <p:cNvPr id="31" name="矩形 30"/>
          <p:cNvSpPr/>
          <p:nvPr/>
        </p:nvSpPr>
        <p:spPr>
          <a:xfrm>
            <a:off x="7330240" y="4753849"/>
            <a:ext cx="2569321" cy="1492716"/>
          </a:xfrm>
          <a:prstGeom prst="rect">
            <a:avLst/>
          </a:prstGeom>
          <a:ln>
            <a:noFill/>
            <a:prstDash val="dash"/>
          </a:ln>
        </p:spPr>
        <p:txBody>
          <a:bodyPr wrap="square">
            <a:spAutoFit/>
          </a:bodyPr>
          <a:lstStyle/>
          <a:p>
            <a:pPr algn="ctr" defTabSz="713232">
              <a:lnSpc>
                <a:spcPct val="130000"/>
              </a:lnSpc>
            </a:pPr>
            <a:r>
              <a:rPr lang="zh-CN" altLang="en-US" sz="1400" dirty="0">
                <a:latin typeface="微软雅黑" pitchFamily="34" charset="-122"/>
                <a:ea typeface="微软雅黑" pitchFamily="34" charset="-122"/>
              </a:rPr>
              <a:t>顺序图是将交互关系表示为一个二维</a:t>
            </a:r>
            <a:r>
              <a:rPr lang="zh-CN" altLang="en-US" sz="1400" dirty="0" smtClean="0">
                <a:latin typeface="微软雅黑" pitchFamily="34" charset="-122"/>
                <a:ea typeface="微软雅黑" pitchFamily="34" charset="-122"/>
              </a:rPr>
              <a:t>图。</a:t>
            </a:r>
            <a:r>
              <a:rPr lang="zh-CN" altLang="en-US" sz="1400" dirty="0">
                <a:latin typeface="微软雅黑" pitchFamily="34" charset="-122"/>
                <a:ea typeface="微软雅黑" pitchFamily="34" charset="-122"/>
              </a:rPr>
              <a:t>顺序图作为一种描述在给定语境中消息是如何在对象间传递的图形化方式，在使用其进行建模时。</a:t>
            </a:r>
          </a:p>
        </p:txBody>
      </p:sp>
      <p:sp>
        <p:nvSpPr>
          <p:cNvPr id="32" name="矩形 31"/>
          <p:cNvSpPr/>
          <p:nvPr/>
        </p:nvSpPr>
        <p:spPr>
          <a:xfrm>
            <a:off x="3002022" y="4376288"/>
            <a:ext cx="2277325" cy="369332"/>
          </a:xfrm>
          <a:prstGeom prst="rect">
            <a:avLst/>
          </a:prstGeom>
        </p:spPr>
        <p:txBody>
          <a:bodyPr wrap="square">
            <a:spAutoFit/>
          </a:bodyPr>
          <a:lstStyle/>
          <a:p>
            <a:pPr algn="ctr"/>
            <a:r>
              <a:rPr lang="zh-CN" altLang="en-US" b="1" dirty="0" smtClean="0"/>
              <a:t>用例图</a:t>
            </a:r>
            <a:endParaRPr lang="zh-CN" altLang="en-US" b="1" dirty="0"/>
          </a:p>
        </p:txBody>
      </p:sp>
      <p:sp>
        <p:nvSpPr>
          <p:cNvPr id="33" name="矩形 32"/>
          <p:cNvSpPr/>
          <p:nvPr/>
        </p:nvSpPr>
        <p:spPr>
          <a:xfrm>
            <a:off x="2856025" y="4753849"/>
            <a:ext cx="2569321" cy="1212640"/>
          </a:xfrm>
          <a:prstGeom prst="rect">
            <a:avLst/>
          </a:prstGeom>
          <a:ln>
            <a:noFill/>
            <a:prstDash val="dash"/>
          </a:ln>
        </p:spPr>
        <p:txBody>
          <a:bodyPr wrap="square">
            <a:spAutoFit/>
          </a:bodyPr>
          <a:lstStyle/>
          <a:p>
            <a:pPr algn="ctr" defTabSz="713232">
              <a:lnSpc>
                <a:spcPct val="130000"/>
              </a:lnSpc>
            </a:pPr>
            <a:r>
              <a:rPr lang="zh-CN" altLang="zh-CN" sz="1400" dirty="0">
                <a:latin typeface="微软雅黑" pitchFamily="34" charset="-122"/>
                <a:ea typeface="微软雅黑" pitchFamily="34" charset="-122"/>
              </a:rPr>
              <a:t>用</a:t>
            </a:r>
            <a:r>
              <a:rPr lang="zh-CN" altLang="zh-CN" sz="1400" dirty="0" smtClean="0">
                <a:latin typeface="微软雅黑" pitchFamily="34" charset="-122"/>
                <a:ea typeface="微软雅黑" pitchFamily="34" charset="-122"/>
              </a:rPr>
              <a:t>例图</a:t>
            </a:r>
            <a:r>
              <a:rPr lang="en-US" altLang="zh-CN" sz="1400" baseline="30000" dirty="0" smtClean="0">
                <a:latin typeface="微软雅黑" pitchFamily="34" charset="-122"/>
                <a:ea typeface="微软雅黑" pitchFamily="34" charset="-122"/>
              </a:rPr>
              <a:t> </a:t>
            </a:r>
            <a:r>
              <a:rPr lang="zh-CN" altLang="zh-CN" sz="1400" dirty="0">
                <a:latin typeface="微软雅黑" pitchFamily="34" charset="-122"/>
                <a:ea typeface="微软雅黑" pitchFamily="34" charset="-122"/>
              </a:rPr>
              <a:t>用来表示系统做了哪些事情的，可以帮助分析系统有哪些功能，以及明确系统内部和系统外部的交互。</a:t>
            </a:r>
            <a:endParaRPr lang="zh-CN" altLang="en-US" sz="1400" dirty="0">
              <a:latin typeface="微软雅黑" pitchFamily="34" charset="-122"/>
              <a:ea typeface="微软雅黑" pitchFamily="34" charset="-122"/>
            </a:endParaRPr>
          </a:p>
        </p:txBody>
      </p:sp>
      <p:sp>
        <p:nvSpPr>
          <p:cNvPr id="34" name="矩形 33"/>
          <p:cNvSpPr/>
          <p:nvPr/>
        </p:nvSpPr>
        <p:spPr>
          <a:xfrm>
            <a:off x="5279347" y="1485873"/>
            <a:ext cx="2277325" cy="369332"/>
          </a:xfrm>
          <a:prstGeom prst="rect">
            <a:avLst/>
          </a:prstGeom>
        </p:spPr>
        <p:txBody>
          <a:bodyPr wrap="square">
            <a:spAutoFit/>
          </a:bodyPr>
          <a:lstStyle/>
          <a:p>
            <a:pPr algn="ctr"/>
            <a:r>
              <a:rPr lang="zh-CN" altLang="en-US" b="1" dirty="0" smtClean="0"/>
              <a:t>类图</a:t>
            </a:r>
            <a:endParaRPr lang="zh-CN" altLang="en-US" b="1" dirty="0"/>
          </a:p>
        </p:txBody>
      </p:sp>
      <p:sp>
        <p:nvSpPr>
          <p:cNvPr id="35" name="矩形 34"/>
          <p:cNvSpPr/>
          <p:nvPr/>
        </p:nvSpPr>
        <p:spPr>
          <a:xfrm>
            <a:off x="5279347" y="1863434"/>
            <a:ext cx="2569321" cy="1212640"/>
          </a:xfrm>
          <a:prstGeom prst="rect">
            <a:avLst/>
          </a:prstGeom>
          <a:ln>
            <a:noFill/>
            <a:prstDash val="dash"/>
          </a:ln>
        </p:spPr>
        <p:txBody>
          <a:bodyPr wrap="square">
            <a:spAutoFit/>
          </a:bodyPr>
          <a:lstStyle/>
          <a:p>
            <a:pPr algn="ctr" defTabSz="713232">
              <a:lnSpc>
                <a:spcPct val="130000"/>
              </a:lnSpc>
            </a:pPr>
            <a:r>
              <a:rPr lang="zh-CN" altLang="en-US" sz="1400" dirty="0">
                <a:latin typeface="微软雅黑" pitchFamily="34" charset="-122"/>
                <a:ea typeface="微软雅黑" pitchFamily="34" charset="-122"/>
              </a:rPr>
              <a:t>类</a:t>
            </a:r>
            <a:r>
              <a:rPr lang="zh-CN" altLang="en-US" sz="1400" dirty="0" smtClean="0">
                <a:latin typeface="微软雅黑" pitchFamily="34" charset="-122"/>
                <a:ea typeface="微软雅黑" pitchFamily="34" charset="-122"/>
              </a:rPr>
              <a:t>图由许多说明</a:t>
            </a:r>
            <a:r>
              <a:rPr lang="zh-CN" altLang="en-US" sz="1400" dirty="0">
                <a:latin typeface="微软雅黑" pitchFamily="34" charset="-122"/>
                <a:ea typeface="微软雅黑" pitchFamily="34" charset="-122"/>
              </a:rPr>
              <a:t>性的模型</a:t>
            </a:r>
            <a:r>
              <a:rPr lang="zh-CN" altLang="en-US" sz="1400" dirty="0" smtClean="0">
                <a:latin typeface="微软雅黑" pitchFamily="34" charset="-122"/>
                <a:ea typeface="微软雅黑" pitchFamily="34" charset="-122"/>
              </a:rPr>
              <a:t>元素组成。</a:t>
            </a:r>
            <a:r>
              <a:rPr lang="zh-CN" altLang="en-US" sz="1400" dirty="0">
                <a:latin typeface="微软雅黑" pitchFamily="34" charset="-122"/>
                <a:ea typeface="微软雅黑" pitchFamily="34" charset="-122"/>
              </a:rPr>
              <a:t>显示出类、接口以及它们之间的静态结构和关系；它用于描述系统的</a:t>
            </a:r>
            <a:r>
              <a:rPr lang="zh-CN" altLang="en-US" sz="1400" dirty="0" smtClean="0">
                <a:latin typeface="微软雅黑" pitchFamily="34" charset="-122"/>
                <a:ea typeface="微软雅黑" pitchFamily="34" charset="-122"/>
              </a:rPr>
              <a:t>结构化设计。</a:t>
            </a:r>
            <a:endParaRPr lang="zh-CN" altLang="en-US" sz="1400" dirty="0">
              <a:latin typeface="微软雅黑" pitchFamily="34" charset="-122"/>
              <a:ea typeface="微软雅黑" pitchFamily="34" charset="-122"/>
            </a:endParaRPr>
          </a:p>
        </p:txBody>
      </p:sp>
      <p:grpSp>
        <p:nvGrpSpPr>
          <p:cNvPr id="36" name="组合 35"/>
          <p:cNvGrpSpPr/>
          <p:nvPr/>
        </p:nvGrpSpPr>
        <p:grpSpPr>
          <a:xfrm>
            <a:off x="1220306" y="1990595"/>
            <a:ext cx="774519" cy="959639"/>
            <a:chOff x="5894388" y="4665663"/>
            <a:chExt cx="903288" cy="1119187"/>
          </a:xfrm>
          <a:solidFill>
            <a:schemeClr val="accent2"/>
          </a:solidFill>
        </p:grpSpPr>
        <p:sp>
          <p:nvSpPr>
            <p:cNvPr id="37"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43261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1096</TotalTime>
  <Words>952</Words>
  <Application>Microsoft Office PowerPoint</Application>
  <PresentationFormat>自定义</PresentationFormat>
  <Paragraphs>135</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毕业设计演讲</dc:title>
  <dc:creator>宾桀锋</dc:creator>
  <cp:lastModifiedBy>宾桀锋</cp:lastModifiedBy>
  <cp:revision>159</cp:revision>
  <dcterms:created xsi:type="dcterms:W3CDTF">2016-04-16T23:42:38Z</dcterms:created>
  <dcterms:modified xsi:type="dcterms:W3CDTF">2017-05-26T12:15:13Z</dcterms:modified>
</cp:coreProperties>
</file>