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42" r:id="rId2"/>
    <p:sldId id="1580" r:id="rId3"/>
    <p:sldId id="1626" r:id="rId4"/>
    <p:sldId id="1601" r:id="rId5"/>
    <p:sldId id="1590" r:id="rId6"/>
    <p:sldId id="1629" r:id="rId7"/>
    <p:sldId id="1630" r:id="rId8"/>
    <p:sldId id="1604" r:id="rId9"/>
    <p:sldId id="1605" r:id="rId10"/>
    <p:sldId id="1606" r:id="rId11"/>
    <p:sldId id="1607" r:id="rId12"/>
    <p:sldId id="1587" r:id="rId13"/>
    <p:sldId id="1628" r:id="rId14"/>
    <p:sldId id="1608" r:id="rId15"/>
    <p:sldId id="1609" r:id="rId16"/>
    <p:sldId id="1610" r:id="rId17"/>
    <p:sldId id="1611" r:id="rId18"/>
    <p:sldId id="1581" r:id="rId19"/>
    <p:sldId id="1612" r:id="rId20"/>
    <p:sldId id="1613" r:id="rId21"/>
    <p:sldId id="1622" r:id="rId22"/>
    <p:sldId id="1623" r:id="rId23"/>
    <p:sldId id="1582" r:id="rId24"/>
    <p:sldId id="1614" r:id="rId25"/>
    <p:sldId id="1631" r:id="rId26"/>
    <p:sldId id="1616" r:id="rId27"/>
    <p:sldId id="1617" r:id="rId28"/>
    <p:sldId id="1555" r:id="rId29"/>
    <p:sldId id="1632" r:id="rId30"/>
    <p:sldId id="1596" r:id="rId31"/>
    <p:sldId id="1593" r:id="rId32"/>
    <p:sldId id="1594" r:id="rId33"/>
    <p:sldId id="1633" r:id="rId34"/>
    <p:sldId id="1597" r:id="rId35"/>
    <p:sldId id="1559" r:id="rId36"/>
    <p:sldId id="1572" r:id="rId37"/>
    <p:sldId id="1560" r:id="rId38"/>
    <p:sldId id="1619" r:id="rId39"/>
    <p:sldId id="1634" r:id="rId40"/>
    <p:sldId id="1620" r:id="rId41"/>
    <p:sldId id="1621" r:id="rId42"/>
    <p:sldId id="1635" r:id="rId43"/>
    <p:sldId id="1636" r:id="rId44"/>
    <p:sldId id="1583" r:id="rId45"/>
    <p:sldId id="1624" r:id="rId46"/>
    <p:sldId id="1575" r:id="rId47"/>
    <p:sldId id="1625" r:id="rId48"/>
    <p:sldId id="1563" r:id="rId49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B3B3B3"/>
    <a:srgbClr val="D5F1CF"/>
    <a:srgbClr val="F1C7C7"/>
    <a:srgbClr val="E6E6E6"/>
    <a:srgbClr val="D09E00"/>
    <a:srgbClr val="F6F5BD"/>
    <a:srgbClr val="990000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0476" autoAdjust="0"/>
  </p:normalViewPr>
  <p:slideViewPr>
    <p:cSldViewPr snapToObjects="1"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3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6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8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4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12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8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2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80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2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0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5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0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8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9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8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4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6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7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5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02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71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859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67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05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84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2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1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74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594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21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1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9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1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3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43400" y="-26987"/>
            <a:ext cx="47879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altLang="zh-CN" dirty="0"/>
              <a:t>Internetworking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b="0" dirty="0"/>
              <a:t>Introduction to Computer </a:t>
            </a:r>
            <a:r>
              <a:rPr lang="en-US" altLang="zh-CN" sz="2400" b="0" dirty="0" smtClean="0"/>
              <a:t>Systems</a:t>
            </a:r>
            <a:endParaRPr lang="en-US" sz="140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62" y="466941"/>
            <a:ext cx="6446838" cy="573087"/>
          </a:xfrm>
        </p:spPr>
        <p:txBody>
          <a:bodyPr/>
          <a:lstStyle/>
          <a:p>
            <a:r>
              <a:rPr lang="en-US" dirty="0"/>
              <a:t>Next Level: </a:t>
            </a:r>
            <a:r>
              <a:rPr lang="en-US" dirty="0" smtClean="0"/>
              <a:t>internets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220788"/>
            <a:ext cx="8307387" cy="12176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i="1" dirty="0" smtClean="0">
                <a:solidFill>
                  <a:srgbClr val="C00000"/>
                </a:solidFill>
              </a:rPr>
              <a:t>routers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i="1" dirty="0" smtClean="0">
                <a:solidFill>
                  <a:srgbClr val="C00000"/>
                </a:solidFill>
              </a:rPr>
              <a:t>internet </a:t>
            </a:r>
            <a:r>
              <a:rPr lang="en-US" dirty="0" smtClean="0"/>
              <a:t>(lower case)</a:t>
            </a:r>
            <a:endParaRPr lang="en-US" i="1" dirty="0" smtClean="0">
              <a:solidFill>
                <a:srgbClr val="C00000"/>
              </a:solidFill>
            </a:endParaRP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1032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1337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251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3318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029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924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991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2556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680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5985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899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7966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5677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6572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39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7204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2861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6518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3166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4994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3443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5271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793341" y="5105400"/>
            <a:ext cx="8122059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e.g.,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Ethernet,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Fibre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Channel, 802.11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2480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4309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6137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841923" y="3727744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700849" y="3733800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 2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</a:t>
            </a:r>
            <a:r>
              <a:rPr lang="en-US" dirty="0" smtClean="0"/>
              <a:t>an internet</a:t>
            </a:r>
            <a:endParaRPr lang="en-US" dirty="0"/>
          </a:p>
        </p:txBody>
      </p:sp>
      <p:sp>
        <p:nvSpPr>
          <p:cNvPr id="721925" name="Rectangle 5"/>
          <p:cNvSpPr>
            <a:spLocks noGrp="1" noChangeArrowheads="1"/>
          </p:cNvSpPr>
          <p:nvPr>
            <p:ph idx="1"/>
          </p:nvPr>
        </p:nvSpPr>
        <p:spPr>
          <a:xfrm>
            <a:off x="290513" y="4038600"/>
            <a:ext cx="8307387" cy="2101850"/>
          </a:xfrm>
        </p:spPr>
        <p:txBody>
          <a:bodyPr/>
          <a:lstStyle/>
          <a:p>
            <a:r>
              <a:rPr lang="en-US" dirty="0"/>
              <a:t>Ad hoc interconnection of networks</a:t>
            </a:r>
          </a:p>
          <a:p>
            <a:pPr lvl="1"/>
            <a:r>
              <a:rPr lang="en-US" dirty="0"/>
              <a:t>No particular topology</a:t>
            </a:r>
          </a:p>
          <a:p>
            <a:pPr lvl="1"/>
            <a:r>
              <a:rPr lang="en-US" dirty="0"/>
              <a:t>Vastly different router &amp; link capacities</a:t>
            </a:r>
          </a:p>
          <a:p>
            <a:r>
              <a:rPr lang="en-US" dirty="0"/>
              <a:t>Send packets from source to destination by hopping through networks</a:t>
            </a:r>
          </a:p>
          <a:p>
            <a:pPr lvl="1"/>
            <a:r>
              <a:rPr lang="en-US" dirty="0"/>
              <a:t>Router forms bridge from one network to another</a:t>
            </a:r>
          </a:p>
          <a:p>
            <a:pPr lvl="1"/>
            <a:r>
              <a:rPr lang="en-US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841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273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048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5105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273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286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553633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562100" y="1693333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2146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670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5715000" y="1375833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2895600" y="2865967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6565900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6896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5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8382601" cy="4972050"/>
          </a:xfrm>
        </p:spPr>
        <p:txBody>
          <a:bodyPr/>
          <a:lstStyle/>
          <a:p>
            <a:r>
              <a:rPr lang="en-US" altLang="zh-CN" sz="3200" dirty="0" smtClean="0"/>
              <a:t>C</a:t>
            </a:r>
            <a:r>
              <a:rPr lang="en-US" sz="3200" dirty="0" smtClean="0"/>
              <a:t>omputer networking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Network protocols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protocol?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altLang="zh-CN" sz="2800" dirty="0"/>
              <a:t>Protocol = Pre-agreed rules</a:t>
            </a:r>
          </a:p>
          <a:p>
            <a:pPr lvl="1"/>
            <a:r>
              <a:rPr lang="en-US" altLang="zh-CN" sz="2400" dirty="0"/>
              <a:t>Smile = </a:t>
            </a:r>
            <a:r>
              <a:rPr lang="en-US" altLang="zh-CN" sz="2400" dirty="0" smtClean="0"/>
              <a:t>Happiness</a:t>
            </a:r>
            <a:endParaRPr lang="en-US" altLang="zh-CN" sz="2400" dirty="0"/>
          </a:p>
          <a:p>
            <a:pPr lvl="1"/>
            <a:r>
              <a:rPr lang="en-US" altLang="zh-CN" sz="2400" dirty="0"/>
              <a:t>Cry = Sadness</a:t>
            </a:r>
          </a:p>
          <a:p>
            <a:pPr lvl="1"/>
            <a:r>
              <a:rPr lang="en-US" altLang="zh-CN" sz="2400" dirty="0"/>
              <a:t>Nod one's head = YES</a:t>
            </a:r>
          </a:p>
          <a:p>
            <a:pPr lvl="1"/>
            <a:r>
              <a:rPr lang="en-US" altLang="zh-CN" sz="2400" dirty="0"/>
              <a:t>Shake  one's head = NO</a:t>
            </a:r>
          </a:p>
          <a:p>
            <a:endParaRPr lang="en-US" altLang="zh-CN" sz="2800" dirty="0"/>
          </a:p>
          <a:p>
            <a:r>
              <a:rPr lang="en-US" altLang="zh-CN" sz="2800" dirty="0"/>
              <a:t>Human protocols:</a:t>
            </a:r>
          </a:p>
          <a:p>
            <a:pPr lvl="1"/>
            <a:r>
              <a:rPr lang="en-US" altLang="zh-CN" sz="2400" dirty="0"/>
              <a:t>What's the time?</a:t>
            </a:r>
          </a:p>
          <a:p>
            <a:pPr lvl="1"/>
            <a:r>
              <a:rPr lang="en-US" altLang="zh-CN" sz="2400" dirty="0"/>
              <a:t>Specific </a:t>
            </a:r>
            <a:r>
              <a:rPr lang="en-US" altLang="zh-CN" sz="2400" dirty="0" err="1"/>
              <a:t>msgs</a:t>
            </a:r>
            <a:r>
              <a:rPr lang="en-US" altLang="zh-CN" sz="2400" dirty="0"/>
              <a:t> sent</a:t>
            </a:r>
          </a:p>
          <a:p>
            <a:pPr lvl="1"/>
            <a:r>
              <a:rPr lang="en-US" altLang="zh-CN" sz="2400" dirty="0"/>
              <a:t>Specific actions taken when </a:t>
            </a:r>
            <a:r>
              <a:rPr lang="en-US" altLang="zh-CN" sz="2400" dirty="0" err="1"/>
              <a:t>msgs</a:t>
            </a:r>
            <a:r>
              <a:rPr lang="en-US" altLang="zh-CN" sz="2400" dirty="0"/>
              <a:t> received, or other </a:t>
            </a:r>
            <a:r>
              <a:rPr lang="en-US" altLang="zh-CN" sz="2400" dirty="0" smtClean="0"/>
              <a:t>events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7388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 </a:t>
            </a:r>
            <a:r>
              <a:rPr lang="en-US" i="1" dirty="0" smtClean="0">
                <a:solidFill>
                  <a:srgbClr val="FF0000"/>
                </a:solidFill>
              </a:rPr>
              <a:t>protocol</a:t>
            </a:r>
            <a:r>
              <a:rPr lang="en-US" dirty="0" smtClean="0"/>
              <a:t> </a:t>
            </a:r>
            <a:r>
              <a:rPr lang="en-US" dirty="0"/>
              <a:t>software running on each host and router </a:t>
            </a:r>
            <a:endParaRPr lang="en-US" dirty="0" smtClean="0"/>
          </a:p>
          <a:p>
            <a:pPr lvl="1"/>
            <a:r>
              <a:rPr lang="en-US" dirty="0" smtClean="0"/>
              <a:t>Protocol is a set of rules that governs how hosts and routers should cooperate when they transfer data from network to network.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mooths </a:t>
            </a:r>
            <a:r>
              <a:rPr lang="en-US" dirty="0"/>
              <a:t>out the differences between the different </a:t>
            </a:r>
            <a:r>
              <a:rPr lang="en-US" dirty="0" smtClean="0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048" y="528723"/>
            <a:ext cx="8458200" cy="573087"/>
          </a:xfrm>
        </p:spPr>
        <p:txBody>
          <a:bodyPr/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295400"/>
            <a:ext cx="8307387" cy="4494212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C00000"/>
                </a:solidFill>
              </a:rPr>
              <a:t>host </a:t>
            </a:r>
            <a:r>
              <a:rPr lang="en-US" b="1" i="1" dirty="0" smtClean="0">
                <a:solidFill>
                  <a:srgbClr val="C00000"/>
                </a:solidFill>
              </a:rPr>
              <a:t>addresses</a:t>
            </a:r>
            <a:endParaRPr lang="en-US" b="1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Each host (and router) is assigned at least one of these internet addresses that uniquely identifies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 and destination </a:t>
            </a:r>
            <a:r>
              <a:rPr lang="en-US" dirty="0" smtClean="0"/>
              <a:t>addresses</a:t>
            </a:r>
            <a:endParaRPr lang="en-US" dirty="0"/>
          </a:p>
          <a:p>
            <a:pPr lvl="2"/>
            <a:r>
              <a:rPr lang="en-US" dirty="0"/>
              <a:t>Payload: contains data bits sent from source </a:t>
            </a:r>
            <a:r>
              <a:rPr lang="en-US" dirty="0" smtClean="0"/>
              <a:t>host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990600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40633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41313"/>
            <a:ext cx="8839200" cy="573087"/>
          </a:xfrm>
        </p:spPr>
        <p:txBody>
          <a:bodyPr/>
          <a:lstStyle/>
          <a:p>
            <a:r>
              <a:rPr lang="en-US" dirty="0"/>
              <a:t>Transferring </a:t>
            </a:r>
            <a:r>
              <a:rPr lang="en-US" dirty="0" smtClean="0"/>
              <a:t>internet Data Via Encapsulation</a:t>
            </a:r>
            <a:endParaRPr lang="en-US" dirty="0"/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10784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990600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7491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7491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28600" y="2094814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38350" y="5434914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1638" y="4368114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51638" y="2115066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603274" y="5017186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9683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40468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28600" y="4368114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8600" y="2818714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51638" y="3225114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10784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6411913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6411913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6297939"/>
            <a:ext cx="2472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 smtClean="0">
                <a:latin typeface="Calibri" pitchFamily="34" charset="0"/>
              </a:rPr>
              <a:t>FH: LAN frame header</a:t>
            </a:r>
          </a:p>
        </p:txBody>
      </p:sp>
    </p:spTree>
    <p:extLst>
      <p:ext uri="{BB962C8B-B14F-4D97-AF65-F5344CB8AC3E}">
        <p14:creationId xmlns:p14="http://schemas.microsoft.com/office/powerpoint/2010/main" val="21225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3713"/>
            <a:ext cx="5811837" cy="573087"/>
          </a:xfrm>
        </p:spPr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>
          <a:xfrm>
            <a:off x="355685" y="1219200"/>
            <a:ext cx="7896225" cy="4972050"/>
          </a:xfrm>
        </p:spPr>
        <p:txBody>
          <a:bodyPr/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i="1" dirty="0">
                <a:solidFill>
                  <a:srgbClr val="C00000"/>
                </a:solidFill>
              </a:rPr>
              <a:t>computer </a:t>
            </a:r>
            <a:r>
              <a:rPr lang="en-US" i="1" dirty="0" smtClean="0">
                <a:solidFill>
                  <a:srgbClr val="C00000"/>
                </a:solidFill>
              </a:rPr>
              <a:t>networking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25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8230201" cy="4972050"/>
          </a:xfrm>
        </p:spPr>
        <p:txBody>
          <a:bodyPr/>
          <a:lstStyle/>
          <a:p>
            <a:r>
              <a:rPr lang="en-US" altLang="zh-CN" sz="3200" dirty="0"/>
              <a:t>Computer networking </a:t>
            </a:r>
            <a:endParaRPr lang="en-US" altLang="zh-CN" sz="3200" dirty="0" smtClean="0"/>
          </a:p>
          <a:p>
            <a:r>
              <a:rPr lang="en-US" sz="3200" dirty="0" smtClean="0"/>
              <a:t>Network </a:t>
            </a:r>
            <a:r>
              <a:rPr lang="en-US" sz="3200" dirty="0" smtClean="0"/>
              <a:t>protocols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431" y="419202"/>
            <a:ext cx="7592093" cy="762000"/>
          </a:xfrm>
        </p:spPr>
        <p:txBody>
          <a:bodyPr/>
          <a:lstStyle/>
          <a:p>
            <a:r>
              <a:rPr lang="en-US" dirty="0"/>
              <a:t>Global IP </a:t>
            </a:r>
            <a:r>
              <a:rPr lang="en-US" dirty="0" smtClean="0"/>
              <a:t>Internet (upper case)</a:t>
            </a:r>
            <a:endParaRPr lang="en-US" dirty="0"/>
          </a:p>
        </p:txBody>
      </p:sp>
      <p:sp>
        <p:nvSpPr>
          <p:cNvPr id="687109" name="Rectangle 5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82899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</a:t>
            </a:r>
            <a:r>
              <a:rPr lang="en-US" dirty="0" smtClean="0"/>
              <a:t>internet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Based </a:t>
            </a:r>
            <a:r>
              <a:rPr lang="en-US" dirty="0"/>
              <a:t>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</a:t>
            </a:r>
            <a:r>
              <a:rPr lang="en-US" dirty="0" smtClean="0"/>
              <a:t>Protocol</a:t>
            </a:r>
            <a:r>
              <a:rPr lang="en-US" dirty="0"/>
              <a:t>) :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FF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FF0000"/>
                </a:solidFill>
              </a:rPr>
              <a:t>delivery capability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i="1" dirty="0" smtClean="0">
                <a:solidFill>
                  <a:srgbClr val="FF0000"/>
                </a:solidFill>
              </a:rPr>
              <a:t>host-to-host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unreliable</a:t>
            </a:r>
            <a:r>
              <a:rPr lang="en-US" dirty="0"/>
              <a:t> datagram delivery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process-to-process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reliable</a:t>
            </a:r>
            <a:r>
              <a:rPr lang="en-US" dirty="0"/>
              <a:t> byte streams from </a:t>
            </a:r>
            <a:r>
              <a:rPr lang="en-US" i="1" dirty="0">
                <a:solidFill>
                  <a:srgbClr val="FF0000"/>
                </a:solidFill>
              </a:rPr>
              <a:t>process-to-process </a:t>
            </a:r>
            <a:r>
              <a:rPr lang="en-US" dirty="0"/>
              <a:t>over </a:t>
            </a:r>
            <a:r>
              <a:rPr lang="en-US" i="1" dirty="0" smtClean="0">
                <a:solidFill>
                  <a:srgbClr val="FF0000"/>
                </a:solidFill>
              </a:rPr>
              <a:t>connections</a:t>
            </a:r>
            <a:endParaRPr lang="en-US" i="1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Accessed </a:t>
            </a:r>
            <a:r>
              <a:rPr lang="en-US" dirty="0"/>
              <a:t>via a mix of Unix file I/O and functions from the </a:t>
            </a:r>
            <a:r>
              <a:rPr lang="en-US" i="1" dirty="0">
                <a:solidFill>
                  <a:srgbClr val="FF0000"/>
                </a:solidFill>
              </a:rPr>
              <a:t>sockets </a:t>
            </a:r>
            <a:r>
              <a:rPr lang="en-US" i="1" dirty="0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8230201" cy="497205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Computer networking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 smtClean="0"/>
              <a:t>Network protocols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7366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6355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</a:t>
            </a:r>
            <a:r>
              <a:rPr lang="en-US" dirty="0" smtClean="0"/>
              <a:t>Organization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473258" y="332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473258" y="431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473258" y="53086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711258" y="57404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397558" y="33274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397558" y="43180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397558" y="53086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454083" y="22987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306945" y="22987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639570" y="31886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453833" y="41776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4143784" y="28400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4143784" y="38290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4143784" y="46974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520758" y="3492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508058" y="4495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8703"/>
            <a:ext cx="6477000" cy="573087"/>
          </a:xfrm>
        </p:spPr>
        <p:txBody>
          <a:bodyPr lIns="91294" tIns="45647" rIns="91294" bIns="45647" anchor="t"/>
          <a:lstStyle/>
          <a:p>
            <a:r>
              <a:rPr lang="en-US"/>
              <a:t>Basic Internet Components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412449" y="1295400"/>
            <a:ext cx="8502951" cy="4953000"/>
          </a:xfrm>
        </p:spPr>
        <p:txBody>
          <a:bodyPr lIns="91294" tIns="45647" rIns="91294" bIns="45647"/>
          <a:lstStyle/>
          <a:p>
            <a:r>
              <a:rPr lang="en-US" dirty="0" smtClean="0"/>
              <a:t>Internet backbone: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/>
              <a:t>of routers (nationwide or worldwide) connected by high-speed point-to-point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Internet Exchange Points (IXP):</a:t>
            </a:r>
          </a:p>
          <a:p>
            <a:pPr lvl="1"/>
            <a:r>
              <a:rPr lang="en-US" dirty="0" smtClean="0"/>
              <a:t>router </a:t>
            </a:r>
            <a:r>
              <a:rPr lang="en-US" dirty="0"/>
              <a:t>that connects multiple backbones </a:t>
            </a:r>
            <a:r>
              <a:rPr lang="en-US" dirty="0" smtClean="0"/>
              <a:t>(often referred </a:t>
            </a:r>
            <a:r>
              <a:rPr lang="en-US" dirty="0"/>
              <a:t>to as peers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called Network Access Points (NAP)</a:t>
            </a:r>
          </a:p>
          <a:p>
            <a:r>
              <a:rPr lang="en-US" dirty="0" smtClean="0"/>
              <a:t>Regional networks:</a:t>
            </a:r>
          </a:p>
          <a:p>
            <a:pPr lvl="1"/>
            <a:r>
              <a:rPr lang="en-US" dirty="0" smtClean="0"/>
              <a:t>smaller </a:t>
            </a:r>
            <a:r>
              <a:rPr lang="en-US" dirty="0"/>
              <a:t>backbones that cover smaller geographical areas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e.g., cities or states) </a:t>
            </a:r>
          </a:p>
          <a:p>
            <a:r>
              <a:rPr lang="en-US" dirty="0" smtClean="0"/>
              <a:t>Point of presence (POP):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that is connected to the </a:t>
            </a: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Internet Service Providers (ISPs):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dial-up or direct access to </a:t>
            </a:r>
            <a:r>
              <a:rPr lang="en-US" dirty="0" smtClean="0"/>
              <a:t>POPs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54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Internet Connection Hierarchy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2712473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3998348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171132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5973763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456247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3136900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5447421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7350125" y="32559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5878513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6629400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V="1">
            <a:off x="6164263" y="2709863"/>
            <a:ext cx="44608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 flipH="1" flipV="1">
            <a:off x="6772275" y="2709863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 flipH="1" flipV="1">
            <a:off x="6924675" y="2709863"/>
            <a:ext cx="836613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H="1" flipV="1">
            <a:off x="5799138" y="1658938"/>
            <a:ext cx="811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H="1" flipV="1">
            <a:off x="4373563" y="1658938"/>
            <a:ext cx="223678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6" name="Line 18"/>
          <p:cNvSpPr>
            <a:spLocks noChangeShapeType="1"/>
          </p:cNvSpPr>
          <p:nvPr/>
        </p:nvSpPr>
        <p:spPr bwMode="auto">
          <a:xfrm flipV="1">
            <a:off x="3729038" y="1658938"/>
            <a:ext cx="22066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7" name="Line 19"/>
          <p:cNvSpPr>
            <a:spLocks noChangeShapeType="1"/>
          </p:cNvSpPr>
          <p:nvPr/>
        </p:nvSpPr>
        <p:spPr bwMode="auto">
          <a:xfrm flipV="1">
            <a:off x="3729038" y="1658938"/>
            <a:ext cx="18256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8" name="Line 20"/>
          <p:cNvSpPr>
            <a:spLocks noChangeShapeType="1"/>
          </p:cNvSpPr>
          <p:nvPr/>
        </p:nvSpPr>
        <p:spPr bwMode="auto">
          <a:xfrm flipH="1" flipV="1">
            <a:off x="2947988" y="1658938"/>
            <a:ext cx="78105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9" name="Line 21"/>
          <p:cNvSpPr>
            <a:spLocks noChangeShapeType="1"/>
          </p:cNvSpPr>
          <p:nvPr/>
        </p:nvSpPr>
        <p:spPr bwMode="auto">
          <a:xfrm flipH="1" flipV="1">
            <a:off x="4184650" y="1658938"/>
            <a:ext cx="1049338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 flipV="1">
            <a:off x="2282825" y="1658938"/>
            <a:ext cx="66516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1" name="Text Box 23"/>
          <p:cNvSpPr txBox="1">
            <a:spLocks noChangeArrowheads="1"/>
          </p:cNvSpPr>
          <p:nvPr/>
        </p:nvSpPr>
        <p:spPr bwMode="auto">
          <a:xfrm>
            <a:off x="982663" y="4183063"/>
            <a:ext cx="143159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Regional net </a:t>
            </a:r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 flipV="1">
            <a:off x="1749425" y="2709863"/>
            <a:ext cx="51117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3" name="Text Box 25"/>
          <p:cNvSpPr txBox="1">
            <a:spLocks noChangeArrowheads="1"/>
          </p:cNvSpPr>
          <p:nvPr/>
        </p:nvSpPr>
        <p:spPr bwMode="auto">
          <a:xfrm>
            <a:off x="4451350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4" name="Text Box 26"/>
          <p:cNvSpPr txBox="1">
            <a:spLocks noChangeArrowheads="1"/>
          </p:cNvSpPr>
          <p:nvPr/>
        </p:nvSpPr>
        <p:spPr bwMode="auto">
          <a:xfrm>
            <a:off x="294798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5" name="Text Box 27"/>
          <p:cNvSpPr txBox="1">
            <a:spLocks noChangeArrowheads="1"/>
          </p:cNvSpPr>
          <p:nvPr/>
        </p:nvSpPr>
        <p:spPr bwMode="auto">
          <a:xfrm>
            <a:off x="3700463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6" name="Line 28"/>
          <p:cNvSpPr>
            <a:spLocks noChangeShapeType="1"/>
          </p:cNvSpPr>
          <p:nvPr/>
        </p:nvSpPr>
        <p:spPr bwMode="auto">
          <a:xfrm flipV="1">
            <a:off x="3233738" y="2724150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7" name="Line 29"/>
          <p:cNvSpPr>
            <a:spLocks noChangeShapeType="1"/>
          </p:cNvSpPr>
          <p:nvPr/>
        </p:nvSpPr>
        <p:spPr bwMode="auto">
          <a:xfrm flipH="1" flipV="1">
            <a:off x="3843338" y="2724150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 flipH="1" flipV="1">
            <a:off x="3995738" y="2724150"/>
            <a:ext cx="83661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117475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 flipV="1">
            <a:off x="836613" y="4564063"/>
            <a:ext cx="6540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1" name="Line 33"/>
          <p:cNvSpPr>
            <a:spLocks noChangeShapeType="1"/>
          </p:cNvSpPr>
          <p:nvPr/>
        </p:nvSpPr>
        <p:spPr bwMode="auto">
          <a:xfrm flipV="1">
            <a:off x="1490663" y="4564063"/>
            <a:ext cx="16192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45720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3" name="Text Box 35"/>
          <p:cNvSpPr txBox="1">
            <a:spLocks noChangeArrowheads="1"/>
          </p:cNvSpPr>
          <p:nvPr/>
        </p:nvSpPr>
        <p:spPr bwMode="auto">
          <a:xfrm>
            <a:off x="2522538" y="5932488"/>
            <a:ext cx="158246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Small Business</a:t>
            </a:r>
          </a:p>
        </p:txBody>
      </p:sp>
      <p:sp>
        <p:nvSpPr>
          <p:cNvPr id="693284" name="Line 36"/>
          <p:cNvSpPr>
            <a:spLocks noChangeShapeType="1"/>
          </p:cNvSpPr>
          <p:nvPr/>
        </p:nvSpPr>
        <p:spPr bwMode="auto">
          <a:xfrm flipV="1">
            <a:off x="3424238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5643563" y="4183063"/>
            <a:ext cx="1354838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Big Business</a:t>
            </a:r>
          </a:p>
        </p:txBody>
      </p:sp>
      <p:sp>
        <p:nvSpPr>
          <p:cNvPr id="693286" name="Line 38"/>
          <p:cNvSpPr>
            <a:spLocks noChangeShapeType="1"/>
          </p:cNvSpPr>
          <p:nvPr/>
        </p:nvSpPr>
        <p:spPr bwMode="auto">
          <a:xfrm>
            <a:off x="6164263" y="3608388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7" name="Line 39"/>
          <p:cNvSpPr>
            <a:spLocks noChangeShapeType="1"/>
          </p:cNvSpPr>
          <p:nvPr/>
        </p:nvSpPr>
        <p:spPr bwMode="auto">
          <a:xfrm flipH="1" flipV="1">
            <a:off x="4832350" y="3608388"/>
            <a:ext cx="1331913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3760788" y="4183063"/>
            <a:ext cx="47799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 flipH="1" flipV="1">
            <a:off x="4032250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0" name="Text Box 42"/>
          <p:cNvSpPr txBox="1">
            <a:spLocks noChangeArrowheads="1"/>
          </p:cNvSpPr>
          <p:nvPr/>
        </p:nvSpPr>
        <p:spPr bwMode="auto">
          <a:xfrm>
            <a:off x="4603750" y="51101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91" name="Text Box 43"/>
          <p:cNvSpPr txBox="1">
            <a:spLocks noChangeArrowheads="1"/>
          </p:cNvSpPr>
          <p:nvPr/>
        </p:nvSpPr>
        <p:spPr bwMode="auto">
          <a:xfrm>
            <a:off x="3132138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2" name="Text Box 44"/>
          <p:cNvSpPr txBox="1">
            <a:spLocks noChangeArrowheads="1"/>
          </p:cNvSpPr>
          <p:nvPr/>
        </p:nvSpPr>
        <p:spPr bwMode="auto">
          <a:xfrm>
            <a:off x="388461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3" name="Line 45"/>
          <p:cNvSpPr>
            <a:spLocks noChangeShapeType="1"/>
          </p:cNvSpPr>
          <p:nvPr/>
        </p:nvSpPr>
        <p:spPr bwMode="auto">
          <a:xfrm flipV="1">
            <a:off x="3417888" y="4549775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4" name="Line 46"/>
          <p:cNvSpPr>
            <a:spLocks noChangeShapeType="1"/>
          </p:cNvSpPr>
          <p:nvPr/>
        </p:nvSpPr>
        <p:spPr bwMode="auto">
          <a:xfrm flipH="1" flipV="1">
            <a:off x="4025900" y="4549775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5" name="Line 47"/>
          <p:cNvSpPr>
            <a:spLocks noChangeShapeType="1"/>
          </p:cNvSpPr>
          <p:nvPr/>
        </p:nvSpPr>
        <p:spPr bwMode="auto">
          <a:xfrm flipH="1" flipV="1">
            <a:off x="4178300" y="4549775"/>
            <a:ext cx="8382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H="1">
            <a:off x="6296025" y="4521200"/>
            <a:ext cx="24765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601186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5205413" y="5932488"/>
            <a:ext cx="1535272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err="1">
                <a:latin typeface="Calibri" pitchFamily="34" charset="0"/>
              </a:rPr>
              <a:t>Pgh</a:t>
            </a:r>
            <a:r>
              <a:rPr lang="en-US" sz="1800" dirty="0">
                <a:latin typeface="Calibri" pitchFamily="34" charset="0"/>
              </a:rPr>
              <a:t> employee</a:t>
            </a:r>
          </a:p>
        </p:txBody>
      </p:sp>
      <p:sp>
        <p:nvSpPr>
          <p:cNvPr id="693299" name="Line 51"/>
          <p:cNvSpPr>
            <a:spLocks noChangeShapeType="1"/>
          </p:cNvSpPr>
          <p:nvPr/>
        </p:nvSpPr>
        <p:spPr bwMode="auto">
          <a:xfrm flipH="1">
            <a:off x="6011863" y="5384800"/>
            <a:ext cx="1524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6096000" y="5410200"/>
            <a:ext cx="758521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Cable</a:t>
            </a:r>
          </a:p>
          <a:p>
            <a:pPr algn="ctr" defTabSz="912813"/>
            <a:r>
              <a:rPr lang="en-US" sz="1400" dirty="0">
                <a:latin typeface="Calibri" pitchFamily="34" charset="0"/>
              </a:rPr>
              <a:t>modem</a:t>
            </a:r>
          </a:p>
        </p:txBody>
      </p:sp>
      <p:sp>
        <p:nvSpPr>
          <p:cNvPr id="693301" name="Line 53"/>
          <p:cNvSpPr>
            <a:spLocks noChangeShapeType="1"/>
          </p:cNvSpPr>
          <p:nvPr/>
        </p:nvSpPr>
        <p:spPr bwMode="auto">
          <a:xfrm>
            <a:off x="7350125" y="5384800"/>
            <a:ext cx="144463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6999288" y="5932488"/>
            <a:ext cx="144710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DC employee</a:t>
            </a:r>
          </a:p>
        </p:txBody>
      </p:sp>
      <p:sp>
        <p:nvSpPr>
          <p:cNvPr id="693303" name="Text Box 55"/>
          <p:cNvSpPr txBox="1">
            <a:spLocks noChangeArrowheads="1"/>
          </p:cNvSpPr>
          <p:nvPr/>
        </p:nvSpPr>
        <p:spPr bwMode="auto">
          <a:xfrm>
            <a:off x="6829425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4" name="Line 56"/>
          <p:cNvSpPr>
            <a:spLocks noChangeShapeType="1"/>
          </p:cNvSpPr>
          <p:nvPr/>
        </p:nvSpPr>
        <p:spPr bwMode="auto">
          <a:xfrm>
            <a:off x="6772275" y="4549775"/>
            <a:ext cx="388938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5" name="Text Box 57"/>
          <p:cNvSpPr txBox="1">
            <a:spLocks noChangeArrowheads="1"/>
          </p:cNvSpPr>
          <p:nvPr/>
        </p:nvSpPr>
        <p:spPr bwMode="auto">
          <a:xfrm>
            <a:off x="5707063" y="3713163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T3</a:t>
            </a:r>
          </a:p>
        </p:txBody>
      </p:sp>
      <p:sp>
        <p:nvSpPr>
          <p:cNvPr id="693306" name="Text Box 58"/>
          <p:cNvSpPr txBox="1">
            <a:spLocks noChangeArrowheads="1"/>
          </p:cNvSpPr>
          <p:nvPr/>
        </p:nvSpPr>
        <p:spPr bwMode="auto">
          <a:xfrm>
            <a:off x="3390900" y="5578475"/>
            <a:ext cx="404258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 </a:t>
            </a: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192088" y="5946775"/>
            <a:ext cx="203585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 (for individuals)</a:t>
            </a:r>
          </a:p>
        </p:txBody>
      </p:sp>
      <p:sp>
        <p:nvSpPr>
          <p:cNvPr id="693308" name="Text Box 60"/>
          <p:cNvSpPr txBox="1">
            <a:spLocks noChangeArrowheads="1"/>
          </p:cNvSpPr>
          <p:nvPr/>
        </p:nvSpPr>
        <p:spPr bwMode="auto">
          <a:xfrm>
            <a:off x="140493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9" name="Line 61"/>
          <p:cNvSpPr>
            <a:spLocks noChangeShapeType="1"/>
          </p:cNvSpPr>
          <p:nvPr/>
        </p:nvSpPr>
        <p:spPr bwMode="auto">
          <a:xfrm flipH="1" flipV="1">
            <a:off x="1749425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0" name="Line 62"/>
          <p:cNvSpPr>
            <a:spLocks noChangeShapeType="1"/>
          </p:cNvSpPr>
          <p:nvPr/>
        </p:nvSpPr>
        <p:spPr bwMode="auto">
          <a:xfrm flipV="1">
            <a:off x="723900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1" name="Text Box 63"/>
          <p:cNvSpPr txBox="1">
            <a:spLocks noChangeArrowheads="1"/>
          </p:cNvSpPr>
          <p:nvPr/>
        </p:nvSpPr>
        <p:spPr bwMode="auto">
          <a:xfrm>
            <a:off x="7473950" y="5476875"/>
            <a:ext cx="458760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DSL</a:t>
            </a:r>
          </a:p>
        </p:txBody>
      </p:sp>
      <p:sp>
        <p:nvSpPr>
          <p:cNvPr id="693312" name="Text Box 64"/>
          <p:cNvSpPr txBox="1">
            <a:spLocks noChangeArrowheads="1"/>
          </p:cNvSpPr>
          <p:nvPr/>
        </p:nvSpPr>
        <p:spPr bwMode="auto">
          <a:xfrm>
            <a:off x="700088" y="5578475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</a:t>
            </a:r>
          </a:p>
        </p:txBody>
      </p:sp>
      <p:sp>
        <p:nvSpPr>
          <p:cNvPr id="693313" name="Text Box 65"/>
          <p:cNvSpPr txBox="1">
            <a:spLocks noChangeArrowheads="1"/>
          </p:cNvSpPr>
          <p:nvPr/>
        </p:nvSpPr>
        <p:spPr bwMode="auto">
          <a:xfrm>
            <a:off x="7569200" y="1981200"/>
            <a:ext cx="119917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Colocation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sites</a:t>
            </a:r>
          </a:p>
        </p:txBody>
      </p:sp>
      <p:sp>
        <p:nvSpPr>
          <p:cNvPr id="693314" name="Line 66"/>
          <p:cNvSpPr>
            <a:spLocks noChangeShapeType="1"/>
          </p:cNvSpPr>
          <p:nvPr/>
        </p:nvSpPr>
        <p:spPr bwMode="auto">
          <a:xfrm flipH="1">
            <a:off x="7837488" y="2571750"/>
            <a:ext cx="319087" cy="704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5" name="Line 67"/>
          <p:cNvSpPr>
            <a:spLocks noChangeShapeType="1"/>
          </p:cNvSpPr>
          <p:nvPr/>
        </p:nvSpPr>
        <p:spPr bwMode="auto">
          <a:xfrm flipV="1">
            <a:off x="2804982" y="2539314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6" name="Text Box 68"/>
          <p:cNvSpPr txBox="1">
            <a:spLocks noChangeArrowheads="1"/>
          </p:cNvSpPr>
          <p:nvPr/>
        </p:nvSpPr>
        <p:spPr bwMode="auto">
          <a:xfrm>
            <a:off x="-43231" y="1066800"/>
            <a:ext cx="1595258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“peering”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agreements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between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two backbone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companies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often bypass</a:t>
            </a:r>
            <a:endParaRPr lang="en-US" sz="1800" i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IXP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3317" name="Line 69"/>
          <p:cNvSpPr>
            <a:spLocks noChangeShapeType="1"/>
          </p:cNvSpPr>
          <p:nvPr/>
        </p:nvSpPr>
        <p:spPr bwMode="auto">
          <a:xfrm>
            <a:off x="1385888" y="1981200"/>
            <a:ext cx="1662112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8" name="Line 70"/>
          <p:cNvSpPr>
            <a:spLocks noChangeShapeType="1"/>
          </p:cNvSpPr>
          <p:nvPr/>
        </p:nvSpPr>
        <p:spPr bwMode="auto">
          <a:xfrm flipH="1">
            <a:off x="7239000" y="2590800"/>
            <a:ext cx="838200" cy="762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8077801" cy="4972050"/>
          </a:xfrm>
        </p:spPr>
        <p:txBody>
          <a:bodyPr/>
          <a:lstStyle/>
          <a:p>
            <a:r>
              <a:rPr lang="en-US" altLang="zh-CN" sz="3200" dirty="0"/>
              <a:t>Computer networking </a:t>
            </a:r>
            <a:endParaRPr lang="en-US" altLang="zh-CN" sz="3200" dirty="0" smtClean="0"/>
          </a:p>
          <a:p>
            <a:r>
              <a:rPr lang="en-US" sz="3200" dirty="0" smtClean="0"/>
              <a:t>Network </a:t>
            </a:r>
            <a:r>
              <a:rPr lang="en-US" sz="3200" dirty="0" smtClean="0"/>
              <a:t>protocols 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C00000"/>
                </a:solidFill>
              </a:rPr>
              <a:t>IP </a:t>
            </a:r>
            <a:r>
              <a:rPr lang="en-US" i="1" dirty="0" smtClean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</a:t>
            </a:r>
            <a:r>
              <a:rPr lang="en-US" i="1" dirty="0" smtClean="0">
                <a:solidFill>
                  <a:srgbClr val="C00000"/>
                </a:solidFill>
              </a:rPr>
              <a:t>names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 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A </a:t>
            </a:r>
            <a:r>
              <a:rPr lang="en-US" dirty="0"/>
              <a:t>process on one Internet host can communicate with a process on another Internet host over a </a:t>
            </a:r>
            <a:r>
              <a:rPr lang="en-US" i="1" dirty="0" smtClean="0">
                <a:solidFill>
                  <a:srgbClr val="C00000"/>
                </a:solidFill>
              </a:rPr>
              <a:t>connection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IPv4 and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495926"/>
          </a:xfrm>
        </p:spPr>
        <p:txBody>
          <a:bodyPr/>
          <a:lstStyle/>
          <a:p>
            <a:r>
              <a:rPr lang="en-US" dirty="0"/>
              <a:t>The original Internet Protocol, with its 32-bit addresses, is known as </a:t>
            </a:r>
            <a:r>
              <a:rPr lang="en-US" i="1" dirty="0"/>
              <a:t>Internet Protocol Version 4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IPv4</a:t>
            </a:r>
            <a:r>
              <a:rPr lang="en-US" dirty="0"/>
              <a:t>)</a:t>
            </a:r>
          </a:p>
          <a:p>
            <a:r>
              <a:rPr lang="en-US" dirty="0"/>
              <a:t>1996: Internet Engineering Task Force (IETF) introduced </a:t>
            </a:r>
            <a:r>
              <a:rPr lang="en-US" i="1" dirty="0"/>
              <a:t>Internet Protocol Version 6 </a:t>
            </a:r>
            <a:r>
              <a:rPr lang="en-US" dirty="0">
                <a:solidFill>
                  <a:srgbClr val="FF0000"/>
                </a:solidFill>
              </a:rPr>
              <a:t>(IPv6</a:t>
            </a:r>
            <a:r>
              <a:rPr lang="en-US" dirty="0"/>
              <a:t>) with 128-bit addresses</a:t>
            </a:r>
          </a:p>
          <a:p>
            <a:pPr lvl="1"/>
            <a:r>
              <a:rPr lang="en-US" dirty="0"/>
              <a:t>Intended as the successor to IPv4</a:t>
            </a:r>
          </a:p>
          <a:p>
            <a:r>
              <a:rPr lang="en-US" dirty="0"/>
              <a:t>Majority of Internet traffic still carried by IPv4</a:t>
            </a:r>
          </a:p>
          <a:p>
            <a:pPr lvl="1"/>
            <a:r>
              <a:rPr lang="en-US" dirty="0"/>
              <a:t>But IPv6 is finally taking hold</a:t>
            </a:r>
          </a:p>
          <a:p>
            <a:pPr lvl="1"/>
            <a:r>
              <a:rPr lang="en-US" dirty="0"/>
              <a:t>% of users access Google services using IPv6:</a:t>
            </a:r>
          </a:p>
          <a:p>
            <a:pPr lvl="2">
              <a:tabLst>
                <a:tab pos="3257550" algn="r"/>
              </a:tabLst>
            </a:pPr>
            <a:r>
              <a:rPr lang="en-US" dirty="0"/>
              <a:t>Nov. 2014:	4%</a:t>
            </a:r>
          </a:p>
          <a:p>
            <a:pPr lvl="2">
              <a:tabLst>
                <a:tab pos="3257550" algn="r"/>
              </a:tabLst>
            </a:pPr>
            <a:r>
              <a:rPr lang="en-US" dirty="0"/>
              <a:t>Nov. 2015: 	7%</a:t>
            </a:r>
          </a:p>
          <a:p>
            <a:pPr lvl="2">
              <a:tabLst>
                <a:tab pos="3257550" algn="r"/>
              </a:tabLst>
            </a:pPr>
            <a:r>
              <a:rPr lang="en-US" dirty="0"/>
              <a:t>Nov. 2016: 	14%</a:t>
            </a:r>
          </a:p>
          <a:p>
            <a:r>
              <a:rPr lang="en-US" dirty="0"/>
              <a:t>We will focus on IPv4, but will show you how to write networking code that is protocol-independent.</a:t>
            </a:r>
          </a:p>
        </p:txBody>
      </p:sp>
    </p:spTree>
    <p:extLst>
      <p:ext uri="{BB962C8B-B14F-4D97-AF65-F5344CB8AC3E}">
        <p14:creationId xmlns:p14="http://schemas.microsoft.com/office/powerpoint/2010/main" val="125898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dirty="0" smtClean="0"/>
              <a:t>(1) IP </a:t>
            </a:r>
            <a:r>
              <a:rPr lang="en-US" dirty="0"/>
              <a:t>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FF0000"/>
                </a:solidFill>
              </a:rPr>
              <a:t>IP address </a:t>
            </a:r>
            <a:r>
              <a:rPr lang="en-US" i="1" dirty="0" err="1">
                <a:solidFill>
                  <a:srgbClr val="FF0000"/>
                </a:solidFill>
              </a:rPr>
              <a:t>struct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F0000"/>
                </a:solidFill>
              </a:rPr>
              <a:t>network byte order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40724" y="3533475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uint32_t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4892695"/>
            <a:ext cx="8153400" cy="16619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Useful network </a:t>
            </a:r>
            <a:r>
              <a:rPr lang="en-US" sz="2000" dirty="0">
                <a:latin typeface="Calibri" pitchFamily="34" charset="0"/>
              </a:rPr>
              <a:t>byte-order conversion </a:t>
            </a:r>
            <a:r>
              <a:rPr lang="en-US" sz="2000" dirty="0" smtClean="0">
                <a:latin typeface="Calibri" pitchFamily="34" charset="0"/>
              </a:rPr>
              <a:t>functions (“l” = 32 bits, “s” = 16 bits)</a:t>
            </a:r>
            <a:endParaRPr lang="en-US" sz="2000" dirty="0">
              <a:latin typeface="Calibri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hton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ntoh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ntohs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878638" cy="573087"/>
          </a:xfrm>
        </p:spPr>
        <p:txBody>
          <a:bodyPr/>
          <a:lstStyle/>
          <a:p>
            <a:r>
              <a:rPr lang="en-US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</a:t>
            </a:r>
            <a:r>
              <a:rPr lang="en-US" dirty="0" smtClean="0"/>
              <a:t>address: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functions (described later) to convert between IP addresses and dotted decimal format.</a:t>
            </a:r>
          </a:p>
          <a:p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Functions</a:t>
            </a:r>
            <a:r>
              <a:rPr lang="en-US" altLang="zh-CN" dirty="0"/>
              <a:t> for converting between binary IP addresses and dotted decimal strings:</a:t>
            </a:r>
          </a:p>
          <a:p>
            <a:pPr lvl="1"/>
            <a:r>
              <a:rPr lang="en-US" altLang="zh-CN" b="1" dirty="0" err="1">
                <a:latin typeface="Courier New" pitchFamily="49" charset="0"/>
              </a:rPr>
              <a:t>inet_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pton</a:t>
            </a:r>
            <a:r>
              <a:rPr lang="en-US" altLang="zh-CN" b="1" dirty="0"/>
              <a:t>:</a:t>
            </a:r>
            <a:r>
              <a:rPr lang="en-US" altLang="zh-CN" dirty="0"/>
              <a:t>  dotted decimal string → IP address in network byte order</a:t>
            </a:r>
          </a:p>
          <a:p>
            <a:pPr lvl="1"/>
            <a:r>
              <a:rPr lang="en-US" altLang="zh-CN" b="1" dirty="0" err="1">
                <a:latin typeface="Courier New" pitchFamily="49" charset="0"/>
              </a:rPr>
              <a:t>inet_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ntop</a:t>
            </a:r>
            <a:r>
              <a:rPr lang="en-US" altLang="zh-CN" b="1" dirty="0"/>
              <a:t>:</a:t>
            </a:r>
            <a:r>
              <a:rPr lang="en-US" altLang="zh-CN" dirty="0"/>
              <a:t>  IP address in network byte order → dotted decimal </a:t>
            </a:r>
            <a:r>
              <a:rPr lang="en-US" altLang="zh-CN" dirty="0" smtClean="0"/>
              <a:t>string</a:t>
            </a:r>
            <a:endParaRPr lang="en-US" altLang="zh-CN" dirty="0"/>
          </a:p>
          <a:p>
            <a:pPr lvl="1"/>
            <a:r>
              <a:rPr lang="en-US" altLang="zh-CN" dirty="0"/>
              <a:t>“n” denotes </a:t>
            </a:r>
            <a:r>
              <a:rPr lang="en-US" altLang="zh-CN" dirty="0" smtClean="0"/>
              <a:t>network, “</a:t>
            </a:r>
            <a:r>
              <a:rPr lang="en-US" altLang="zh-CN" dirty="0"/>
              <a:t>p” denotes presentation</a:t>
            </a:r>
          </a:p>
          <a:p>
            <a:pPr lvl="1"/>
            <a:r>
              <a:rPr lang="en-US" altLang="zh-CN" dirty="0" smtClean="0"/>
              <a:t>Out-of-date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inet_aton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inet_ntoa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8" cy="5224463"/>
          </a:xfrm>
        </p:spPr>
        <p:txBody>
          <a:bodyPr/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</a:t>
            </a:r>
            <a:r>
              <a:rPr lang="en-US" dirty="0" smtClean="0"/>
              <a:t>128.2.0.0/16</a:t>
            </a:r>
            <a:r>
              <a:rPr lang="en-US" dirty="0" smtClean="0"/>
              <a:t>, PKU written as 162.105.0.0/16</a:t>
            </a:r>
            <a:endParaRPr lang="en-US" b="1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dirty="0" smtClean="0"/>
              <a:t>Class B address</a:t>
            </a:r>
          </a:p>
          <a:p>
            <a:r>
              <a:rPr lang="en-US" dirty="0" smtClean="0"/>
              <a:t>Un</a:t>
            </a:r>
            <a:r>
              <a:rPr lang="en-US" altLang="zh-CN" dirty="0" smtClean="0"/>
              <a:t>-</a:t>
            </a:r>
            <a:r>
              <a:rPr lang="en-US" dirty="0" smtClean="0"/>
              <a:t>routed </a:t>
            </a:r>
            <a:r>
              <a:rPr lang="en-US" dirty="0"/>
              <a:t>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1454150" y="1981200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1454150" y="2362200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1447800" y="2743200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1447800" y="3124200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1454150" y="3505200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2331590" y="1727886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0 1 2 3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8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16        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 24 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31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2292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2484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3551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2712920" y="202547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4998920" y="202547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2679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4812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2861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6062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5727112" y="2394365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6366992" y="27601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4004792" y="27601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3288712" y="2394365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3276600" y="3149404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3276600" y="3517704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2292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2484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2484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2674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2292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2292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2674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2866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2484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2292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2674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2866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2484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dirty="0"/>
              <a:t>(2) Internet 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254250" y="2984500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458913" y="2984500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616075" y="3913188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18745" y="5762625"/>
            <a:ext cx="141294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whaleshark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128.2.210.175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71525" y="4841875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2306946" y="4841875"/>
            <a:ext cx="52290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pdl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2613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2009928" y="5775325"/>
            <a:ext cx="127599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128.2.131.66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399392" y="3926576"/>
            <a:ext cx="1276291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54.230.48.28</a:t>
            </a: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  <p:extLst>
      <p:ext uri="{BB962C8B-B14F-4D97-AF65-F5344CB8AC3E}">
        <p14:creationId xmlns:p14="http://schemas.microsoft.com/office/powerpoint/2010/main" val="355161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Know how, and know 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altLang="zh-CN" sz="3200" dirty="0"/>
              <a:t>Using Internet?</a:t>
            </a:r>
          </a:p>
          <a:p>
            <a:pPr lvl="1"/>
            <a:r>
              <a:rPr lang="en-US" altLang="zh-CN" sz="2800" dirty="0"/>
              <a:t>Web surfing</a:t>
            </a:r>
          </a:p>
          <a:p>
            <a:pPr lvl="1"/>
            <a:r>
              <a:rPr lang="en-US" altLang="zh-CN" sz="2800" dirty="0"/>
              <a:t>IM (Instant Message)</a:t>
            </a:r>
          </a:p>
          <a:p>
            <a:pPr lvl="1"/>
            <a:r>
              <a:rPr lang="en-US" altLang="zh-CN" sz="2800" dirty="0"/>
              <a:t>Online Games</a:t>
            </a:r>
          </a:p>
          <a:p>
            <a:r>
              <a:rPr lang="en-US" altLang="zh-CN" sz="3200" dirty="0" smtClean="0"/>
              <a:t>Troubleshooting and Network programming</a:t>
            </a:r>
            <a:r>
              <a:rPr lang="en-US" altLang="zh-CN" sz="3200" dirty="0"/>
              <a:t>?</a:t>
            </a:r>
          </a:p>
          <a:p>
            <a:pPr lvl="1"/>
            <a:r>
              <a:rPr lang="en-US" altLang="zh-CN" sz="2800" dirty="0"/>
              <a:t>What is computer network? </a:t>
            </a:r>
          </a:p>
          <a:p>
            <a:pPr lvl="1"/>
            <a:r>
              <a:rPr lang="en-US" altLang="zh-CN" sz="2800" dirty="0"/>
              <a:t>Socket interface</a:t>
            </a:r>
          </a:p>
          <a:p>
            <a:pPr lvl="1"/>
            <a:r>
              <a:rPr lang="en-US" altLang="zh-CN" sz="2800" dirty="0"/>
              <a:t>Web server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372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pPr marL="288925" indent="-288925" defTabSz="895350"/>
            <a:r>
              <a:rPr lang="en-US" dirty="0"/>
              <a:t>The Internet maintains </a:t>
            </a:r>
            <a:r>
              <a:rPr lang="en-US" dirty="0" smtClean="0"/>
              <a:t>a mapping </a:t>
            </a:r>
            <a:r>
              <a:rPr lang="en-US" dirty="0"/>
              <a:t>between IP addresses and domain names in a huge worldwide distributed database called </a:t>
            </a:r>
            <a:r>
              <a:rPr lang="en-US" i="1" dirty="0" smtClean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/>
            <a:endParaRPr lang="en-US" dirty="0" smtClean="0"/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i="1" dirty="0"/>
              <a:t>host </a:t>
            </a:r>
            <a:r>
              <a:rPr lang="en-US" i="1" dirty="0" smtClean="0"/>
              <a:t>entries.</a:t>
            </a:r>
          </a:p>
          <a:p>
            <a:pPr marL="560388" lvl="1" indent="-222250" defTabSz="895350"/>
            <a:r>
              <a:rPr lang="en-US" dirty="0"/>
              <a:t>Each host </a:t>
            </a:r>
            <a:r>
              <a:rPr lang="en-US" dirty="0" smtClean="0"/>
              <a:t>entry defines the mapping between a set of domain names and IP addresses.</a:t>
            </a:r>
          </a:p>
          <a:p>
            <a:pPr marL="560388" lvl="1" indent="-222250" defTabSz="895350"/>
            <a:r>
              <a:rPr lang="en-US" dirty="0" smtClean="0"/>
              <a:t>In a mathematical sense, a host entry </a:t>
            </a:r>
            <a:r>
              <a:rPr lang="en-US" dirty="0"/>
              <a:t>is an equivalence class of domain names and </a:t>
            </a:r>
            <a:r>
              <a:rPr lang="en-US" dirty="0" smtClean="0"/>
              <a:t>IP addresses.</a:t>
            </a:r>
            <a:endParaRPr lang="en-US" dirty="0"/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0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Can explore properties of DNS mappings using </a:t>
            </a:r>
            <a:r>
              <a:rPr lang="en-US" dirty="0" err="1" smtClean="0">
                <a:latin typeface="Courier New"/>
                <a:cs typeface="Courier New"/>
              </a:rPr>
              <a:t>nslookup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n-lt"/>
                <a:cs typeface="Courier New"/>
              </a:rPr>
              <a:t>(Output </a:t>
            </a:r>
            <a:r>
              <a:rPr lang="en-US" dirty="0" smtClean="0">
                <a:latin typeface="+mn-lt"/>
                <a:cs typeface="Courier New"/>
              </a:rPr>
              <a:t>edited for </a:t>
            </a:r>
            <a:r>
              <a:rPr lang="en-US" dirty="0" smtClean="0">
                <a:latin typeface="+mn-lt"/>
                <a:cs typeface="Courier New"/>
              </a:rPr>
              <a:t>brevity)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Each </a:t>
            </a:r>
            <a:r>
              <a:rPr lang="en-US" dirty="0"/>
              <a:t>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 smtClean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n-lt"/>
              </a:rPr>
              <a:t>Use </a:t>
            </a:r>
            <a:r>
              <a:rPr lang="en-US" dirty="0" smtClean="0">
                <a:latin typeface="Courier New"/>
                <a:cs typeface="Courier New"/>
              </a:rPr>
              <a:t>hostname </a:t>
            </a:r>
            <a:r>
              <a:rPr lang="en-US" dirty="0" smtClean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3565469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5181600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case: </a:t>
            </a:r>
            <a:r>
              <a:rPr lang="en-US" dirty="0" smtClean="0"/>
              <a:t>one-to-one </a:t>
            </a:r>
            <a:r>
              <a:rPr lang="en-US" dirty="0"/>
              <a:t>mapping between domain name and IP </a:t>
            </a:r>
            <a:r>
              <a:rPr lang="en-US" dirty="0" smtClean="0"/>
              <a:t>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685800" y="2133600"/>
            <a:ext cx="586406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128.2.210.175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685800" y="3733800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eecs.mit.edu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</p:txBody>
      </p:sp>
    </p:spTree>
    <p:extLst>
      <p:ext uri="{BB962C8B-B14F-4D97-AF65-F5344CB8AC3E}">
        <p14:creationId xmlns:p14="http://schemas.microsoft.com/office/powerpoint/2010/main" val="25084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Multiple 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Some valid domain names don’t map to any IP address: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1371600" y="1828800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104.244.42.65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104.244.42.193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www.twitter.com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104.244.42.65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104.244.42.193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762000" y="5915570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(No Address given)</a:t>
            </a:r>
          </a:p>
        </p:txBody>
      </p:sp>
    </p:spTree>
    <p:extLst>
      <p:ext uri="{BB962C8B-B14F-4D97-AF65-F5344CB8AC3E}">
        <p14:creationId xmlns:p14="http://schemas.microsoft.com/office/powerpoint/2010/main" val="1252895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 altLang="zh-CN" dirty="0"/>
              <a:t>Properties of DNS Host Entries</a:t>
            </a:r>
            <a:endParaRPr lang="en-US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r>
              <a:rPr lang="en-US" altLang="zh-CN" dirty="0"/>
              <a:t>Each host entry is an equivalence class of domain names and </a:t>
            </a:r>
            <a:br>
              <a:rPr lang="en-US" altLang="zh-CN" dirty="0"/>
            </a:br>
            <a:r>
              <a:rPr lang="en-US" altLang="zh-CN" dirty="0"/>
              <a:t>IP </a:t>
            </a:r>
            <a:r>
              <a:rPr lang="en-US" altLang="zh-CN" dirty="0" smtClean="0"/>
              <a:t>addresses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sz="2600" b="1" i="1" u="sng" dirty="0">
                <a:solidFill>
                  <a:srgbClr val="FF0000"/>
                </a:solidFill>
              </a:rPr>
              <a:t>host entry structures</a:t>
            </a:r>
            <a:r>
              <a:rPr lang="en-US" dirty="0"/>
              <a:t>:</a:t>
            </a:r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 smtClean="0"/>
          </a:p>
          <a:p>
            <a:pPr marL="223838" indent="-223838" defTabSz="895350"/>
            <a:endParaRPr lang="en-US" dirty="0"/>
          </a:p>
          <a:p>
            <a:pPr marL="288925" indent="-288925" defTabSz="895350"/>
            <a:r>
              <a:rPr lang="en-US" dirty="0"/>
              <a:t>Functions for retrieving host entries from DNS: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gethostbyname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 DNS domain name.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gethostbyaddr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an IP address.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312057" y="2915959"/>
            <a:ext cx="8458200" cy="209288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DNS host entry structure */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official domain name of host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null-terminated array of domain names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h_addrtype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host address type (AF_INET)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length of an address, in bytes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null-terminated array of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structs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0299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004" y="409275"/>
            <a:ext cx="8610600" cy="573087"/>
          </a:xfrm>
        </p:spPr>
        <p:txBody>
          <a:bodyPr/>
          <a:lstStyle/>
          <a:p>
            <a:r>
              <a:rPr lang="en-US"/>
              <a:t>A Program That Queries DNS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76200" y="1241425"/>
            <a:ext cx="9026830" cy="557075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[1] is a domain name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char **pp;    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or dotted decimal IP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altLang="zh-CN" sz="16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pointer to a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DNS host entry structure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inet_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aton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[1], &amp;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!= 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Gethostbyaddr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((const char *)&amp;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AF_INET);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Gethostbyname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("official hostname: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host 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("alias: %s\n", *pp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all alias names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addr.s_addr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*)*pp)-&gt;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("address: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inet_ntoa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all addresses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3379113"/>
            <a:ext cx="4953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</a:rPr>
              <a:t>128</a:t>
            </a:r>
            <a:r>
              <a:rPr lang="en-US" sz="2200" dirty="0" smtClean="0">
                <a:latin typeface="Courier New" pitchFamily="49" charset="0"/>
              </a:rPr>
              <a:t>.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sz="2200" dirty="0" smtClean="0">
                <a:latin typeface="Courier New" pitchFamily="49" charset="0"/>
              </a:rPr>
              <a:t>.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</a:rPr>
              <a:t>194</a:t>
            </a:r>
            <a:r>
              <a:rPr lang="en-US" sz="2200" dirty="0" smtClean="0">
                <a:latin typeface="Courier New" pitchFamily="49" charset="0"/>
              </a:rPr>
              <a:t>.242 to 0x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</a:rPr>
              <a:t>80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</a:rPr>
              <a:t>02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</a:rPr>
              <a:t>C2</a:t>
            </a:r>
            <a:r>
              <a:rPr lang="en-US" sz="2200" dirty="0" smtClean="0">
                <a:latin typeface="Courier New" pitchFamily="49" charset="0"/>
              </a:rPr>
              <a:t>F2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4975"/>
            <a:ext cx="7591425" cy="762000"/>
          </a:xfrm>
        </p:spPr>
        <p:txBody>
          <a:bodyPr/>
          <a:lstStyle/>
          <a:p>
            <a:r>
              <a:rPr lang="en-US" dirty="0" smtClean="0"/>
              <a:t>Using DNS Program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1143000" y="1419284"/>
            <a:ext cx="7197804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greatwhite.ics.cs.cmu.edu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greatwhite.ics.cs.cmu.edu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 128.2.220.10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128.2.220.11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ANGELSHARK.ICS.CS.CMU.EDU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128.2.220.11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www.google.com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official hostname: www.l.google.com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alias: www.google.com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72.14.204.99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72.14.204.103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72.14.204.104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72.14.204.147 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DIG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6417" y="1373188"/>
            <a:ext cx="8307387" cy="1065212"/>
          </a:xfrm>
        </p:spPr>
        <p:txBody>
          <a:bodyPr/>
          <a:lstStyle/>
          <a:p>
            <a:r>
              <a:rPr lang="en-US" dirty="0"/>
              <a:t>Domain Information Groper (</a:t>
            </a:r>
            <a:r>
              <a:rPr lang="en-US" dirty="0">
                <a:latin typeface="Courier New" pitchFamily="49" charset="0"/>
              </a:rPr>
              <a:t>dig</a:t>
            </a:r>
            <a:r>
              <a:rPr lang="en-US" dirty="0"/>
              <a:t>) provides a scriptable  command line interface to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794952" y="2514600"/>
            <a:ext cx="6250429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dig +short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greatwhite.ics.cs.cmu.edu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128.2.220.10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dig +short -x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128.2.220.11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ANGELSHARK.ICS.CS.CMU.EDU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dig +short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google.com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72.14.204.104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72.14.204.147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72.14.204.99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72.14.204.103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51" y="417513"/>
            <a:ext cx="6777038" cy="573087"/>
          </a:xfrm>
        </p:spPr>
        <p:txBody>
          <a:bodyPr/>
          <a:lstStyle/>
          <a:p>
            <a:r>
              <a:rPr lang="en-US" dirty="0" smtClean="0"/>
              <a:t>(3) 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 smtClean="0">
                <a:solidFill>
                  <a:srgbClr val="C00000"/>
                </a:solidFill>
              </a:rPr>
              <a:t>connections</a:t>
            </a:r>
            <a:r>
              <a:rPr lang="en-US" dirty="0" smtClean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</a:t>
            </a:r>
            <a:r>
              <a:rPr lang="en-US" i="1" dirty="0" smtClean="0"/>
              <a:t>point</a:t>
            </a:r>
            <a:r>
              <a:rPr lang="en-US" dirty="0" smtClean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Full</a:t>
            </a:r>
            <a:r>
              <a:rPr lang="en-US" i="1" dirty="0"/>
              <a:t>-</a:t>
            </a:r>
            <a:r>
              <a:rPr lang="en-US" i="1" dirty="0" smtClean="0"/>
              <a:t>duplex</a:t>
            </a:r>
            <a:r>
              <a:rPr lang="en-US" dirty="0" smtClean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Reliable</a:t>
            </a:r>
            <a:r>
              <a:rPr lang="en-US" dirty="0" smtClean="0"/>
              <a:t>: stream of bytes sent by the source is eventually received by the destination in the same order it was sent. </a:t>
            </a:r>
            <a:endParaRPr lang="en-US" dirty="0"/>
          </a:p>
          <a:p>
            <a:pPr marL="0" indent="0">
              <a:lnSpc>
                <a:spcPct val="85000"/>
              </a:lnSpc>
              <a:buNone/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</a:t>
            </a:r>
            <a:r>
              <a:rPr lang="en-US" dirty="0" smtClean="0"/>
              <a:t>by  </a:t>
            </a:r>
            <a:r>
              <a:rPr lang="en-US" dirty="0"/>
              <a:t>client </a:t>
            </a:r>
            <a:r>
              <a:rPr lang="en-US" dirty="0" smtClean="0"/>
              <a:t>kernel when </a:t>
            </a:r>
            <a:r>
              <a:rPr lang="en-US" dirty="0"/>
              <a:t>client makes a connection </a:t>
            </a:r>
            <a:r>
              <a:rPr lang="en-US" dirty="0" smtClean="0"/>
              <a:t>request.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8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Service Names and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services have permanently assigned </a:t>
            </a:r>
            <a:r>
              <a:rPr lang="en-US" i="1" dirty="0">
                <a:solidFill>
                  <a:srgbClr val="FF0000"/>
                </a:solidFill>
              </a:rPr>
              <a:t>well-known ports </a:t>
            </a:r>
            <a:r>
              <a:rPr lang="en-US" i="1" dirty="0"/>
              <a:t>and </a:t>
            </a:r>
            <a:r>
              <a:rPr lang="en-US" dirty="0"/>
              <a:t>corresponding </a:t>
            </a:r>
            <a:r>
              <a:rPr lang="en-US" i="1" dirty="0">
                <a:solidFill>
                  <a:srgbClr val="FF0000"/>
                </a:solidFill>
              </a:rPr>
              <a:t>well-known service names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echo servers:   echo  7</a:t>
            </a:r>
          </a:p>
          <a:p>
            <a:pPr lvl="1"/>
            <a:r>
              <a:rPr lang="en-US" dirty="0"/>
              <a:t>ftp servers:       ftp 21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servers:      </a:t>
            </a:r>
            <a:r>
              <a:rPr lang="en-US" dirty="0" err="1"/>
              <a:t>ssh</a:t>
            </a:r>
            <a:r>
              <a:rPr lang="en-US" dirty="0"/>
              <a:t> 22</a:t>
            </a:r>
          </a:p>
          <a:p>
            <a:pPr lvl="1"/>
            <a:r>
              <a:rPr lang="en-US" dirty="0"/>
              <a:t>email servers:  smtp 25</a:t>
            </a:r>
          </a:p>
          <a:p>
            <a:pPr lvl="1"/>
            <a:r>
              <a:rPr lang="en-US" dirty="0"/>
              <a:t>Web servers:    http 80</a:t>
            </a:r>
          </a:p>
          <a:p>
            <a:pPr lvl="1"/>
            <a:endParaRPr lang="en-US" dirty="0"/>
          </a:p>
          <a:p>
            <a:r>
              <a:rPr lang="en-US" dirty="0"/>
              <a:t>Mappings between well-known ports and service names is contained in the file 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/services </a:t>
            </a:r>
            <a:r>
              <a:rPr lang="en-US" dirty="0"/>
              <a:t>on each Linux machine.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7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idx="1"/>
          </p:nvPr>
        </p:nvSpPr>
        <p:spPr>
          <a:xfrm>
            <a:off x="356286" y="1219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59068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405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969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03488" y="4241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278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49475" y="4215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29413" y="4215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473200" y="3000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157788" y="3000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278063" y="3581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45250" y="3581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93725" y="4905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53188" y="4905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85800" y="61700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</a:t>
            </a:r>
            <a:r>
              <a:rPr lang="en-US" sz="1600" b="0" dirty="0" smtClean="0">
                <a:latin typeface="+mn-lt"/>
              </a:rPr>
              <a:t>an ephemeral </a:t>
            </a:r>
            <a:r>
              <a:rPr lang="en-US" sz="1600" b="0" dirty="0">
                <a:latin typeface="+mn-lt"/>
              </a:rPr>
              <a:t>port </a:t>
            </a:r>
            <a:endParaRPr lang="en-US" sz="1600" b="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+mn-lt"/>
              </a:rPr>
              <a:t>allocated by </a:t>
            </a:r>
            <a:r>
              <a:rPr lang="en-US" sz="1600" b="0" dirty="0">
                <a:latin typeface="+mn-lt"/>
              </a:rPr>
              <a:t>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363868" y="61700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28539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461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/>
              <a:t>Created in the early 80’s as part of the original Berkeley distribution of Unix that contained an early version of the Internet protocols.</a:t>
            </a:r>
          </a:p>
          <a:p>
            <a:endParaRPr lang="en-US" dirty="0"/>
          </a:p>
          <a:p>
            <a:r>
              <a:rPr lang="en-US" dirty="0"/>
              <a:t>Available on all modern systems	</a:t>
            </a:r>
          </a:p>
          <a:p>
            <a:pPr lvl="1"/>
            <a:r>
              <a:rPr lang="en-US" dirty="0"/>
              <a:t>Unix variants, Windows, OS X, IOS, Android, 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57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251442" y="4553140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5014997" y="4553140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3375" y="1219200"/>
            <a:ext cx="7896225" cy="1524000"/>
          </a:xfrm>
        </p:spPr>
        <p:txBody>
          <a:bodyPr/>
          <a:lstStyle/>
          <a:p>
            <a:r>
              <a:rPr lang="en-US" dirty="0"/>
              <a:t>What is a socket?</a:t>
            </a:r>
          </a:p>
          <a:p>
            <a:pPr lvl="1"/>
            <a:r>
              <a:rPr lang="en-US" dirty="0"/>
              <a:t>To the kernel, a socket is an endpoint of communication</a:t>
            </a:r>
          </a:p>
          <a:p>
            <a:pPr lvl="1"/>
            <a:r>
              <a:rPr lang="en-US" dirty="0"/>
              <a:t>To an application, a socket is a file descriptor that lets the application read/write from/to the network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Remember:</a:t>
            </a:r>
            <a:r>
              <a:rPr lang="en-US" dirty="0"/>
              <a:t> All Unix I/O devices, including networks, are modeled as files</a:t>
            </a:r>
          </a:p>
          <a:p>
            <a:r>
              <a:rPr lang="en-US" dirty="0"/>
              <a:t>Clients and servers communicate with each other by reading from and writing to socket descriptors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main distinction between regular file I/O and socket I/O is how the application “opens” the socket descriptors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04307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49530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05577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276600" y="47911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1242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altLang="zh-CN" sz="3200" dirty="0"/>
              <a:t>Computer </a:t>
            </a:r>
            <a:r>
              <a:rPr lang="en-US" altLang="zh-CN" sz="3200" dirty="0" smtClean="0"/>
              <a:t>networking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sz="3200" dirty="0" smtClean="0"/>
              <a:t>Network protocols 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10964"/>
            <a:ext cx="8710782" cy="762000"/>
          </a:xfrm>
        </p:spPr>
        <p:txBody>
          <a:bodyPr/>
          <a:lstStyle/>
          <a:p>
            <a:r>
              <a:rPr lang="en-US" dirty="0" smtClean="0"/>
              <a:t>Evolution of Internet</a:t>
            </a:r>
            <a:endParaRPr lang="en-US" dirty="0"/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372161" y="1219200"/>
            <a:ext cx="8238439" cy="4972050"/>
          </a:xfrm>
        </p:spPr>
        <p:txBody>
          <a:bodyPr/>
          <a:lstStyle/>
          <a:p>
            <a:r>
              <a:rPr lang="en-US" dirty="0"/>
              <a:t>Original Idea</a:t>
            </a:r>
          </a:p>
          <a:p>
            <a:pPr lvl="1"/>
            <a:r>
              <a:rPr lang="en-US" dirty="0"/>
              <a:t>Every node on Internet would have unique IP address</a:t>
            </a:r>
          </a:p>
          <a:p>
            <a:pPr lvl="2"/>
            <a:r>
              <a:rPr lang="en-US" dirty="0"/>
              <a:t>Everyone would be able to talk directly to everyone</a:t>
            </a:r>
          </a:p>
          <a:p>
            <a:pPr lvl="1"/>
            <a:r>
              <a:rPr lang="en-US" dirty="0"/>
              <a:t>No secrecy or authentication</a:t>
            </a:r>
          </a:p>
          <a:p>
            <a:pPr lvl="2"/>
            <a:r>
              <a:rPr lang="en-US" dirty="0"/>
              <a:t>Messages visible to routers and hosts on same LAN</a:t>
            </a:r>
          </a:p>
          <a:p>
            <a:pPr lvl="2"/>
            <a:r>
              <a:rPr lang="en-US" dirty="0"/>
              <a:t>Possible to forge source field in packet header</a:t>
            </a:r>
          </a:p>
          <a:p>
            <a:endParaRPr lang="en-US" dirty="0" smtClean="0"/>
          </a:p>
          <a:p>
            <a:r>
              <a:rPr lang="en-US" dirty="0" smtClean="0"/>
              <a:t>Shortcomings</a:t>
            </a:r>
            <a:endParaRPr lang="en-US" dirty="0"/>
          </a:p>
          <a:p>
            <a:pPr lvl="1"/>
            <a:r>
              <a:rPr lang="en-US" dirty="0"/>
              <a:t>There aren't enough IP addresses available</a:t>
            </a:r>
          </a:p>
          <a:p>
            <a:pPr lvl="1"/>
            <a:r>
              <a:rPr lang="en-US" dirty="0"/>
              <a:t>Don't want everyone to have access or knowledge of all other hosts</a:t>
            </a:r>
          </a:p>
          <a:p>
            <a:pPr lvl="1"/>
            <a:r>
              <a:rPr lang="en-US" dirty="0"/>
              <a:t>Security issues mandate secrecy &amp;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114683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Internet: Naming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76350"/>
            <a:ext cx="8314639" cy="4972050"/>
          </a:xfrm>
        </p:spPr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address assignment</a:t>
            </a:r>
            <a:endParaRPr lang="en-US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 smtClean="0"/>
              <a:t>Most hosts don't need to have known address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those functioning as servers</a:t>
            </a:r>
          </a:p>
          <a:p>
            <a:pPr lvl="1"/>
            <a:r>
              <a:rPr lang="en-US" dirty="0"/>
              <a:t>DHCP </a:t>
            </a:r>
            <a:r>
              <a:rPr lang="en-US" dirty="0" smtClean="0"/>
              <a:t>(Dynamic Host Configuration Protocol)</a:t>
            </a:r>
            <a:endParaRPr lang="en-US" dirty="0"/>
          </a:p>
          <a:p>
            <a:pPr lvl="2"/>
            <a:r>
              <a:rPr lang="en-US" dirty="0"/>
              <a:t>Local ISP assigns address for temporary use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</a:t>
            </a:r>
            <a:r>
              <a:rPr lang="en-US" dirty="0" smtClean="0"/>
              <a:t>CMU (wired connection)</a:t>
            </a:r>
            <a:endParaRPr lang="en-US" dirty="0"/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128.2.213.29 </a:t>
            </a:r>
            <a:r>
              <a:rPr lang="en-US" dirty="0"/>
              <a:t>(</a:t>
            </a:r>
            <a:r>
              <a:rPr lang="en-US" b="1" dirty="0" smtClean="0">
                <a:latin typeface="Courier New" pitchFamily="49" charset="0"/>
              </a:rPr>
              <a:t>bryant-tp4.cs.cmu.edu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statically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home</a:t>
            </a:r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192.168.1.5</a:t>
            </a:r>
            <a:endParaRPr lang="en-US" dirty="0"/>
          </a:p>
          <a:p>
            <a:pPr lvl="2"/>
            <a:r>
              <a:rPr lang="en-US" dirty="0" smtClean="0"/>
              <a:t>Only valid within home network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Internet: Firewalls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657600"/>
            <a:ext cx="8307388" cy="3048000"/>
          </a:xfrm>
        </p:spPr>
        <p:txBody>
          <a:bodyPr/>
          <a:lstStyle/>
          <a:p>
            <a:pPr marL="288925" indent="-288925"/>
            <a:r>
              <a:rPr lang="en-US" dirty="0"/>
              <a:t>Firewalls</a:t>
            </a:r>
          </a:p>
          <a:p>
            <a:pPr marL="798513" lvl="1" indent="-300038"/>
            <a:r>
              <a:rPr lang="en-US" dirty="0"/>
              <a:t>Hides organizations nodes from rest of Internet</a:t>
            </a:r>
          </a:p>
          <a:p>
            <a:pPr marL="798513" lvl="1" indent="-300038"/>
            <a:r>
              <a:rPr lang="en-US" dirty="0"/>
              <a:t>Use local IP addresses within organization</a:t>
            </a:r>
          </a:p>
          <a:p>
            <a:pPr marL="798513" lvl="1" indent="-300038"/>
            <a:r>
              <a:rPr lang="en-US" dirty="0"/>
              <a:t>For external service, provides proxy service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Client request: </a:t>
            </a:r>
            <a:r>
              <a:rPr lang="en-US" dirty="0" err="1"/>
              <a:t>src</a:t>
            </a:r>
            <a:r>
              <a:rPr lang="en-US" dirty="0"/>
              <a:t>=10.2.2.2,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forwards: </a:t>
            </a:r>
            <a:r>
              <a:rPr lang="en-US" dirty="0" err="1"/>
              <a:t>src</a:t>
            </a:r>
            <a:r>
              <a:rPr lang="en-US" dirty="0"/>
              <a:t>=176.3.3.3,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Server responds: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=176.3.3.3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 response: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=10.2.2.2</a:t>
            </a:r>
          </a:p>
        </p:txBody>
      </p:sp>
      <p:sp>
        <p:nvSpPr>
          <p:cNvPr id="32" name="Freeform 31"/>
          <p:cNvSpPr/>
          <p:nvPr/>
        </p:nvSpPr>
        <p:spPr bwMode="auto">
          <a:xfrm>
            <a:off x="1371600" y="1752600"/>
            <a:ext cx="2022926" cy="1350406"/>
          </a:xfrm>
          <a:custGeom>
            <a:avLst/>
            <a:gdLst>
              <a:gd name="connsiteX0" fmla="*/ 410060 w 2022926"/>
              <a:gd name="connsiteY0" fmla="*/ 284615 h 1350406"/>
              <a:gd name="connsiteX1" fmla="*/ 349504 w 2022926"/>
              <a:gd name="connsiteY1" fmla="*/ 302782 h 1350406"/>
              <a:gd name="connsiteX2" fmla="*/ 319226 w 2022926"/>
              <a:gd name="connsiteY2" fmla="*/ 308837 h 1350406"/>
              <a:gd name="connsiteX3" fmla="*/ 240502 w 2022926"/>
              <a:gd name="connsiteY3" fmla="*/ 327004 h 1350406"/>
              <a:gd name="connsiteX4" fmla="*/ 222335 w 2022926"/>
              <a:gd name="connsiteY4" fmla="*/ 339115 h 1350406"/>
              <a:gd name="connsiteX5" fmla="*/ 192057 w 2022926"/>
              <a:gd name="connsiteY5" fmla="*/ 351227 h 1350406"/>
              <a:gd name="connsiteX6" fmla="*/ 149668 w 2022926"/>
              <a:gd name="connsiteY6" fmla="*/ 369394 h 1350406"/>
              <a:gd name="connsiteX7" fmla="*/ 64889 w 2022926"/>
              <a:gd name="connsiteY7" fmla="*/ 429950 h 1350406"/>
              <a:gd name="connsiteX8" fmla="*/ 40667 w 2022926"/>
              <a:gd name="connsiteY8" fmla="*/ 460228 h 1350406"/>
              <a:gd name="connsiteX9" fmla="*/ 34611 w 2022926"/>
              <a:gd name="connsiteY9" fmla="*/ 478395 h 1350406"/>
              <a:gd name="connsiteX10" fmla="*/ 22500 w 2022926"/>
              <a:gd name="connsiteY10" fmla="*/ 496562 h 1350406"/>
              <a:gd name="connsiteX11" fmla="*/ 28555 w 2022926"/>
              <a:gd name="connsiteY11" fmla="*/ 847788 h 1350406"/>
              <a:gd name="connsiteX12" fmla="*/ 58834 w 2022926"/>
              <a:gd name="connsiteY12" fmla="*/ 920456 h 1350406"/>
              <a:gd name="connsiteX13" fmla="*/ 70945 w 2022926"/>
              <a:gd name="connsiteY13" fmla="*/ 950734 h 1350406"/>
              <a:gd name="connsiteX14" fmla="*/ 83056 w 2022926"/>
              <a:gd name="connsiteY14" fmla="*/ 968901 h 1350406"/>
              <a:gd name="connsiteX15" fmla="*/ 113334 w 2022926"/>
              <a:gd name="connsiteY15" fmla="*/ 1029457 h 1350406"/>
              <a:gd name="connsiteX16" fmla="*/ 119390 w 2022926"/>
              <a:gd name="connsiteY16" fmla="*/ 1053680 h 1350406"/>
              <a:gd name="connsiteX17" fmla="*/ 179946 w 2022926"/>
              <a:gd name="connsiteY17" fmla="*/ 1132403 h 1350406"/>
              <a:gd name="connsiteX18" fmla="*/ 210224 w 2022926"/>
              <a:gd name="connsiteY18" fmla="*/ 1174792 h 1350406"/>
              <a:gd name="connsiteX19" fmla="*/ 234447 w 2022926"/>
              <a:gd name="connsiteY19" fmla="*/ 1192959 h 1350406"/>
              <a:gd name="connsiteX20" fmla="*/ 258669 w 2022926"/>
              <a:gd name="connsiteY20" fmla="*/ 1223237 h 1350406"/>
              <a:gd name="connsiteX21" fmla="*/ 288947 w 2022926"/>
              <a:gd name="connsiteY21" fmla="*/ 1241404 h 1350406"/>
              <a:gd name="connsiteX22" fmla="*/ 379782 w 2022926"/>
              <a:gd name="connsiteY22" fmla="*/ 1283794 h 1350406"/>
              <a:gd name="connsiteX23" fmla="*/ 476672 w 2022926"/>
              <a:gd name="connsiteY23" fmla="*/ 1332239 h 1350406"/>
              <a:gd name="connsiteX24" fmla="*/ 531173 w 2022926"/>
              <a:gd name="connsiteY24" fmla="*/ 1338294 h 1350406"/>
              <a:gd name="connsiteX25" fmla="*/ 567506 w 2022926"/>
              <a:gd name="connsiteY25" fmla="*/ 1344350 h 1350406"/>
              <a:gd name="connsiteX26" fmla="*/ 858177 w 2022926"/>
              <a:gd name="connsiteY26" fmla="*/ 1350406 h 1350406"/>
              <a:gd name="connsiteX27" fmla="*/ 1269959 w 2022926"/>
              <a:gd name="connsiteY27" fmla="*/ 1344350 h 1350406"/>
              <a:gd name="connsiteX28" fmla="*/ 1342627 w 2022926"/>
              <a:gd name="connsiteY28" fmla="*/ 1326183 h 1350406"/>
              <a:gd name="connsiteX29" fmla="*/ 1372905 w 2022926"/>
              <a:gd name="connsiteY29" fmla="*/ 1314072 h 1350406"/>
              <a:gd name="connsiteX30" fmla="*/ 1433461 w 2022926"/>
              <a:gd name="connsiteY30" fmla="*/ 1295905 h 1350406"/>
              <a:gd name="connsiteX31" fmla="*/ 1481906 w 2022926"/>
              <a:gd name="connsiteY31" fmla="*/ 1277738 h 1350406"/>
              <a:gd name="connsiteX32" fmla="*/ 1524296 w 2022926"/>
              <a:gd name="connsiteY32" fmla="*/ 1271682 h 1350406"/>
              <a:gd name="connsiteX33" fmla="*/ 1578796 w 2022926"/>
              <a:gd name="connsiteY33" fmla="*/ 1247460 h 1350406"/>
              <a:gd name="connsiteX34" fmla="*/ 1621186 w 2022926"/>
              <a:gd name="connsiteY34" fmla="*/ 1229293 h 1350406"/>
              <a:gd name="connsiteX35" fmla="*/ 1705965 w 2022926"/>
              <a:gd name="connsiteY35" fmla="*/ 1186904 h 1350406"/>
              <a:gd name="connsiteX36" fmla="*/ 1736243 w 2022926"/>
              <a:gd name="connsiteY36" fmla="*/ 1174792 h 1350406"/>
              <a:gd name="connsiteX37" fmla="*/ 1760465 w 2022926"/>
              <a:gd name="connsiteY37" fmla="*/ 1156625 h 1350406"/>
              <a:gd name="connsiteX38" fmla="*/ 1790743 w 2022926"/>
              <a:gd name="connsiteY38" fmla="*/ 1138459 h 1350406"/>
              <a:gd name="connsiteX39" fmla="*/ 1833133 w 2022926"/>
              <a:gd name="connsiteY39" fmla="*/ 1077902 h 1350406"/>
              <a:gd name="connsiteX40" fmla="*/ 1857355 w 2022926"/>
              <a:gd name="connsiteY40" fmla="*/ 1053680 h 1350406"/>
              <a:gd name="connsiteX41" fmla="*/ 1881578 w 2022926"/>
              <a:gd name="connsiteY41" fmla="*/ 999179 h 1350406"/>
              <a:gd name="connsiteX42" fmla="*/ 1887634 w 2022926"/>
              <a:gd name="connsiteY42" fmla="*/ 981012 h 1350406"/>
              <a:gd name="connsiteX43" fmla="*/ 1899745 w 2022926"/>
              <a:gd name="connsiteY43" fmla="*/ 962845 h 1350406"/>
              <a:gd name="connsiteX44" fmla="*/ 1942134 w 2022926"/>
              <a:gd name="connsiteY44" fmla="*/ 865955 h 1350406"/>
              <a:gd name="connsiteX45" fmla="*/ 1966357 w 2022926"/>
              <a:gd name="connsiteY45" fmla="*/ 811455 h 1350406"/>
              <a:gd name="connsiteX46" fmla="*/ 1972412 w 2022926"/>
              <a:gd name="connsiteY46" fmla="*/ 793288 h 1350406"/>
              <a:gd name="connsiteX47" fmla="*/ 1990579 w 2022926"/>
              <a:gd name="connsiteY47" fmla="*/ 720620 h 1350406"/>
              <a:gd name="connsiteX48" fmla="*/ 2002690 w 2022926"/>
              <a:gd name="connsiteY48" fmla="*/ 702453 h 1350406"/>
              <a:gd name="connsiteX49" fmla="*/ 2008746 w 2022926"/>
              <a:gd name="connsiteY49" fmla="*/ 678231 h 1350406"/>
              <a:gd name="connsiteX50" fmla="*/ 2020857 w 2022926"/>
              <a:gd name="connsiteY50" fmla="*/ 605563 h 1350406"/>
              <a:gd name="connsiteX51" fmla="*/ 2014802 w 2022926"/>
              <a:gd name="connsiteY51" fmla="*/ 296726 h 1350406"/>
              <a:gd name="connsiteX52" fmla="*/ 2008746 w 2022926"/>
              <a:gd name="connsiteY52" fmla="*/ 272504 h 1350406"/>
              <a:gd name="connsiteX53" fmla="*/ 1978468 w 2022926"/>
              <a:gd name="connsiteY53" fmla="*/ 193780 h 1350406"/>
              <a:gd name="connsiteX54" fmla="*/ 1960301 w 2022926"/>
              <a:gd name="connsiteY54" fmla="*/ 157447 h 1350406"/>
              <a:gd name="connsiteX55" fmla="*/ 1936079 w 2022926"/>
              <a:gd name="connsiteY55" fmla="*/ 102946 h 1350406"/>
              <a:gd name="connsiteX56" fmla="*/ 1917912 w 2022926"/>
              <a:gd name="connsiteY56" fmla="*/ 84779 h 1350406"/>
              <a:gd name="connsiteX57" fmla="*/ 1899745 w 2022926"/>
              <a:gd name="connsiteY57" fmla="*/ 78723 h 1350406"/>
              <a:gd name="connsiteX58" fmla="*/ 1875522 w 2022926"/>
              <a:gd name="connsiteY58" fmla="*/ 66612 h 1350406"/>
              <a:gd name="connsiteX59" fmla="*/ 1857355 w 2022926"/>
              <a:gd name="connsiteY59" fmla="*/ 54501 h 1350406"/>
              <a:gd name="connsiteX60" fmla="*/ 1833133 w 2022926"/>
              <a:gd name="connsiteY60" fmla="*/ 48445 h 1350406"/>
              <a:gd name="connsiteX61" fmla="*/ 1790743 w 2022926"/>
              <a:gd name="connsiteY61" fmla="*/ 36334 h 1350406"/>
              <a:gd name="connsiteX62" fmla="*/ 1687798 w 2022926"/>
              <a:gd name="connsiteY62" fmla="*/ 24223 h 1350406"/>
              <a:gd name="connsiteX63" fmla="*/ 1524296 w 2022926"/>
              <a:gd name="connsiteY63" fmla="*/ 18167 h 1350406"/>
              <a:gd name="connsiteX64" fmla="*/ 1463739 w 2022926"/>
              <a:gd name="connsiteY64" fmla="*/ 12112 h 1350406"/>
              <a:gd name="connsiteX65" fmla="*/ 1372905 w 2022926"/>
              <a:gd name="connsiteY65" fmla="*/ 0 h 1350406"/>
              <a:gd name="connsiteX66" fmla="*/ 1148847 w 2022926"/>
              <a:gd name="connsiteY66" fmla="*/ 12112 h 1350406"/>
              <a:gd name="connsiteX67" fmla="*/ 1058012 w 2022926"/>
              <a:gd name="connsiteY67" fmla="*/ 18167 h 1350406"/>
              <a:gd name="connsiteX68" fmla="*/ 888455 w 2022926"/>
              <a:gd name="connsiteY68" fmla="*/ 90835 h 1350406"/>
              <a:gd name="connsiteX69" fmla="*/ 833954 w 2022926"/>
              <a:gd name="connsiteY69" fmla="*/ 109002 h 1350406"/>
              <a:gd name="connsiteX70" fmla="*/ 803676 w 2022926"/>
              <a:gd name="connsiteY70" fmla="*/ 121113 h 1350406"/>
              <a:gd name="connsiteX71" fmla="*/ 767342 w 2022926"/>
              <a:gd name="connsiteY71" fmla="*/ 133224 h 1350406"/>
              <a:gd name="connsiteX72" fmla="*/ 749175 w 2022926"/>
              <a:gd name="connsiteY72" fmla="*/ 145335 h 1350406"/>
              <a:gd name="connsiteX73" fmla="*/ 712841 w 2022926"/>
              <a:gd name="connsiteY73" fmla="*/ 157447 h 1350406"/>
              <a:gd name="connsiteX74" fmla="*/ 694675 w 2022926"/>
              <a:gd name="connsiteY74" fmla="*/ 163502 h 1350406"/>
              <a:gd name="connsiteX75" fmla="*/ 670452 w 2022926"/>
              <a:gd name="connsiteY75" fmla="*/ 169558 h 1350406"/>
              <a:gd name="connsiteX76" fmla="*/ 615951 w 2022926"/>
              <a:gd name="connsiteY76" fmla="*/ 181669 h 1350406"/>
              <a:gd name="connsiteX77" fmla="*/ 597784 w 2022926"/>
              <a:gd name="connsiteY77" fmla="*/ 187725 h 1350406"/>
              <a:gd name="connsiteX78" fmla="*/ 567506 w 2022926"/>
              <a:gd name="connsiteY78" fmla="*/ 193780 h 1350406"/>
              <a:gd name="connsiteX79" fmla="*/ 531173 w 2022926"/>
              <a:gd name="connsiteY79" fmla="*/ 205892 h 1350406"/>
              <a:gd name="connsiteX80" fmla="*/ 500894 w 2022926"/>
              <a:gd name="connsiteY80" fmla="*/ 224059 h 1350406"/>
              <a:gd name="connsiteX81" fmla="*/ 476672 w 2022926"/>
              <a:gd name="connsiteY81" fmla="*/ 236170 h 1350406"/>
              <a:gd name="connsiteX82" fmla="*/ 446394 w 2022926"/>
              <a:gd name="connsiteY82" fmla="*/ 248281 h 1350406"/>
              <a:gd name="connsiteX83" fmla="*/ 428227 w 2022926"/>
              <a:gd name="connsiteY83" fmla="*/ 254337 h 1350406"/>
              <a:gd name="connsiteX84" fmla="*/ 410060 w 2022926"/>
              <a:gd name="connsiteY84" fmla="*/ 266448 h 1350406"/>
              <a:gd name="connsiteX85" fmla="*/ 410060 w 2022926"/>
              <a:gd name="connsiteY85" fmla="*/ 284615 h 135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022926" h="135040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 bwMode="auto">
          <a:xfrm>
            <a:off x="3657600" y="1295400"/>
            <a:ext cx="4808170" cy="2540609"/>
          </a:xfrm>
          <a:custGeom>
            <a:avLst/>
            <a:gdLst>
              <a:gd name="connsiteX0" fmla="*/ 0 w 4808170"/>
              <a:gd name="connsiteY0" fmla="*/ 938622 h 2540609"/>
              <a:gd name="connsiteX1" fmla="*/ 18167 w 4808170"/>
              <a:gd name="connsiteY1" fmla="*/ 865955 h 2540609"/>
              <a:gd name="connsiteX2" fmla="*/ 30278 w 4808170"/>
              <a:gd name="connsiteY2" fmla="*/ 829621 h 2540609"/>
              <a:gd name="connsiteX3" fmla="*/ 42389 w 4808170"/>
              <a:gd name="connsiteY3" fmla="*/ 799343 h 2540609"/>
              <a:gd name="connsiteX4" fmla="*/ 48445 w 4808170"/>
              <a:gd name="connsiteY4" fmla="*/ 775120 h 2540609"/>
              <a:gd name="connsiteX5" fmla="*/ 60556 w 4808170"/>
              <a:gd name="connsiteY5" fmla="*/ 756954 h 2540609"/>
              <a:gd name="connsiteX6" fmla="*/ 72668 w 4808170"/>
              <a:gd name="connsiteY6" fmla="*/ 720620 h 2540609"/>
              <a:gd name="connsiteX7" fmla="*/ 121113 w 4808170"/>
              <a:gd name="connsiteY7" fmla="*/ 641897 h 2540609"/>
              <a:gd name="connsiteX8" fmla="*/ 181669 w 4808170"/>
              <a:gd name="connsiteY8" fmla="*/ 563173 h 2540609"/>
              <a:gd name="connsiteX9" fmla="*/ 236170 w 4808170"/>
              <a:gd name="connsiteY9" fmla="*/ 496562 h 2540609"/>
              <a:gd name="connsiteX10" fmla="*/ 278559 w 4808170"/>
              <a:gd name="connsiteY10" fmla="*/ 448116 h 2540609"/>
              <a:gd name="connsiteX11" fmla="*/ 290670 w 4808170"/>
              <a:gd name="connsiteY11" fmla="*/ 417838 h 2540609"/>
              <a:gd name="connsiteX12" fmla="*/ 345171 w 4808170"/>
              <a:gd name="connsiteY12" fmla="*/ 345171 h 2540609"/>
              <a:gd name="connsiteX13" fmla="*/ 363338 w 4808170"/>
              <a:gd name="connsiteY13" fmla="*/ 320948 h 2540609"/>
              <a:gd name="connsiteX14" fmla="*/ 429950 w 4808170"/>
              <a:gd name="connsiteY14" fmla="*/ 266448 h 2540609"/>
              <a:gd name="connsiteX15" fmla="*/ 514728 w 4808170"/>
              <a:gd name="connsiteY15" fmla="*/ 218003 h 2540609"/>
              <a:gd name="connsiteX16" fmla="*/ 545007 w 4808170"/>
              <a:gd name="connsiteY16" fmla="*/ 211947 h 2540609"/>
              <a:gd name="connsiteX17" fmla="*/ 593452 w 4808170"/>
              <a:gd name="connsiteY17" fmla="*/ 181669 h 2540609"/>
              <a:gd name="connsiteX18" fmla="*/ 629785 w 4808170"/>
              <a:gd name="connsiteY18" fmla="*/ 175613 h 2540609"/>
              <a:gd name="connsiteX19" fmla="*/ 672175 w 4808170"/>
              <a:gd name="connsiteY19" fmla="*/ 163502 h 2540609"/>
              <a:gd name="connsiteX20" fmla="*/ 987068 w 4808170"/>
              <a:gd name="connsiteY20" fmla="*/ 139279 h 2540609"/>
              <a:gd name="connsiteX21" fmla="*/ 1199015 w 4808170"/>
              <a:gd name="connsiteY21" fmla="*/ 121113 h 2540609"/>
              <a:gd name="connsiteX22" fmla="*/ 1289849 w 4808170"/>
              <a:gd name="connsiteY22" fmla="*/ 109001 h 2540609"/>
              <a:gd name="connsiteX23" fmla="*/ 1338294 w 4808170"/>
              <a:gd name="connsiteY23" fmla="*/ 102946 h 2540609"/>
              <a:gd name="connsiteX24" fmla="*/ 1380683 w 4808170"/>
              <a:gd name="connsiteY24" fmla="*/ 54501 h 2540609"/>
              <a:gd name="connsiteX25" fmla="*/ 1447295 w 4808170"/>
              <a:gd name="connsiteY25" fmla="*/ 48445 h 2540609"/>
              <a:gd name="connsiteX26" fmla="*/ 1526019 w 4808170"/>
              <a:gd name="connsiteY26" fmla="*/ 42389 h 2540609"/>
              <a:gd name="connsiteX27" fmla="*/ 1744021 w 4808170"/>
              <a:gd name="connsiteY27" fmla="*/ 18167 h 2540609"/>
              <a:gd name="connsiteX28" fmla="*/ 2173971 w 4808170"/>
              <a:gd name="connsiteY28" fmla="*/ 0 h 2540609"/>
              <a:gd name="connsiteX29" fmla="*/ 2949091 w 4808170"/>
              <a:gd name="connsiteY29" fmla="*/ 12111 h 2540609"/>
              <a:gd name="connsiteX30" fmla="*/ 3064148 w 4808170"/>
              <a:gd name="connsiteY30" fmla="*/ 18167 h 2540609"/>
              <a:gd name="connsiteX31" fmla="*/ 3197372 w 4808170"/>
              <a:gd name="connsiteY31" fmla="*/ 24222 h 2540609"/>
              <a:gd name="connsiteX32" fmla="*/ 3584932 w 4808170"/>
              <a:gd name="connsiteY32" fmla="*/ 36334 h 2540609"/>
              <a:gd name="connsiteX33" fmla="*/ 3730268 w 4808170"/>
              <a:gd name="connsiteY33" fmla="*/ 42389 h 2540609"/>
              <a:gd name="connsiteX34" fmla="*/ 3815046 w 4808170"/>
              <a:gd name="connsiteY34" fmla="*/ 66612 h 2540609"/>
              <a:gd name="connsiteX35" fmla="*/ 3857436 w 4808170"/>
              <a:gd name="connsiteY35" fmla="*/ 90834 h 2540609"/>
              <a:gd name="connsiteX36" fmla="*/ 3917992 w 4808170"/>
              <a:gd name="connsiteY36" fmla="*/ 96890 h 2540609"/>
              <a:gd name="connsiteX37" fmla="*/ 3990660 w 4808170"/>
              <a:gd name="connsiteY37" fmla="*/ 121113 h 2540609"/>
              <a:gd name="connsiteX38" fmla="*/ 4051216 w 4808170"/>
              <a:gd name="connsiteY38" fmla="*/ 151391 h 2540609"/>
              <a:gd name="connsiteX39" fmla="*/ 4057272 w 4808170"/>
              <a:gd name="connsiteY39" fmla="*/ 133224 h 2540609"/>
              <a:gd name="connsiteX40" fmla="*/ 4160217 w 4808170"/>
              <a:gd name="connsiteY40" fmla="*/ 211947 h 2540609"/>
              <a:gd name="connsiteX41" fmla="*/ 4238940 w 4808170"/>
              <a:gd name="connsiteY41" fmla="*/ 260392 h 2540609"/>
              <a:gd name="connsiteX42" fmla="*/ 4335830 w 4808170"/>
              <a:gd name="connsiteY42" fmla="*/ 369393 h 2540609"/>
              <a:gd name="connsiteX43" fmla="*/ 4456943 w 4808170"/>
              <a:gd name="connsiteY43" fmla="*/ 460228 h 2540609"/>
              <a:gd name="connsiteX44" fmla="*/ 4499332 w 4808170"/>
              <a:gd name="connsiteY44" fmla="*/ 514728 h 2540609"/>
              <a:gd name="connsiteX45" fmla="*/ 4535666 w 4808170"/>
              <a:gd name="connsiteY45" fmla="*/ 563173 h 2540609"/>
              <a:gd name="connsiteX46" fmla="*/ 4565944 w 4808170"/>
              <a:gd name="connsiteY46" fmla="*/ 593452 h 2540609"/>
              <a:gd name="connsiteX47" fmla="*/ 4578056 w 4808170"/>
              <a:gd name="connsiteY47" fmla="*/ 611618 h 2540609"/>
              <a:gd name="connsiteX48" fmla="*/ 4614389 w 4808170"/>
              <a:gd name="connsiteY48" fmla="*/ 660064 h 2540609"/>
              <a:gd name="connsiteX49" fmla="*/ 4638612 w 4808170"/>
              <a:gd name="connsiteY49" fmla="*/ 708509 h 2540609"/>
              <a:gd name="connsiteX50" fmla="*/ 4681001 w 4808170"/>
              <a:gd name="connsiteY50" fmla="*/ 811454 h 2540609"/>
              <a:gd name="connsiteX51" fmla="*/ 4699168 w 4808170"/>
              <a:gd name="connsiteY51" fmla="*/ 853844 h 2540609"/>
              <a:gd name="connsiteX52" fmla="*/ 4711279 w 4808170"/>
              <a:gd name="connsiteY52" fmla="*/ 896233 h 2540609"/>
              <a:gd name="connsiteX53" fmla="*/ 4753669 w 4808170"/>
              <a:gd name="connsiteY53" fmla="*/ 1023401 h 2540609"/>
              <a:gd name="connsiteX54" fmla="*/ 4765780 w 4808170"/>
              <a:gd name="connsiteY54" fmla="*/ 1096069 h 2540609"/>
              <a:gd name="connsiteX55" fmla="*/ 4783947 w 4808170"/>
              <a:gd name="connsiteY55" fmla="*/ 1156625 h 2540609"/>
              <a:gd name="connsiteX56" fmla="*/ 4802114 w 4808170"/>
              <a:gd name="connsiteY56" fmla="*/ 1253515 h 2540609"/>
              <a:gd name="connsiteX57" fmla="*/ 4808170 w 4808170"/>
              <a:gd name="connsiteY57" fmla="*/ 1308016 h 2540609"/>
              <a:gd name="connsiteX58" fmla="*/ 4796058 w 4808170"/>
              <a:gd name="connsiteY58" fmla="*/ 1526018 h 2540609"/>
              <a:gd name="connsiteX59" fmla="*/ 4783947 w 4808170"/>
              <a:gd name="connsiteY59" fmla="*/ 1647131 h 2540609"/>
              <a:gd name="connsiteX60" fmla="*/ 4777891 w 4808170"/>
              <a:gd name="connsiteY60" fmla="*/ 1695576 h 2540609"/>
              <a:gd name="connsiteX61" fmla="*/ 4753669 w 4808170"/>
              <a:gd name="connsiteY61" fmla="*/ 1744021 h 2540609"/>
              <a:gd name="connsiteX62" fmla="*/ 4674946 w 4808170"/>
              <a:gd name="connsiteY62" fmla="*/ 1974135 h 2540609"/>
              <a:gd name="connsiteX63" fmla="*/ 4626501 w 4808170"/>
              <a:gd name="connsiteY63" fmla="*/ 2046803 h 2540609"/>
              <a:gd name="connsiteX64" fmla="*/ 4523555 w 4808170"/>
              <a:gd name="connsiteY64" fmla="*/ 2204249 h 2540609"/>
              <a:gd name="connsiteX65" fmla="*/ 4426665 w 4808170"/>
              <a:gd name="connsiteY65" fmla="*/ 2331417 h 2540609"/>
              <a:gd name="connsiteX66" fmla="*/ 4329775 w 4808170"/>
              <a:gd name="connsiteY66" fmla="*/ 2391973 h 2540609"/>
              <a:gd name="connsiteX67" fmla="*/ 4184440 w 4808170"/>
              <a:gd name="connsiteY67" fmla="*/ 2464641 h 2540609"/>
              <a:gd name="connsiteX68" fmla="*/ 4069383 w 4808170"/>
              <a:gd name="connsiteY68" fmla="*/ 2494919 h 2540609"/>
              <a:gd name="connsiteX69" fmla="*/ 3893770 w 4808170"/>
              <a:gd name="connsiteY69" fmla="*/ 2531253 h 2540609"/>
              <a:gd name="connsiteX70" fmla="*/ 1883301 w 4808170"/>
              <a:gd name="connsiteY70" fmla="*/ 2507030 h 2540609"/>
              <a:gd name="connsiteX71" fmla="*/ 1635020 w 4808170"/>
              <a:gd name="connsiteY71" fmla="*/ 2476752 h 2540609"/>
              <a:gd name="connsiteX72" fmla="*/ 1519963 w 4808170"/>
              <a:gd name="connsiteY72" fmla="*/ 2440418 h 2540609"/>
              <a:gd name="connsiteX73" fmla="*/ 1374628 w 4808170"/>
              <a:gd name="connsiteY73" fmla="*/ 2416196 h 2540609"/>
              <a:gd name="connsiteX74" fmla="*/ 1120291 w 4808170"/>
              <a:gd name="connsiteY74" fmla="*/ 2355640 h 2540609"/>
              <a:gd name="connsiteX75" fmla="*/ 896233 w 4808170"/>
              <a:gd name="connsiteY75" fmla="*/ 2264805 h 2540609"/>
              <a:gd name="connsiteX76" fmla="*/ 841732 w 4808170"/>
              <a:gd name="connsiteY76" fmla="*/ 2234527 h 2540609"/>
              <a:gd name="connsiteX77" fmla="*/ 793287 w 4808170"/>
              <a:gd name="connsiteY77" fmla="*/ 2210305 h 2540609"/>
              <a:gd name="connsiteX78" fmla="*/ 738787 w 4808170"/>
              <a:gd name="connsiteY78" fmla="*/ 2173971 h 2540609"/>
              <a:gd name="connsiteX79" fmla="*/ 617674 w 4808170"/>
              <a:gd name="connsiteY79" fmla="*/ 2089192 h 2540609"/>
              <a:gd name="connsiteX80" fmla="*/ 557118 w 4808170"/>
              <a:gd name="connsiteY80" fmla="*/ 2046803 h 2540609"/>
              <a:gd name="connsiteX81" fmla="*/ 466283 w 4808170"/>
              <a:gd name="connsiteY81" fmla="*/ 1925690 h 2540609"/>
              <a:gd name="connsiteX82" fmla="*/ 448117 w 4808170"/>
              <a:gd name="connsiteY82" fmla="*/ 1889356 h 2540609"/>
              <a:gd name="connsiteX83" fmla="*/ 375449 w 4808170"/>
              <a:gd name="connsiteY83" fmla="*/ 1774299 h 2540609"/>
              <a:gd name="connsiteX84" fmla="*/ 339115 w 4808170"/>
              <a:gd name="connsiteY84" fmla="*/ 1701632 h 2540609"/>
              <a:gd name="connsiteX85" fmla="*/ 320948 w 4808170"/>
              <a:gd name="connsiteY85" fmla="*/ 1665298 h 2540609"/>
              <a:gd name="connsiteX86" fmla="*/ 284615 w 4808170"/>
              <a:gd name="connsiteY86" fmla="*/ 1604742 h 2540609"/>
              <a:gd name="connsiteX87" fmla="*/ 266448 w 4808170"/>
              <a:gd name="connsiteY87" fmla="*/ 1556297 h 2540609"/>
              <a:gd name="connsiteX88" fmla="*/ 248281 w 4808170"/>
              <a:gd name="connsiteY88" fmla="*/ 1519963 h 2540609"/>
              <a:gd name="connsiteX89" fmla="*/ 236170 w 4808170"/>
              <a:gd name="connsiteY89" fmla="*/ 1501796 h 2540609"/>
              <a:gd name="connsiteX90" fmla="*/ 224058 w 4808170"/>
              <a:gd name="connsiteY90" fmla="*/ 1465462 h 2540609"/>
              <a:gd name="connsiteX91" fmla="*/ 205891 w 4808170"/>
              <a:gd name="connsiteY91" fmla="*/ 1441240 h 2540609"/>
              <a:gd name="connsiteX92" fmla="*/ 193780 w 4808170"/>
              <a:gd name="connsiteY92" fmla="*/ 1423073 h 2540609"/>
              <a:gd name="connsiteX93" fmla="*/ 181669 w 4808170"/>
              <a:gd name="connsiteY93" fmla="*/ 1392795 h 2540609"/>
              <a:gd name="connsiteX94" fmla="*/ 151391 w 4808170"/>
              <a:gd name="connsiteY94" fmla="*/ 1338294 h 2540609"/>
              <a:gd name="connsiteX95" fmla="*/ 127168 w 4808170"/>
              <a:gd name="connsiteY95" fmla="*/ 1289849 h 2540609"/>
              <a:gd name="connsiteX96" fmla="*/ 102946 w 4808170"/>
              <a:gd name="connsiteY96" fmla="*/ 1235348 h 2540609"/>
              <a:gd name="connsiteX97" fmla="*/ 72668 w 4808170"/>
              <a:gd name="connsiteY97" fmla="*/ 1174792 h 2540609"/>
              <a:gd name="connsiteX98" fmla="*/ 66612 w 4808170"/>
              <a:gd name="connsiteY98" fmla="*/ 1150569 h 2540609"/>
              <a:gd name="connsiteX99" fmla="*/ 48445 w 4808170"/>
              <a:gd name="connsiteY99" fmla="*/ 1126347 h 2540609"/>
              <a:gd name="connsiteX100" fmla="*/ 36334 w 4808170"/>
              <a:gd name="connsiteY100" fmla="*/ 1096069 h 2540609"/>
              <a:gd name="connsiteX101" fmla="*/ 18167 w 4808170"/>
              <a:gd name="connsiteY101" fmla="*/ 1029457 h 2540609"/>
              <a:gd name="connsiteX102" fmla="*/ 0 w 4808170"/>
              <a:gd name="connsiteY102" fmla="*/ 938622 h 254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808170" h="2540609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562100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6536" y="274320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Corporation 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095500" y="248432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133600" y="208768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43624" y="2514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3048000" y="2057400"/>
            <a:ext cx="9906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Firewall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211064" y="25527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39957" y="342900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Internet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2175" y="205442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10.2.2.2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416154" y="2138068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2386424" y="2246136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49418" y="1902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5474" y="2176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4111272" y="2165644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080992" y="2278180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981762" y="21241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76800" y="2411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82248" y="1794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176.3.3.3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39664" y="25146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216.99.99.99</a:t>
            </a:r>
          </a:p>
        </p:txBody>
      </p:sp>
    </p:spTree>
    <p:extLst>
      <p:ext uri="{BB962C8B-B14F-4D97-AF65-F5344CB8AC3E}">
        <p14:creationId xmlns:p14="http://schemas.microsoft.com/office/powerpoint/2010/main" val="1403432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303838" cy="573087"/>
          </a:xfrm>
        </p:spPr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37" y="1200150"/>
            <a:ext cx="7896225" cy="4972050"/>
          </a:xfrm>
        </p:spPr>
        <p:txBody>
          <a:bodyPr/>
          <a:lstStyle/>
          <a:p>
            <a:r>
              <a:rPr lang="en-US" dirty="0"/>
              <a:t>How to use  the sockets interface to </a:t>
            </a:r>
            <a:r>
              <a:rPr lang="en-US" i="1" u="sng" dirty="0">
                <a:solidFill>
                  <a:srgbClr val="FF0000"/>
                </a:solidFill>
              </a:rPr>
              <a:t>establish Internet connections</a:t>
            </a:r>
            <a:r>
              <a:rPr lang="en-US" dirty="0"/>
              <a:t> between clients and servers </a:t>
            </a:r>
          </a:p>
          <a:p>
            <a:r>
              <a:rPr lang="en-US" dirty="0"/>
              <a:t>How to use Unix I/O to </a:t>
            </a:r>
            <a:r>
              <a:rPr lang="en-US" i="1" u="sng" dirty="0">
                <a:solidFill>
                  <a:srgbClr val="FF0000"/>
                </a:solidFill>
              </a:rPr>
              <a:t>copy data </a:t>
            </a:r>
            <a:r>
              <a:rPr lang="en-US" dirty="0"/>
              <a:t>from one host to another over an </a:t>
            </a:r>
            <a:r>
              <a:rPr lang="en-US" altLang="zh-CN" dirty="0" smtClean="0"/>
              <a:t>established </a:t>
            </a:r>
            <a:r>
              <a:rPr lang="en-US" dirty="0" smtClean="0"/>
              <a:t>Internet connection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Organization </a:t>
            </a:r>
            <a:r>
              <a:rPr lang="en-US" dirty="0"/>
              <a:t>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2446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dirty="0"/>
              <a:t> (System Area Network) spans cluster or machine room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Switched 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(Local Area Network)  spans a building or campus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Ethernet is most prominent 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WAN (Wide Area Network) spans country or world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Typically high-speed point-to-point phone lines</a:t>
            </a:r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internetwork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networks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Global 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see how an internet is built from the ground up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C11F2-18E7-42DE-8490-7457A91A62F9}"/>
              </a:ext>
            </a:extLst>
          </p:cNvPr>
          <p:cNvSpPr txBox="1"/>
          <p:nvPr/>
        </p:nvSpPr>
        <p:spPr>
          <a:xfrm>
            <a:off x="4156416" y="6324600"/>
            <a:ext cx="49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* Not to be confused with a 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343589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57200"/>
            <a:ext cx="7704138" cy="573087"/>
          </a:xfrm>
        </p:spPr>
        <p:txBody>
          <a:bodyPr/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848" y="2949913"/>
            <a:ext cx="8429352" cy="3124200"/>
          </a:xfrm>
        </p:spPr>
        <p:txBody>
          <a:bodyPr/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>
                <a:solidFill>
                  <a:srgbClr val="C00000"/>
                </a:solidFill>
              </a:rPr>
              <a:t>hub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Spans room or floor in a 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Operation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Ethernet adapter has a unique 48-bit address (MAC address)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E.g., 00:16:ea:e3:54:e6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Hosts send bits to any other host in chunks called </a:t>
            </a:r>
            <a:r>
              <a:rPr lang="en-US" b="1" i="1" dirty="0">
                <a:solidFill>
                  <a:srgbClr val="C00000"/>
                </a:solidFill>
                <a:ea typeface="+mn-ea"/>
                <a:cs typeface="+mn-cs"/>
              </a:rPr>
              <a:t>frames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Hub slavishly copies each bit from each port to every other port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Every host sees every bit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/>
              <a:t>(Note: Hubs are obsolete. Bridges (switches, routers) became cheap enough to replace them)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305175" y="1766888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4329643" y="17668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4524375" y="17668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297021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3985156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493236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3886200" y="2058988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4845072" y="1840468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</a:t>
            </a:r>
            <a:r>
              <a:rPr lang="en-US" sz="1800" dirty="0" err="1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667000" y="1828800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</a:t>
            </a:r>
            <a:r>
              <a:rPr lang="en-US" sz="1800" dirty="0" err="1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5232605" y="2458626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port</a:t>
            </a: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4718879" y="2122487"/>
            <a:ext cx="535767" cy="50482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08213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28413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64989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4639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216900" cy="573087"/>
          </a:xfrm>
        </p:spPr>
        <p:txBody>
          <a:bodyPr/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5416550"/>
            <a:ext cx="8307387" cy="831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Spans building or </a:t>
            </a:r>
            <a:r>
              <a:rPr lang="en-US" dirty="0" smtClean="0"/>
              <a:t>campus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Bridges cleverly learn which hosts are reachable from which ports and then selectively copy frames from port to </a:t>
            </a:r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752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2743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2971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44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2425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3406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6477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05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6159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7140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3019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5000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24717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2055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4224337" y="229870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111500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095875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1781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2771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1473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2454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3048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5029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25003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40075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5124450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4613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Gb</a:t>
            </a:r>
            <a:r>
              <a:rPr lang="en-US" sz="1800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5534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6524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6753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5207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6188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7169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4224337" y="379095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6705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140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6515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6197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62341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1589088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3576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7315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4483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4486677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731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93713"/>
            <a:ext cx="7018338" cy="573087"/>
          </a:xfrm>
        </p:spPr>
        <p:txBody>
          <a:bodyPr/>
          <a:lstStyle/>
          <a:p>
            <a:r>
              <a:rPr lang="en-US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220788"/>
            <a:ext cx="8307387" cy="301625"/>
          </a:xfrm>
        </p:spPr>
        <p:txBody>
          <a:bodyPr/>
          <a:lstStyle/>
          <a:p>
            <a:r>
              <a:rPr lang="en-US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2971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3276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4191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92031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8156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48824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495800" y="2743200"/>
            <a:ext cx="4299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960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17679</TotalTime>
  <Words>2984</Words>
  <Application>Microsoft Office PowerPoint</Application>
  <PresentationFormat>全屏显示(4:3)</PresentationFormat>
  <Paragraphs>734</Paragraphs>
  <Slides>48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ＭＳ Ｐゴシック</vt:lpstr>
      <vt:lpstr>宋体</vt:lpstr>
      <vt:lpstr>微软雅黑</vt:lpstr>
      <vt:lpstr>Arial</vt:lpstr>
      <vt:lpstr>Arial Narrow</vt:lpstr>
      <vt:lpstr>Calibri</vt:lpstr>
      <vt:lpstr>Courier New</vt:lpstr>
      <vt:lpstr>Times</vt:lpstr>
      <vt:lpstr>Times New Roman</vt:lpstr>
      <vt:lpstr>Wingdings</vt:lpstr>
      <vt:lpstr>Wingdings 2</vt:lpstr>
      <vt:lpstr>template2007</vt:lpstr>
      <vt:lpstr>Internetworking  Introduction to Computer Systems</vt:lpstr>
      <vt:lpstr>Outline</vt:lpstr>
      <vt:lpstr>Know how, and know why</vt:lpstr>
      <vt:lpstr>A Client-Server Transaction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an internet</vt:lpstr>
      <vt:lpstr>Outline</vt:lpstr>
      <vt:lpstr>What is a protocol?</vt:lpstr>
      <vt:lpstr>The Notion of an internet Protocol</vt:lpstr>
      <vt:lpstr>What Does an internet Protocol Do?</vt:lpstr>
      <vt:lpstr>Transferring internet Data Via Encapsulation</vt:lpstr>
      <vt:lpstr>Other Issues</vt:lpstr>
      <vt:lpstr>Outline</vt:lpstr>
      <vt:lpstr>Global IP Internet (upper case)</vt:lpstr>
      <vt:lpstr>Hardware and Software Organization  of an Internet Application</vt:lpstr>
      <vt:lpstr>Basic Internet Components</vt:lpstr>
      <vt:lpstr>Internet Connection Hierarchy</vt:lpstr>
      <vt:lpstr>Outline</vt:lpstr>
      <vt:lpstr>A Programmer’s View of the Internet</vt:lpstr>
      <vt:lpstr>Aside: IPv4 and IPv6</vt:lpstr>
      <vt:lpstr>(1) IP Addresses</vt:lpstr>
      <vt:lpstr>Dotted Decimal Notation</vt:lpstr>
      <vt:lpstr>IP Address Structure</vt:lpstr>
      <vt:lpstr>(2) Internet Domain Names</vt:lpstr>
      <vt:lpstr>Domain Naming System (DNS)</vt:lpstr>
      <vt:lpstr>Properties of DNS Mappings</vt:lpstr>
      <vt:lpstr>Properties of DNS Mappings (cont)</vt:lpstr>
      <vt:lpstr>Properties of DNS Mappings (cont)</vt:lpstr>
      <vt:lpstr>Properties of DNS Host Entries</vt:lpstr>
      <vt:lpstr>A Program That Queries DNS</vt:lpstr>
      <vt:lpstr>Using DNS Program</vt:lpstr>
      <vt:lpstr>Querying DIG</vt:lpstr>
      <vt:lpstr>(3) Internet Connections</vt:lpstr>
      <vt:lpstr>Well-known Service Names and Ports</vt:lpstr>
      <vt:lpstr>Anatomy of a Connection</vt:lpstr>
      <vt:lpstr>Using Ports to Identify Services</vt:lpstr>
      <vt:lpstr>Sockets Interface</vt:lpstr>
      <vt:lpstr>Sockets</vt:lpstr>
      <vt:lpstr>Outline</vt:lpstr>
      <vt:lpstr>Evolution of Internet</vt:lpstr>
      <vt:lpstr>Evolution of Internet: Naming</vt:lpstr>
      <vt:lpstr>Evolution of Internet: Firewalls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Xuetao</cp:lastModifiedBy>
  <cp:revision>922</cp:revision>
  <cp:lastPrinted>1999-09-20T15:19:18Z</cp:lastPrinted>
  <dcterms:created xsi:type="dcterms:W3CDTF">2011-11-08T14:31:03Z</dcterms:created>
  <dcterms:modified xsi:type="dcterms:W3CDTF">2017-12-02T03:56:18Z</dcterms:modified>
</cp:coreProperties>
</file>